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sldIdLst>
    <p:sldId id="261" r:id="rId2"/>
    <p:sldId id="264" r:id="rId3"/>
    <p:sldId id="265" r:id="rId4"/>
    <p:sldId id="268" r:id="rId5"/>
    <p:sldId id="269" r:id="rId6"/>
    <p:sldId id="266" r:id="rId7"/>
    <p:sldId id="270" r:id="rId8"/>
    <p:sldId id="271" r:id="rId9"/>
    <p:sldId id="26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67" d="100"/>
          <a:sy n="67"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8D0460-E7E5-4DE0-AF31-D16BBF249902}"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066DB-8218-41B9-9967-50D89C1F512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656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D0460-E7E5-4DE0-AF31-D16BBF249902}"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066DB-8218-41B9-9967-50D89C1F5120}" type="slidenum">
              <a:rPr lang="en-US" smtClean="0"/>
              <a:t>‹#›</a:t>
            </a:fld>
            <a:endParaRPr lang="en-US"/>
          </a:p>
        </p:txBody>
      </p:sp>
    </p:spTree>
    <p:extLst>
      <p:ext uri="{BB962C8B-B14F-4D97-AF65-F5344CB8AC3E}">
        <p14:creationId xmlns:p14="http://schemas.microsoft.com/office/powerpoint/2010/main" val="177113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D0460-E7E5-4DE0-AF31-D16BBF249902}"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066DB-8218-41B9-9967-50D89C1F5120}" type="slidenum">
              <a:rPr lang="en-US" smtClean="0"/>
              <a:t>‹#›</a:t>
            </a:fld>
            <a:endParaRPr lang="en-US"/>
          </a:p>
        </p:txBody>
      </p:sp>
    </p:spTree>
    <p:extLst>
      <p:ext uri="{BB962C8B-B14F-4D97-AF65-F5344CB8AC3E}">
        <p14:creationId xmlns:p14="http://schemas.microsoft.com/office/powerpoint/2010/main" val="41831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D0460-E7E5-4DE0-AF31-D16BBF249902}"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066DB-8218-41B9-9967-50D89C1F5120}" type="slidenum">
              <a:rPr lang="en-US" smtClean="0"/>
              <a:t>‹#›</a:t>
            </a:fld>
            <a:endParaRPr lang="en-US"/>
          </a:p>
        </p:txBody>
      </p:sp>
    </p:spTree>
    <p:extLst>
      <p:ext uri="{BB962C8B-B14F-4D97-AF65-F5344CB8AC3E}">
        <p14:creationId xmlns:p14="http://schemas.microsoft.com/office/powerpoint/2010/main" val="92517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D0460-E7E5-4DE0-AF31-D16BBF249902}"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066DB-8218-41B9-9967-50D89C1F512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02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8D0460-E7E5-4DE0-AF31-D16BBF249902}"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066DB-8218-41B9-9967-50D89C1F5120}" type="slidenum">
              <a:rPr lang="en-US" smtClean="0"/>
              <a:t>‹#›</a:t>
            </a:fld>
            <a:endParaRPr lang="en-US"/>
          </a:p>
        </p:txBody>
      </p:sp>
    </p:spTree>
    <p:extLst>
      <p:ext uri="{BB962C8B-B14F-4D97-AF65-F5344CB8AC3E}">
        <p14:creationId xmlns:p14="http://schemas.microsoft.com/office/powerpoint/2010/main" val="15229769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8D0460-E7E5-4DE0-AF31-D16BBF249902}" type="datetimeFigureOut">
              <a:rPr lang="en-US" smtClean="0"/>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066DB-8218-41B9-9967-50D89C1F5120}" type="slidenum">
              <a:rPr lang="en-US" smtClean="0"/>
              <a:t>‹#›</a:t>
            </a:fld>
            <a:endParaRPr lang="en-US"/>
          </a:p>
        </p:txBody>
      </p:sp>
    </p:spTree>
    <p:extLst>
      <p:ext uri="{BB962C8B-B14F-4D97-AF65-F5344CB8AC3E}">
        <p14:creationId xmlns:p14="http://schemas.microsoft.com/office/powerpoint/2010/main" val="42831603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8D0460-E7E5-4DE0-AF31-D16BBF249902}" type="datetimeFigureOut">
              <a:rPr lang="en-US" smtClean="0"/>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066DB-8218-41B9-9967-50D89C1F5120}" type="slidenum">
              <a:rPr lang="en-US" smtClean="0"/>
              <a:t>‹#›</a:t>
            </a:fld>
            <a:endParaRPr lang="en-US"/>
          </a:p>
        </p:txBody>
      </p:sp>
    </p:spTree>
    <p:extLst>
      <p:ext uri="{BB962C8B-B14F-4D97-AF65-F5344CB8AC3E}">
        <p14:creationId xmlns:p14="http://schemas.microsoft.com/office/powerpoint/2010/main" val="266821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8D0460-E7E5-4DE0-AF31-D16BBF249902}" type="datetimeFigureOut">
              <a:rPr lang="en-US" smtClean="0"/>
              <a:t>7/18/2022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9066DB-8218-41B9-9967-50D89C1F5120}" type="slidenum">
              <a:rPr lang="en-US" smtClean="0"/>
              <a:t>‹#›</a:t>
            </a:fld>
            <a:endParaRPr lang="en-US"/>
          </a:p>
        </p:txBody>
      </p:sp>
    </p:spTree>
    <p:extLst>
      <p:ext uri="{BB962C8B-B14F-4D97-AF65-F5344CB8AC3E}">
        <p14:creationId xmlns:p14="http://schemas.microsoft.com/office/powerpoint/2010/main" val="139960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8D0460-E7E5-4DE0-AF31-D16BBF249902}" type="datetimeFigureOut">
              <a:rPr lang="en-US" smtClean="0"/>
              <a:t>7/18/2022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9066DB-8218-41B9-9967-50D89C1F5120}" type="slidenum">
              <a:rPr lang="en-US" smtClean="0"/>
              <a:t>‹#›</a:t>
            </a:fld>
            <a:endParaRPr lang="en-US"/>
          </a:p>
        </p:txBody>
      </p:sp>
    </p:spTree>
    <p:extLst>
      <p:ext uri="{BB962C8B-B14F-4D97-AF65-F5344CB8AC3E}">
        <p14:creationId xmlns:p14="http://schemas.microsoft.com/office/powerpoint/2010/main" val="279428759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8D0460-E7E5-4DE0-AF31-D16BBF249902}"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066DB-8218-41B9-9967-50D89C1F5120}" type="slidenum">
              <a:rPr lang="en-US" smtClean="0"/>
              <a:t>‹#›</a:t>
            </a:fld>
            <a:endParaRPr lang="en-US"/>
          </a:p>
        </p:txBody>
      </p:sp>
    </p:spTree>
    <p:extLst>
      <p:ext uri="{BB962C8B-B14F-4D97-AF65-F5344CB8AC3E}">
        <p14:creationId xmlns:p14="http://schemas.microsoft.com/office/powerpoint/2010/main" val="397310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8D0460-E7E5-4DE0-AF31-D16BBF249902}" type="datetimeFigureOut">
              <a:rPr lang="en-US" smtClean="0"/>
              <a:t>7/18/2022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9066DB-8218-41B9-9967-50D89C1F512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213348"/>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A527-86F8-46BA-80CA-12506083D0AB}"/>
              </a:ext>
            </a:extLst>
          </p:cNvPr>
          <p:cNvSpPr>
            <a:spLocks noGrp="1"/>
          </p:cNvSpPr>
          <p:nvPr>
            <p:ph type="title"/>
          </p:nvPr>
        </p:nvSpPr>
        <p:spPr>
          <a:xfrm>
            <a:off x="1097280" y="286603"/>
            <a:ext cx="10058400" cy="1623285"/>
          </a:xfrm>
        </p:spPr>
        <p:txBody>
          <a:bodyPr vert="horz" lIns="91440" tIns="45720" rIns="91440" bIns="45720" rtlCol="0" anchor="ctr">
            <a:normAutofit/>
          </a:bodyPr>
          <a:lstStyle/>
          <a:p>
            <a:pPr algn="ctr"/>
            <a:r>
              <a:rPr lang="en-GB" sz="3600" dirty="0">
                <a:effectLst/>
                <a:ea typeface="Times New Roman" panose="02020603050405020304" pitchFamily="18" charset="0"/>
                <a:cs typeface="Times New Roman" panose="02020603050405020304" pitchFamily="18" charset="0"/>
              </a:rPr>
              <a:t>Spam Message Detector Model</a:t>
            </a:r>
            <a:br>
              <a:rPr lang="en-US" sz="1800" dirty="0">
                <a:effectLst/>
                <a:ea typeface="Times New Roman" panose="02020603050405020304" pitchFamily="18" charset="0"/>
                <a:cs typeface="Times New Roman" panose="02020603050405020304" pitchFamily="18" charset="0"/>
              </a:rPr>
            </a:br>
            <a:endParaRPr lang="en-US" sz="2400" dirty="0">
              <a:cs typeface="Calibri Light"/>
            </a:endParaRPr>
          </a:p>
        </p:txBody>
      </p:sp>
      <p:sp>
        <p:nvSpPr>
          <p:cNvPr id="3" name="Content Placeholder 2">
            <a:extLst>
              <a:ext uri="{FF2B5EF4-FFF2-40B4-BE49-F238E27FC236}">
                <a16:creationId xmlns:a16="http://schemas.microsoft.com/office/drawing/2014/main" id="{051AE7ED-1436-42FE-8CA5-F9BF7BC92A15}"/>
              </a:ext>
            </a:extLst>
          </p:cNvPr>
          <p:cNvSpPr>
            <a:spLocks noGrp="1"/>
          </p:cNvSpPr>
          <p:nvPr>
            <p:ph idx="1"/>
          </p:nvPr>
        </p:nvSpPr>
        <p:spPr>
          <a:xfrm>
            <a:off x="1097280" y="2118903"/>
            <a:ext cx="7484852" cy="1909889"/>
          </a:xfrm>
        </p:spPr>
        <p:txBody>
          <a:bodyPr vert="horz" lIns="0" tIns="45720" rIns="0" bIns="45720" rtlCol="0" anchor="t">
            <a:normAutofit/>
          </a:bodyPr>
          <a:lstStyle/>
          <a:p>
            <a:pPr marL="0" indent="0">
              <a:buNone/>
            </a:pPr>
            <a:r>
              <a:rPr lang="en-US" dirty="0">
                <a:cs typeface="Calibri"/>
              </a:rPr>
              <a:t>Project Supervisor: </a:t>
            </a:r>
            <a:r>
              <a:rPr lang="en-US" dirty="0">
                <a:effectLst/>
                <a:ea typeface="Calibri" panose="020F0502020204030204" pitchFamily="34" charset="0"/>
              </a:rPr>
              <a:t> </a:t>
            </a:r>
            <a:endParaRPr lang="en-US" dirty="0">
              <a:effectLst/>
              <a:ea typeface="Calibri" panose="020F0502020204030204" pitchFamily="34" charset="0"/>
              <a:cs typeface="Calibri"/>
            </a:endParaRPr>
          </a:p>
          <a:p>
            <a:pPr marL="0" indent="0">
              <a:buNone/>
            </a:pPr>
            <a:r>
              <a:rPr lang="en-US" dirty="0">
                <a:cs typeface="Calibri"/>
              </a:rPr>
              <a:t>Project Members: </a:t>
            </a:r>
            <a:endParaRPr lang="en-US" dirty="0">
              <a:effectLst/>
              <a:ea typeface="Calibri" panose="020F0502020204030204" pitchFamily="34" charset="0"/>
            </a:endParaRPr>
          </a:p>
          <a:p>
            <a:pPr marL="0" indent="0">
              <a:buNone/>
            </a:pPr>
            <a:br>
              <a:rPr lang="en-US" sz="2400" b="1" dirty="0">
                <a:latin typeface="Candara"/>
                <a:cs typeface="Calibri"/>
              </a:rPr>
            </a:br>
            <a:endParaRPr lang="en-US" dirty="0">
              <a:ea typeface="+mn-lt"/>
              <a:cs typeface="+mn-lt"/>
            </a:endParaRPr>
          </a:p>
        </p:txBody>
      </p:sp>
    </p:spTree>
    <p:extLst>
      <p:ext uri="{BB962C8B-B14F-4D97-AF65-F5344CB8AC3E}">
        <p14:creationId xmlns:p14="http://schemas.microsoft.com/office/powerpoint/2010/main" val="162724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652424"/>
          </a:xfrm>
        </p:spPr>
        <p:txBody>
          <a:bodyPr vert="horz" lIns="91440" tIns="45720" rIns="91440" bIns="45720" rtlCol="0" anchor="b">
            <a:normAutofit/>
          </a:bodyPr>
          <a:lstStyle/>
          <a:p>
            <a:r>
              <a:rPr lang="en-US" dirty="0">
                <a:cs typeface="Calibri Light"/>
              </a:rPr>
              <a:t>The End</a:t>
            </a:r>
            <a:br>
              <a:rPr lang="en-US" sz="4000" dirty="0">
                <a:cs typeface="Calibri Light"/>
              </a:rPr>
            </a:br>
            <a:br>
              <a:rPr lang="en-US" sz="4000" dirty="0">
                <a:cs typeface="Calibri Light"/>
              </a:rPr>
            </a:br>
            <a:r>
              <a:rPr lang="en-US" sz="3600" dirty="0">
                <a:cs typeface="Calibri Light"/>
              </a:rPr>
              <a:t>Thankyou</a:t>
            </a:r>
            <a:endParaRPr lang="en-US" sz="3600">
              <a:cs typeface="Calibri Light"/>
            </a:endParaRPr>
          </a:p>
        </p:txBody>
      </p:sp>
    </p:spTree>
    <p:extLst>
      <p:ext uri="{BB962C8B-B14F-4D97-AF65-F5344CB8AC3E}">
        <p14:creationId xmlns:p14="http://schemas.microsoft.com/office/powerpoint/2010/main" val="416475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A527-86F8-46BA-80CA-12506083D0AB}"/>
              </a:ext>
            </a:extLst>
          </p:cNvPr>
          <p:cNvSpPr>
            <a:spLocks noGrp="1"/>
          </p:cNvSpPr>
          <p:nvPr>
            <p:ph type="title"/>
          </p:nvPr>
        </p:nvSpPr>
        <p:spPr>
          <a:xfrm>
            <a:off x="1097280" y="286604"/>
            <a:ext cx="10058400" cy="1356460"/>
          </a:xfrm>
        </p:spPr>
        <p:txBody>
          <a:bodyPr vert="horz" lIns="91440" tIns="45720" rIns="91440" bIns="45720" rtlCol="0" anchor="ctr">
            <a:normAutofit fontScale="90000"/>
          </a:bodyPr>
          <a:lstStyle/>
          <a:p>
            <a:pPr algn="ctr"/>
            <a:br>
              <a:rPr lang="en-US" sz="4000" b="1" cap="none" dirty="0"/>
            </a:br>
            <a:br>
              <a:rPr lang="en-US" sz="4000" b="1" cap="none" dirty="0"/>
            </a:br>
            <a:br>
              <a:rPr lang="en-US" sz="4400" b="1" cap="none" dirty="0"/>
            </a:br>
            <a:r>
              <a:rPr lang="en-US" sz="4400" b="1" cap="none" dirty="0"/>
              <a:t>Introduction</a:t>
            </a:r>
            <a:br>
              <a:rPr lang="en-US" sz="4000" dirty="0">
                <a:ea typeface="+mj-lt"/>
                <a:cs typeface="+mj-lt"/>
              </a:rPr>
            </a:br>
            <a:br>
              <a:rPr lang="en-US" sz="4000" dirty="0">
                <a:cs typeface="Calibri Light"/>
              </a:rPr>
            </a:br>
            <a:endParaRPr lang="en-US" sz="2400" dirty="0">
              <a:cs typeface="Calibri Light"/>
            </a:endParaRPr>
          </a:p>
        </p:txBody>
      </p:sp>
      <p:sp>
        <p:nvSpPr>
          <p:cNvPr id="3" name="Content Placeholder 2">
            <a:extLst>
              <a:ext uri="{FF2B5EF4-FFF2-40B4-BE49-F238E27FC236}">
                <a16:creationId xmlns:a16="http://schemas.microsoft.com/office/drawing/2014/main" id="{051AE7ED-1436-42FE-8CA5-F9BF7BC92A15}"/>
              </a:ext>
            </a:extLst>
          </p:cNvPr>
          <p:cNvSpPr>
            <a:spLocks noGrp="1"/>
          </p:cNvSpPr>
          <p:nvPr>
            <p:ph idx="1"/>
          </p:nvPr>
        </p:nvSpPr>
        <p:spPr>
          <a:xfrm>
            <a:off x="1097280" y="1917620"/>
            <a:ext cx="7484852" cy="3965851"/>
          </a:xfrm>
        </p:spPr>
        <p:txBody>
          <a:bodyPr vert="horz" lIns="0" tIns="45720" rIns="0" bIns="45720" rtlCol="0" anchor="t">
            <a:noAutofit/>
          </a:bodyPr>
          <a:lstStyle/>
          <a:p>
            <a:pPr marL="285750" indent="-285750" algn="just">
              <a:buFont typeface="Wingdings" panose="020F0502020204030204" pitchFamily="34" charset="0"/>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usually called spam detection and can be a B</a:t>
            </a:r>
            <a:r>
              <a:rPr lang="en-IN" sz="1800" dirty="0">
                <a:latin typeface="Calibri" panose="020F0502020204030204" pitchFamily="34" charset="0"/>
                <a:ea typeface="Calibri" panose="020F0502020204030204" pitchFamily="34" charset="0"/>
                <a:cs typeface="Times New Roman" panose="02020603050405020304" pitchFamily="18" charset="0"/>
              </a:rPr>
              <a:t>inary </a:t>
            </a:r>
            <a:r>
              <a:rPr lang="en-IN" sz="1800" dirty="0">
                <a:effectLst/>
                <a:latin typeface="Calibri" panose="020F0502020204030204" pitchFamily="34" charset="0"/>
                <a:ea typeface="Calibri" panose="020F0502020204030204" pitchFamily="34" charset="0"/>
                <a:cs typeface="Times New Roman" panose="02020603050405020304" pitchFamily="18" charset="0"/>
              </a:rPr>
              <a:t>classification problem. The reason for doing this is often straightforward by recognizing spontaneous and unwanted emails, ready to prevent spam messages from reaching the user's inbox, and subsequently speed up client engagement.</a:t>
            </a:r>
          </a:p>
          <a:p>
            <a:pPr marL="285750" indent="-285750" algn="just">
              <a:buFont typeface="Wingdings" panose="020F0502020204030204" pitchFamily="34" charset="0"/>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Spam detection can be a problem with machine learning. This means that you have to show your machine learning with a set of spam and ham message cases and let it discover significant propositions that isolated two different categories. Most e-mail vendors have their claims on huge information sets of tagged e-mails. Every time you mark an email as spam in your Gmail account, you give Google the opportunity to prepare information for its machine learning calculations.</a:t>
            </a:r>
          </a:p>
          <a:p>
            <a:pPr marL="285750" indent="-285750" algn="just">
              <a:buFont typeface="Wingdings" panose="020F0502020204030204" pitchFamily="34" charset="0"/>
              <a:buChar char="Ø"/>
            </a:pPr>
            <a:endParaRPr lang="en-US" dirty="0">
              <a:ea typeface="+mn-lt"/>
              <a:cs typeface="+mn-lt"/>
            </a:endParaRPr>
          </a:p>
        </p:txBody>
      </p:sp>
    </p:spTree>
    <p:extLst>
      <p:ext uri="{BB962C8B-B14F-4D97-AF65-F5344CB8AC3E}">
        <p14:creationId xmlns:p14="http://schemas.microsoft.com/office/powerpoint/2010/main" val="270856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A527-86F8-46BA-80CA-12506083D0AB}"/>
              </a:ext>
            </a:extLst>
          </p:cNvPr>
          <p:cNvSpPr>
            <a:spLocks noGrp="1"/>
          </p:cNvSpPr>
          <p:nvPr>
            <p:ph type="title"/>
          </p:nvPr>
        </p:nvSpPr>
        <p:spPr>
          <a:xfrm>
            <a:off x="1097280" y="286603"/>
            <a:ext cx="10058400" cy="1551399"/>
          </a:xfrm>
        </p:spPr>
        <p:txBody>
          <a:bodyPr vert="horz" lIns="91440" tIns="45720" rIns="91440" bIns="45720" rtlCol="0" anchor="ctr">
            <a:normAutofit/>
          </a:bodyPr>
          <a:lstStyle/>
          <a:p>
            <a:pPr algn="ctr"/>
            <a:r>
              <a:rPr lang="en-US" sz="4000" b="1" cap="none" dirty="0"/>
              <a:t>Methods</a:t>
            </a:r>
            <a:endParaRPr lang="en-US" sz="4000" b="1" dirty="0">
              <a:cs typeface="Calibri Light"/>
            </a:endParaRPr>
          </a:p>
        </p:txBody>
      </p:sp>
      <p:sp>
        <p:nvSpPr>
          <p:cNvPr id="3" name="Content Placeholder 2">
            <a:extLst>
              <a:ext uri="{FF2B5EF4-FFF2-40B4-BE49-F238E27FC236}">
                <a16:creationId xmlns:a16="http://schemas.microsoft.com/office/drawing/2014/main" id="{051AE7ED-1436-42FE-8CA5-F9BF7BC92A15}"/>
              </a:ext>
            </a:extLst>
          </p:cNvPr>
          <p:cNvSpPr>
            <a:spLocks noGrp="1"/>
          </p:cNvSpPr>
          <p:nvPr>
            <p:ph idx="1"/>
          </p:nvPr>
        </p:nvSpPr>
        <p:spPr>
          <a:xfrm>
            <a:off x="1097280" y="1917620"/>
            <a:ext cx="7484852" cy="3965851"/>
          </a:xfrm>
        </p:spPr>
        <p:txBody>
          <a:bodyPr vert="horz" lIns="0" tIns="45720" rIns="0" bIns="45720" rtlCol="0" anchor="t">
            <a:noAutofit/>
          </a:bodyPr>
          <a:lstStyle/>
          <a:p>
            <a:pPr marL="285750" indent="-285750" algn="just">
              <a:buFont typeface="Wingdings" panose="020F0502020204030204" pitchFamily="34" charset="0"/>
              <a:buChar char="Ø"/>
            </a:pPr>
            <a:r>
              <a:rPr lang="en-US" dirty="0">
                <a:ea typeface="+mn-lt"/>
                <a:cs typeface="+mn-lt"/>
              </a:rPr>
              <a:t> We flagged the messages for a spam detection issue, but we're not sure how many unused incoming messages there are. We will require a show that can tell us the probability that the message is spam or not spam. 0 Acceptance in this case shows — a negative class (no appearance of spam) and 1 shows — a positive class (close to spam),</a:t>
            </a:r>
            <a:r>
              <a:rPr lang="en-US" b="0" i="0" dirty="0">
                <a:solidFill>
                  <a:srgbClr val="292929"/>
                </a:solidFill>
                <a:effectLst/>
                <a:latin typeface="charter"/>
              </a:rPr>
              <a:t> We will use </a:t>
            </a:r>
            <a:r>
              <a:rPr lang="en-US" dirty="0">
                <a:solidFill>
                  <a:srgbClr val="292929"/>
                </a:solidFill>
                <a:latin typeface="charter"/>
              </a:rPr>
              <a:t>the </a:t>
            </a:r>
            <a:r>
              <a:rPr lang="en-US" b="0" i="0" dirty="0">
                <a:solidFill>
                  <a:srgbClr val="292929"/>
                </a:solidFill>
                <a:effectLst/>
                <a:latin typeface="charter"/>
              </a:rPr>
              <a:t>logistic regression model</a:t>
            </a:r>
            <a:r>
              <a:rPr lang="en-US" dirty="0">
                <a:ea typeface="+mn-lt"/>
                <a:cs typeface="+mn-lt"/>
              </a:rPr>
              <a:t>.</a:t>
            </a:r>
          </a:p>
          <a:p>
            <a:pPr marL="0" indent="0" algn="just">
              <a:buNone/>
            </a:pPr>
            <a:r>
              <a:rPr lang="en-US" b="1" dirty="0">
                <a:ea typeface="+mn-lt"/>
                <a:cs typeface="+mn-lt"/>
              </a:rPr>
              <a:t>from </a:t>
            </a:r>
            <a:r>
              <a:rPr lang="en-US" b="1" dirty="0" err="1">
                <a:ea typeface="+mn-lt"/>
                <a:cs typeface="+mn-lt"/>
              </a:rPr>
              <a:t>sklearn.linear_model</a:t>
            </a:r>
            <a:r>
              <a:rPr lang="en-US" b="1" dirty="0">
                <a:ea typeface="+mn-lt"/>
                <a:cs typeface="+mn-lt"/>
              </a:rPr>
              <a:t> import </a:t>
            </a:r>
            <a:r>
              <a:rPr lang="en-US" b="1" dirty="0" err="1">
                <a:ea typeface="+mn-lt"/>
                <a:cs typeface="+mn-lt"/>
              </a:rPr>
              <a:t>LogisticRegression</a:t>
            </a:r>
            <a:endParaRPr lang="en-US" b="1" dirty="0">
              <a:ea typeface="+mn-lt"/>
              <a:cs typeface="+mn-lt"/>
            </a:endParaRPr>
          </a:p>
          <a:p>
            <a:pPr marL="0" indent="0" algn="just">
              <a:buNone/>
            </a:pPr>
            <a:r>
              <a:rPr lang="en-US" b="1" dirty="0">
                <a:ea typeface="+mn-lt"/>
                <a:cs typeface="+mn-lt"/>
              </a:rPr>
              <a:t>from </a:t>
            </a:r>
            <a:r>
              <a:rPr lang="en-US" b="1" dirty="0" err="1">
                <a:ea typeface="+mn-lt"/>
                <a:cs typeface="+mn-lt"/>
              </a:rPr>
              <a:t>sklearn.model_selection</a:t>
            </a:r>
            <a:r>
              <a:rPr lang="en-US" b="1" dirty="0">
                <a:ea typeface="+mn-lt"/>
                <a:cs typeface="+mn-lt"/>
              </a:rPr>
              <a:t> import </a:t>
            </a:r>
            <a:r>
              <a:rPr lang="en-US" b="1" dirty="0" err="1">
                <a:ea typeface="+mn-lt"/>
                <a:cs typeface="+mn-lt"/>
              </a:rPr>
              <a:t>train_test_split</a:t>
            </a:r>
            <a:r>
              <a:rPr lang="en-US" b="1" dirty="0">
                <a:ea typeface="+mn-lt"/>
                <a:cs typeface="+mn-lt"/>
              </a:rPr>
              <a:t> as </a:t>
            </a:r>
            <a:r>
              <a:rPr lang="en-US" b="1" dirty="0" err="1">
                <a:ea typeface="+mn-lt"/>
                <a:cs typeface="+mn-lt"/>
              </a:rPr>
              <a:t>tts</a:t>
            </a:r>
            <a:endParaRPr lang="en-US" b="1" dirty="0">
              <a:ea typeface="+mn-lt"/>
              <a:cs typeface="+mn-lt"/>
            </a:endParaRPr>
          </a:p>
          <a:p>
            <a:pPr marL="0" indent="0" algn="just">
              <a:buNone/>
            </a:pPr>
            <a:r>
              <a:rPr lang="en-US" b="1" dirty="0" err="1">
                <a:ea typeface="+mn-lt"/>
                <a:cs typeface="+mn-lt"/>
              </a:rPr>
              <a:t>x_train</a:t>
            </a:r>
            <a:r>
              <a:rPr lang="en-US" b="1" dirty="0">
                <a:ea typeface="+mn-lt"/>
                <a:cs typeface="+mn-lt"/>
              </a:rPr>
              <a:t>, </a:t>
            </a:r>
            <a:r>
              <a:rPr lang="en-US" b="1" dirty="0" err="1">
                <a:ea typeface="+mn-lt"/>
                <a:cs typeface="+mn-lt"/>
              </a:rPr>
              <a:t>x_test</a:t>
            </a:r>
            <a:r>
              <a:rPr lang="en-US" b="1" dirty="0">
                <a:ea typeface="+mn-lt"/>
                <a:cs typeface="+mn-lt"/>
              </a:rPr>
              <a:t>, </a:t>
            </a:r>
            <a:r>
              <a:rPr lang="en-US" b="1" dirty="0" err="1">
                <a:ea typeface="+mn-lt"/>
                <a:cs typeface="+mn-lt"/>
              </a:rPr>
              <a:t>y_train</a:t>
            </a:r>
            <a:r>
              <a:rPr lang="en-US" b="1" dirty="0">
                <a:ea typeface="+mn-lt"/>
                <a:cs typeface="+mn-lt"/>
              </a:rPr>
              <a:t>, </a:t>
            </a:r>
            <a:r>
              <a:rPr lang="en-US" b="1" dirty="0" err="1">
                <a:ea typeface="+mn-lt"/>
                <a:cs typeface="+mn-lt"/>
              </a:rPr>
              <a:t>y_test</a:t>
            </a:r>
            <a:r>
              <a:rPr lang="en-US" b="1" dirty="0">
                <a:ea typeface="+mn-lt"/>
                <a:cs typeface="+mn-lt"/>
              </a:rPr>
              <a:t> = </a:t>
            </a:r>
            <a:r>
              <a:rPr lang="en-US" b="1" dirty="0" err="1">
                <a:ea typeface="+mn-lt"/>
                <a:cs typeface="+mn-lt"/>
              </a:rPr>
              <a:t>tts</a:t>
            </a:r>
            <a:r>
              <a:rPr lang="en-US" b="1" dirty="0">
                <a:ea typeface="+mn-lt"/>
                <a:cs typeface="+mn-lt"/>
              </a:rPr>
              <a:t>(x, y, </a:t>
            </a:r>
            <a:r>
              <a:rPr lang="en-US" b="1" dirty="0" err="1">
                <a:ea typeface="+mn-lt"/>
                <a:cs typeface="+mn-lt"/>
              </a:rPr>
              <a:t>test_size</a:t>
            </a:r>
            <a:r>
              <a:rPr lang="en-US" b="1" dirty="0">
                <a:ea typeface="+mn-lt"/>
                <a:cs typeface="+mn-lt"/>
              </a:rPr>
              <a:t> = 0.3, </a:t>
            </a:r>
            <a:r>
              <a:rPr lang="en-US" b="1" dirty="0" err="1">
                <a:ea typeface="+mn-lt"/>
                <a:cs typeface="+mn-lt"/>
              </a:rPr>
              <a:t>random_state</a:t>
            </a:r>
            <a:r>
              <a:rPr lang="en-US" b="1" dirty="0">
                <a:ea typeface="+mn-lt"/>
                <a:cs typeface="+mn-lt"/>
              </a:rPr>
              <a:t> = 42)</a:t>
            </a:r>
          </a:p>
          <a:p>
            <a:pPr marL="0" indent="0" algn="just">
              <a:buNone/>
            </a:pPr>
            <a:r>
              <a:rPr lang="fr-FR" b="1" dirty="0">
                <a:ea typeface="+mn-lt"/>
                <a:cs typeface="+mn-lt"/>
              </a:rPr>
              <a:t>model = </a:t>
            </a:r>
            <a:r>
              <a:rPr lang="fr-FR" b="1" dirty="0" err="1">
                <a:ea typeface="+mn-lt"/>
                <a:cs typeface="+mn-lt"/>
              </a:rPr>
              <a:t>LogisticRegression</a:t>
            </a:r>
            <a:r>
              <a:rPr lang="fr-FR" b="1" dirty="0">
                <a:ea typeface="+mn-lt"/>
                <a:cs typeface="+mn-lt"/>
              </a:rPr>
              <a:t>()</a:t>
            </a:r>
          </a:p>
          <a:p>
            <a:pPr marL="0" indent="0" algn="just">
              <a:buNone/>
            </a:pPr>
            <a:r>
              <a:rPr lang="fr-FR" b="1" dirty="0" err="1">
                <a:ea typeface="+mn-lt"/>
                <a:cs typeface="+mn-lt"/>
              </a:rPr>
              <a:t>model.fit</a:t>
            </a:r>
            <a:r>
              <a:rPr lang="fr-FR" b="1" dirty="0">
                <a:ea typeface="+mn-lt"/>
                <a:cs typeface="+mn-lt"/>
              </a:rPr>
              <a:t>(</a:t>
            </a:r>
            <a:r>
              <a:rPr lang="fr-FR" b="1" dirty="0" err="1">
                <a:ea typeface="+mn-lt"/>
                <a:cs typeface="+mn-lt"/>
              </a:rPr>
              <a:t>x_train</a:t>
            </a:r>
            <a:r>
              <a:rPr lang="fr-FR" b="1" dirty="0">
                <a:ea typeface="+mn-lt"/>
                <a:cs typeface="+mn-lt"/>
              </a:rPr>
              <a:t>, </a:t>
            </a:r>
            <a:r>
              <a:rPr lang="fr-FR" b="1" dirty="0" err="1">
                <a:ea typeface="+mn-lt"/>
                <a:cs typeface="+mn-lt"/>
              </a:rPr>
              <a:t>y_train</a:t>
            </a:r>
            <a:r>
              <a:rPr lang="fr-FR" b="1" dirty="0">
                <a:ea typeface="+mn-lt"/>
                <a:cs typeface="+mn-lt"/>
              </a:rPr>
              <a:t>)</a:t>
            </a:r>
            <a:endParaRPr lang="en-US" b="1" dirty="0">
              <a:ea typeface="+mn-lt"/>
              <a:cs typeface="+mn-lt"/>
            </a:endParaRPr>
          </a:p>
          <a:p>
            <a:pPr marL="0" indent="0" algn="just">
              <a:buNone/>
            </a:pPr>
            <a:endParaRPr lang="en-US" b="1" dirty="0">
              <a:ea typeface="+mn-lt"/>
              <a:cs typeface="+mn-lt"/>
            </a:endParaRPr>
          </a:p>
          <a:p>
            <a:pPr marL="0" indent="0" algn="just">
              <a:buNone/>
            </a:pPr>
            <a:endParaRPr lang="en-US" b="1" dirty="0">
              <a:ea typeface="+mn-lt"/>
              <a:cs typeface="+mn-lt"/>
            </a:endParaRPr>
          </a:p>
        </p:txBody>
      </p:sp>
    </p:spTree>
    <p:extLst>
      <p:ext uri="{BB962C8B-B14F-4D97-AF65-F5344CB8AC3E}">
        <p14:creationId xmlns:p14="http://schemas.microsoft.com/office/powerpoint/2010/main" val="328015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8F86-A207-742C-883F-CA7C6E1F2117}"/>
              </a:ext>
            </a:extLst>
          </p:cNvPr>
          <p:cNvSpPr>
            <a:spLocks noGrp="1"/>
          </p:cNvSpPr>
          <p:nvPr>
            <p:ph type="title"/>
          </p:nvPr>
        </p:nvSpPr>
        <p:spPr/>
        <p:txBody>
          <a:bodyPr/>
          <a:lstStyle/>
          <a:p>
            <a:r>
              <a:rPr lang="en-US" dirty="0"/>
              <a:t>                        </a:t>
            </a:r>
            <a:r>
              <a:rPr lang="en-US" sz="4800" b="1" cap="none" dirty="0"/>
              <a:t>Methods</a:t>
            </a:r>
            <a:endParaRPr lang="en-US" dirty="0"/>
          </a:p>
        </p:txBody>
      </p:sp>
      <p:sp>
        <p:nvSpPr>
          <p:cNvPr id="8" name="TextBox 7">
            <a:extLst>
              <a:ext uri="{FF2B5EF4-FFF2-40B4-BE49-F238E27FC236}">
                <a16:creationId xmlns:a16="http://schemas.microsoft.com/office/drawing/2014/main" id="{441108E3-49DC-006F-BB77-D5DC7E56397D}"/>
              </a:ext>
            </a:extLst>
          </p:cNvPr>
          <p:cNvSpPr txBox="1"/>
          <p:nvPr/>
        </p:nvSpPr>
        <p:spPr>
          <a:xfrm>
            <a:off x="3046810" y="2413338"/>
            <a:ext cx="6093618" cy="2585323"/>
          </a:xfrm>
          <a:prstGeom prst="rect">
            <a:avLst/>
          </a:prstGeom>
          <a:noFill/>
        </p:spPr>
        <p:txBody>
          <a:bodyPr wrap="square">
            <a:spAutoFit/>
          </a:bodyPr>
          <a:lstStyle/>
          <a:p>
            <a:pPr marL="285750" indent="-285750" algn="just">
              <a:buFont typeface="Wingdings" panose="020F0502020204030204" pitchFamily="34" charset="0"/>
              <a:buChar char="Ø"/>
            </a:pPr>
            <a:r>
              <a:rPr lang="en-US" dirty="0">
                <a:ea typeface="+mn-lt"/>
                <a:cs typeface="+mn-lt"/>
              </a:rPr>
              <a:t>SVM can be a supervised machine learning Algorithms that can be used for both classification and Regression. In any case, it is mostly used in classification matters. As part of the SVM computation, we plot each data item as a point in an n-dimensional space where n can be the number of highlights you have, with the valuation of each one being the valuation of a particular arrangement. At this point, we perform the classification by finding the hyper-plane that separates the two classes exceptionally well.</a:t>
            </a:r>
          </a:p>
        </p:txBody>
      </p:sp>
    </p:spTree>
    <p:extLst>
      <p:ext uri="{BB962C8B-B14F-4D97-AF65-F5344CB8AC3E}">
        <p14:creationId xmlns:p14="http://schemas.microsoft.com/office/powerpoint/2010/main" val="209037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0A86-547E-CFC2-2B1C-766A240A6313}"/>
              </a:ext>
            </a:extLst>
          </p:cNvPr>
          <p:cNvSpPr>
            <a:spLocks noGrp="1"/>
          </p:cNvSpPr>
          <p:nvPr>
            <p:ph type="title"/>
          </p:nvPr>
        </p:nvSpPr>
        <p:spPr/>
        <p:txBody>
          <a:bodyPr/>
          <a:lstStyle/>
          <a:p>
            <a:pPr algn="ctr"/>
            <a:r>
              <a:rPr lang="en-US" sz="4800" b="1" cap="none" dirty="0"/>
              <a:t>Methods</a:t>
            </a:r>
            <a:endParaRPr lang="en-US" dirty="0"/>
          </a:p>
        </p:txBody>
      </p:sp>
      <p:sp>
        <p:nvSpPr>
          <p:cNvPr id="7" name="TextBox 6">
            <a:extLst>
              <a:ext uri="{FF2B5EF4-FFF2-40B4-BE49-F238E27FC236}">
                <a16:creationId xmlns:a16="http://schemas.microsoft.com/office/drawing/2014/main" id="{F64EC9A2-8ACD-51AD-A458-AB24DAA0D1C9}"/>
              </a:ext>
            </a:extLst>
          </p:cNvPr>
          <p:cNvSpPr txBox="1"/>
          <p:nvPr/>
        </p:nvSpPr>
        <p:spPr>
          <a:xfrm>
            <a:off x="3046810" y="2690336"/>
            <a:ext cx="6093618" cy="369332"/>
          </a:xfrm>
          <a:prstGeom prst="rect">
            <a:avLst/>
          </a:prstGeom>
          <a:noFill/>
        </p:spPr>
        <p:txBody>
          <a:bodyPr wrap="square">
            <a:spAutoFit/>
          </a:bodyPr>
          <a:lstStyle/>
          <a:p>
            <a:endParaRPr lang="en-US" dirty="0"/>
          </a:p>
        </p:txBody>
      </p:sp>
      <p:sp>
        <p:nvSpPr>
          <p:cNvPr id="9" name="TextBox 8">
            <a:extLst>
              <a:ext uri="{FF2B5EF4-FFF2-40B4-BE49-F238E27FC236}">
                <a16:creationId xmlns:a16="http://schemas.microsoft.com/office/drawing/2014/main" id="{30D4EE33-A99C-C32C-E123-DE57793816A3}"/>
              </a:ext>
            </a:extLst>
          </p:cNvPr>
          <p:cNvSpPr txBox="1"/>
          <p:nvPr/>
        </p:nvSpPr>
        <p:spPr>
          <a:xfrm>
            <a:off x="3046810" y="2136339"/>
            <a:ext cx="6093618" cy="1477328"/>
          </a:xfrm>
          <a:prstGeom prst="rect">
            <a:avLst/>
          </a:prstGeom>
          <a:noFill/>
        </p:spPr>
        <p:txBody>
          <a:bodyPr wrap="square">
            <a:spAutoFit/>
          </a:bodyPr>
          <a:lstStyle/>
          <a:p>
            <a:pPr marL="285750" indent="-285750" algn="just">
              <a:buFont typeface="Wingdings" panose="020F0502020204030204" pitchFamily="34" charset="0"/>
              <a:buChar char="Ø"/>
            </a:pPr>
            <a:r>
              <a:rPr lang="en-US" dirty="0">
                <a:ea typeface="+mn-lt"/>
                <a:cs typeface="+mn-lt"/>
              </a:rPr>
              <a:t>Using Bayes' Run the show, we need to find out how likely an email is spam because it contains certain words. We do this by finding the probability that each word in an email is spam, and then duplicating those probabilities together to force a bulk spam metric to be used in the classification.</a:t>
            </a:r>
          </a:p>
        </p:txBody>
      </p:sp>
    </p:spTree>
    <p:extLst>
      <p:ext uri="{BB962C8B-B14F-4D97-AF65-F5344CB8AC3E}">
        <p14:creationId xmlns:p14="http://schemas.microsoft.com/office/powerpoint/2010/main" val="2574348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ECF2-4A0E-407B-BD10-1A993CB12659}"/>
              </a:ext>
            </a:extLst>
          </p:cNvPr>
          <p:cNvSpPr>
            <a:spLocks noGrp="1"/>
          </p:cNvSpPr>
          <p:nvPr>
            <p:ph type="title"/>
          </p:nvPr>
        </p:nvSpPr>
        <p:spPr>
          <a:xfrm>
            <a:off x="1097280" y="286603"/>
            <a:ext cx="10058400" cy="1370747"/>
          </a:xfrm>
        </p:spPr>
        <p:txBody>
          <a:bodyPr>
            <a:normAutofit/>
          </a:bodyPr>
          <a:lstStyle/>
          <a:p>
            <a:pPr algn="ctr"/>
            <a:r>
              <a:rPr lang="en-US" sz="4000" b="1" cap="none" dirty="0"/>
              <a:t>Result</a:t>
            </a:r>
            <a:endParaRPr lang="en-US" sz="4000" b="1" dirty="0"/>
          </a:p>
        </p:txBody>
      </p:sp>
      <p:sp>
        <p:nvSpPr>
          <p:cNvPr id="3" name="Content Placeholder 2">
            <a:extLst>
              <a:ext uri="{FF2B5EF4-FFF2-40B4-BE49-F238E27FC236}">
                <a16:creationId xmlns:a16="http://schemas.microsoft.com/office/drawing/2014/main" id="{2676AE2D-FE32-47DC-A200-4A017669F506}"/>
              </a:ext>
            </a:extLst>
          </p:cNvPr>
          <p:cNvSpPr>
            <a:spLocks noGrp="1"/>
          </p:cNvSpPr>
          <p:nvPr>
            <p:ph idx="1"/>
          </p:nvPr>
        </p:nvSpPr>
        <p:spPr/>
        <p:txBody>
          <a:bodyPr/>
          <a:lstStyle/>
          <a:p>
            <a:pPr marL="0" indent="0" algn="just">
              <a:buNone/>
            </a:pPr>
            <a:r>
              <a:rPr lang="en-US" b="0" i="0" dirty="0">
                <a:solidFill>
                  <a:srgbClr val="292929"/>
                </a:solidFill>
                <a:effectLst/>
              </a:rPr>
              <a:t>First we define the model then fit the train data through </a:t>
            </a:r>
            <a:r>
              <a:rPr lang="en-US" b="0" i="0" dirty="0" err="1">
                <a:solidFill>
                  <a:srgbClr val="292929"/>
                </a:solidFill>
                <a:effectLst/>
              </a:rPr>
              <a:t>Logisticregression</a:t>
            </a:r>
            <a:r>
              <a:rPr lang="en-US" b="0" i="0" dirty="0">
                <a:solidFill>
                  <a:srgbClr val="292929"/>
                </a:solidFill>
                <a:effectLst/>
              </a:rPr>
              <a:t>. This phase is called training your model</a:t>
            </a:r>
            <a:r>
              <a:rPr lang="en-US" dirty="0"/>
              <a:t>. Once the training phase is complete, we are able to use the testing part and predict what will happen. In order to verify the accuracy of our demonstrations, we are able to use the accuracy score metric. This metric compares the expected arrival to what actually happens. After Running the code, we got 0.9846153846153847 Score.  We will show the predicated label on  Confusion Matrix</a:t>
            </a:r>
          </a:p>
        </p:txBody>
      </p:sp>
      <p:pic>
        <p:nvPicPr>
          <p:cNvPr id="1028" name="Picture 4">
            <a:extLst>
              <a:ext uri="{FF2B5EF4-FFF2-40B4-BE49-F238E27FC236}">
                <a16:creationId xmlns:a16="http://schemas.microsoft.com/office/drawing/2014/main" id="{9C94CF78-BB9C-E06E-A2AA-430A1E76B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25" y="3561928"/>
            <a:ext cx="2971800" cy="2495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60B264B-E178-8DB5-196E-2727C5F813B5}"/>
              </a:ext>
            </a:extLst>
          </p:cNvPr>
          <p:cNvSpPr txBox="1"/>
          <p:nvPr/>
        </p:nvSpPr>
        <p:spPr>
          <a:xfrm>
            <a:off x="5204223" y="6057478"/>
            <a:ext cx="6093618" cy="369332"/>
          </a:xfrm>
          <a:prstGeom prst="rect">
            <a:avLst/>
          </a:prstGeom>
          <a:noFill/>
        </p:spPr>
        <p:txBody>
          <a:bodyPr wrap="square">
            <a:spAutoFit/>
          </a:bodyPr>
          <a:lstStyle/>
          <a:p>
            <a:r>
              <a:rPr lang="en-US" dirty="0" err="1"/>
              <a:t>Confusion_Matrix</a:t>
            </a:r>
            <a:endParaRPr lang="en-US" dirty="0"/>
          </a:p>
        </p:txBody>
      </p:sp>
    </p:spTree>
    <p:extLst>
      <p:ext uri="{BB962C8B-B14F-4D97-AF65-F5344CB8AC3E}">
        <p14:creationId xmlns:p14="http://schemas.microsoft.com/office/powerpoint/2010/main" val="213030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FA75-1671-33E1-37D5-068611E4A126}"/>
              </a:ext>
            </a:extLst>
          </p:cNvPr>
          <p:cNvSpPr>
            <a:spLocks noGrp="1"/>
          </p:cNvSpPr>
          <p:nvPr>
            <p:ph type="title"/>
          </p:nvPr>
        </p:nvSpPr>
        <p:spPr/>
        <p:txBody>
          <a:bodyPr/>
          <a:lstStyle/>
          <a:p>
            <a:pPr algn="ctr"/>
            <a:r>
              <a:rPr lang="en-US" sz="4800" b="1" cap="none" dirty="0"/>
              <a:t>Result</a:t>
            </a:r>
            <a:endParaRPr lang="en-US" dirty="0"/>
          </a:p>
        </p:txBody>
      </p:sp>
      <p:sp>
        <p:nvSpPr>
          <p:cNvPr id="7" name="TextBox 6">
            <a:extLst>
              <a:ext uri="{FF2B5EF4-FFF2-40B4-BE49-F238E27FC236}">
                <a16:creationId xmlns:a16="http://schemas.microsoft.com/office/drawing/2014/main" id="{F64CCC27-D3ED-FF9C-0A51-ABCAAB1C8D39}"/>
              </a:ext>
            </a:extLst>
          </p:cNvPr>
          <p:cNvSpPr txBox="1"/>
          <p:nvPr/>
        </p:nvSpPr>
        <p:spPr>
          <a:xfrm>
            <a:off x="3046810" y="2274838"/>
            <a:ext cx="6093618" cy="1477328"/>
          </a:xfrm>
          <a:prstGeom prst="rect">
            <a:avLst/>
          </a:prstGeom>
          <a:noFill/>
        </p:spPr>
        <p:txBody>
          <a:bodyPr wrap="square">
            <a:spAutoFit/>
          </a:bodyPr>
          <a:lstStyle/>
          <a:p>
            <a:r>
              <a:rPr lang="en-US" dirty="0">
                <a:solidFill>
                  <a:srgbClr val="292929"/>
                </a:solidFill>
              </a:rPr>
              <a:t>Secondly</a:t>
            </a:r>
            <a:r>
              <a:rPr lang="en-US" b="0" i="0" dirty="0">
                <a:solidFill>
                  <a:srgbClr val="292929"/>
                </a:solidFill>
                <a:effectLst/>
              </a:rPr>
              <a:t> we define the model then fit the train data through </a:t>
            </a:r>
            <a:r>
              <a:rPr lang="en-US" dirty="0">
                <a:solidFill>
                  <a:srgbClr val="292929"/>
                </a:solidFill>
              </a:rPr>
              <a:t>SVM</a:t>
            </a:r>
            <a:r>
              <a:rPr lang="en-US" b="0" i="0" dirty="0">
                <a:solidFill>
                  <a:srgbClr val="292929"/>
                </a:solidFill>
                <a:effectLst/>
              </a:rPr>
              <a:t>. This phase is called training your model</a:t>
            </a:r>
            <a:r>
              <a:rPr lang="en-US" dirty="0"/>
              <a:t>. Once the training phase is complete, we are able to use the testing part and predict what will happen. After Running the code, we got 0.9853181076672104 Score</a:t>
            </a:r>
          </a:p>
        </p:txBody>
      </p:sp>
    </p:spTree>
    <p:extLst>
      <p:ext uri="{BB962C8B-B14F-4D97-AF65-F5344CB8AC3E}">
        <p14:creationId xmlns:p14="http://schemas.microsoft.com/office/powerpoint/2010/main" val="27241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1689-FF0E-C6BD-9D6D-6B9404913838}"/>
              </a:ext>
            </a:extLst>
          </p:cNvPr>
          <p:cNvSpPr>
            <a:spLocks noGrp="1"/>
          </p:cNvSpPr>
          <p:nvPr>
            <p:ph type="title"/>
          </p:nvPr>
        </p:nvSpPr>
        <p:spPr/>
        <p:txBody>
          <a:bodyPr/>
          <a:lstStyle/>
          <a:p>
            <a:pPr algn="ctr"/>
            <a:r>
              <a:rPr lang="en-US" sz="4800" b="1" cap="none" dirty="0"/>
              <a:t>Result</a:t>
            </a:r>
            <a:endParaRPr lang="en-US" dirty="0"/>
          </a:p>
        </p:txBody>
      </p:sp>
      <p:sp>
        <p:nvSpPr>
          <p:cNvPr id="5" name="TextBox 4">
            <a:extLst>
              <a:ext uri="{FF2B5EF4-FFF2-40B4-BE49-F238E27FC236}">
                <a16:creationId xmlns:a16="http://schemas.microsoft.com/office/drawing/2014/main" id="{42E66FC7-AD83-E677-AB6D-85FE946D27A8}"/>
              </a:ext>
            </a:extLst>
          </p:cNvPr>
          <p:cNvSpPr txBox="1"/>
          <p:nvPr/>
        </p:nvSpPr>
        <p:spPr>
          <a:xfrm>
            <a:off x="3046810" y="2690336"/>
            <a:ext cx="6093618" cy="1477328"/>
          </a:xfrm>
          <a:prstGeom prst="rect">
            <a:avLst/>
          </a:prstGeom>
          <a:noFill/>
        </p:spPr>
        <p:txBody>
          <a:bodyPr wrap="square">
            <a:spAutoFit/>
          </a:bodyPr>
          <a:lstStyle/>
          <a:p>
            <a:r>
              <a:rPr lang="en-US" b="0" i="0" dirty="0">
                <a:solidFill>
                  <a:srgbClr val="292929"/>
                </a:solidFill>
                <a:effectLst/>
              </a:rPr>
              <a:t>final</a:t>
            </a:r>
            <a:r>
              <a:rPr lang="en-US" dirty="0">
                <a:solidFill>
                  <a:srgbClr val="292929"/>
                </a:solidFill>
              </a:rPr>
              <a:t>ly</a:t>
            </a:r>
            <a:r>
              <a:rPr lang="en-US" b="0" i="0" dirty="0">
                <a:solidFill>
                  <a:srgbClr val="292929"/>
                </a:solidFill>
                <a:effectLst/>
              </a:rPr>
              <a:t> we define the model then fit the train data through </a:t>
            </a:r>
            <a:r>
              <a:rPr lang="en-US" dirty="0">
                <a:ea typeface="+mn-lt"/>
                <a:cs typeface="+mn-lt"/>
              </a:rPr>
              <a:t>Bayes'</a:t>
            </a:r>
            <a:r>
              <a:rPr lang="en-US" b="0" i="0" dirty="0">
                <a:solidFill>
                  <a:srgbClr val="292929"/>
                </a:solidFill>
                <a:effectLst/>
              </a:rPr>
              <a:t>. This phase is called training your model</a:t>
            </a:r>
            <a:r>
              <a:rPr lang="en-US" dirty="0"/>
              <a:t>. Once the training phase is complete, we are able to use the testing part and predict what will happen. After Running the code, we got</a:t>
            </a:r>
          </a:p>
          <a:p>
            <a:endParaRPr lang="en-US" dirty="0"/>
          </a:p>
        </p:txBody>
      </p:sp>
      <p:pic>
        <p:nvPicPr>
          <p:cNvPr id="2050" name="Picture 2">
            <a:extLst>
              <a:ext uri="{FF2B5EF4-FFF2-40B4-BE49-F238E27FC236}">
                <a16:creationId xmlns:a16="http://schemas.microsoft.com/office/drawing/2014/main" id="{D928C679-E0A2-67F7-9A5E-748FBDB1A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3834764"/>
            <a:ext cx="3419475" cy="2423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CE84F2C-1048-8578-2521-3488BDEBC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313" y="3944302"/>
            <a:ext cx="233362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63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DB0A-1B7E-4727-993C-0EB2D71549A1}"/>
              </a:ext>
            </a:extLst>
          </p:cNvPr>
          <p:cNvSpPr>
            <a:spLocks noGrp="1"/>
          </p:cNvSpPr>
          <p:nvPr>
            <p:ph type="title"/>
          </p:nvPr>
        </p:nvSpPr>
        <p:spPr>
          <a:xfrm>
            <a:off x="1097280" y="286603"/>
            <a:ext cx="10058400" cy="1385035"/>
          </a:xfrm>
        </p:spPr>
        <p:txBody>
          <a:bodyPr/>
          <a:lstStyle/>
          <a:p>
            <a:pPr algn="ctr"/>
            <a:r>
              <a:rPr lang="en-US" b="1" cap="none" dirty="0"/>
              <a:t>Conclusion</a:t>
            </a:r>
            <a:endParaRPr lang="en-US" b="1" dirty="0"/>
          </a:p>
        </p:txBody>
      </p:sp>
      <p:sp>
        <p:nvSpPr>
          <p:cNvPr id="3" name="Content Placeholder 2">
            <a:extLst>
              <a:ext uri="{FF2B5EF4-FFF2-40B4-BE49-F238E27FC236}">
                <a16:creationId xmlns:a16="http://schemas.microsoft.com/office/drawing/2014/main" id="{6B8D4E4E-71C7-439F-B49C-3E9346D16CED}"/>
              </a:ext>
            </a:extLst>
          </p:cNvPr>
          <p:cNvSpPr>
            <a:spLocks noGrp="1"/>
          </p:cNvSpPr>
          <p:nvPr>
            <p:ph idx="1"/>
          </p:nvPr>
        </p:nvSpPr>
        <p:spPr/>
        <p:txBody>
          <a:bodyPr/>
          <a:lstStyle/>
          <a:p>
            <a:pPr algn="just"/>
            <a:r>
              <a:rPr lang="en-US" dirty="0"/>
              <a:t>As we have seen, we used the information already collected to prepare the show and assumed a category for modern upcoming emails. This demonstrates the importance of labeling information in the right way. One flop can make your machine dumb like in your </a:t>
            </a:r>
            <a:r>
              <a:rPr lang="en-US" dirty="0" err="1"/>
              <a:t>gmail</a:t>
            </a:r>
            <a:r>
              <a:rPr lang="en-US" dirty="0"/>
              <a:t> or any other email account once you get emails and you think it might be spam but you choose to ignore it, it might be another time once you see that email, you should report it as spam. This preparation can offer help to a bunch of other individuals who receive the same kind of e-mail but don't know what spam is. Now and then an off-base spam tag can also move a real email to the organizer's spam. </a:t>
            </a:r>
          </a:p>
        </p:txBody>
      </p:sp>
    </p:spTree>
    <p:extLst>
      <p:ext uri="{BB962C8B-B14F-4D97-AF65-F5344CB8AC3E}">
        <p14:creationId xmlns:p14="http://schemas.microsoft.com/office/powerpoint/2010/main" val="28863307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470</TotalTime>
  <Words>790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Candara</vt:lpstr>
      <vt:lpstr>charter</vt:lpstr>
      <vt:lpstr>Wingdings</vt:lpstr>
      <vt:lpstr>Retrospect</vt:lpstr>
      <vt:lpstr>Spam Message Detector Model </vt:lpstr>
      <vt:lpstr>   Introduction  </vt:lpstr>
      <vt:lpstr>Methods</vt:lpstr>
      <vt:lpstr>                        Methods</vt:lpstr>
      <vt:lpstr>Methods</vt:lpstr>
      <vt:lpstr>Result</vt:lpstr>
      <vt:lpstr>Result</vt:lpstr>
      <vt:lpstr>Result</vt:lpstr>
      <vt:lpstr>Conclusion</vt:lpstr>
      <vt:lpstr>The End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Mail Settings</dc:creator>
  <cp:lastModifiedBy>h</cp:lastModifiedBy>
  <cp:revision>261</cp:revision>
  <dcterms:created xsi:type="dcterms:W3CDTF">2021-12-17T12:04:28Z</dcterms:created>
  <dcterms:modified xsi:type="dcterms:W3CDTF">2022-07-18T08:09:57Z</dcterms:modified>
</cp:coreProperties>
</file>