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81" r:id="rId4"/>
    <p:sldId id="282" r:id="rId5"/>
    <p:sldId id="283" r:id="rId6"/>
    <p:sldId id="284" r:id="rId7"/>
    <p:sldId id="258" r:id="rId8"/>
    <p:sldId id="280" r:id="rId9"/>
    <p:sldId id="285" r:id="rId10"/>
    <p:sldId id="287" r:id="rId11"/>
    <p:sldId id="288" r:id="rId12"/>
    <p:sldId id="286" r:id="rId13"/>
    <p:sldId id="289" r:id="rId14"/>
    <p:sldId id="290" r:id="rId15"/>
    <p:sldId id="259" r:id="rId16"/>
    <p:sldId id="260" r:id="rId17"/>
    <p:sldId id="262" r:id="rId18"/>
    <p:sldId id="264" r:id="rId19"/>
    <p:sldId id="266" r:id="rId20"/>
    <p:sldId id="267" r:id="rId21"/>
    <p:sldId id="270" r:id="rId22"/>
    <p:sldId id="274" r:id="rId23"/>
    <p:sldId id="276" r:id="rId24"/>
    <p:sldId id="275" r:id="rId25"/>
    <p:sldId id="277" r:id="rId26"/>
    <p:sldId id="278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279" r:id="rId41"/>
    <p:sldId id="30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5D43996-CFFB-4C38-B74A-92DD1A84F23D}">
          <p14:sldIdLst>
            <p14:sldId id="256"/>
            <p14:sldId id="257"/>
            <p14:sldId id="281"/>
            <p14:sldId id="282"/>
            <p14:sldId id="283"/>
            <p14:sldId id="284"/>
            <p14:sldId id="258"/>
            <p14:sldId id="280"/>
            <p14:sldId id="285"/>
            <p14:sldId id="287"/>
            <p14:sldId id="288"/>
            <p14:sldId id="286"/>
            <p14:sldId id="289"/>
            <p14:sldId id="290"/>
            <p14:sldId id="259"/>
            <p14:sldId id="260"/>
            <p14:sldId id="262"/>
            <p14:sldId id="264"/>
            <p14:sldId id="266"/>
            <p14:sldId id="267"/>
            <p14:sldId id="270"/>
            <p14:sldId id="274"/>
            <p14:sldId id="276"/>
            <p14:sldId id="275"/>
            <p14:sldId id="277"/>
            <p14:sldId id="278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Untitled Section" id="{4A16F353-1E9F-490D-87B4-E95BEC580F42}">
          <p14:sldIdLst>
            <p14:sldId id="298"/>
            <p14:sldId id="299"/>
            <p14:sldId id="300"/>
            <p14:sldId id="301"/>
            <p14:sldId id="302"/>
            <p14:sldId id="303"/>
            <p14:sldId id="279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F31840C-57C3-4D17-8420-05E10A921BC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9BCF9C8-75D5-48CB-8D69-581FDB7832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840C-57C3-4D17-8420-05E10A921BC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F9C8-75D5-48CB-8D69-581FDB7832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840C-57C3-4D17-8420-05E10A921BC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F9C8-75D5-48CB-8D69-581FDB7832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F31840C-57C3-4D17-8420-05E10A921BC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F9C8-75D5-48CB-8D69-581FDB7832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F31840C-57C3-4D17-8420-05E10A921BC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9BCF9C8-75D5-48CB-8D69-581FDB7832C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F31840C-57C3-4D17-8420-05E10A921BC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9BCF9C8-75D5-48CB-8D69-581FDB7832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F31840C-57C3-4D17-8420-05E10A921BC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9BCF9C8-75D5-48CB-8D69-581FDB7832C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840C-57C3-4D17-8420-05E10A921BC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F9C8-75D5-48CB-8D69-581FDB7832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F31840C-57C3-4D17-8420-05E10A921BC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9BCF9C8-75D5-48CB-8D69-581FDB7832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F31840C-57C3-4D17-8420-05E10A921BC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9BCF9C8-75D5-48CB-8D69-581FDB7832C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F31840C-57C3-4D17-8420-05E10A921BC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9BCF9C8-75D5-48CB-8D69-581FDB7832C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F31840C-57C3-4D17-8420-05E10A921BC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9BCF9C8-75D5-48CB-8D69-581FDB7832C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Computer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2321720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165294">
            <a:off x="7855312" y="617329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Shoukat</a:t>
            </a:r>
            <a:r>
              <a:rPr lang="en-US" dirty="0"/>
              <a:t> </a:t>
            </a:r>
            <a:r>
              <a:rPr lang="en-US" dirty="0" err="1"/>
              <a:t>ali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05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3649292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LAN (Local Area Network)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82808"/>
            <a:ext cx="5387156" cy="4572000"/>
          </a:xfrm>
        </p:spPr>
        <p:txBody>
          <a:bodyPr/>
          <a:lstStyle/>
          <a:p>
            <a:r>
              <a:rPr lang="en-US" dirty="0"/>
              <a:t>Network in a limited area such as school, laboratory, home, and office building.</a:t>
            </a:r>
          </a:p>
          <a:p>
            <a:r>
              <a:rPr lang="en-US" dirty="0"/>
              <a:t>It is limited to a single building or site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356" y="1981200"/>
            <a:ext cx="33242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09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399032"/>
          </a:xfrm>
        </p:spPr>
        <p:txBody>
          <a:bodyPr/>
          <a:lstStyle/>
          <a:p>
            <a:r>
              <a:rPr lang="en-US" b="1" dirty="0">
                <a:effectLst/>
              </a:rPr>
              <a:t>WAN (Wide Area Network)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8382000" cy="5715000"/>
          </a:xfrm>
        </p:spPr>
      </p:pic>
    </p:spTree>
    <p:extLst>
      <p:ext uri="{BB962C8B-B14F-4D97-AF65-F5344CB8AC3E}">
        <p14:creationId xmlns:p14="http://schemas.microsoft.com/office/powerpoint/2010/main" val="2586788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WAN (Wide Area Network) (</a:t>
            </a:r>
            <a:r>
              <a:rPr lang="en-US" b="1" dirty="0" err="1">
                <a:effectLst/>
              </a:rPr>
              <a:t>Cont</a:t>
            </a:r>
            <a:r>
              <a:rPr lang="en-US" b="1" dirty="0">
                <a:effectLst/>
              </a:rPr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network that is spread across a large geographical area</a:t>
            </a:r>
          </a:p>
          <a:p>
            <a:r>
              <a:rPr lang="en-US" dirty="0"/>
              <a:t>It is collection of LANs  connected via telephone lines and radio waves</a:t>
            </a:r>
          </a:p>
          <a:p>
            <a:pPr marL="6400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79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MAN (Metropolitan Area Network)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type of network is large than a LAN and it could spread across a small region , college campus or an entire city.</a:t>
            </a:r>
          </a:p>
        </p:txBody>
      </p:sp>
    </p:spTree>
    <p:extLst>
      <p:ext uri="{BB962C8B-B14F-4D97-AF65-F5344CB8AC3E}">
        <p14:creationId xmlns:p14="http://schemas.microsoft.com/office/powerpoint/2010/main" val="3262288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Types of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82808"/>
            <a:ext cx="8915400" cy="4572000"/>
          </a:xfrm>
        </p:spPr>
        <p:txBody>
          <a:bodyPr>
            <a:normAutofit/>
          </a:bodyPr>
          <a:lstStyle/>
          <a:p>
            <a:r>
              <a:rPr lang="en-US" sz="2000" b="1" dirty="0"/>
              <a:t>WLAN (Wireless Local Area Network)</a:t>
            </a:r>
          </a:p>
          <a:p>
            <a:r>
              <a:rPr lang="en-US" sz="2000" b="1" dirty="0"/>
              <a:t>SAN (Storage-Area Network </a:t>
            </a:r>
            <a:r>
              <a:rPr lang="en-US" sz="2000" dirty="0"/>
              <a:t>): For storage</a:t>
            </a:r>
          </a:p>
          <a:p>
            <a:r>
              <a:rPr lang="en-US" sz="2000" b="1" dirty="0"/>
              <a:t>System-Area Network: </a:t>
            </a:r>
            <a:r>
              <a:rPr lang="en-US" sz="2000" dirty="0"/>
              <a:t>LAN for server-to-server and processor-to-			processor applications</a:t>
            </a:r>
          </a:p>
          <a:p>
            <a:r>
              <a:rPr lang="en-US" sz="2000" b="1" dirty="0"/>
              <a:t>EPN(Enterprise private network</a:t>
            </a:r>
            <a:r>
              <a:rPr lang="en-US" sz="2000" dirty="0"/>
              <a:t>):</a:t>
            </a:r>
          </a:p>
          <a:p>
            <a:r>
              <a:rPr lang="en-US" sz="2000" b="1" dirty="0"/>
              <a:t>Campus Area Network (CAN) </a:t>
            </a:r>
            <a:r>
              <a:rPr lang="en-US" sz="2000" dirty="0"/>
              <a:t>: A man for University campus</a:t>
            </a:r>
          </a:p>
          <a:p>
            <a:r>
              <a:rPr lang="en-US" sz="2000" b="1" dirty="0"/>
              <a:t>VPN(Virtual Private Network)</a:t>
            </a:r>
            <a:r>
              <a:rPr lang="en-US" sz="2000" dirty="0"/>
              <a:t> 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565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4800" y="152400"/>
            <a:ext cx="9144000" cy="990600"/>
          </a:xfrm>
        </p:spPr>
        <p:txBody>
          <a:bodyPr>
            <a:normAutofit/>
          </a:bodyPr>
          <a:lstStyle/>
          <a:p>
            <a:r>
              <a:rPr lang="en-US" b="1" dirty="0"/>
              <a:t>Computer Network Components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" y="1098550"/>
            <a:ext cx="8524876" cy="5683250"/>
          </a:xfrm>
        </p:spPr>
      </p:pic>
    </p:spTree>
    <p:extLst>
      <p:ext uri="{BB962C8B-B14F-4D97-AF65-F5344CB8AC3E}">
        <p14:creationId xmlns:p14="http://schemas.microsoft.com/office/powerpoint/2010/main" val="346176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480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/>
              <a:t>Essential Network Components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98156"/>
              </p:ext>
            </p:extLst>
          </p:nvPr>
        </p:nvGraphicFramePr>
        <p:xfrm>
          <a:off x="76200" y="1143000"/>
          <a:ext cx="8991600" cy="55476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0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1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823">
                <a:tc>
                  <a:txBody>
                    <a:bodyPr/>
                    <a:lstStyle/>
                    <a:p>
                      <a:r>
                        <a:rPr lang="en-US" sz="2000" b="1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9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0988" indent="-280988">
                        <a:buFont typeface="+mj-lt"/>
                        <a:buAutoNum type="arabicPeriod"/>
                      </a:pPr>
                      <a:r>
                        <a:rPr lang="en-US" dirty="0"/>
                        <a:t>Connect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devices to a network</a:t>
                      </a:r>
                    </a:p>
                    <a:p>
                      <a:pPr marL="280988" indent="-280988">
                        <a:buFont typeface="+mj-lt"/>
                        <a:buAutoNum type="arabicPeriod"/>
                      </a:pPr>
                      <a:r>
                        <a:rPr lang="en-US" dirty="0"/>
                        <a:t>Allow</a:t>
                      </a:r>
                      <a:r>
                        <a:rPr lang="en-US" baseline="0" dirty="0"/>
                        <a:t>  </a:t>
                      </a:r>
                      <a:r>
                        <a:rPr kumimoji="0" lang="en-US" sz="2000" b="1" u="none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device-to-device communication </a:t>
                      </a:r>
                      <a:r>
                        <a:rPr lang="en-US" baseline="0" dirty="0"/>
                        <a:t>on a network </a:t>
                      </a:r>
                    </a:p>
                    <a:p>
                      <a:pPr marL="280988" indent="-280988">
                        <a:buFont typeface="+mj-lt"/>
                        <a:buAutoNum type="arabicPeriod"/>
                      </a:pPr>
                      <a:r>
                        <a:rPr lang="en-US" baseline="0" dirty="0"/>
                        <a:t>Allow </a:t>
                      </a:r>
                      <a:r>
                        <a:rPr kumimoji="0" lang="en-US" sz="2000" b="1" u="none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network-to-network   communica</a:t>
                      </a:r>
                      <a:r>
                        <a:rPr kumimoji="0" lang="en-US" sz="2000" b="1" i="1" kern="1200" dirty="0">
                          <a:ln w="6350">
                            <a:solidFill>
                              <a:schemeClr val="accent1">
                                <a:shade val="43000"/>
                              </a:schemeClr>
                            </a:solidFill>
                          </a:ln>
                          <a:solidFill>
                            <a:srgbClr val="FFFF00"/>
                          </a:solidFill>
                          <a:effectLst>
                            <a:outerShdw blurRad="26000" dist="26000" dir="145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+mj-lt"/>
                          <a:ea typeface="+mj-ea"/>
                          <a:cs typeface="+mj-cs"/>
                        </a:rPr>
                        <a:t>t</a:t>
                      </a:r>
                      <a:r>
                        <a:rPr kumimoji="0" lang="en-US" sz="2000" b="1" u="none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ion</a:t>
                      </a:r>
                      <a:r>
                        <a:rPr kumimoji="0" lang="en-US" sz="2000" b="1" i="1" kern="1200" dirty="0">
                          <a:ln w="6350">
                            <a:solidFill>
                              <a:schemeClr val="accent1">
                                <a:shade val="43000"/>
                              </a:schemeClr>
                            </a:solidFill>
                          </a:ln>
                          <a:solidFill>
                            <a:srgbClr val="FFFF00"/>
                          </a:solidFill>
                          <a:effectLst>
                            <a:outerShdw blurRad="26000" dist="26000" dir="145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+mj-lt"/>
                          <a:ea typeface="+mj-ea"/>
                          <a:cs typeface="+mj-cs"/>
                        </a:rPr>
                        <a:t> </a:t>
                      </a:r>
                      <a:r>
                        <a:rPr lang="en-US" baseline="0" dirty="0"/>
                        <a:t>on 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22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0988" indent="-280988">
                        <a:buFont typeface="+mj-lt"/>
                        <a:buAutoNum type="arabicPeriod"/>
                        <a:tabLst>
                          <a:tab pos="236538" algn="l"/>
                        </a:tabLst>
                      </a:pPr>
                      <a:r>
                        <a:rPr lang="en-US" dirty="0"/>
                        <a:t>It </a:t>
                      </a:r>
                      <a:r>
                        <a:rPr kumimoji="0" lang="en-US" sz="2000" b="1" u="none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connect multiple networks</a:t>
                      </a:r>
                    </a:p>
                    <a:p>
                      <a:pPr marL="280988" indent="-280988">
                        <a:buFont typeface="+mj-lt"/>
                        <a:buAutoNum type="arabicPeriod"/>
                      </a:pPr>
                      <a:r>
                        <a:rPr kumimoji="0" lang="en-US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Enable you to </a:t>
                      </a:r>
                      <a:r>
                        <a:rPr kumimoji="0" lang="en-US" sz="2000" b="1" u="none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share a single internet connection </a:t>
                      </a:r>
                      <a:r>
                        <a:rPr kumimoji="0" lang="en-US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multiple </a:t>
                      </a:r>
                      <a:r>
                        <a:rPr lang="en-US" baseline="0" dirty="0"/>
                        <a:t>devices</a:t>
                      </a:r>
                    </a:p>
                    <a:p>
                      <a:pPr marL="280988" indent="-280988">
                        <a:buFont typeface="+mj-lt"/>
                        <a:buAutoNum type="arabicPeriod"/>
                      </a:pPr>
                      <a:r>
                        <a:rPr lang="en-US" baseline="0" dirty="0"/>
                        <a:t>Act as a </a:t>
                      </a:r>
                      <a:r>
                        <a:rPr kumimoji="0" lang="en-US" sz="2000" b="1" u="none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dispatcher</a:t>
                      </a:r>
                    </a:p>
                    <a:p>
                      <a:pPr marL="280988" indent="-280988" algn="l" rtl="0" eaLnBrk="1" latinLnBrk="0" hangingPunct="1">
                        <a:buFont typeface="+mj-lt"/>
                        <a:buAutoNum type="arabicPeriod"/>
                      </a:pPr>
                      <a:r>
                        <a:rPr lang="en-US" baseline="0" dirty="0"/>
                        <a:t>Allow to </a:t>
                      </a:r>
                      <a:r>
                        <a:rPr kumimoji="0" lang="en-US" sz="2000" b="1" u="none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analyze data sent on network</a:t>
                      </a:r>
                    </a:p>
                    <a:p>
                      <a:pPr marL="280988" indent="-280988">
                        <a:buFont typeface="+mj-lt"/>
                        <a:buAutoNum type="arabicPeriod"/>
                        <a:tabLst>
                          <a:tab pos="236538" algn="l"/>
                        </a:tabLst>
                      </a:pPr>
                      <a:r>
                        <a:rPr lang="en-US" baseline="0" dirty="0"/>
                        <a:t>Select a </a:t>
                      </a:r>
                      <a:r>
                        <a:rPr kumimoji="0" lang="en-US" sz="2000" b="1" u="none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best route </a:t>
                      </a:r>
                      <a:r>
                        <a:rPr lang="en-US" baseline="0" dirty="0"/>
                        <a:t>for the data to be sent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45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0988" indent="-280988">
                        <a:buFont typeface="+mj-lt"/>
                        <a:buAutoNum type="arabicPeriod"/>
                        <a:tabLst>
                          <a:tab pos="236538" algn="l"/>
                        </a:tabLst>
                      </a:pPr>
                      <a:r>
                        <a:rPr kumimoji="0" lang="en-US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Computers that </a:t>
                      </a:r>
                      <a:r>
                        <a:rPr kumimoji="0" lang="en-US" sz="2000" b="1" u="none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hold shared programs</a:t>
                      </a:r>
                      <a:r>
                        <a:rPr kumimoji="0" lang="en-US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2000" b="1" u="none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 files</a:t>
                      </a:r>
                      <a:r>
                        <a:rPr kumimoji="0" lang="en-US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and the </a:t>
                      </a:r>
                      <a:r>
                        <a:rPr kumimoji="0" lang="en-US" sz="2000" b="1" u="none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network operating system</a:t>
                      </a:r>
                    </a:p>
                    <a:p>
                      <a:pPr marL="280988" indent="-280988">
                        <a:buFont typeface="+mj-lt"/>
                        <a:buAutoNum type="arabicPeriod"/>
                        <a:tabLst>
                          <a:tab pos="236538" algn="l"/>
                        </a:tabLst>
                      </a:pPr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network </a:t>
                      </a:r>
                      <a:r>
                        <a:rPr kumimoji="0" lang="en-US" sz="2000" b="1" u="none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users to access network resources </a:t>
                      </a:r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45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0988" indent="-280988">
                        <a:buFont typeface="+mj-lt"/>
                        <a:buAutoNum type="arabicPeriod"/>
                        <a:tabLst>
                          <a:tab pos="236538" algn="l"/>
                        </a:tabLst>
                      </a:pPr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are also </a:t>
                      </a:r>
                      <a:r>
                        <a:rPr kumimoji="0" lang="en-US" sz="2000" b="1" u="none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users of the network</a:t>
                      </a:r>
                    </a:p>
                    <a:p>
                      <a:pPr marL="280988" indent="-280988">
                        <a:buFont typeface="+mj-lt"/>
                        <a:buAutoNum type="arabicPeriod"/>
                        <a:tabLst>
                          <a:tab pos="236538" algn="l"/>
                        </a:tabLst>
                      </a:pPr>
                      <a:r>
                        <a:rPr kumimoji="0"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</a:t>
                      </a:r>
                      <a:r>
                        <a:rPr kumimoji="0" lang="en-US" sz="2000" b="1" u="none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devices which access and uses the network and its resources</a:t>
                      </a:r>
                      <a:r>
                        <a:rPr kumimoji="0"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sz="2000" b="1" i="1" kern="1200" dirty="0">
                        <a:ln w="6350">
                          <a:solidFill>
                            <a:schemeClr val="accent1">
                              <a:shade val="43000"/>
                            </a:schemeClr>
                          </a:solidFill>
                        </a:ln>
                        <a:solidFill>
                          <a:srgbClr val="FFFF00"/>
                        </a:solidFill>
                        <a:effectLst>
                          <a:outerShdw blurRad="26000" dist="26000" dir="145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626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4800" y="-152400"/>
            <a:ext cx="9144000" cy="838200"/>
          </a:xfrm>
        </p:spPr>
        <p:txBody>
          <a:bodyPr>
            <a:normAutofit/>
          </a:bodyPr>
          <a:lstStyle/>
          <a:p>
            <a:r>
              <a:rPr lang="en-US" sz="3200" b="1" dirty="0"/>
              <a:t>Essential Network Components (</a:t>
            </a:r>
            <a:r>
              <a:rPr lang="en-US" sz="3200" b="1" dirty="0" err="1"/>
              <a:t>Cont</a:t>
            </a:r>
            <a:r>
              <a:rPr lang="en-US" sz="3200" b="1" dirty="0"/>
              <a:t>…)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146631"/>
              </p:ext>
            </p:extLst>
          </p:nvPr>
        </p:nvGraphicFramePr>
        <p:xfrm>
          <a:off x="76200" y="701040"/>
          <a:ext cx="8991600" cy="612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0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1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823">
                <a:tc>
                  <a:txBody>
                    <a:bodyPr/>
                    <a:lstStyle/>
                    <a:p>
                      <a:r>
                        <a:rPr lang="en-US" sz="2000" b="1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Transmission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0988" indent="-280988">
                        <a:buFont typeface="+mj-lt"/>
                        <a:buAutoNum type="arabicPeriod"/>
                      </a:pPr>
                      <a:r>
                        <a:rPr lang="en-US" dirty="0"/>
                        <a:t>It is a </a:t>
                      </a:r>
                      <a:r>
                        <a:rPr kumimoji="0" lang="en-US" sz="2000" b="1" u="none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Cabling media </a:t>
                      </a:r>
                      <a:r>
                        <a:rPr lang="en-US" dirty="0"/>
                        <a:t>used</a:t>
                      </a:r>
                      <a:r>
                        <a:rPr lang="en-US" baseline="0" dirty="0"/>
                        <a:t> to connect devices to a network</a:t>
                      </a:r>
                      <a:endParaRPr lang="en-US" dirty="0"/>
                    </a:p>
                    <a:p>
                      <a:pPr marL="280988" indent="-280988">
                        <a:buFont typeface="+mj-lt"/>
                        <a:buAutoNum type="arabicPeriod"/>
                      </a:pPr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Coaxial cable, twisted-pair wire, and optical fiber cable</a:t>
                      </a:r>
                    </a:p>
                    <a:p>
                      <a:pPr marL="280988" indent="-280988">
                        <a:buFont typeface="+mj-lt"/>
                        <a:buAutoNum type="arabicPeriod"/>
                      </a:pPr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Also known as </a:t>
                      </a:r>
                      <a:r>
                        <a:rPr kumimoji="0" lang="en-US" sz="2000" b="1" u="none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links</a:t>
                      </a:r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000" b="1" u="none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channel</a:t>
                      </a:r>
                      <a:r>
                        <a:rPr kumimoji="0" lang="en-US" sz="2000" b="1" u="sng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 </a:t>
                      </a:r>
                      <a:r>
                        <a:rPr kumimoji="0" lang="en-US" sz="2000" b="1" u="none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kumimoji="0" lang="en-US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0988" indent="-280988">
                        <a:buFont typeface="+mj-lt"/>
                        <a:buAutoNum type="arabicPeriod"/>
                        <a:tabLst>
                          <a:tab pos="236538" algn="l"/>
                        </a:tabLst>
                      </a:pPr>
                      <a:r>
                        <a:rPr lang="en-US" dirty="0"/>
                        <a:t>It allows </a:t>
                      </a:r>
                      <a:r>
                        <a:rPr kumimoji="0" lang="en-US" sz="2000" b="1" u="none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wireless network connection </a:t>
                      </a:r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devices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kumimoji="0" lang="en-US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0988" indent="-280988">
                        <a:buFont typeface="+mj-lt"/>
                        <a:buAutoNum type="arabicPeriod"/>
                        <a:tabLst>
                          <a:tab pos="236538" algn="l"/>
                        </a:tabLst>
                      </a:pPr>
                      <a:r>
                        <a:rPr kumimoji="0" lang="en-US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 of ware of client (client OS) device and Server (server OS)</a:t>
                      </a:r>
                      <a:r>
                        <a:rPr kumimoji="0" lang="en-US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device</a:t>
                      </a:r>
                      <a:endParaRPr kumimoji="0" lang="en-US" sz="2000" b="1" i="1" kern="1200" dirty="0">
                        <a:ln w="6350">
                          <a:solidFill>
                            <a:schemeClr val="accent1">
                              <a:shade val="43000"/>
                            </a:schemeClr>
                          </a:solidFill>
                        </a:ln>
                        <a:solidFill>
                          <a:srgbClr val="FFFF00"/>
                        </a:solidFill>
                        <a:effectLst>
                          <a:outerShdw blurRad="26000" dist="26000" dir="145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kumimoji="0" lang="en-US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0988" indent="-280988">
                        <a:buFont typeface="+mj-lt"/>
                        <a:buAutoNum type="arabicPeriod"/>
                        <a:tabLst>
                          <a:tab pos="236538" algn="l"/>
                        </a:tabLst>
                      </a:pPr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</a:t>
                      </a:r>
                      <a:r>
                        <a:rPr kumimoji="0" lang="en-US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of </a:t>
                      </a:r>
                      <a:r>
                        <a:rPr kumimoji="0" lang="en-US" sz="2000" b="1" u="none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defined rules that allows devices to communicate</a:t>
                      </a:r>
                      <a:r>
                        <a:rPr kumimoji="0" lang="en-US" sz="20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across the network (IP, TCP, UDP, FTP).</a:t>
                      </a:r>
                      <a:endParaRPr kumimoji="0" lang="en-US" sz="2000" b="1" i="1" kern="1200" dirty="0">
                        <a:ln w="6350">
                          <a:solidFill>
                            <a:schemeClr val="accent1">
                              <a:shade val="43000"/>
                            </a:schemeClr>
                          </a:solidFill>
                        </a:ln>
                        <a:solidFill>
                          <a:srgbClr val="FFFF00"/>
                        </a:solidFill>
                        <a:effectLst>
                          <a:outerShdw blurRad="26000" dist="26000" dir="145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kumimoji="0" lang="en-US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0988" indent="-280988">
                        <a:buFont typeface="+mj-lt"/>
                        <a:buAutoNum type="arabicPeriod"/>
                        <a:tabLst>
                          <a:tab pos="236538" algn="l"/>
                        </a:tabLst>
                      </a:pPr>
                      <a:r>
                        <a:rPr kumimoji="0"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acts a </a:t>
                      </a:r>
                      <a:r>
                        <a:rPr kumimoji="0" lang="en-US" sz="2000" b="1" u="none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distribution</a:t>
                      </a:r>
                      <a:r>
                        <a:rPr kumimoji="0" lang="en-US" sz="2000" b="1" u="none" kern="1200" baseline="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b="1" u="none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center </a:t>
                      </a:r>
                      <a:r>
                        <a:rPr kumimoji="0"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multiple computers,</a:t>
                      </a:r>
                    </a:p>
                    <a:p>
                      <a:pPr marL="280988" indent="-280988">
                        <a:buFont typeface="+mj-lt"/>
                        <a:buAutoNum type="arabicPeriod"/>
                        <a:tabLst>
                          <a:tab pos="236538" algn="l"/>
                        </a:tabLst>
                      </a:pPr>
                      <a:r>
                        <a:rPr kumimoji="0"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</a:t>
                      </a:r>
                      <a:r>
                        <a:rPr kumimoji="0" lang="en-US" sz="2000" b="1" u="none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information</a:t>
                      </a:r>
                      <a:r>
                        <a:rPr kumimoji="0"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received by the hub </a:t>
                      </a:r>
                      <a:r>
                        <a:rPr kumimoji="0" lang="en-US" sz="2000" b="1" u="none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transmitted to the entire network</a:t>
                      </a:r>
                      <a:r>
                        <a:rPr kumimoji="0"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sz="2000" b="1" i="1" kern="1200" dirty="0">
                        <a:ln w="6350">
                          <a:solidFill>
                            <a:schemeClr val="accent1">
                              <a:shade val="43000"/>
                            </a:schemeClr>
                          </a:solidFill>
                        </a:ln>
                        <a:solidFill>
                          <a:srgbClr val="FFFF00"/>
                        </a:solidFill>
                        <a:effectLst>
                          <a:outerShdw blurRad="26000" dist="26000" dir="145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ARP</a:t>
                      </a:r>
                    </a:p>
                    <a:p>
                      <a:pPr marL="0" algn="l" rtl="0" eaLnBrk="1" latinLnBrk="0" hangingPunct="1"/>
                      <a:endParaRPr kumimoji="0" lang="en-US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0988" indent="-280988">
                        <a:buFont typeface="+mj-lt"/>
                        <a:buAutoNum type="arabicPeriod"/>
                        <a:tabLst>
                          <a:tab pos="236538" algn="l"/>
                        </a:tabLst>
                      </a:pPr>
                      <a:r>
                        <a:rPr kumimoji="0"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Resolution Protocol which </a:t>
                      </a:r>
                      <a:r>
                        <a:rPr kumimoji="0" lang="en-US" sz="2000" b="1" u="none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convert the IP</a:t>
                      </a:r>
                      <a:r>
                        <a:rPr kumimoji="0" lang="en-US" sz="2000" b="1" u="sng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into its corresponding </a:t>
                      </a:r>
                      <a:r>
                        <a:rPr kumimoji="0" lang="en-US" sz="2000" b="1" u="none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Physical Address</a:t>
                      </a:r>
                      <a:r>
                        <a:rPr kumimoji="0"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sz="2000" b="1" i="1" kern="1200" dirty="0">
                        <a:ln w="6350">
                          <a:solidFill>
                            <a:schemeClr val="accent1">
                              <a:shade val="43000"/>
                            </a:schemeClr>
                          </a:solidFill>
                        </a:ln>
                        <a:solidFill>
                          <a:srgbClr val="FFFF00"/>
                        </a:solidFill>
                        <a:effectLst>
                          <a:outerShdw blurRad="26000" dist="26000" dir="145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RARP</a:t>
                      </a:r>
                    </a:p>
                    <a:p>
                      <a:pPr marL="0" algn="l" rtl="0" eaLnBrk="1" latinLnBrk="0" hangingPunct="1"/>
                      <a:endParaRPr kumimoji="0" lang="en-US" b="1" i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0988" indent="-280988">
                        <a:buFont typeface="+mj-lt"/>
                        <a:buAutoNum type="arabicPeriod"/>
                        <a:tabLst>
                          <a:tab pos="236538" algn="l"/>
                        </a:tabLst>
                      </a:pPr>
                      <a:r>
                        <a:rPr kumimoji="0"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 Address Resolution Protocol </a:t>
                      </a:r>
                      <a:r>
                        <a:rPr kumimoji="0" lang="en-US" sz="2000" b="1" u="none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gives an IP address of the device with given a physical address</a:t>
                      </a:r>
                      <a:r>
                        <a:rPr kumimoji="0" lang="en-US" sz="2000" b="1" u="sng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input.</a:t>
                      </a:r>
                      <a:endParaRPr kumimoji="0" lang="en-US" sz="2000" b="1" i="1" kern="1200" dirty="0">
                        <a:ln w="6350">
                          <a:solidFill>
                            <a:schemeClr val="accent1">
                              <a:shade val="43000"/>
                            </a:schemeClr>
                          </a:solidFill>
                        </a:ln>
                        <a:solidFill>
                          <a:srgbClr val="FFFF00"/>
                        </a:solidFill>
                        <a:effectLst>
                          <a:outerShdw blurRad="26000" dist="26000" dir="145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167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480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/>
              <a:t>Unique Network Identifiers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157431"/>
              </p:ext>
            </p:extLst>
          </p:nvPr>
        </p:nvGraphicFramePr>
        <p:xfrm>
          <a:off x="76200" y="1143000"/>
          <a:ext cx="8991600" cy="46170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0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1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565">
                <a:tc>
                  <a:txBody>
                    <a:bodyPr/>
                    <a:lstStyle/>
                    <a:p>
                      <a:r>
                        <a:rPr lang="en-US" sz="2000" b="1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72">
                <a:tc>
                  <a:txBody>
                    <a:bodyPr/>
                    <a:lstStyle/>
                    <a:p>
                      <a:r>
                        <a:rPr kumimoji="0" lang="en-US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0988" indent="-280988">
                        <a:buFont typeface="+mj-lt"/>
                        <a:buAutoNum type="arabicPeriod"/>
                      </a:pPr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Every device of the network is associated with a unique device, which is called hostname.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120">
                <a:tc>
                  <a:txBody>
                    <a:bodyPr/>
                    <a:lstStyle/>
                    <a:p>
                      <a:r>
                        <a:rPr kumimoji="0" lang="en-US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0988" indent="-280988">
                        <a:buFont typeface="+mj-lt"/>
                        <a:buAutoNum type="arabicPeriod"/>
                        <a:tabLst>
                          <a:tab pos="236538" algn="l"/>
                        </a:tabLst>
                      </a:pPr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 identifier for each device on the Internet`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2172">
                <a:tc>
                  <a:txBody>
                    <a:bodyPr/>
                    <a:lstStyle/>
                    <a:p>
                      <a:r>
                        <a:rPr kumimoji="0" lang="en-US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DNS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0988" indent="-280988">
                        <a:buFont typeface="+mj-lt"/>
                        <a:buAutoNum type="arabicPeriod"/>
                        <a:tabLst>
                          <a:tab pos="236538" algn="l"/>
                        </a:tabLst>
                      </a:pPr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Domain Name System server </a:t>
                      </a:r>
                      <a:r>
                        <a:rPr kumimoji="0" lang="en-US" sz="2000" b="1" u="none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translates URL or web addresses into their corresponding IP addresses</a:t>
                      </a:r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2172">
                <a:tc>
                  <a:txBody>
                    <a:bodyPr/>
                    <a:lstStyle/>
                    <a:p>
                      <a:r>
                        <a:rPr kumimoji="0" lang="en-US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0988" indent="-280988">
                        <a:buFont typeface="+mj-lt"/>
                        <a:buAutoNum type="arabicPeriod"/>
                        <a:tabLst>
                          <a:tab pos="236538" algn="l"/>
                        </a:tabLst>
                      </a:pPr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 Access Control Address</a:t>
                      </a:r>
                      <a:r>
                        <a:rPr kumimoji="0"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a physical address of NIC (Network Interface Card) of the host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2172">
                <a:tc>
                  <a:txBody>
                    <a:bodyPr/>
                    <a:lstStyle/>
                    <a:p>
                      <a:r>
                        <a:rPr kumimoji="0" lang="en-US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0988" indent="-280988">
                        <a:buFont typeface="+mj-lt"/>
                        <a:buAutoNum type="arabicPeriod"/>
                        <a:tabLst>
                          <a:tab pos="236538" algn="l"/>
                        </a:tabLst>
                      </a:pPr>
                      <a:r>
                        <a:rPr kumimoji="0"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kumimoji="0" lang="en-US" sz="2000" b="1" u="none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logical channel </a:t>
                      </a:r>
                      <a:r>
                        <a:rPr kumimoji="0"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 allows network users </a:t>
                      </a:r>
                      <a:r>
                        <a:rPr kumimoji="0" lang="en-US" sz="2000" b="1" u="none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to send or receive data to an application.</a:t>
                      </a:r>
                    </a:p>
                    <a:p>
                      <a:pPr marL="280988" indent="-280988">
                        <a:buFont typeface="+mj-lt"/>
                        <a:buAutoNum type="arabicPeriod"/>
                        <a:tabLst>
                          <a:tab pos="236538" algn="l"/>
                        </a:tabLst>
                      </a:pPr>
                      <a:r>
                        <a:rPr kumimoji="0"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Each</a:t>
                      </a:r>
                      <a:r>
                        <a:rPr kumimoji="0" lang="en-US" sz="20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</a:t>
                      </a:r>
                      <a:r>
                        <a:rPr kumimoji="0"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pplications is identified using the port number on which they are running.</a:t>
                      </a:r>
                      <a:endParaRPr kumimoji="0" lang="en-US" sz="2000" b="1" i="1" kern="1200" dirty="0">
                        <a:ln w="6350">
                          <a:solidFill>
                            <a:schemeClr val="accent1">
                              <a:shade val="43000"/>
                            </a:schemeClr>
                          </a:solidFill>
                        </a:ln>
                        <a:solidFill>
                          <a:srgbClr val="FFFF00"/>
                        </a:solidFill>
                        <a:effectLst>
                          <a:outerShdw blurRad="26000" dist="26000" dir="145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latin typeface="+mj-lt"/>
                        <a:ea typeface="+mj-ea"/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722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Uses of Computer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Helps you to </a:t>
            </a:r>
            <a:r>
              <a:rPr lang="en-US" b="1" u="sng" dirty="0">
                <a:solidFill>
                  <a:srgbClr val="FFFF00"/>
                </a:solidFill>
              </a:rPr>
              <a:t>share resource </a:t>
            </a:r>
            <a:r>
              <a:rPr lang="en-US" dirty="0"/>
              <a:t>such as printers</a:t>
            </a:r>
          </a:p>
          <a:p>
            <a:r>
              <a:rPr lang="en-US" dirty="0"/>
              <a:t>Allows you to </a:t>
            </a:r>
            <a:r>
              <a:rPr lang="en-US" b="1" u="sng" dirty="0">
                <a:solidFill>
                  <a:srgbClr val="FFFF00"/>
                </a:solidFill>
              </a:rPr>
              <a:t>share expensive </a:t>
            </a:r>
            <a:r>
              <a:rPr lang="en-US" b="1" u="sng" dirty="0" err="1">
                <a:solidFill>
                  <a:srgbClr val="FFFF00"/>
                </a:solidFill>
              </a:rPr>
              <a:t>softwares</a:t>
            </a:r>
            <a:r>
              <a:rPr lang="en-US" b="1" u="sng" dirty="0">
                <a:solidFill>
                  <a:srgbClr val="FFFF00"/>
                </a:solidFill>
              </a:rPr>
              <a:t> </a:t>
            </a:r>
            <a:r>
              <a:rPr lang="en-US" dirty="0"/>
              <a:t>and </a:t>
            </a:r>
            <a:r>
              <a:rPr lang="en-US" b="1" u="sng" dirty="0">
                <a:solidFill>
                  <a:srgbClr val="FFFF00"/>
                </a:solidFill>
              </a:rPr>
              <a:t>database</a:t>
            </a:r>
            <a:r>
              <a:rPr lang="en-US" dirty="0"/>
              <a:t> among network participants</a:t>
            </a:r>
          </a:p>
          <a:p>
            <a:r>
              <a:rPr lang="en-US" dirty="0"/>
              <a:t>Provides </a:t>
            </a:r>
            <a:r>
              <a:rPr lang="en-US" b="1" u="sng" dirty="0">
                <a:solidFill>
                  <a:srgbClr val="FFFF00"/>
                </a:solidFill>
              </a:rPr>
              <a:t>fast</a:t>
            </a:r>
            <a:r>
              <a:rPr lang="en-US" dirty="0"/>
              <a:t> and </a:t>
            </a:r>
            <a:r>
              <a:rPr lang="en-US" b="1" u="sng" dirty="0">
                <a:solidFill>
                  <a:srgbClr val="FFFF00"/>
                </a:solidFill>
              </a:rPr>
              <a:t>effective</a:t>
            </a:r>
            <a:r>
              <a:rPr lang="en-US" dirty="0"/>
              <a:t> </a:t>
            </a:r>
            <a:r>
              <a:rPr lang="en-US" b="1" u="sng" dirty="0">
                <a:solidFill>
                  <a:srgbClr val="FFFF00"/>
                </a:solidFill>
              </a:rPr>
              <a:t>communication</a:t>
            </a:r>
            <a:r>
              <a:rPr lang="en-US" dirty="0"/>
              <a:t> from one computer to another computer</a:t>
            </a:r>
          </a:p>
          <a:p>
            <a:r>
              <a:rPr lang="en-US" dirty="0"/>
              <a:t>Helps you to </a:t>
            </a:r>
            <a:r>
              <a:rPr lang="en-US" b="1" u="sng" dirty="0">
                <a:solidFill>
                  <a:srgbClr val="FFFF00"/>
                </a:solidFill>
              </a:rPr>
              <a:t>exchange data </a:t>
            </a:r>
            <a:r>
              <a:rPr lang="en-US" dirty="0"/>
              <a:t>and </a:t>
            </a:r>
            <a:r>
              <a:rPr lang="en-US" b="1" u="sng" dirty="0">
                <a:solidFill>
                  <a:srgbClr val="FFFF00"/>
                </a:solidFill>
              </a:rPr>
              <a:t>information</a:t>
            </a:r>
            <a:r>
              <a:rPr lang="en-US" dirty="0"/>
              <a:t> among users via a network.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9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3+1 Credit Hours</a:t>
            </a:r>
          </a:p>
          <a:p>
            <a:r>
              <a:rPr lang="en-US" b="1" dirty="0"/>
              <a:t>Prerequisites : None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62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Advantages of Computer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Helps you to </a:t>
            </a:r>
            <a:r>
              <a:rPr lang="en-US" b="1" u="sng" dirty="0">
                <a:solidFill>
                  <a:srgbClr val="FFFF00"/>
                </a:solidFill>
              </a:rPr>
              <a:t>connect with multiple computers together to send and receive information </a:t>
            </a:r>
            <a:r>
              <a:rPr lang="en-US" dirty="0"/>
              <a:t>when accessing the network.</a:t>
            </a:r>
          </a:p>
          <a:p>
            <a:r>
              <a:rPr lang="en-US" dirty="0"/>
              <a:t>Helps you to </a:t>
            </a:r>
            <a:r>
              <a:rPr lang="en-US" b="1" u="sng" dirty="0">
                <a:solidFill>
                  <a:srgbClr val="FFFF00"/>
                </a:solidFill>
              </a:rPr>
              <a:t>share printers, scanners, and email.</a:t>
            </a:r>
          </a:p>
          <a:p>
            <a:r>
              <a:rPr lang="en-US" dirty="0"/>
              <a:t>Helps you to </a:t>
            </a:r>
            <a:r>
              <a:rPr lang="en-US" b="1" u="sng" dirty="0">
                <a:solidFill>
                  <a:srgbClr val="FFFF00"/>
                </a:solidFill>
              </a:rPr>
              <a:t>share information at very fast speed</a:t>
            </a:r>
          </a:p>
          <a:p>
            <a:r>
              <a:rPr lang="en-US" dirty="0"/>
              <a:t>Electronic communication is </a:t>
            </a:r>
            <a:r>
              <a:rPr lang="en-US" b="1" u="sng" dirty="0">
                <a:solidFill>
                  <a:srgbClr val="FFFF00"/>
                </a:solidFill>
              </a:rPr>
              <a:t>more efficient and less expensive than </a:t>
            </a:r>
            <a:r>
              <a:rPr lang="en-US" dirty="0"/>
              <a:t>without the network.</a:t>
            </a:r>
          </a:p>
        </p:txBody>
      </p:sp>
    </p:spTree>
    <p:extLst>
      <p:ext uri="{BB962C8B-B14F-4D97-AF65-F5344CB8AC3E}">
        <p14:creationId xmlns:p14="http://schemas.microsoft.com/office/powerpoint/2010/main" val="2475608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Disadvantages of Computer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initial set-up </a:t>
            </a:r>
            <a:r>
              <a:rPr lang="en-US" sz="3200" b="1" dirty="0">
                <a:solidFill>
                  <a:srgbClr val="FFFF00"/>
                </a:solidFill>
              </a:rPr>
              <a:t>Investment for hardware and software can be costly </a:t>
            </a:r>
            <a:r>
              <a:rPr lang="en-US" dirty="0"/>
              <a:t> </a:t>
            </a:r>
          </a:p>
          <a:p>
            <a:r>
              <a:rPr lang="en-US" dirty="0"/>
              <a:t>If you don’t take proper security precautions like file encryption, firewalls then </a:t>
            </a:r>
            <a:r>
              <a:rPr lang="en-US" sz="3200" b="1" dirty="0">
                <a:solidFill>
                  <a:srgbClr val="FFFF00"/>
                </a:solidFill>
              </a:rPr>
              <a:t>your data will be at risk</a:t>
            </a:r>
            <a:r>
              <a:rPr lang="en-US" sz="3200" b="1" u="sng" dirty="0">
                <a:solidFill>
                  <a:srgbClr val="FFFF00"/>
                </a:solidFill>
              </a:rPr>
              <a:t>.</a:t>
            </a:r>
          </a:p>
          <a:p>
            <a:r>
              <a:rPr lang="en-US" dirty="0"/>
              <a:t>Requires time for </a:t>
            </a:r>
            <a:r>
              <a:rPr lang="en-US" sz="3200" b="1" dirty="0">
                <a:solidFill>
                  <a:srgbClr val="FFFF00"/>
                </a:solidFill>
              </a:rPr>
              <a:t>constant administration and maintenance</a:t>
            </a:r>
          </a:p>
          <a:p>
            <a:r>
              <a:rPr lang="en-US" dirty="0"/>
              <a:t>Frequent server failure and issues of regular cable faults can be a nightmare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807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a Computer Topology?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A </a:t>
            </a:r>
            <a:r>
              <a:rPr lang="en-US" b="1" dirty="0">
                <a:solidFill>
                  <a:srgbClr val="FFFF00"/>
                </a:solidFill>
              </a:rPr>
              <a:t>methods</a:t>
            </a:r>
            <a:r>
              <a:rPr lang="en-US" dirty="0"/>
              <a:t> in  which all the elements of a network are mapped.</a:t>
            </a:r>
          </a:p>
        </p:txBody>
      </p:sp>
    </p:spTree>
    <p:extLst>
      <p:ext uri="{BB962C8B-B14F-4D97-AF65-F5344CB8AC3E}">
        <p14:creationId xmlns:p14="http://schemas.microsoft.com/office/powerpoint/2010/main" val="86928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Types of Networking Topologies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Logical topology</a:t>
            </a:r>
          </a:p>
          <a:p>
            <a:r>
              <a:rPr lang="en-US" b="1" dirty="0"/>
              <a:t>Physical topology</a:t>
            </a:r>
          </a:p>
        </p:txBody>
      </p:sp>
    </p:spTree>
    <p:extLst>
      <p:ext uri="{BB962C8B-B14F-4D97-AF65-F5344CB8AC3E}">
        <p14:creationId xmlns:p14="http://schemas.microsoft.com/office/powerpoint/2010/main" val="2923745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Logical Topologies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gives insight about network’s physical design.</a:t>
            </a:r>
          </a:p>
          <a:p>
            <a:r>
              <a:rPr lang="en-US" dirty="0"/>
              <a:t>Common</a:t>
            </a:r>
            <a:r>
              <a:rPr lang="en-US" b="1" dirty="0"/>
              <a:t> </a:t>
            </a:r>
            <a:r>
              <a:rPr lang="en-US" dirty="0"/>
              <a:t>logical typologies are </a:t>
            </a:r>
            <a:r>
              <a:rPr lang="en-US" b="1" dirty="0">
                <a:solidFill>
                  <a:srgbClr val="FFFF00"/>
                </a:solidFill>
              </a:rPr>
              <a:t>Peer to Peer</a:t>
            </a:r>
            <a:r>
              <a:rPr lang="en-US" dirty="0"/>
              <a:t> and </a:t>
            </a:r>
            <a:r>
              <a:rPr lang="en-US" b="1" dirty="0">
                <a:solidFill>
                  <a:srgbClr val="FFFF00"/>
                </a:solidFill>
              </a:rPr>
              <a:t>Client Server</a:t>
            </a:r>
          </a:p>
          <a:p>
            <a:r>
              <a:rPr lang="en-US" dirty="0"/>
              <a:t>The web (WWW) is a </a:t>
            </a:r>
            <a:r>
              <a:rPr lang="en-US" b="1" dirty="0"/>
              <a:t>client server network</a:t>
            </a:r>
            <a:r>
              <a:rPr lang="en-US" dirty="0"/>
              <a:t> at the logical level.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5505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Peer-To-Peer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/>
          <a:lstStyle/>
          <a:p>
            <a:r>
              <a:rPr lang="en-US" dirty="0"/>
              <a:t>All nodes are equal and any node can talk to any other node.</a:t>
            </a:r>
          </a:p>
          <a:p>
            <a:r>
              <a:rPr lang="en-US" dirty="0"/>
              <a:t>This is used for small area (LAN)</a:t>
            </a:r>
          </a:p>
          <a:p>
            <a:r>
              <a:rPr lang="en-US" dirty="0"/>
              <a:t>Permission based security</a:t>
            </a:r>
          </a:p>
          <a:p>
            <a:r>
              <a:rPr lang="en-US" dirty="0"/>
              <a:t>This was the </a:t>
            </a:r>
            <a:r>
              <a:rPr lang="en-US" b="1" dirty="0">
                <a:solidFill>
                  <a:srgbClr val="FFFF00"/>
                </a:solidFill>
              </a:rPr>
              <a:t>original networking model of windows networking</a:t>
            </a:r>
            <a:r>
              <a:rPr lang="en-US" dirty="0"/>
              <a:t>. (windows for Workgroups)</a:t>
            </a:r>
          </a:p>
          <a:p>
            <a:r>
              <a:rPr lang="en-US" dirty="0"/>
              <a:t>Example of P2P are  </a:t>
            </a:r>
            <a:r>
              <a:rPr lang="en-US" b="1" dirty="0" err="1">
                <a:solidFill>
                  <a:srgbClr val="FFFF00"/>
                </a:solidFill>
              </a:rPr>
              <a:t>BitTorrent</a:t>
            </a:r>
            <a:r>
              <a:rPr lang="en-US" dirty="0"/>
              <a:t>, </a:t>
            </a:r>
            <a:r>
              <a:rPr lang="en-US" b="1" dirty="0">
                <a:solidFill>
                  <a:srgbClr val="FFFF00"/>
                </a:solidFill>
              </a:rPr>
              <a:t>Transfer of file via blue tooth device</a:t>
            </a:r>
          </a:p>
        </p:txBody>
      </p:sp>
    </p:spTree>
    <p:extLst>
      <p:ext uri="{BB962C8B-B14F-4D97-AF65-F5344CB8AC3E}">
        <p14:creationId xmlns:p14="http://schemas.microsoft.com/office/powerpoint/2010/main" val="3232904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51706"/>
          </a:xfrm>
        </p:spPr>
        <p:txBody>
          <a:bodyPr/>
          <a:lstStyle/>
          <a:p>
            <a:r>
              <a:rPr lang="en-US" dirty="0"/>
              <a:t>Peer-To-Peer (cont.)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50651"/>
            <a:ext cx="7620000" cy="5354949"/>
          </a:xfrm>
        </p:spPr>
      </p:pic>
    </p:spTree>
    <p:extLst>
      <p:ext uri="{BB962C8B-B14F-4D97-AF65-F5344CB8AC3E}">
        <p14:creationId xmlns:p14="http://schemas.microsoft.com/office/powerpoint/2010/main" val="485859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Topologies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Point to Point (P2P)</a:t>
            </a:r>
          </a:p>
          <a:p>
            <a:r>
              <a:rPr lang="en-US" b="1" dirty="0"/>
              <a:t>Bus Topology</a:t>
            </a:r>
          </a:p>
          <a:p>
            <a:r>
              <a:rPr lang="en-US" b="1" dirty="0"/>
              <a:t>Ring Topology</a:t>
            </a:r>
          </a:p>
          <a:p>
            <a:r>
              <a:rPr lang="en-US" b="1" dirty="0"/>
              <a:t>Star Topology</a:t>
            </a:r>
          </a:p>
          <a:p>
            <a:r>
              <a:rPr lang="en-US" b="1" dirty="0"/>
              <a:t>Mesh Topology</a:t>
            </a:r>
          </a:p>
          <a:p>
            <a:r>
              <a:rPr lang="en-US" b="1" dirty="0"/>
              <a:t>Tree Topology 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78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Point to Point (P2P)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network consists of a direct link between two computers.</a:t>
            </a:r>
          </a:p>
          <a:p>
            <a:r>
              <a:rPr lang="en-US" dirty="0"/>
              <a:t>This is used for small areas where computers are in close proximity.</a:t>
            </a:r>
          </a:p>
          <a:p>
            <a:r>
              <a:rPr lang="en-US" dirty="0"/>
              <a:t>There is no security besides the permissions.</a:t>
            </a:r>
          </a:p>
        </p:txBody>
      </p:sp>
    </p:spTree>
    <p:extLst>
      <p:ext uri="{BB962C8B-B14F-4D97-AF65-F5344CB8AC3E}">
        <p14:creationId xmlns:p14="http://schemas.microsoft.com/office/powerpoint/2010/main" val="1006073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Point to Point (P2P) Topology (</a:t>
            </a:r>
            <a:r>
              <a:rPr lang="en-US" b="1" dirty="0" err="1">
                <a:effectLst/>
              </a:rPr>
              <a:t>Cont</a:t>
            </a:r>
            <a:r>
              <a:rPr lang="en-US" b="1" dirty="0">
                <a:effectLst/>
              </a:rPr>
              <a:t>…)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666" y="2430679"/>
            <a:ext cx="3866667" cy="3476191"/>
          </a:xfrm>
        </p:spPr>
      </p:pic>
    </p:spTree>
    <p:extLst>
      <p:ext uri="{BB962C8B-B14F-4D97-AF65-F5344CB8AC3E}">
        <p14:creationId xmlns:p14="http://schemas.microsoft.com/office/powerpoint/2010/main" val="150774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4724400" cy="4572000"/>
          </a:xfrm>
        </p:spPr>
        <p:txBody>
          <a:bodyPr>
            <a:normAutofit fontScale="70000" lnSpcReduction="20000"/>
          </a:bodyPr>
          <a:lstStyle/>
          <a:p>
            <a:pPr marL="578358" indent="-514350">
              <a:buFont typeface="+mj-lt"/>
              <a:buAutoNum type="arabicParenR"/>
            </a:pPr>
            <a:r>
              <a:rPr lang="en-US" dirty="0"/>
              <a:t>Introduction and protocols architecture </a:t>
            </a:r>
          </a:p>
          <a:p>
            <a:pPr marL="578358" indent="-514350">
              <a:buFont typeface="+mj-lt"/>
              <a:buAutoNum type="arabicParenR"/>
            </a:pPr>
            <a:r>
              <a:rPr lang="en-US" dirty="0"/>
              <a:t>Basic concepts of networking</a:t>
            </a:r>
          </a:p>
          <a:p>
            <a:pPr marL="578358" indent="-514350">
              <a:buFont typeface="+mj-lt"/>
              <a:buAutoNum type="arabicParenR"/>
            </a:pPr>
            <a:r>
              <a:rPr lang="en-US" dirty="0"/>
              <a:t>Network topologies</a:t>
            </a:r>
          </a:p>
          <a:p>
            <a:pPr marL="578358" indent="-514350">
              <a:buFont typeface="+mj-lt"/>
              <a:buAutoNum type="arabicParenR"/>
            </a:pPr>
            <a:r>
              <a:rPr lang="en-US" dirty="0"/>
              <a:t>Layered architecture</a:t>
            </a:r>
          </a:p>
          <a:p>
            <a:pPr marL="578358" indent="-514350">
              <a:buFont typeface="+mj-lt"/>
              <a:buAutoNum type="arabicParenR"/>
            </a:pPr>
            <a:r>
              <a:rPr lang="en-US" dirty="0"/>
              <a:t>Physical layer functionality</a:t>
            </a:r>
          </a:p>
          <a:p>
            <a:pPr marL="578358" indent="-514350">
              <a:buFont typeface="+mj-lt"/>
              <a:buAutoNum type="arabicParenR"/>
            </a:pPr>
            <a:r>
              <a:rPr lang="en-US" dirty="0"/>
              <a:t>Data link layer functionality</a:t>
            </a:r>
          </a:p>
          <a:p>
            <a:pPr marL="578358" indent="-514350">
              <a:buFont typeface="+mj-lt"/>
              <a:buAutoNum type="arabicParenR"/>
            </a:pPr>
            <a:r>
              <a:rPr lang="en-US" dirty="0"/>
              <a:t>Multiple access techniques</a:t>
            </a:r>
          </a:p>
          <a:p>
            <a:pPr marL="578358" indent="-514350">
              <a:buFont typeface="+mj-lt"/>
              <a:buAutoNum type="arabicParenR"/>
            </a:pPr>
            <a:r>
              <a:rPr lang="en-US" dirty="0"/>
              <a:t>Circuit switching and packet switching</a:t>
            </a:r>
          </a:p>
          <a:p>
            <a:pPr marL="578358" indent="-514350">
              <a:buFont typeface="+mj-lt"/>
              <a:buAutoNum type="arabicParenR"/>
            </a:pPr>
            <a:r>
              <a:rPr lang="en-US" dirty="0"/>
              <a:t>LAN technologies</a:t>
            </a:r>
          </a:p>
          <a:p>
            <a:pPr marL="578358" indent="-514350">
              <a:buFont typeface="+mj-lt"/>
              <a:buAutoNum type="arabicParenR"/>
            </a:pPr>
            <a:r>
              <a:rPr lang="en-US" dirty="0"/>
              <a:t>Wireless networks</a:t>
            </a:r>
          </a:p>
          <a:p>
            <a:pPr marL="578358" indent="-514350">
              <a:buFont typeface="+mj-lt"/>
              <a:buAutoNum type="arabicParenR"/>
            </a:pPr>
            <a:r>
              <a:rPr lang="en-US" dirty="0"/>
              <a:t>MAC addressing</a:t>
            </a:r>
          </a:p>
          <a:p>
            <a:pPr marL="578358" indent="-514350">
              <a:buFont typeface="+mj-lt"/>
              <a:buAutoNum type="arabicParenR"/>
            </a:pPr>
            <a:r>
              <a:rPr lang="en-US" dirty="0"/>
              <a:t>Networking devices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76800" y="1905000"/>
            <a:ext cx="4267200" cy="4572000"/>
          </a:xfrm>
          <a:prstGeom prst="rect">
            <a:avLst/>
          </a:prstGeom>
        </p:spPr>
        <p:txBody>
          <a:bodyPr vert="horz" anchor="t">
            <a:normAutofit fontScale="70000" lnSpcReduction="20000"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8358" indent="-514350">
              <a:buFont typeface="+mj-lt"/>
              <a:buAutoNum type="arabicParenR" startAt="13"/>
            </a:pPr>
            <a:r>
              <a:rPr lang="en-US" dirty="0"/>
              <a:t>Network layer protocols</a:t>
            </a:r>
          </a:p>
          <a:p>
            <a:pPr marL="578358" indent="-514350">
              <a:buFont typeface="+mj-lt"/>
              <a:buAutoNum type="arabicParenR" startAt="13"/>
            </a:pPr>
            <a:r>
              <a:rPr lang="en-US" dirty="0"/>
              <a:t>IP addressing</a:t>
            </a:r>
          </a:p>
          <a:p>
            <a:pPr marL="578358" indent="-514350">
              <a:buFont typeface="+mj-lt"/>
              <a:buAutoNum type="arabicParenR" startAt="13"/>
            </a:pPr>
            <a:r>
              <a:rPr lang="en-US" dirty="0"/>
              <a:t>Sub netting</a:t>
            </a:r>
          </a:p>
          <a:p>
            <a:pPr marL="578358" indent="-514350">
              <a:buFont typeface="+mj-lt"/>
              <a:buAutoNum type="arabicParenR" startAt="13"/>
            </a:pPr>
            <a:r>
              <a:rPr lang="en-US" dirty="0"/>
              <a:t>CIDR</a:t>
            </a:r>
          </a:p>
          <a:p>
            <a:pPr marL="578358" indent="-514350">
              <a:buFont typeface="+mj-lt"/>
              <a:buAutoNum type="arabicParenR" startAt="13"/>
            </a:pPr>
            <a:r>
              <a:rPr lang="en-US" dirty="0"/>
              <a:t>Routing protocols</a:t>
            </a:r>
          </a:p>
          <a:p>
            <a:pPr marL="578358" indent="-514350">
              <a:buFont typeface="+mj-lt"/>
              <a:buAutoNum type="arabicParenR" startAt="13"/>
            </a:pPr>
            <a:r>
              <a:rPr lang="en-US" dirty="0"/>
              <a:t>Transport layer protocols</a:t>
            </a:r>
          </a:p>
          <a:p>
            <a:pPr marL="578358" indent="-514350">
              <a:buFont typeface="+mj-lt"/>
              <a:buAutoNum type="arabicParenR" startAt="13"/>
            </a:pPr>
            <a:r>
              <a:rPr lang="en-US" dirty="0"/>
              <a:t> Ports and sockets</a:t>
            </a:r>
          </a:p>
          <a:p>
            <a:pPr marL="578358" indent="-514350">
              <a:buFont typeface="+mj-lt"/>
              <a:buAutoNum type="arabicParenR" startAt="13"/>
            </a:pPr>
            <a:r>
              <a:rPr lang="en-US" dirty="0"/>
              <a:t>Connection establishment</a:t>
            </a:r>
          </a:p>
          <a:p>
            <a:pPr marL="578358" indent="-514350">
              <a:buFont typeface="+mj-lt"/>
              <a:buAutoNum type="arabicParenR" startAt="13"/>
            </a:pPr>
            <a:r>
              <a:rPr lang="en-US" dirty="0"/>
              <a:t>Flow and congestion control</a:t>
            </a:r>
          </a:p>
          <a:p>
            <a:pPr marL="578358" indent="-514350">
              <a:buFont typeface="+mj-lt"/>
              <a:buAutoNum type="arabicParenR" startAt="13"/>
            </a:pPr>
            <a:r>
              <a:rPr lang="en-US" dirty="0"/>
              <a:t>Application layer protocols</a:t>
            </a:r>
          </a:p>
          <a:p>
            <a:pPr marL="578358" indent="-514350">
              <a:buFont typeface="+mj-lt"/>
              <a:buAutoNum type="arabicParenR" startAt="13"/>
            </a:pPr>
            <a:r>
              <a:rPr lang="en-US" dirty="0"/>
              <a:t>Latest trends in computer networks.</a:t>
            </a:r>
          </a:p>
        </p:txBody>
      </p:sp>
    </p:spTree>
    <p:extLst>
      <p:ext uri="{BB962C8B-B14F-4D97-AF65-F5344CB8AC3E}">
        <p14:creationId xmlns:p14="http://schemas.microsoft.com/office/powerpoint/2010/main" val="2820563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Bus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single cable (spine) is used to connect all the included nodes. One of the computers in the network acts as the computer server.</a:t>
            </a:r>
          </a:p>
          <a:p>
            <a:r>
              <a:rPr lang="en-US" dirty="0"/>
              <a:t>If spine fails, then the entire system will crash down.</a:t>
            </a:r>
          </a:p>
          <a:p>
            <a:r>
              <a:rPr lang="en-US" dirty="0"/>
              <a:t>Effective for small networks because it is simple to set up and utilizes shorter cables</a:t>
            </a:r>
          </a:p>
          <a:p>
            <a:r>
              <a:rPr lang="en-US" dirty="0"/>
              <a:t>Famous for LAN network </a:t>
            </a:r>
          </a:p>
        </p:txBody>
      </p:sp>
    </p:spTree>
    <p:extLst>
      <p:ext uri="{BB962C8B-B14F-4D97-AF65-F5344CB8AC3E}">
        <p14:creationId xmlns:p14="http://schemas.microsoft.com/office/powerpoint/2010/main" val="2722415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Bus Topology (</a:t>
            </a:r>
            <a:r>
              <a:rPr lang="en-US" b="1" dirty="0" err="1">
                <a:effectLst/>
              </a:rPr>
              <a:t>Cont</a:t>
            </a:r>
            <a:r>
              <a:rPr lang="en-US" b="1" dirty="0">
                <a:effectLst/>
              </a:rPr>
              <a:t>…)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9" y="2393950"/>
            <a:ext cx="8975282" cy="3549650"/>
          </a:xfrm>
        </p:spPr>
      </p:pic>
    </p:spTree>
    <p:extLst>
      <p:ext uri="{BB962C8B-B14F-4D97-AF65-F5344CB8AC3E}">
        <p14:creationId xmlns:p14="http://schemas.microsoft.com/office/powerpoint/2010/main" val="3589721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Ring Topology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Formation of this topology is like a ring so it is call ring topology</a:t>
            </a:r>
          </a:p>
          <a:p>
            <a:r>
              <a:rPr lang="en-US" dirty="0"/>
              <a:t> Every computer is connected to another computer such that every computer has exactly two neighboring computer for communication purpose. </a:t>
            </a:r>
          </a:p>
          <a:p>
            <a:r>
              <a:rPr lang="en-US" dirty="0"/>
              <a:t>if one network cable fails, still data has an alternative path to reach its destination.	</a:t>
            </a:r>
          </a:p>
          <a:p>
            <a:pPr marL="64008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20424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9032"/>
          </a:xfrm>
        </p:spPr>
        <p:txBody>
          <a:bodyPr/>
          <a:lstStyle/>
          <a:p>
            <a:r>
              <a:rPr lang="en-US" b="1" dirty="0">
                <a:effectLst/>
              </a:rPr>
              <a:t>Ring Topology (</a:t>
            </a:r>
            <a:r>
              <a:rPr lang="en-US" b="1" dirty="0" err="1">
                <a:effectLst/>
              </a:rPr>
              <a:t>Cont</a:t>
            </a:r>
            <a:r>
              <a:rPr lang="en-US" b="1" dirty="0">
                <a:effectLst/>
              </a:rPr>
              <a:t>…)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301" y="1555750"/>
            <a:ext cx="5095398" cy="5226050"/>
          </a:xfrm>
        </p:spPr>
      </p:pic>
    </p:spTree>
    <p:extLst>
      <p:ext uri="{BB962C8B-B14F-4D97-AF65-F5344CB8AC3E}">
        <p14:creationId xmlns:p14="http://schemas.microsoft.com/office/powerpoint/2010/main" val="2608405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Star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computers connect with the help of a hub called concentrator and all other nodes communicate through this central node</a:t>
            </a:r>
          </a:p>
          <a:p>
            <a:r>
              <a:rPr lang="en-US" dirty="0"/>
              <a:t>Most popular on LAN networks</a:t>
            </a:r>
          </a:p>
        </p:txBody>
      </p:sp>
    </p:spTree>
    <p:extLst>
      <p:ext uri="{BB962C8B-B14F-4D97-AF65-F5344CB8AC3E}">
        <p14:creationId xmlns:p14="http://schemas.microsoft.com/office/powerpoint/2010/main" val="6148246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399032"/>
          </a:xfrm>
        </p:spPr>
        <p:txBody>
          <a:bodyPr/>
          <a:lstStyle/>
          <a:p>
            <a:r>
              <a:rPr lang="en-US" b="1" dirty="0">
                <a:effectLst/>
              </a:rPr>
              <a:t>Star Topology (</a:t>
            </a:r>
            <a:r>
              <a:rPr lang="en-US" b="1" dirty="0" err="1">
                <a:effectLst/>
              </a:rPr>
              <a:t>Cont</a:t>
            </a:r>
            <a:r>
              <a:rPr lang="en-US" b="1" dirty="0">
                <a:effectLst/>
              </a:rPr>
              <a:t>…)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5" y="1066802"/>
            <a:ext cx="6618512" cy="5791198"/>
          </a:xfrm>
        </p:spPr>
      </p:pic>
    </p:spTree>
    <p:extLst>
      <p:ext uri="{BB962C8B-B14F-4D97-AF65-F5344CB8AC3E}">
        <p14:creationId xmlns:p14="http://schemas.microsoft.com/office/powerpoint/2010/main" val="23642829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Mesh Topology</a:t>
            </a:r>
            <a:r>
              <a:rPr lang="en-US" dirty="0">
                <a:effectLst/>
              </a:rPr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computer on the network connects to every other computer</a:t>
            </a:r>
          </a:p>
          <a:p>
            <a:r>
              <a:rPr lang="en-US"/>
              <a:t>It develops </a:t>
            </a:r>
            <a:r>
              <a:rPr lang="en-US" dirty="0"/>
              <a:t>a P2P (point-to-point) connection between all the devices</a:t>
            </a:r>
          </a:p>
          <a:p>
            <a:r>
              <a:rPr lang="en-US" dirty="0"/>
              <a:t>If one network cable fails, still data has an alternative path to reach its destination.</a:t>
            </a:r>
          </a:p>
          <a:p>
            <a:r>
              <a:rPr lang="en-US" dirty="0"/>
              <a:t>It is expensive to implement and It requires a large space for implementation.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613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209800"/>
            <a:ext cx="4953000" cy="3809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Mesh Topology (</a:t>
            </a:r>
            <a:r>
              <a:rPr lang="en-US" b="1" dirty="0" err="1">
                <a:effectLst/>
              </a:rPr>
              <a:t>Cont</a:t>
            </a:r>
            <a:r>
              <a:rPr lang="en-US" b="1" dirty="0">
                <a:effectLst/>
              </a:rPr>
              <a:t>…)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209800"/>
            <a:ext cx="3904762" cy="3809524"/>
          </a:xfrm>
        </p:spPr>
      </p:pic>
      <p:sp>
        <p:nvSpPr>
          <p:cNvPr id="7" name="TextBox 6"/>
          <p:cNvSpPr txBox="1"/>
          <p:nvPr/>
        </p:nvSpPr>
        <p:spPr>
          <a:xfrm>
            <a:off x="5562600" y="6058653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Partial Mesh topology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6048821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Mesh topology</a:t>
            </a:r>
          </a:p>
        </p:txBody>
      </p:sp>
    </p:spTree>
    <p:extLst>
      <p:ext uri="{BB962C8B-B14F-4D97-AF65-F5344CB8AC3E}">
        <p14:creationId xmlns:p14="http://schemas.microsoft.com/office/powerpoint/2010/main" val="23217716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Tree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 topologies have a root node, and all other nodes are connected which form a hierarchy.</a:t>
            </a:r>
          </a:p>
          <a:p>
            <a:r>
              <a:rPr lang="en-US" dirty="0"/>
              <a:t> It is also known as hierarchical topology.</a:t>
            </a:r>
          </a:p>
          <a:p>
            <a:r>
              <a:rPr lang="en-US" dirty="0"/>
              <a:t>It integrates various star topologies together in a single bus</a:t>
            </a:r>
          </a:p>
          <a:p>
            <a:r>
              <a:rPr lang="en-US" dirty="0"/>
              <a:t>integrates various star topologies together in a single bus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501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</a:rPr>
              <a:t>Tree Topology (</a:t>
            </a:r>
            <a:r>
              <a:rPr lang="en-US" b="1" dirty="0" err="1">
                <a:effectLst/>
              </a:rPr>
              <a:t>Cont</a:t>
            </a:r>
            <a:r>
              <a:rPr lang="en-US" b="1" dirty="0">
                <a:effectLst/>
              </a:rPr>
              <a:t>…)</a:t>
            </a:r>
            <a:endParaRPr lang="en-US" dirty="0"/>
          </a:p>
        </p:txBody>
      </p:sp>
      <p:sp>
        <p:nvSpPr>
          <p:cNvPr id="2" name="AutoShape 2" descr="https://fcit.usf.edu/network/chap5/pics/tree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526" y="981562"/>
            <a:ext cx="5168058" cy="5800238"/>
          </a:xfrm>
        </p:spPr>
      </p:pic>
    </p:spTree>
    <p:extLst>
      <p:ext uri="{BB962C8B-B14F-4D97-AF65-F5344CB8AC3E}">
        <p14:creationId xmlns:p14="http://schemas.microsoft.com/office/powerpoint/2010/main" val="3463113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Methodology (recommended)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Lectures</a:t>
            </a:r>
          </a:p>
          <a:p>
            <a:r>
              <a:rPr lang="en-US" dirty="0"/>
              <a:t>Written Assignments</a:t>
            </a:r>
          </a:p>
          <a:p>
            <a:r>
              <a:rPr lang="en-US" dirty="0"/>
              <a:t>Practical labs</a:t>
            </a:r>
          </a:p>
          <a:p>
            <a:r>
              <a:rPr lang="en-US" dirty="0"/>
              <a:t>Semester Project</a:t>
            </a:r>
          </a:p>
          <a:p>
            <a:r>
              <a:rPr lang="en-US" dirty="0"/>
              <a:t>Presentations</a:t>
            </a:r>
          </a:p>
        </p:txBody>
      </p:sp>
    </p:spTree>
    <p:extLst>
      <p:ext uri="{BB962C8B-B14F-4D97-AF65-F5344CB8AC3E}">
        <p14:creationId xmlns:p14="http://schemas.microsoft.com/office/powerpoint/2010/main" val="832576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020503"/>
              </p:ext>
            </p:extLst>
          </p:nvPr>
        </p:nvGraphicFramePr>
        <p:xfrm>
          <a:off x="152400" y="1066800"/>
          <a:ext cx="8915399" cy="5002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0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55304">
                <a:tc>
                  <a:txBody>
                    <a:bodyPr/>
                    <a:lstStyle/>
                    <a:p>
                      <a:r>
                        <a:rPr lang="en-US" sz="2400" dirty="0"/>
                        <a:t>Topology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Common Cable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Common Protocol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767">
                <a:tc>
                  <a:txBody>
                    <a:bodyPr/>
                    <a:lstStyle/>
                    <a:p>
                      <a:r>
                        <a:rPr lang="en-US" sz="2400" b="1" dirty="0"/>
                        <a:t>P2P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Twisted Pair,</a:t>
                      </a:r>
                      <a:r>
                        <a:rPr kumimoji="0" lang="en-US" sz="2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Fiber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Ethernet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Twisted Pair. Coaxial. Fiber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Ethernet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767">
                <a:tc>
                  <a:txBody>
                    <a:bodyPr/>
                    <a:lstStyle/>
                    <a:p>
                      <a:r>
                        <a:rPr lang="en-US" sz="2400" b="1" dirty="0"/>
                        <a:t>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Twisted Pair,</a:t>
                      </a:r>
                      <a:r>
                        <a:rPr kumimoji="0" lang="en-US" sz="2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Fiber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Ethernet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767">
                <a:tc>
                  <a:txBody>
                    <a:bodyPr/>
                    <a:lstStyle/>
                    <a:p>
                      <a:r>
                        <a:rPr lang="en-US" sz="2400" b="1" dirty="0"/>
                        <a:t>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Twisted Pair,</a:t>
                      </a:r>
                      <a:r>
                        <a:rPr kumimoji="0" lang="en-US" sz="24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Fiber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Ethernet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767">
                <a:tc>
                  <a:txBody>
                    <a:bodyPr/>
                    <a:lstStyle/>
                    <a:p>
                      <a:r>
                        <a:rPr lang="en-US" sz="2400" b="1" dirty="0"/>
                        <a:t>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Twisted Pair. Coaxial. Fiber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Ethernet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0767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Twisted Pair. Coaxial. Fiber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AHCP, DHCP</a:t>
                      </a:r>
                      <a:r>
                        <a:rPr kumimoji="0"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9392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686800" cy="4572000"/>
          </a:xfrm>
        </p:spPr>
        <p:txBody>
          <a:bodyPr>
            <a:noAutofit/>
          </a:bodyPr>
          <a:lstStyle/>
          <a:p>
            <a:r>
              <a:rPr lang="en-US" sz="1200" dirty="0"/>
              <a:t>https://www.guru99.com/basic-computer-network.html</a:t>
            </a:r>
          </a:p>
          <a:p>
            <a:r>
              <a:rPr lang="en-US" sz="1200" dirty="0"/>
              <a:t>https://www.guru99.com/type-of-network-topology.html</a:t>
            </a:r>
          </a:p>
          <a:p>
            <a:r>
              <a:rPr lang="en-US" sz="1200" dirty="0"/>
              <a:t>http://www.steves-internet-guide.com/networking/</a:t>
            </a:r>
          </a:p>
          <a:p>
            <a:r>
              <a:rPr lang="en-US" sz="1200" dirty="0"/>
              <a:t>https://electricalfundablog.com/lan-local-area-network-topology-types/</a:t>
            </a:r>
          </a:p>
          <a:p>
            <a:r>
              <a:rPr lang="en-US" sz="1200" dirty="0"/>
              <a:t>https://www.guru99.com/types-of-computer-network.html#other-types-of-computer-networks</a:t>
            </a:r>
          </a:p>
          <a:p>
            <a:r>
              <a:rPr lang="en-US" sz="1200" dirty="0"/>
              <a:t>https://www.computerhope.com/jargon/l/linear-bus-topology.htm</a:t>
            </a:r>
          </a:p>
          <a:p>
            <a:r>
              <a:rPr lang="en-US" sz="1200" dirty="0"/>
              <a:t>https://fcit.usf.edu/network/chap5/chap5.htm</a:t>
            </a:r>
          </a:p>
          <a:p>
            <a:r>
              <a:rPr lang="en-US" sz="1200" dirty="0"/>
              <a:t>https://beginnersbook.com/2019/03/introduction-to-computer-network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705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Sessional Exam</a:t>
            </a:r>
          </a:p>
          <a:p>
            <a:r>
              <a:rPr lang="en-US" dirty="0"/>
              <a:t>Home Assignments</a:t>
            </a:r>
          </a:p>
          <a:p>
            <a:r>
              <a:rPr lang="en-US" dirty="0"/>
              <a:t>Quizzes, Project</a:t>
            </a:r>
          </a:p>
          <a:p>
            <a:r>
              <a:rPr lang="en-US" dirty="0"/>
              <a:t>Presentations</a:t>
            </a:r>
          </a:p>
          <a:p>
            <a:r>
              <a:rPr lang="en-US" dirty="0"/>
              <a:t>Final Exam</a:t>
            </a:r>
          </a:p>
        </p:txBody>
      </p:sp>
    </p:spTree>
    <p:extLst>
      <p:ext uri="{BB962C8B-B14F-4D97-AF65-F5344CB8AC3E}">
        <p14:creationId xmlns:p14="http://schemas.microsoft.com/office/powerpoint/2010/main" val="392859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8358" indent="-514350">
              <a:buFont typeface="+mj-lt"/>
              <a:buAutoNum type="arabicPeriod"/>
            </a:pPr>
            <a:r>
              <a:rPr lang="en-US" dirty="0"/>
              <a:t>Computer Networking: A Top-Down Approach Featuring the Internet, 6th edition by James F. Kurose and Keith W. Ross 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/>
              <a:t>Computer Networks, 5th Edition by Andrew S. </a:t>
            </a:r>
            <a:r>
              <a:rPr lang="en-US" dirty="0" err="1"/>
              <a:t>Tanenbaum</a:t>
            </a:r>
            <a:r>
              <a:rPr lang="en-US" dirty="0"/>
              <a:t> 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/>
              <a:t>Data and Computer Communications, 10th Edition by William Stallings 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/>
              <a:t>Data Communication and Computer Networks, 5th Edition by </a:t>
            </a:r>
            <a:r>
              <a:rPr lang="en-US" dirty="0" err="1"/>
              <a:t>Behrouz</a:t>
            </a:r>
            <a:r>
              <a:rPr lang="en-US" dirty="0"/>
              <a:t> A. </a:t>
            </a:r>
            <a:r>
              <a:rPr lang="en-US" dirty="0" err="1"/>
              <a:t>Forouzan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8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534400" cy="1399032"/>
          </a:xfrm>
        </p:spPr>
        <p:txBody>
          <a:bodyPr>
            <a:normAutofit/>
          </a:bodyPr>
          <a:lstStyle/>
          <a:p>
            <a:r>
              <a:rPr lang="en-US" b="1" dirty="0"/>
              <a:t>What is a Computer Network?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group of two or more interconnected computer </a:t>
            </a:r>
          </a:p>
          <a:p>
            <a:r>
              <a:rPr lang="en-US" dirty="0"/>
              <a:t>Interconnection can be wired or wireless 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428" y="4153162"/>
            <a:ext cx="5657143" cy="2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3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534400" cy="1399032"/>
          </a:xfrm>
        </p:spPr>
        <p:txBody>
          <a:bodyPr>
            <a:normAutofit/>
          </a:bodyPr>
          <a:lstStyle/>
          <a:p>
            <a:r>
              <a:rPr lang="en-US" b="1" dirty="0"/>
              <a:t>Types of  Network?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28" y="2968775"/>
            <a:ext cx="7657143" cy="2400000"/>
          </a:xfrm>
        </p:spPr>
      </p:pic>
    </p:spTree>
    <p:extLst>
      <p:ext uri="{BB962C8B-B14F-4D97-AF65-F5344CB8AC3E}">
        <p14:creationId xmlns:p14="http://schemas.microsoft.com/office/powerpoint/2010/main" val="2376183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PAN (Personal Area Network)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 devices network equipped within a limited area.</a:t>
            </a:r>
          </a:p>
          <a:p>
            <a:r>
              <a:rPr lang="en-US" dirty="0"/>
              <a:t>It can be wirelessly connected to the internet called WPAN.</a:t>
            </a:r>
          </a:p>
          <a:p>
            <a:pPr marL="6400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2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Verve">
    <a:dk1>
      <a:sysClr val="windowText" lastClr="000000"/>
    </a:dk1>
    <a:lt1>
      <a:sysClr val="window" lastClr="FFFFFF"/>
    </a:lt1>
    <a:dk2>
      <a:srgbClr val="666666"/>
    </a:dk2>
    <a:lt2>
      <a:srgbClr val="D2D2D2"/>
    </a:lt2>
    <a:accent1>
      <a:srgbClr val="FF388C"/>
    </a:accent1>
    <a:accent2>
      <a:srgbClr val="E40059"/>
    </a:accent2>
    <a:accent3>
      <a:srgbClr val="9C007F"/>
    </a:accent3>
    <a:accent4>
      <a:srgbClr val="68007F"/>
    </a:accent4>
    <a:accent5>
      <a:srgbClr val="005BD3"/>
    </a:accent5>
    <a:accent6>
      <a:srgbClr val="00349E"/>
    </a:accent6>
    <a:hlink>
      <a:srgbClr val="17BBFD"/>
    </a:hlink>
    <a:folHlink>
      <a:srgbClr val="FF79C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809</TotalTime>
  <Words>1218</Words>
  <Application>Microsoft Office PowerPoint</Application>
  <PresentationFormat>On-screen Show (4:3)</PresentationFormat>
  <Paragraphs>227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Century Gothic</vt:lpstr>
      <vt:lpstr>Verdana</vt:lpstr>
      <vt:lpstr>Wingdings 2</vt:lpstr>
      <vt:lpstr>Verve</vt:lpstr>
      <vt:lpstr>Computer Networks</vt:lpstr>
      <vt:lpstr>Course Introduction</vt:lpstr>
      <vt:lpstr>Course Content</vt:lpstr>
      <vt:lpstr>Teaching Methodology (recommended)</vt:lpstr>
      <vt:lpstr>Course Assessment</vt:lpstr>
      <vt:lpstr>Reference Materials</vt:lpstr>
      <vt:lpstr>What is a Computer Network?</vt:lpstr>
      <vt:lpstr>Types of  Network?</vt:lpstr>
      <vt:lpstr>PAN (Personal Area Network)</vt:lpstr>
      <vt:lpstr>LAN (Local Area Network)</vt:lpstr>
      <vt:lpstr>WAN (Wide Area Network)</vt:lpstr>
      <vt:lpstr>WAN (Wide Area Network) (Cont…)</vt:lpstr>
      <vt:lpstr>MAN (Metropolitan Area Network)</vt:lpstr>
      <vt:lpstr>Other Types of Network</vt:lpstr>
      <vt:lpstr>Computer Network Components</vt:lpstr>
      <vt:lpstr>Essential Network Components</vt:lpstr>
      <vt:lpstr>Essential Network Components (Cont…)</vt:lpstr>
      <vt:lpstr>Unique Network Identifiers</vt:lpstr>
      <vt:lpstr>Uses of Computer Networks</vt:lpstr>
      <vt:lpstr>Advantages of Computer Networking</vt:lpstr>
      <vt:lpstr>Disadvantages of Computer Networking</vt:lpstr>
      <vt:lpstr>What is a Computer Topology?</vt:lpstr>
      <vt:lpstr>Types of Networking Topologies</vt:lpstr>
      <vt:lpstr>Logical Topologies</vt:lpstr>
      <vt:lpstr>Peer-To-Peer</vt:lpstr>
      <vt:lpstr>Peer-To-Peer (cont.)</vt:lpstr>
      <vt:lpstr>Physical Topologies</vt:lpstr>
      <vt:lpstr>Point to Point (P2P) Topology</vt:lpstr>
      <vt:lpstr>Point to Point (P2P) Topology (Cont…)</vt:lpstr>
      <vt:lpstr>Bus Topology</vt:lpstr>
      <vt:lpstr>Bus Topology (Cont…)</vt:lpstr>
      <vt:lpstr>Ring Topology </vt:lpstr>
      <vt:lpstr>Ring Topology (Cont…)</vt:lpstr>
      <vt:lpstr>Star Topology</vt:lpstr>
      <vt:lpstr>Star Topology (Cont…)</vt:lpstr>
      <vt:lpstr>Mesh Topology </vt:lpstr>
      <vt:lpstr>Mesh Topology (Cont…)</vt:lpstr>
      <vt:lpstr>Tree Topology</vt:lpstr>
      <vt:lpstr>Tree Topology (Cont…)</vt:lpstr>
      <vt:lpstr>PowerPoint Presentation</vt:lpstr>
      <vt:lpstr>Web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 A Computer</dc:creator>
  <cp:lastModifiedBy>kasa</cp:lastModifiedBy>
  <cp:revision>151</cp:revision>
  <dcterms:created xsi:type="dcterms:W3CDTF">2022-10-02T13:16:43Z</dcterms:created>
  <dcterms:modified xsi:type="dcterms:W3CDTF">2024-10-24T08:53:59Z</dcterms:modified>
</cp:coreProperties>
</file>