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61" r:id="rId3"/>
    <p:sldId id="513" r:id="rId4"/>
    <p:sldId id="482" r:id="rId5"/>
    <p:sldId id="483" r:id="rId6"/>
    <p:sldId id="564" r:id="rId7"/>
    <p:sldId id="484" r:id="rId8"/>
    <p:sldId id="486" r:id="rId9"/>
    <p:sldId id="615" r:id="rId10"/>
    <p:sldId id="565" r:id="rId11"/>
    <p:sldId id="488" r:id="rId12"/>
    <p:sldId id="487" r:id="rId13"/>
    <p:sldId id="489" r:id="rId14"/>
    <p:sldId id="490" r:id="rId15"/>
    <p:sldId id="491" r:id="rId16"/>
    <p:sldId id="499" r:id="rId17"/>
    <p:sldId id="616" r:id="rId18"/>
    <p:sldId id="492" r:id="rId19"/>
    <p:sldId id="495" r:id="rId20"/>
    <p:sldId id="493" r:id="rId21"/>
    <p:sldId id="561" r:id="rId22"/>
    <p:sldId id="562" r:id="rId23"/>
    <p:sldId id="494" r:id="rId24"/>
    <p:sldId id="566" r:id="rId25"/>
    <p:sldId id="496" r:id="rId26"/>
    <p:sldId id="500" r:id="rId27"/>
    <p:sldId id="502" r:id="rId28"/>
    <p:sldId id="504" r:id="rId29"/>
    <p:sldId id="503" r:id="rId30"/>
    <p:sldId id="516" r:id="rId31"/>
    <p:sldId id="517" r:id="rId32"/>
    <p:sldId id="519" r:id="rId33"/>
    <p:sldId id="520" r:id="rId34"/>
    <p:sldId id="521" r:id="rId35"/>
    <p:sldId id="522" r:id="rId36"/>
    <p:sldId id="523" r:id="rId37"/>
    <p:sldId id="524" r:id="rId38"/>
    <p:sldId id="525" r:id="rId40"/>
    <p:sldId id="526" r:id="rId41"/>
    <p:sldId id="527" r:id="rId42"/>
    <p:sldId id="528" r:id="rId43"/>
    <p:sldId id="529" r:id="rId44"/>
    <p:sldId id="530" r:id="rId45"/>
    <p:sldId id="531" r:id="rId46"/>
    <p:sldId id="532" r:id="rId47"/>
    <p:sldId id="533" r:id="rId48"/>
    <p:sldId id="534" r:id="rId49"/>
    <p:sldId id="535" r:id="rId50"/>
    <p:sldId id="536" r:id="rId51"/>
    <p:sldId id="537" r:id="rId52"/>
    <p:sldId id="538" r:id="rId53"/>
    <p:sldId id="402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9" autoAdjust="0"/>
    <p:restoredTop sz="90833" autoAdjust="0"/>
  </p:normalViewPr>
  <p:slideViewPr>
    <p:cSldViewPr showGuides="1">
      <p:cViewPr>
        <p:scale>
          <a:sx n="50" d="100"/>
          <a:sy n="50" d="100"/>
        </p:scale>
        <p:origin x="-1181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A4C36-0174-4F91-AD6C-BB28D87E0BA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3BACE-9753-4288-81BF-CA0AA97B45C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Fully observable vs. partially observable</a:t>
            </a:r>
            <a:endParaRPr lang="en-US" dirty="0" smtClean="0"/>
          </a:p>
          <a:p>
            <a:r>
              <a:rPr lang="en-US" dirty="0" smtClean="0"/>
              <a:t>	Environment sensors provide access to complete state of the</a:t>
            </a:r>
            <a:endParaRPr lang="en-US" dirty="0" smtClean="0"/>
          </a:p>
          <a:p>
            <a:pPr lvl="1"/>
            <a:r>
              <a:rPr lang="en-US" dirty="0" smtClean="0"/>
              <a:t>relevant environment at each point in time</a:t>
            </a:r>
            <a:endParaRPr lang="en-US" dirty="0" smtClean="0"/>
          </a:p>
          <a:p>
            <a:r>
              <a:rPr lang="en-US" dirty="0" smtClean="0"/>
              <a:t>Deterministic vs. stochastic / strategic</a:t>
            </a:r>
            <a:endParaRPr lang="en-US" dirty="0" smtClean="0"/>
          </a:p>
          <a:p>
            <a:pPr lvl="1"/>
            <a:r>
              <a:rPr lang="en-US" dirty="0" smtClean="0"/>
              <a:t>If next state completely determined by current and action,</a:t>
            </a:r>
            <a:endParaRPr lang="en-US" dirty="0" smtClean="0"/>
          </a:p>
          <a:p>
            <a:pPr lvl="1"/>
            <a:r>
              <a:rPr lang="en-US" dirty="0" smtClean="0"/>
              <a:t>then deterministic, otherwise stochastic</a:t>
            </a:r>
            <a:endParaRPr lang="en-US" dirty="0" smtClean="0"/>
          </a:p>
          <a:p>
            <a:pPr lvl="1"/>
            <a:r>
              <a:rPr lang="en-US" dirty="0" smtClean="0"/>
              <a:t>If deterministic except for actions of other agents,</a:t>
            </a:r>
            <a:endParaRPr lang="en-US" dirty="0" smtClean="0"/>
          </a:p>
          <a:p>
            <a:pPr lvl="1"/>
            <a:r>
              <a:rPr lang="en-US" dirty="0" smtClean="0"/>
              <a:t>then strategic</a:t>
            </a:r>
            <a:endParaRPr lang="en-US" dirty="0" smtClean="0"/>
          </a:p>
          <a:p>
            <a:r>
              <a:rPr lang="en-US" dirty="0" smtClean="0"/>
              <a:t>Episodic vs. sequential</a:t>
            </a:r>
            <a:endParaRPr lang="en-US" dirty="0" smtClean="0"/>
          </a:p>
          <a:p>
            <a:r>
              <a:rPr lang="en-US" dirty="0" smtClean="0"/>
              <a:t>	Episodic, action choice depends only on current state</a:t>
            </a:r>
            <a:endParaRPr lang="en-US" dirty="0" smtClean="0"/>
          </a:p>
          <a:p>
            <a:r>
              <a:rPr lang="en-US" dirty="0" smtClean="0"/>
              <a:t>	Sequential, current action may affect future actions</a:t>
            </a:r>
            <a:endParaRPr lang="en-US" dirty="0" smtClean="0"/>
          </a:p>
          <a:p>
            <a:r>
              <a:rPr lang="en-US" dirty="0" smtClean="0"/>
              <a:t>Static vs. dynamic</a:t>
            </a:r>
            <a:endParaRPr lang="en-US" dirty="0" smtClean="0"/>
          </a:p>
          <a:p>
            <a:r>
              <a:rPr lang="en-US" dirty="0" smtClean="0"/>
              <a:t>	Dynamic, environment can change while agent is deliberating</a:t>
            </a:r>
            <a:endParaRPr lang="en-US" dirty="0" smtClean="0"/>
          </a:p>
          <a:p>
            <a:r>
              <a:rPr lang="en-US" dirty="0" smtClean="0"/>
              <a:t>Discrete vs. continuous</a:t>
            </a:r>
            <a:endParaRPr lang="en-US" dirty="0" smtClean="0"/>
          </a:p>
          <a:p>
            <a:r>
              <a:rPr lang="en-US" dirty="0" smtClean="0"/>
              <a:t>	Applied to state, time, percepts, or actions</a:t>
            </a:r>
            <a:endParaRPr lang="en-US" dirty="0" smtClean="0"/>
          </a:p>
          <a:p>
            <a:r>
              <a:rPr lang="en-US" dirty="0" smtClean="0"/>
              <a:t>	The way the information is represented</a:t>
            </a:r>
            <a:endParaRPr lang="en-US" dirty="0" smtClean="0"/>
          </a:p>
          <a:p>
            <a:r>
              <a:rPr lang="en-US" dirty="0" smtClean="0"/>
              <a:t>Single agent vs. </a:t>
            </a:r>
            <a:r>
              <a:rPr lang="en-US" dirty="0" err="1" smtClean="0"/>
              <a:t>multiagent</a:t>
            </a:r>
            <a:endParaRPr lang="en-US" dirty="0" smtClean="0"/>
          </a:p>
          <a:p>
            <a:r>
              <a:rPr lang="en-US" dirty="0" smtClean="0"/>
              <a:t>	How distinguish agent from environment?</a:t>
            </a:r>
            <a:endParaRPr lang="en-US" dirty="0" smtClean="0"/>
          </a:p>
          <a:p>
            <a:r>
              <a:rPr lang="en-US" dirty="0" smtClean="0"/>
              <a:t>	if other's behavior maximizes its performance based on</a:t>
            </a:r>
            <a:endParaRPr lang="en-US" dirty="0" smtClean="0"/>
          </a:p>
          <a:p>
            <a:r>
              <a:rPr lang="en-US" dirty="0" smtClean="0"/>
              <a:t>	agent, then it is </a:t>
            </a:r>
            <a:r>
              <a:rPr lang="en-US" dirty="0" err="1" smtClean="0"/>
              <a:t>multiagent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599B4-4737-419C-9E1A-6122BB3607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2A1D3-94CF-4BE8-B9A0-75EFE4C74F9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4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eecs.wsu.edu/~cook/ai/lectures/code/gps.lisp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Artificial Intelligence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Lecture No. </a:t>
            </a:r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Database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 database </a:t>
            </a:r>
            <a:r>
              <a:rPr lang="en-US" dirty="0" smtClean="0"/>
              <a:t>includes a set of facts used to match against the IF (condition) parts of rules stored in the knowledge base.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engine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417955"/>
            <a:ext cx="8229600" cy="5810250"/>
          </a:xfrm>
        </p:spPr>
        <p:txBody>
          <a:bodyPr>
            <a:normAutofit fontScale="70000"/>
          </a:bodyPr>
          <a:lstStyle/>
          <a:p>
            <a:pPr marL="381000" indent="-3810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dirty="0" smtClean="0"/>
              <a:t>The </a:t>
            </a:r>
            <a:r>
              <a:rPr lang="en-US" b="1" dirty="0" smtClean="0"/>
              <a:t>inference engine </a:t>
            </a:r>
            <a:r>
              <a:rPr lang="en-US" dirty="0" smtClean="0"/>
              <a:t>carries out the reasoning whereby the expert system reaches a solution. </a:t>
            </a:r>
            <a:r>
              <a:rPr lang="en-GB" altLang="en-US" dirty="0" smtClean="0"/>
              <a:t>(often called as brain)</a:t>
            </a:r>
            <a:endParaRPr lang="en-US" dirty="0" smtClean="0"/>
          </a:p>
          <a:p>
            <a:pPr marL="381000" indent="-3810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dirty="0" smtClean="0"/>
              <a:t>It links the rules given in the knowledge base with the facts provided in the database.</a:t>
            </a:r>
            <a:endParaRPr lang="en-US" dirty="0" smtClean="0"/>
          </a:p>
          <a:p>
            <a:pPr marL="381000" indent="-3810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en-US"/>
              <a:t>Applies rules repeatedly to the facts, which are obtained from earlier rule application.</a:t>
            </a:r>
            <a:endParaRPr lang="en-US" altLang="en-US"/>
          </a:p>
          <a:p>
            <a:pPr marL="381000" indent="-3810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en-US"/>
              <a:t>Adds new knowledge into the knowledge base if required.</a:t>
            </a:r>
            <a:endParaRPr lang="en-US" altLang="en-US"/>
          </a:p>
          <a:p>
            <a:pPr marL="381000" indent="-3810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en-US"/>
              <a:t>Resolves rules conflict when multiple rules are applicable to a particular case.</a:t>
            </a:r>
            <a:endParaRPr lang="en-US" altLang="en-US"/>
          </a:p>
          <a:p>
            <a:pPr marL="0" indent="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/>
              <a:t>the Inference Engine uses the following strategies</a:t>
            </a:r>
            <a:r>
              <a:rPr lang="en-GB" altLang="en-US"/>
              <a:t>:</a:t>
            </a:r>
            <a:endParaRPr lang="en-GB" altLang="en-US"/>
          </a:p>
          <a:p>
            <a:pPr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</a:pPr>
            <a:r>
              <a:rPr lang="en-US" altLang="en-US"/>
              <a:t>Forward Chaining</a:t>
            </a:r>
            <a:endParaRPr lang="en-US" altLang="en-US"/>
          </a:p>
          <a:p>
            <a:pPr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</a:pPr>
            <a:r>
              <a:rPr lang="en-US" altLang="en-US"/>
              <a:t>Backward Chaining</a:t>
            </a:r>
            <a:endParaRPr lang="en-US" altLang="en-US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 facilities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dirty="0" smtClean="0"/>
              <a:t>The </a:t>
            </a:r>
            <a:r>
              <a:rPr lang="en-US" b="1" dirty="0" smtClean="0"/>
              <a:t>explanation facilities </a:t>
            </a:r>
            <a:r>
              <a:rPr lang="en-US" dirty="0" smtClean="0"/>
              <a:t>enable the user to ask the expert system </a:t>
            </a:r>
            <a:r>
              <a:rPr lang="en-US" b="1" i="1" dirty="0" smtClean="0"/>
              <a:t>how </a:t>
            </a:r>
            <a:r>
              <a:rPr lang="en-US" dirty="0" smtClean="0"/>
              <a:t>a particular conclusion is reached and </a:t>
            </a:r>
            <a:r>
              <a:rPr lang="en-US" b="1" i="1" dirty="0" smtClean="0"/>
              <a:t>why </a:t>
            </a:r>
            <a:r>
              <a:rPr lang="en-US" dirty="0" smtClean="0"/>
              <a:t>a specific fact is needed. </a:t>
            </a:r>
            <a:endParaRPr lang="en-US" dirty="0" smtClean="0"/>
          </a:p>
          <a:p>
            <a:pPr marL="381000" indent="-3810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dirty="0" smtClean="0"/>
              <a:t>An expert system must be able to explain its reasoning and justify its advice, analysis or conclusion.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dirty="0" smtClean="0"/>
              <a:t>The </a:t>
            </a:r>
            <a:r>
              <a:rPr lang="en-US" b="1" dirty="0" smtClean="0"/>
              <a:t>user interface </a:t>
            </a:r>
            <a:r>
              <a:rPr lang="en-US" dirty="0" smtClean="0"/>
              <a:t>is the means of communication between a user seeking a solution to the problem and an expert system.</a:t>
            </a:r>
            <a:endParaRPr lang="en-US" dirty="0" smtClean="0"/>
          </a:p>
          <a:p>
            <a:pPr marL="381000" indent="-3810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endParaRPr lang="en-US" dirty="0" smtClean="0"/>
          </a:p>
          <a:p>
            <a:pPr marL="381000" indent="-3810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en-US"/>
              <a:t>Natural language displayed on screen.</a:t>
            </a:r>
            <a:endParaRPr lang="en-US" altLang="en-US"/>
          </a:p>
          <a:p>
            <a:pPr marL="381000" indent="-3810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en-US"/>
              <a:t>Listing of rule numbers displayed on the screen.</a:t>
            </a:r>
            <a:endParaRPr lang="en-US" altLang="en-US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541338" y="114300"/>
            <a:ext cx="8186737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3000"/>
              <a:t>Complete structure of a rule-based expert system</a:t>
            </a:r>
            <a:endParaRPr lang="en-US" sz="3000"/>
          </a:p>
        </p:txBody>
      </p:sp>
      <p:pic>
        <p:nvPicPr>
          <p:cNvPr id="30729" name="Picture 9" descr="G:\books\Pe_uk\Powerpoint\Negnevitsky\final\ppt\ch02\WMF\Slide02-20.wm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22463" y="652463"/>
            <a:ext cx="5535612" cy="575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Expert Systems Shells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E.S shell simplifies the process of creating a knowledge base. </a:t>
            </a:r>
            <a:endParaRPr lang="en-US" dirty="0" smtClean="0"/>
          </a:p>
          <a:p>
            <a:r>
              <a:rPr lang="en-US" dirty="0" smtClean="0"/>
              <a:t>It is the shell that actually processes the information entered by a user relates it to the concepts contained in the knowledge base and provides an assessment or solution for a particular problem.</a:t>
            </a:r>
            <a:endParaRPr lang="en-US" dirty="0" smtClean="0"/>
          </a:p>
          <a:p>
            <a:r>
              <a:rPr lang="en-US" dirty="0" smtClean="0"/>
              <a:t>Thus E.S shell provides a layer between the user interface and the computer O.S to manage the input and output of the data. </a:t>
            </a:r>
            <a:endParaRPr lang="en-US" dirty="0" smtClean="0"/>
          </a:p>
          <a:p>
            <a:r>
              <a:rPr lang="en-US" dirty="0" smtClean="0"/>
              <a:t>It also manipulates the information provided by the user in conjunction with the knowledge base to arrive at a particular conclusion.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expert system shell is used, a knowledge engineer or an expert simply enters rules in the knowledge base. Each new rule adds some new knowledge and makes the expert system smarter.</a:t>
            </a:r>
            <a:endParaRPr lang="en-US" dirty="0" smtClean="0"/>
          </a:p>
          <a:p>
            <a:r>
              <a:rPr lang="en-US" altLang="en-US"/>
              <a:t>A shell is nothing but an expert system without knowledge base</a:t>
            </a:r>
            <a:endParaRPr lang="en-US" altLang="en-US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271463" y="1270000"/>
            <a:ext cx="8478837" cy="286232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81000" indent="-3810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3000" dirty="0"/>
              <a:t>An expert system is built to perform at a human expert level in a </a:t>
            </a:r>
            <a:r>
              <a:rPr lang="en-US" sz="3000" b="1" i="1" dirty="0"/>
              <a:t>narrow, </a:t>
            </a:r>
            <a:r>
              <a:rPr lang="en-US" sz="3000" b="1" i="1" dirty="0" smtClean="0"/>
              <a:t>specialized </a:t>
            </a:r>
            <a:r>
              <a:rPr lang="en-US" sz="3000" b="1" i="1" dirty="0"/>
              <a:t>domain</a:t>
            </a:r>
            <a:r>
              <a:rPr lang="en-US" sz="3000" dirty="0"/>
              <a:t>.  </a:t>
            </a:r>
            <a:endParaRPr lang="en-US" sz="3000" dirty="0" smtClean="0"/>
          </a:p>
          <a:p>
            <a:pPr marL="381000" indent="-3810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3000" dirty="0" smtClean="0"/>
              <a:t>Thus</a:t>
            </a:r>
            <a:r>
              <a:rPr lang="en-US" sz="3000" dirty="0"/>
              <a:t>, the most important characteristic of an expert system is its high-quality performance. No matter how fast the system can solve a problem, the user will not be satisfied if the result is wrong</a:t>
            </a:r>
            <a:r>
              <a:rPr lang="en-US" sz="3000" dirty="0" smtClean="0"/>
              <a:t>.</a:t>
            </a:r>
            <a:endParaRPr lang="en-US" sz="3000" dirty="0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687388" y="361950"/>
            <a:ext cx="7415428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/>
              <a:t>Characteristics of an expert system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1600200"/>
            <a:ext cx="8724900" cy="40626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81000" indent="-38100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3000" dirty="0"/>
              <a:t>In expert systems, </a:t>
            </a:r>
            <a:r>
              <a:rPr lang="en-US" sz="3000" b="1" dirty="0"/>
              <a:t>knowledge is separated from its processing </a:t>
            </a:r>
            <a:r>
              <a:rPr lang="en-US" sz="3000" dirty="0"/>
              <a:t>(the knowledge base and the inference engine are split up). </a:t>
            </a:r>
            <a:endParaRPr lang="en-US" sz="3000" dirty="0" smtClean="0"/>
          </a:p>
          <a:p>
            <a:pPr marL="381000" indent="-38100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3000" dirty="0" smtClean="0"/>
              <a:t>A </a:t>
            </a:r>
            <a:r>
              <a:rPr lang="en-US" sz="3000" dirty="0"/>
              <a:t>conventional program is a mixture of knowledge and the control structure to process this knowledge. </a:t>
            </a:r>
            <a:endParaRPr lang="en-US" sz="3000" dirty="0" smtClean="0"/>
          </a:p>
          <a:p>
            <a:pPr marL="381000" indent="-38100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3000" dirty="0" smtClean="0"/>
              <a:t>This </a:t>
            </a:r>
            <a:r>
              <a:rPr lang="en-US" sz="3000" dirty="0"/>
              <a:t>mixing leads to difficulties in understanding and reviewing the program code, as any change to the code affects both the knowledge and its processing</a:t>
            </a:r>
            <a:r>
              <a:rPr lang="en-US" sz="3000" dirty="0" smtClean="0"/>
              <a:t>.</a:t>
            </a:r>
            <a:endParaRPr lang="en-US" sz="3000" dirty="0"/>
          </a:p>
        </p:txBody>
      </p:sp>
      <p:sp>
        <p:nvSpPr>
          <p:cNvPr id="3" name="Title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Characteristics of an expert system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279400" y="1642914"/>
            <a:ext cx="8377238" cy="512318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81000" indent="-38100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3000" dirty="0"/>
              <a:t>Expert systems apply </a:t>
            </a:r>
            <a:r>
              <a:rPr lang="en-US" sz="3000" b="1" dirty="0"/>
              <a:t>heuristics </a:t>
            </a:r>
            <a:r>
              <a:rPr lang="en-US" sz="3000" dirty="0"/>
              <a:t>to guide the reasoning and thus reduce the search area for a solution.</a:t>
            </a:r>
            <a:endParaRPr lang="en-US" sz="3000" dirty="0"/>
          </a:p>
          <a:p>
            <a:pPr marL="381000" indent="-38100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3000" dirty="0"/>
              <a:t>A unique feature of an expert system is its </a:t>
            </a:r>
            <a:r>
              <a:rPr lang="en-US" sz="3000" b="1" dirty="0"/>
              <a:t>explanation capability</a:t>
            </a:r>
            <a:r>
              <a:rPr lang="en-US" sz="3000" dirty="0"/>
              <a:t>. It enables the expert system to review its own reasoning and explain its decisions</a:t>
            </a:r>
            <a:r>
              <a:rPr lang="en-US" sz="3000" dirty="0" smtClean="0"/>
              <a:t>.</a:t>
            </a:r>
            <a:endParaRPr lang="en-US" sz="3000" dirty="0" smtClean="0"/>
          </a:p>
          <a:p>
            <a:pPr marL="381000" indent="-38100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3000" dirty="0" smtClean="0">
                <a:sym typeface="+mn-ea"/>
              </a:rPr>
              <a:t>On the other hand, the speed of reaching a solution is very important.</a:t>
            </a:r>
            <a:endParaRPr lang="en-US" sz="3000" dirty="0" smtClean="0"/>
          </a:p>
          <a:p>
            <a:pPr marL="381000" indent="-38100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sp>
        <p:nvSpPr>
          <p:cNvPr id="3" name="Title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Characteristics of an expert system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Expert Systems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62710"/>
            <a:ext cx="8229600" cy="5417185"/>
          </a:xfrm>
        </p:spPr>
        <p:txBody>
          <a:bodyPr>
            <a:normAutofit fontScale="82500"/>
          </a:bodyPr>
          <a:lstStyle/>
          <a:p>
            <a:r>
              <a:rPr lang="en-US" dirty="0" smtClean="0"/>
              <a:t>ES perform tasks for specific domains that require human expertise </a:t>
            </a:r>
            <a:endParaRPr lang="en-US" dirty="0" smtClean="0"/>
          </a:p>
          <a:p>
            <a:pPr lvl="1"/>
            <a:r>
              <a:rPr lang="en-US" dirty="0" smtClean="0"/>
              <a:t>Medical diagnosis, fault diagnosis, status monitoring, data interpretation, computer configuration, etc. </a:t>
            </a:r>
            <a:endParaRPr lang="en-US" dirty="0" smtClean="0"/>
          </a:p>
          <a:p>
            <a:r>
              <a:rPr lang="en-US" dirty="0" smtClean="0"/>
              <a:t>ES solve problems using domain-specific knowledge </a:t>
            </a:r>
            <a:endParaRPr lang="en-US" dirty="0" smtClean="0"/>
          </a:p>
          <a:p>
            <a:r>
              <a:rPr lang="en-US" dirty="0" smtClean="0"/>
              <a:t>Domain knowledge is acquired by interviewing human experts </a:t>
            </a:r>
            <a:endParaRPr lang="en-US" dirty="0" smtClean="0"/>
          </a:p>
          <a:p>
            <a:r>
              <a:rPr lang="en-US" dirty="0" smtClean="0"/>
              <a:t>ES cannot operate in situations requiring common sense</a:t>
            </a:r>
            <a:endParaRPr lang="en-US" dirty="0" smtClean="0"/>
          </a:p>
          <a:p>
            <a:r>
              <a:rPr lang="en-US" altLang="en-US"/>
              <a:t>The expert systems are the computer applications developed to solve complex problems in a particular domain, at the level of extra-ordinary human intelligence and expertise.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Capabilities of Expert Systems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en-US"/>
              <a:t>Advising</a:t>
            </a:r>
            <a:endParaRPr lang="en-US" altLang="en-US"/>
          </a:p>
          <a:p>
            <a:r>
              <a:rPr lang="en-US" altLang="en-US"/>
              <a:t>Instructing and assisting human in decision making</a:t>
            </a:r>
            <a:endParaRPr lang="en-US" altLang="en-US"/>
          </a:p>
          <a:p>
            <a:r>
              <a:rPr lang="en-US" altLang="en-US"/>
              <a:t>Demonstrating</a:t>
            </a:r>
            <a:endParaRPr lang="en-US" altLang="en-US"/>
          </a:p>
          <a:p>
            <a:r>
              <a:rPr lang="en-US" altLang="en-US"/>
              <a:t>Deriving a solution</a:t>
            </a:r>
            <a:endParaRPr lang="en-US" altLang="en-US"/>
          </a:p>
          <a:p>
            <a:r>
              <a:rPr lang="en-US" altLang="en-US"/>
              <a:t>Diagnosing</a:t>
            </a:r>
            <a:endParaRPr lang="en-US" altLang="en-US"/>
          </a:p>
          <a:p>
            <a:r>
              <a:rPr lang="en-US" altLang="en-US"/>
              <a:t>Explaining</a:t>
            </a:r>
            <a:endParaRPr lang="en-US" altLang="en-US"/>
          </a:p>
          <a:p>
            <a:r>
              <a:rPr lang="en-US" altLang="en-US"/>
              <a:t>Interpreting input</a:t>
            </a:r>
            <a:endParaRPr lang="en-US" altLang="en-US"/>
          </a:p>
          <a:p>
            <a:r>
              <a:rPr lang="en-US" altLang="en-US"/>
              <a:t>Predicting results</a:t>
            </a:r>
            <a:endParaRPr lang="en-US" altLang="en-US"/>
          </a:p>
          <a:p>
            <a:r>
              <a:rPr lang="en-US" altLang="en-US"/>
              <a:t>Justifying the conclusion</a:t>
            </a:r>
            <a:endParaRPr lang="en-US" altLang="en-US"/>
          </a:p>
          <a:p>
            <a:r>
              <a:rPr lang="en-US" altLang="en-US"/>
              <a:t>Suggesting alternative options to a problem</a:t>
            </a: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Capablity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Substituting human decision makers</a:t>
            </a:r>
            <a:endParaRPr lang="en-US" altLang="en-US"/>
          </a:p>
          <a:p>
            <a:r>
              <a:rPr lang="en-US" altLang="en-US"/>
              <a:t>Possessing human capabilities</a:t>
            </a:r>
            <a:endParaRPr lang="en-US" altLang="en-US"/>
          </a:p>
          <a:p>
            <a:r>
              <a:rPr lang="en-US" altLang="en-US"/>
              <a:t>Producing accurate output for inadequate knowledge base</a:t>
            </a:r>
            <a:endParaRPr lang="en-US" altLang="en-US"/>
          </a:p>
          <a:p>
            <a:r>
              <a:rPr lang="en-US" altLang="en-US"/>
              <a:t>Refining their own knowledge</a:t>
            </a: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576263" y="361950"/>
            <a:ext cx="7592463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4000" dirty="0"/>
              <a:t>Can expert systems make mistakes?</a:t>
            </a:r>
            <a:endParaRPr lang="en-US" sz="4000" dirty="0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79400" y="1254125"/>
            <a:ext cx="8648700" cy="517064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3000" dirty="0"/>
              <a:t>Even a brilliant expert is only a human and thus can make mistakes. </a:t>
            </a:r>
            <a:endParaRPr lang="en-US" sz="3000" dirty="0" smtClean="0"/>
          </a:p>
          <a:p>
            <a:pPr marL="381000" indent="-381000">
              <a:spcBef>
                <a:spcPct val="5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3000" dirty="0" smtClean="0"/>
              <a:t>This </a:t>
            </a:r>
            <a:r>
              <a:rPr lang="en-US" sz="3000" dirty="0"/>
              <a:t>suggests that an expert system built to perform at a human expert level also should be allowed to make mistakes. But we still trust experts, even we </a:t>
            </a:r>
            <a:r>
              <a:rPr lang="en-US" sz="3000" dirty="0" smtClean="0"/>
              <a:t>recognize </a:t>
            </a:r>
            <a:r>
              <a:rPr lang="en-US" sz="3000" dirty="0"/>
              <a:t>that their </a:t>
            </a:r>
            <a:r>
              <a:rPr lang="en-US" sz="3000" dirty="0" smtClean="0"/>
              <a:t>judgments </a:t>
            </a:r>
            <a:r>
              <a:rPr lang="en-US" sz="3000" dirty="0"/>
              <a:t>are sometimes wrong. </a:t>
            </a:r>
            <a:endParaRPr lang="en-US" sz="3000" dirty="0" smtClean="0"/>
          </a:p>
          <a:p>
            <a:pPr marL="381000" indent="-381000">
              <a:spcBef>
                <a:spcPct val="5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3000" dirty="0" smtClean="0"/>
              <a:t>Likewise</a:t>
            </a:r>
            <a:r>
              <a:rPr lang="en-US" sz="3000" dirty="0"/>
              <a:t>, at least in most cases, we can rely on solutions provided by expert systems, but mistakes are possible and we should be aware of this.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Limitations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Limitations of the technology</a:t>
            </a:r>
            <a:endParaRPr lang="en-US" altLang="en-US"/>
          </a:p>
          <a:p>
            <a:r>
              <a:rPr lang="en-US" altLang="en-US"/>
              <a:t>Difficult knowledge acquisition</a:t>
            </a:r>
            <a:endParaRPr lang="en-US" altLang="en-US"/>
          </a:p>
          <a:p>
            <a:r>
              <a:rPr lang="en-US" altLang="en-US"/>
              <a:t>ES are difficult to maintain</a:t>
            </a:r>
            <a:endParaRPr lang="en-US" altLang="en-US"/>
          </a:p>
          <a:p>
            <a:r>
              <a:rPr lang="en-US" altLang="en-US"/>
              <a:t>High development costs</a:t>
            </a: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404813" y="301625"/>
            <a:ext cx="8377237" cy="1006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000" dirty="0"/>
              <a:t>Comparison of expert systems with conventional systems and human experts</a:t>
            </a:r>
            <a:endParaRPr lang="en-US" sz="3000" dirty="0"/>
          </a:p>
        </p:txBody>
      </p:sp>
      <p:pic>
        <p:nvPicPr>
          <p:cNvPr id="36416" name="Picture 576" descr="G:\books\Pe_uk\Powerpoint\Negnevitsky\final\ppt\ch02\WMF\Slide02-25.wm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11150" y="1371600"/>
            <a:ext cx="85217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81000" y="228600"/>
            <a:ext cx="8377238" cy="1006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000"/>
              <a:t>Comparison of expert systems with conventional systems and human experts (</a:t>
            </a:r>
            <a:r>
              <a:rPr lang="en-US" sz="3000" i="1"/>
              <a:t>Continued</a:t>
            </a:r>
            <a:r>
              <a:rPr lang="en-US" sz="3000"/>
              <a:t>)</a:t>
            </a:r>
            <a:endParaRPr lang="en-US" sz="3000"/>
          </a:p>
        </p:txBody>
      </p:sp>
      <p:pic>
        <p:nvPicPr>
          <p:cNvPr id="36885" name="Picture 21" descr="G:\books\Pe_uk\Powerpoint\Negnevitsky\final\ppt\ch02\WMF\Slide02-26.wm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3838" y="1306513"/>
            <a:ext cx="8696325" cy="4829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1000" y="609600"/>
            <a:ext cx="8013669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3600" dirty="0"/>
              <a:t>Forward chaining and backward chaining</a:t>
            </a:r>
            <a:endParaRPr lang="en-US" sz="3600" dirty="0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04800" y="1524000"/>
            <a:ext cx="8534400" cy="498598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81000" indent="-381000"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sz="3000" dirty="0"/>
              <a:t>In a rule-based expert system, the domain knowledge is represented by a set of IF-THEN production rules and data is represented by a set of facts about the current situation. </a:t>
            </a:r>
            <a:endParaRPr lang="en-US" sz="3000" dirty="0" smtClean="0"/>
          </a:p>
          <a:p>
            <a:pPr marL="381000" indent="-381000"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sz="3000" dirty="0" smtClean="0"/>
              <a:t>The </a:t>
            </a:r>
            <a:r>
              <a:rPr lang="en-US" sz="3000" dirty="0"/>
              <a:t>inference engine compares each rule stored in the knowledge base with facts contained in the database. </a:t>
            </a:r>
            <a:endParaRPr lang="en-US" sz="3000" dirty="0" smtClean="0"/>
          </a:p>
          <a:p>
            <a:pPr marL="381000" indent="-381000"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sz="3000" dirty="0" smtClean="0"/>
              <a:t>When </a:t>
            </a:r>
            <a:r>
              <a:rPr lang="en-US" sz="3000" dirty="0"/>
              <a:t>the IF (condition) part of the rule matches a fact, the rule is </a:t>
            </a:r>
            <a:r>
              <a:rPr lang="en-US" sz="3000" b="1" dirty="0"/>
              <a:t>fired </a:t>
            </a:r>
            <a:r>
              <a:rPr lang="en-US" sz="3000" dirty="0"/>
              <a:t>and its THEN (action) part is executed</a:t>
            </a:r>
            <a:r>
              <a:rPr lang="en-US" sz="3000" dirty="0" smtClean="0"/>
              <a:t>.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matching of the rule IF parts to the facts produces </a:t>
            </a:r>
            <a:r>
              <a:rPr lang="en-US" b="1" dirty="0" smtClean="0"/>
              <a:t>inference chains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The inference chain indicates how an expert system applies the rules to reach a conclusion.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1000" y="609600"/>
            <a:ext cx="8013669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3600" dirty="0"/>
              <a:t>Forward chaining and backward chaining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423863" y="238125"/>
            <a:ext cx="8010654" cy="5539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3000"/>
              <a:t>Inference engine cycles via a match-fire procedure</a:t>
            </a:r>
            <a:endParaRPr lang="en-US" sz="3000"/>
          </a:p>
        </p:txBody>
      </p:sp>
      <p:pic>
        <p:nvPicPr>
          <p:cNvPr id="38915" name="Picture 3" descr="G:\books\Pe_uk\Powerpoint\Negnevitsky\final\ppt\ch02\WMF\Slide02-28.wm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00138" y="928688"/>
            <a:ext cx="6943725" cy="5210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Expert Systems at a Glance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ES are one of AI's early showpieces</a:t>
            </a:r>
            <a:endParaRPr lang="en-US" dirty="0" smtClean="0"/>
          </a:p>
          <a:p>
            <a:r>
              <a:rPr lang="en-US" dirty="0" smtClean="0"/>
              <a:t>ES use rule-based systems along with additional capabilities</a:t>
            </a:r>
            <a:endParaRPr lang="en-US" dirty="0" smtClean="0"/>
          </a:p>
          <a:p>
            <a:r>
              <a:rPr lang="en-US" dirty="0" smtClean="0"/>
              <a:t>Components of an ES include: </a:t>
            </a:r>
            <a:endParaRPr lang="en-US" dirty="0" smtClean="0"/>
          </a:p>
          <a:p>
            <a:pPr lvl="1"/>
            <a:r>
              <a:rPr lang="en-US" dirty="0" smtClean="0"/>
              <a:t>Evidence gathering</a:t>
            </a:r>
            <a:endParaRPr lang="en-US" dirty="0" smtClean="0"/>
          </a:p>
          <a:p>
            <a:pPr lvl="1"/>
            <a:r>
              <a:rPr lang="en-US" dirty="0" smtClean="0"/>
              <a:t>Control of inference</a:t>
            </a:r>
            <a:endParaRPr lang="en-US" dirty="0" smtClean="0"/>
          </a:p>
          <a:p>
            <a:pPr lvl="1"/>
            <a:r>
              <a:rPr lang="en-US" dirty="0" smtClean="0"/>
              <a:t>Uncertainty reasoning</a:t>
            </a:r>
            <a:endParaRPr lang="en-US" dirty="0" smtClean="0"/>
          </a:p>
          <a:p>
            <a:pPr lvl="1"/>
            <a:r>
              <a:rPr lang="en-US" dirty="0" smtClean="0"/>
              <a:t>Explanation generation and tutoring</a:t>
            </a:r>
            <a:endParaRPr lang="en-US" dirty="0" smtClean="0"/>
          </a:p>
          <a:p>
            <a:pPr lvl="1"/>
            <a:r>
              <a:rPr lang="en-US" dirty="0" smtClean="0"/>
              <a:t>User interface</a:t>
            </a:r>
            <a:endParaRPr lang="en-US" dirty="0" smtClean="0"/>
          </a:p>
          <a:p>
            <a:pPr lvl="1"/>
            <a:r>
              <a:rPr lang="en-US" dirty="0" smtClean="0"/>
              <a:t>Validation</a:t>
            </a:r>
            <a:endParaRPr lang="en-US" dirty="0" smtClean="0"/>
          </a:p>
          <a:p>
            <a:pPr lvl="1"/>
            <a:r>
              <a:rPr lang="en-US" dirty="0" smtClean="0"/>
              <a:t>Social issues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79400" y="979488"/>
            <a:ext cx="8737600" cy="516953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81000" indent="-381000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endParaRPr lang="en-US" altLang="en-US" sz="3000"/>
          </a:p>
          <a:p>
            <a:pPr marL="381000" indent="-381000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sz="3000"/>
              <a:t>The production model is based on the idea that humans solve problems by applying their knowledge (expressed as rules) to a given problem represented by problem-specific information.</a:t>
            </a:r>
            <a:endParaRPr lang="en-US" sz="3000"/>
          </a:p>
          <a:p>
            <a:pPr marL="381000" indent="-381000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sz="3000"/>
              <a:t>The production rules are stored in the long-term memory and the problem-specific information or facts in the short-term memory.</a:t>
            </a:r>
            <a:endParaRPr lang="en-US" sz="3000"/>
          </a:p>
          <a:p>
            <a:pPr marL="381000" indent="-381000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en-US" sz="3000">
                <a:sym typeface="+mn-ea"/>
              </a:rPr>
              <a:t>It is introduced by the researchers at Stanford University</a:t>
            </a:r>
            <a:endParaRPr lang="en-US" sz="300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69900" y="228600"/>
            <a:ext cx="8288338" cy="6715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800" dirty="0"/>
              <a:t>Structure of a rule-based expert system</a:t>
            </a:r>
            <a:endParaRPr lang="en-US" sz="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Some Famous Early Expert Systems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Dendral</a:t>
            </a:r>
            <a:r>
              <a:rPr lang="en-US" dirty="0" smtClean="0"/>
              <a:t> (Stanford, Ed </a:t>
            </a:r>
            <a:r>
              <a:rPr lang="en-US" dirty="0" err="1" smtClean="0"/>
              <a:t>Feigenbaum</a:t>
            </a:r>
            <a:r>
              <a:rPr lang="en-US" dirty="0" smtClean="0"/>
              <a:t>, 1965) - organic chemical analysis </a:t>
            </a:r>
            <a:endParaRPr lang="en-US" dirty="0" smtClean="0"/>
          </a:p>
          <a:p>
            <a:r>
              <a:rPr lang="en-US" dirty="0" err="1" smtClean="0"/>
              <a:t>Macsyma</a:t>
            </a:r>
            <a:r>
              <a:rPr lang="en-US" dirty="0" smtClean="0"/>
              <a:t> (MIT, 1965) - symbolic math problems </a:t>
            </a:r>
            <a:endParaRPr lang="en-US" dirty="0" smtClean="0"/>
          </a:p>
          <a:p>
            <a:r>
              <a:rPr lang="en-US" dirty="0" err="1" smtClean="0"/>
              <a:t>Mycin</a:t>
            </a:r>
            <a:r>
              <a:rPr lang="en-US" dirty="0" smtClean="0"/>
              <a:t> (Stanford, 1972) - diagnose blood diseases </a:t>
            </a:r>
            <a:endParaRPr lang="en-US" dirty="0" smtClean="0"/>
          </a:p>
          <a:p>
            <a:r>
              <a:rPr lang="en-US" dirty="0" smtClean="0"/>
              <a:t>Prospector (SRI, 1972) - mineral exploration </a:t>
            </a:r>
            <a:endParaRPr lang="en-US" dirty="0" smtClean="0"/>
          </a:p>
          <a:p>
            <a:r>
              <a:rPr lang="en-US" dirty="0" smtClean="0"/>
              <a:t>Caduceus (1975) - internal medicine </a:t>
            </a:r>
            <a:endParaRPr lang="en-US" dirty="0" smtClean="0"/>
          </a:p>
          <a:p>
            <a:r>
              <a:rPr lang="en-US" dirty="0" err="1" smtClean="0"/>
              <a:t>Xcon</a:t>
            </a:r>
            <a:r>
              <a:rPr lang="en-US" dirty="0" smtClean="0"/>
              <a:t> and R1 (1980, 1982) - computer system configuration (for DEC) </a:t>
            </a:r>
            <a:endParaRPr lang="en-US" dirty="0" smtClean="0"/>
          </a:p>
          <a:p>
            <a:r>
              <a:rPr lang="en-US" dirty="0" smtClean="0"/>
              <a:t>Harpy - document retrieval </a:t>
            </a:r>
            <a:endParaRPr lang="en-US" dirty="0" smtClean="0"/>
          </a:p>
          <a:p>
            <a:r>
              <a:rPr lang="en-US" dirty="0" smtClean="0"/>
              <a:t>Hearsay - Speech understanding </a:t>
            </a:r>
            <a:endParaRPr lang="en-US" dirty="0" smtClean="0"/>
          </a:p>
          <a:p>
            <a:r>
              <a:rPr lang="en-US" dirty="0" smtClean="0"/>
              <a:t>Max (Nynex, 1992) - telephone network troubleshooting bacterial infection diagnosis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Forward Chaining and Backward Chaining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671691"/>
            <a:ext cx="8011160" cy="6185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There are two main types of control schemes that are applied to rule-based systems.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Z1 If ?x has hair</a:t>
            </a:r>
            <a:endParaRPr lang="en-US" dirty="0" smtClean="0"/>
          </a:p>
          <a:p>
            <a:pPr algn="l"/>
            <a:r>
              <a:rPr lang="en-US" dirty="0" smtClean="0"/>
              <a:t>	Then ?x is a mammal</a:t>
            </a:r>
            <a:endParaRPr lang="en-US" dirty="0" smtClean="0"/>
          </a:p>
          <a:p>
            <a:pPr algn="l"/>
            <a:r>
              <a:rPr lang="en-US" dirty="0" smtClean="0"/>
              <a:t>Z2 If ?x gives milk</a:t>
            </a:r>
            <a:endParaRPr lang="en-US" dirty="0" smtClean="0"/>
          </a:p>
          <a:p>
            <a:pPr algn="l"/>
            <a:r>
              <a:rPr lang="en-US" dirty="0" smtClean="0"/>
              <a:t>	Then ?x is a mammal</a:t>
            </a:r>
            <a:endParaRPr lang="en-US" dirty="0" smtClean="0"/>
          </a:p>
          <a:p>
            <a:pPr algn="l"/>
            <a:r>
              <a:rPr lang="en-US" dirty="0" smtClean="0"/>
              <a:t>Z3 If ?x has feathers</a:t>
            </a:r>
            <a:endParaRPr lang="en-US" dirty="0" smtClean="0"/>
          </a:p>
          <a:p>
            <a:pPr algn="l"/>
            <a:r>
              <a:rPr lang="en-US" dirty="0" smtClean="0"/>
              <a:t>	Then ?x is a bird</a:t>
            </a:r>
            <a:endParaRPr lang="en-US" dirty="0" smtClean="0"/>
          </a:p>
          <a:p>
            <a:pPr algn="l"/>
            <a:r>
              <a:rPr lang="en-US" dirty="0" smtClean="0"/>
              <a:t>Z6 If ?x is a mammal</a:t>
            </a:r>
            <a:endParaRPr lang="en-US" dirty="0" smtClean="0"/>
          </a:p>
          <a:p>
            <a:pPr algn="l"/>
            <a:r>
              <a:rPr lang="en-US" dirty="0" smtClean="0"/>
              <a:t>		?x has pointed teeth</a:t>
            </a:r>
            <a:endParaRPr lang="en-US" dirty="0" smtClean="0"/>
          </a:p>
          <a:p>
            <a:pPr algn="l"/>
            <a:r>
              <a:rPr lang="en-US" dirty="0" smtClean="0"/>
              <a:t>		?x has claws</a:t>
            </a:r>
            <a:endParaRPr lang="en-US" dirty="0" smtClean="0"/>
          </a:p>
          <a:p>
            <a:pPr algn="l"/>
            <a:r>
              <a:rPr lang="en-US" dirty="0" smtClean="0"/>
              <a:t>		?x has forward-pointing eyes</a:t>
            </a:r>
            <a:endParaRPr lang="en-US" dirty="0" smtClean="0"/>
          </a:p>
          <a:p>
            <a:pPr algn="l"/>
            <a:r>
              <a:rPr lang="en-US" dirty="0" smtClean="0"/>
              <a:t>	Then ?x is a carnivore</a:t>
            </a:r>
            <a:endParaRPr lang="en-US" dirty="0" smtClean="0"/>
          </a:p>
          <a:p>
            <a:pPr algn="l"/>
            <a:r>
              <a:rPr lang="en-US" dirty="0" smtClean="0"/>
              <a:t>Z8 If ?x is a mammal</a:t>
            </a:r>
            <a:endParaRPr lang="en-US" dirty="0" smtClean="0"/>
          </a:p>
          <a:p>
            <a:pPr algn="l"/>
            <a:r>
              <a:rPr lang="en-US" dirty="0" smtClean="0"/>
              <a:t>		?x chews cud</a:t>
            </a:r>
            <a:endParaRPr lang="en-US" dirty="0" smtClean="0"/>
          </a:p>
          <a:p>
            <a:pPr algn="l"/>
            <a:r>
              <a:rPr lang="en-US" dirty="0" smtClean="0"/>
              <a:t>	Then ?x is an ungulate</a:t>
            </a:r>
            <a:endParaRPr lang="en-US" dirty="0" smtClean="0"/>
          </a:p>
          <a:p>
            <a:pPr algn="l"/>
            <a:r>
              <a:rPr lang="en-US" dirty="0" smtClean="0"/>
              <a:t>Z11 If ?x is an ungulate</a:t>
            </a:r>
            <a:endParaRPr lang="en-US" dirty="0" smtClean="0"/>
          </a:p>
          <a:p>
            <a:pPr algn="l"/>
            <a:r>
              <a:rPr lang="en-US" dirty="0" smtClean="0"/>
              <a:t>		?x has long legs</a:t>
            </a:r>
            <a:endParaRPr lang="en-US" dirty="0" smtClean="0"/>
          </a:p>
          <a:p>
            <a:pPr algn="l"/>
            <a:r>
              <a:rPr lang="en-US" dirty="0" smtClean="0"/>
              <a:t>		?x has long neck</a:t>
            </a:r>
            <a:endParaRPr lang="en-US" dirty="0" smtClean="0"/>
          </a:p>
          <a:p>
            <a:pPr algn="l"/>
            <a:r>
              <a:rPr lang="en-US" dirty="0" smtClean="0"/>
              <a:t>		?x has tawny color</a:t>
            </a:r>
            <a:endParaRPr lang="en-US" dirty="0" smtClean="0"/>
          </a:p>
          <a:p>
            <a:pPr algn="l"/>
            <a:r>
              <a:rPr lang="en-US" dirty="0" smtClean="0"/>
              <a:t>		?x has dark spots</a:t>
            </a:r>
            <a:endParaRPr lang="en-US" dirty="0" smtClean="0"/>
          </a:p>
          <a:p>
            <a:pPr algn="l"/>
            <a:r>
              <a:rPr lang="en-US" dirty="0" smtClean="0"/>
              <a:t>	Then ?x is a giraffe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2057400"/>
            <a:ext cx="27221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 smtClean="0"/>
          </a:p>
          <a:p>
            <a:r>
              <a:rPr lang="en-US" dirty="0" smtClean="0"/>
              <a:t>------------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F1) Stretch has hair</a:t>
            </a:r>
            <a:endParaRPr lang="en-US" dirty="0" smtClean="0"/>
          </a:p>
          <a:p>
            <a:r>
              <a:rPr lang="en-US" dirty="0" smtClean="0"/>
              <a:t>F2) Stretch chews cud</a:t>
            </a:r>
            <a:endParaRPr lang="en-US" dirty="0" smtClean="0"/>
          </a:p>
          <a:p>
            <a:r>
              <a:rPr lang="en-US" dirty="0" smtClean="0"/>
              <a:t>F3) Stretch has long legs</a:t>
            </a:r>
            <a:endParaRPr lang="en-US" dirty="0" smtClean="0"/>
          </a:p>
          <a:p>
            <a:r>
              <a:rPr lang="en-US" dirty="0" smtClean="0"/>
              <a:t>F4) Stretch has a long neck</a:t>
            </a:r>
            <a:endParaRPr lang="en-US" dirty="0" smtClean="0"/>
          </a:p>
          <a:p>
            <a:r>
              <a:rPr lang="en-US" dirty="0" smtClean="0"/>
              <a:t>F5) Stretch has tawny color</a:t>
            </a:r>
            <a:endParaRPr lang="en-US" dirty="0" smtClean="0"/>
          </a:p>
          <a:p>
            <a:r>
              <a:rPr lang="en-US" dirty="0" smtClean="0"/>
              <a:t>F6) Stretch has dark spots 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Forward Chaining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75535"/>
          </a:xfrm>
        </p:spPr>
        <p:txBody>
          <a:bodyPr>
            <a:normAutofit fontScale="60000" lnSpcReduction="20000"/>
          </a:bodyPr>
          <a:lstStyle/>
          <a:p>
            <a:r>
              <a:rPr lang="en-US" dirty="0" smtClean="0"/>
              <a:t>Reason FORWARD from facts/rules to (hopefully) a needed goal</a:t>
            </a:r>
            <a:endParaRPr lang="en-US" dirty="0" smtClean="0"/>
          </a:p>
          <a:p>
            <a:r>
              <a:rPr lang="en-US" dirty="0" smtClean="0"/>
              <a:t> generate new facts</a:t>
            </a:r>
            <a:endParaRPr lang="en-US" dirty="0" smtClean="0"/>
          </a:p>
          <a:p>
            <a:r>
              <a:rPr lang="en-US" dirty="0" smtClean="0"/>
              <a:t>Rule antecedents are compared with facts from database</a:t>
            </a:r>
            <a:endParaRPr lang="en-US" dirty="0" smtClean="0"/>
          </a:p>
          <a:p>
            <a:r>
              <a:rPr lang="en-US" dirty="0" smtClean="0"/>
              <a:t>If match, add consequents to database</a:t>
            </a:r>
            <a:endParaRPr lang="en-US" dirty="0" smtClean="0"/>
          </a:p>
          <a:p>
            <a:r>
              <a:rPr lang="en-US" dirty="0" smtClean="0"/>
              <a:t>Repeat as long as needed</a:t>
            </a:r>
            <a:endParaRPr lang="en-US" dirty="0" smtClean="0"/>
          </a:p>
          <a:p>
            <a:r>
              <a:rPr lang="en-US" dirty="0" smtClean="0"/>
              <a:t>Forward chaining is “data driven”</a:t>
            </a:r>
            <a:endParaRPr lang="en-US" dirty="0" smtClean="0"/>
          </a:p>
          <a:p>
            <a:r>
              <a:rPr lang="en-US" altLang="en-US" dirty="0" smtClean="0">
                <a:sym typeface="+mn-ea"/>
              </a:rPr>
              <a:t>It is a strategy of an expert system to answer the question, “</a:t>
            </a:r>
            <a:r>
              <a:rPr lang="en-US" altLang="en-US" b="1" dirty="0" smtClean="0">
                <a:sym typeface="+mn-ea"/>
              </a:rPr>
              <a:t>What</a:t>
            </a:r>
            <a:r>
              <a:rPr lang="en-GB" altLang="en-US" b="1" dirty="0" smtClean="0">
                <a:sym typeface="+mn-ea"/>
              </a:rPr>
              <a:t>’s </a:t>
            </a:r>
            <a:r>
              <a:rPr lang="en-US" altLang="en-US" b="1" dirty="0" smtClean="0">
                <a:sym typeface="+mn-ea"/>
              </a:rPr>
              <a:t>next</a:t>
            </a:r>
            <a:r>
              <a:rPr lang="en-US" altLang="en-US" dirty="0" smtClean="0">
                <a:sym typeface="+mn-ea"/>
              </a:rPr>
              <a:t>?</a:t>
            </a:r>
            <a:r>
              <a:rPr lang="en-US" dirty="0" smtClean="0">
                <a:sym typeface="+mn-ea"/>
              </a:rPr>
              <a:t>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9600" y="3962400"/>
            <a:ext cx="32530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Z1 &amp; F1</a:t>
            </a:r>
            <a:endParaRPr lang="en-US" dirty="0" smtClean="0"/>
          </a:p>
          <a:p>
            <a:r>
              <a:rPr lang="en-US" dirty="0" smtClean="0"/>
              <a:t>   Add: Stretch is a mammal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Match Z8/1 &amp; F7 (?x Stretch)</a:t>
            </a:r>
            <a:endParaRPr lang="en-US" dirty="0" smtClean="0"/>
          </a:p>
          <a:p>
            <a:r>
              <a:rPr lang="en-US" dirty="0" smtClean="0"/>
              <a:t>Match Z8/2 &amp; F2</a:t>
            </a:r>
            <a:endParaRPr lang="en-US" dirty="0" smtClean="0"/>
          </a:p>
          <a:p>
            <a:r>
              <a:rPr lang="en-US" dirty="0" smtClean="0"/>
              <a:t>   Add: Stretch is an ungulate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  Z5/1, Z6/1, Z7/1 would be</a:t>
            </a:r>
            <a:endParaRPr lang="en-US" dirty="0" smtClean="0"/>
          </a:p>
          <a:p>
            <a:r>
              <a:rPr lang="en-US" dirty="0" smtClean="0"/>
              <a:t>   matched before Z8/1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47994" y="3967877"/>
            <a:ext cx="29923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Z11/1 &amp; F8 (?x Stretch)</a:t>
            </a:r>
            <a:endParaRPr lang="en-US" dirty="0" smtClean="0"/>
          </a:p>
          <a:p>
            <a:r>
              <a:rPr lang="en-US" dirty="0" smtClean="0"/>
              <a:t>Match Z11/2 &amp; F3</a:t>
            </a:r>
            <a:endParaRPr lang="en-US" dirty="0" smtClean="0"/>
          </a:p>
          <a:p>
            <a:r>
              <a:rPr lang="en-US" dirty="0" smtClean="0"/>
              <a:t>Match Z11/3 &amp; F4</a:t>
            </a:r>
            <a:endParaRPr lang="en-US" dirty="0" smtClean="0"/>
          </a:p>
          <a:p>
            <a:r>
              <a:rPr lang="en-US" dirty="0" smtClean="0"/>
              <a:t>Match Z11/4 &amp; F5</a:t>
            </a:r>
            <a:endParaRPr lang="en-US" dirty="0" smtClean="0"/>
          </a:p>
          <a:p>
            <a:r>
              <a:rPr lang="en-US" dirty="0" smtClean="0"/>
              <a:t>Match Z11/5 &amp; F6</a:t>
            </a:r>
            <a:endParaRPr lang="en-US" dirty="0" smtClean="0"/>
          </a:p>
          <a:p>
            <a:r>
              <a:rPr lang="en-US" dirty="0" smtClean="0"/>
              <a:t>   Add: Stretch is a giraffe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Backward Chaining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2500"/>
          </a:bodyPr>
          <a:lstStyle/>
          <a:p>
            <a:r>
              <a:rPr lang="en-US" dirty="0" smtClean="0"/>
              <a:t>Reasons BACKWARD from goal through rules to facts</a:t>
            </a:r>
            <a:endParaRPr lang="en-US" dirty="0" smtClean="0"/>
          </a:p>
          <a:p>
            <a:r>
              <a:rPr lang="en-US" dirty="0" smtClean="0"/>
              <a:t>Use modus ponens</a:t>
            </a:r>
            <a:endParaRPr lang="en-US" dirty="0" smtClean="0"/>
          </a:p>
          <a:p>
            <a:pPr lvl="1"/>
            <a:r>
              <a:rPr lang="en-US" dirty="0" smtClean="0"/>
              <a:t>Start at goals</a:t>
            </a:r>
            <a:endParaRPr lang="en-US" dirty="0" smtClean="0"/>
          </a:p>
          <a:p>
            <a:pPr lvl="1"/>
            <a:r>
              <a:rPr lang="en-US" dirty="0" smtClean="0"/>
              <a:t>Match goals to consequents or facts</a:t>
            </a:r>
            <a:endParaRPr lang="en-US" dirty="0" smtClean="0"/>
          </a:p>
          <a:p>
            <a:pPr lvl="1"/>
            <a:r>
              <a:rPr lang="en-US" dirty="0" smtClean="0"/>
              <a:t>If match consequents, antecedents become new </a:t>
            </a:r>
            <a:r>
              <a:rPr lang="en-US" dirty="0" err="1" smtClean="0"/>
              <a:t>subgoals</a:t>
            </a:r>
            <a:endParaRPr lang="en-US" dirty="0" smtClean="0"/>
          </a:p>
          <a:p>
            <a:r>
              <a:rPr lang="en-US" dirty="0" smtClean="0"/>
              <a:t>Repeat until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 err="1" smtClean="0"/>
              <a:t>subgoals</a:t>
            </a:r>
            <a:r>
              <a:rPr lang="en-US" dirty="0" smtClean="0"/>
              <a:t> are proven or</a:t>
            </a:r>
            <a:endParaRPr lang="en-US" dirty="0" smtClean="0"/>
          </a:p>
          <a:p>
            <a:pPr lvl="1"/>
            <a:r>
              <a:rPr lang="en-US" dirty="0" smtClean="0"/>
              <a:t>At least one </a:t>
            </a:r>
            <a:r>
              <a:rPr lang="en-US" dirty="0" err="1" smtClean="0"/>
              <a:t>subgoal</a:t>
            </a:r>
            <a:r>
              <a:rPr lang="en-US" dirty="0" smtClean="0"/>
              <a:t> cannot be proven</a:t>
            </a:r>
            <a:endParaRPr lang="en-US" dirty="0" smtClean="0"/>
          </a:p>
          <a:p>
            <a:r>
              <a:rPr lang="en-US" dirty="0" smtClean="0"/>
              <a:t>Backward chaining is “goal driven”</a:t>
            </a:r>
            <a:endParaRPr lang="en-US" dirty="0" smtClean="0"/>
          </a:p>
          <a:p>
            <a:r>
              <a:rPr lang="en-US" altLang="en-US"/>
              <a:t>With this strategy, an expert system finds out the answer to the question, “</a:t>
            </a:r>
            <a:r>
              <a:rPr lang="en-US" altLang="en-US" b="1"/>
              <a:t>Why this happened</a:t>
            </a:r>
            <a:r>
              <a:rPr lang="en-US" altLang="en-US"/>
              <a:t>?</a:t>
            </a:r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Planning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planning? </a:t>
            </a:r>
            <a:endParaRPr lang="en-US" dirty="0" smtClean="0"/>
          </a:p>
          <a:p>
            <a:r>
              <a:rPr lang="en-US" dirty="0" smtClean="0"/>
              <a:t>Strategies required to achieve a goal or to solve a particular problem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14400" y="3733800"/>
            <a:ext cx="66675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Need for Planning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our goal is to create an autonomous, intelligent entity, we need to study planning. </a:t>
            </a:r>
            <a:endParaRPr lang="en-US" dirty="0" smtClean="0"/>
          </a:p>
          <a:p>
            <a:r>
              <a:rPr lang="en-US" dirty="0" smtClean="0"/>
              <a:t>Logic, natural language, learning, vision, are all useful, and they would make nice human-driven tools. </a:t>
            </a:r>
            <a:endParaRPr lang="en-US" dirty="0" smtClean="0"/>
          </a:p>
          <a:p>
            <a:r>
              <a:rPr lang="en-US" dirty="0" smtClean="0"/>
              <a:t>But what is the entity going to DO??? </a:t>
            </a:r>
            <a:endParaRPr lang="en-US" dirty="0" smtClean="0"/>
          </a:p>
          <a:p>
            <a:r>
              <a:rPr lang="en-US" dirty="0" smtClean="0"/>
              <a:t>It has to decide WHAT it wants to do, and HOW to do it.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Environment Properties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dirty="0" smtClean="0"/>
              <a:t>Fully observable vs. </a:t>
            </a:r>
            <a:r>
              <a:rPr lang="en-US" dirty="0" smtClean="0">
                <a:solidFill>
                  <a:srgbClr val="0000CC"/>
                </a:solidFill>
              </a:rPr>
              <a:t>partially observable </a:t>
            </a:r>
            <a:endParaRPr lang="en-US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Deterministic</a:t>
            </a:r>
            <a:r>
              <a:rPr lang="en-US" dirty="0" smtClean="0"/>
              <a:t> vs. stochastic / strategic </a:t>
            </a:r>
            <a:endParaRPr lang="en-US" dirty="0" smtClean="0"/>
          </a:p>
          <a:p>
            <a:r>
              <a:rPr lang="en-US" dirty="0" smtClean="0"/>
              <a:t>Episodic vs. </a:t>
            </a:r>
            <a:r>
              <a:rPr lang="en-US" dirty="0" smtClean="0">
                <a:solidFill>
                  <a:srgbClr val="0000CC"/>
                </a:solidFill>
              </a:rPr>
              <a:t>sequential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>
                <a:solidFill>
                  <a:srgbClr val="0000CC"/>
                </a:solidFill>
              </a:rPr>
              <a:t>Static</a:t>
            </a:r>
            <a:r>
              <a:rPr lang="en-US" dirty="0" smtClean="0"/>
              <a:t> vs. dynamic </a:t>
            </a:r>
            <a:endParaRPr lang="en-US" dirty="0" smtClean="0"/>
          </a:p>
          <a:p>
            <a:r>
              <a:rPr lang="en-US" dirty="0" smtClean="0">
                <a:solidFill>
                  <a:srgbClr val="0000CC"/>
                </a:solidFill>
              </a:rPr>
              <a:t>Discrete</a:t>
            </a:r>
            <a:r>
              <a:rPr lang="en-US" dirty="0" smtClean="0"/>
              <a:t> vs. continuous </a:t>
            </a:r>
            <a:endParaRPr lang="en-US" dirty="0" smtClean="0"/>
          </a:p>
          <a:p>
            <a:r>
              <a:rPr lang="en-US" dirty="0" smtClean="0">
                <a:solidFill>
                  <a:srgbClr val="0000CC"/>
                </a:solidFill>
              </a:rPr>
              <a:t>Single agent </a:t>
            </a:r>
            <a:r>
              <a:rPr lang="en-US" dirty="0" smtClean="0"/>
              <a:t>vs. </a:t>
            </a:r>
            <a:r>
              <a:rPr lang="en-US" dirty="0" err="1" smtClean="0"/>
              <a:t>multiagent</a:t>
            </a:r>
            <a:endParaRPr lang="en-US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191000" y="1524000"/>
            <a:ext cx="419100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Goal-Based Agents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3810000" cy="4525963"/>
          </a:xfrm>
        </p:spPr>
        <p:txBody>
          <a:bodyPr/>
          <a:lstStyle/>
          <a:p>
            <a:r>
              <a:rPr lang="en-US" dirty="0" smtClean="0"/>
              <a:t>Goal reflects desires of agents</a:t>
            </a:r>
            <a:endParaRPr lang="en-US" dirty="0" smtClean="0"/>
          </a:p>
          <a:p>
            <a:r>
              <a:rPr lang="en-US" dirty="0" smtClean="0"/>
              <a:t>May project actions to see if consistent with goals</a:t>
            </a:r>
            <a:endParaRPr lang="en-US" dirty="0" smtClean="0"/>
          </a:p>
          <a:p>
            <a:r>
              <a:rPr lang="en-US" dirty="0" smtClean="0"/>
              <a:t>Takes time, world may change during reasoning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Planning Search Space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4038600" cy="57149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Suppose problem is “Get a quart of milk and two eggs (to make pancakes) and a variable-speed cordless drill (to fix house when done)”. </a:t>
            </a:r>
            <a:endParaRPr lang="en-US" dirty="0" smtClean="0"/>
          </a:p>
          <a:p>
            <a:pPr lvl="1"/>
            <a:r>
              <a:rPr lang="en-US" dirty="0" smtClean="0"/>
              <a:t>Search through a space of states </a:t>
            </a:r>
            <a:endParaRPr lang="en-US" dirty="0" smtClean="0"/>
          </a:p>
          <a:p>
            <a:pPr lvl="1"/>
            <a:r>
              <a:rPr lang="en-US" dirty="0" smtClean="0"/>
              <a:t>Try each possible action </a:t>
            </a:r>
            <a:endParaRPr lang="en-US" dirty="0" smtClean="0"/>
          </a:p>
          <a:p>
            <a:pPr lvl="1"/>
            <a:r>
              <a:rPr lang="en-US" dirty="0" smtClean="0"/>
              <a:t>Thousands of actions, millions of states </a:t>
            </a:r>
            <a:endParaRPr lang="en-US" dirty="0" smtClean="0"/>
          </a:p>
          <a:p>
            <a:pPr lvl="1"/>
            <a:r>
              <a:rPr lang="en-US" dirty="0" smtClean="0"/>
              <a:t>The heuristic function directs search, but doesn't prune states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038600" y="1828800"/>
            <a:ext cx="5105400" cy="3170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Planning Key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planning we will modify our representation of the search space (states, goals, and actions) to allow more efficient reasoning. </a:t>
            </a:r>
            <a:endParaRPr lang="en-US" dirty="0" smtClean="0"/>
          </a:p>
          <a:p>
            <a:r>
              <a:rPr lang="en-US" dirty="0" smtClean="0"/>
              <a:t>Instead of search through states from initial state to goal state, we can look for actions that seem relevant and are accessible. </a:t>
            </a:r>
            <a:endParaRPr lang="en-US" dirty="0" smtClean="0"/>
          </a:p>
          <a:p>
            <a:r>
              <a:rPr lang="en-US" dirty="0" smtClean="0"/>
              <a:t>If goal includes Have(Milk) </a:t>
            </a:r>
            <a:endParaRPr lang="en-US" dirty="0" smtClean="0"/>
          </a:p>
          <a:p>
            <a:r>
              <a:rPr lang="en-US" dirty="0" smtClean="0"/>
              <a:t>and Buy(x) achieves Have(x) </a:t>
            </a:r>
            <a:endParaRPr lang="en-US" dirty="0" smtClean="0"/>
          </a:p>
          <a:p>
            <a:r>
              <a:rPr lang="en-US" dirty="0" smtClean="0"/>
              <a:t>then agent should consider plan that includes Buy(Milk). </a:t>
            </a:r>
            <a:endParaRPr lang="en-US" dirty="0" smtClean="0"/>
          </a:p>
          <a:p>
            <a:r>
              <a:rPr lang="en-US" dirty="0" smtClean="0"/>
              <a:t>Do not consider Buy(</a:t>
            </a:r>
            <a:r>
              <a:rPr lang="en-US" dirty="0" err="1" smtClean="0"/>
              <a:t>WhippingCream</a:t>
            </a:r>
            <a:r>
              <a:rPr lang="en-US" dirty="0" smtClean="0"/>
              <a:t>) or </a:t>
            </a:r>
            <a:r>
              <a:rPr lang="en-US" dirty="0" err="1" smtClean="0"/>
              <a:t>GoToSleep</a:t>
            </a:r>
            <a:r>
              <a:rPr lang="en-US" dirty="0" smtClean="0"/>
              <a:t>.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728788" y="365125"/>
            <a:ext cx="5662612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4000"/>
              <a:t>Production system model</a:t>
            </a:r>
            <a:endParaRPr lang="en-US" sz="4000"/>
          </a:p>
        </p:txBody>
      </p:sp>
      <p:pic>
        <p:nvPicPr>
          <p:cNvPr id="26628" name="Picture 4" descr="G:\books\Pe_uk\Powerpoint\Negnevitsky\final\ppt\ch02\WMF\Slide02-16.wm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65125" y="1338263"/>
            <a:ext cx="8553450" cy="43481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Planning Key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planner can add actions to the plan wherever they are needed, instead of always at the end (or beginning) of the plan. </a:t>
            </a:r>
            <a:endParaRPr lang="en-US" dirty="0" smtClean="0"/>
          </a:p>
          <a:p>
            <a:r>
              <a:rPr lang="en-US" dirty="0" smtClean="0"/>
              <a:t>Agent may want to Buy(Milk), but doesn't know how to get there, how to buy it, what to do after that. </a:t>
            </a:r>
            <a:endParaRPr lang="en-US" dirty="0" smtClean="0"/>
          </a:p>
          <a:p>
            <a:r>
              <a:rPr lang="en-US" dirty="0" smtClean="0"/>
              <a:t>Make “obvious” or “important” decisions first. 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Planning Key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Parts of the world are independent from other parts. </a:t>
            </a:r>
            <a:endParaRPr lang="en-US" dirty="0" smtClean="0"/>
          </a:p>
          <a:p>
            <a:r>
              <a:rPr lang="en-US" dirty="0" smtClean="0"/>
              <a:t>We can solve one part of a conjunctive goal with one plan, another part of the goal with another plan.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hlinkClick r:id="rId1" action="ppaction://hlinksldjump"/>
              </a:rPr>
              <a:t>Planning Representation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States are represented as a conjunction of instantiated literals (no functions)</a:t>
            </a:r>
            <a:endParaRPr lang="en-US" dirty="0" smtClean="0"/>
          </a:p>
          <a:p>
            <a:pPr lvl="1"/>
            <a:r>
              <a:rPr lang="en-US" dirty="0" smtClean="0"/>
              <a:t>At(Home) ^ Have(Milk) ^ Have(Bananas) ^ Have(Drill) ^ …</a:t>
            </a:r>
            <a:endParaRPr lang="en-US" dirty="0" smtClean="0"/>
          </a:p>
          <a:p>
            <a:pPr lvl="1"/>
            <a:r>
              <a:rPr lang="en-US" dirty="0" smtClean="0"/>
              <a:t>States can be incomplete - if don't specify, then negation is assumed.</a:t>
            </a:r>
            <a:endParaRPr lang="en-US" dirty="0" smtClean="0"/>
          </a:p>
          <a:p>
            <a:pPr lvl="1"/>
            <a:r>
              <a:rPr lang="en-US" dirty="0" smtClean="0"/>
              <a:t>If Have(Unicorn) is not included, assume -Have(Unicorn). </a:t>
            </a:r>
            <a:br>
              <a:rPr lang="en-US" dirty="0" smtClean="0"/>
            </a:br>
            <a:r>
              <a:rPr lang="en-US" dirty="0" smtClean="0"/>
              <a:t>This is the </a:t>
            </a:r>
            <a:r>
              <a:rPr lang="en-US" b="1" dirty="0" smtClean="0">
                <a:solidFill>
                  <a:schemeClr val="accent5"/>
                </a:solidFill>
              </a:rPr>
              <a:t>Closed-World Assumption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Goals are described as conjunction of literals (possibly with variables).</a:t>
            </a:r>
            <a:endParaRPr lang="en-US" dirty="0" smtClean="0"/>
          </a:p>
          <a:p>
            <a:pPr lvl="1"/>
            <a:r>
              <a:rPr lang="en-US" dirty="0" smtClean="0"/>
              <a:t>At(Home) ^ Have(Milk) ^ Have(Bananas) ^ Have(Drill)</a:t>
            </a:r>
            <a:endParaRPr lang="en-US" dirty="0" smtClean="0"/>
          </a:p>
          <a:p>
            <a:pPr lvl="1"/>
            <a:r>
              <a:rPr lang="en-US" dirty="0" smtClean="0"/>
              <a:t>At(x) ^ Sells(x, Milk) if goal is to be at store that sells milk. </a:t>
            </a:r>
            <a:endParaRPr lang="en-US" dirty="0" smtClean="0"/>
          </a:p>
          <a:p>
            <a:r>
              <a:rPr lang="en-US" dirty="0" smtClean="0"/>
              <a:t>Variables must be existential (like theorem </a:t>
            </a:r>
            <a:r>
              <a:rPr lang="en-US" dirty="0" err="1" smtClean="0"/>
              <a:t>prover</a:t>
            </a:r>
            <a:r>
              <a:rPr lang="en-US" dirty="0" smtClean="0"/>
              <a:t> goal). </a:t>
            </a:r>
            <a:endParaRPr lang="en-US" dirty="0" smtClean="0"/>
          </a:p>
          <a:p>
            <a:pPr lvl="1"/>
            <a:r>
              <a:rPr lang="en-US" dirty="0" smtClean="0"/>
              <a:t>Here, we are not seeing if database entails goal. </a:t>
            </a:r>
            <a:endParaRPr lang="en-US" dirty="0" smtClean="0"/>
          </a:p>
          <a:p>
            <a:pPr lvl="1"/>
            <a:r>
              <a:rPr lang="en-US" dirty="0" smtClean="0"/>
              <a:t>We are trying to transform state to one that includes goal.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Planning Representation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81000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STRIPS Operators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Precondition</a:t>
            </a:r>
            <a:endParaRPr lang="en-US" dirty="0" smtClean="0">
              <a:solidFill>
                <a:schemeClr val="accent5"/>
              </a:solidFill>
            </a:endParaRPr>
          </a:p>
          <a:p>
            <a:pPr lvl="2"/>
            <a:r>
              <a:rPr lang="en-US" dirty="0" smtClean="0"/>
              <a:t>Conjunction of atoms (positive literals) that must be true to apply operator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Effect</a:t>
            </a:r>
            <a:endParaRPr lang="en-US" dirty="0" smtClean="0">
              <a:solidFill>
                <a:schemeClr val="accent5"/>
              </a:solidFill>
            </a:endParaRPr>
          </a:p>
          <a:p>
            <a:pPr lvl="2"/>
            <a:r>
              <a:rPr lang="en-US" dirty="0" smtClean="0"/>
              <a:t>Conjunction of literals that describe how the situation changes when operator is applied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 smtClean="0"/>
          </a:p>
          <a:p>
            <a:pPr lvl="1"/>
            <a:r>
              <a:rPr lang="en-US" dirty="0" smtClean="0"/>
              <a:t>OP Go(?there)</a:t>
            </a:r>
            <a:endParaRPr lang="en-US" dirty="0" smtClean="0"/>
          </a:p>
          <a:p>
            <a:pPr lvl="1"/>
            <a:r>
              <a:rPr lang="en-US" dirty="0" smtClean="0"/>
              <a:t>Precondition:  At(?here) ^ Path(?here, ?there)</a:t>
            </a:r>
            <a:endParaRPr lang="en-US" dirty="0" smtClean="0"/>
          </a:p>
          <a:p>
            <a:pPr lvl="1"/>
            <a:r>
              <a:rPr lang="en-US" dirty="0" smtClean="0"/>
              <a:t>Effect:  At(?there) ^ -At(?here)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124200" y="5205016"/>
            <a:ext cx="2667000" cy="165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State Space Planner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Operators can have variables - then we </a:t>
            </a:r>
            <a:r>
              <a:rPr lang="en-US" dirty="0" smtClean="0">
                <a:solidFill>
                  <a:srgbClr val="FF0000"/>
                </a:solidFill>
              </a:rPr>
              <a:t>unify</a:t>
            </a:r>
            <a:r>
              <a:rPr lang="en-US" dirty="0" smtClean="0"/>
              <a:t> goals with facts. </a:t>
            </a:r>
            <a:endParaRPr lang="en-US" dirty="0" smtClean="0"/>
          </a:p>
          <a:p>
            <a:r>
              <a:rPr lang="en-US" dirty="0" smtClean="0"/>
              <a:t>We call this type of planner a </a:t>
            </a:r>
            <a:r>
              <a:rPr lang="en-US" dirty="0" smtClean="0">
                <a:solidFill>
                  <a:schemeClr val="accent5"/>
                </a:solidFill>
              </a:rPr>
              <a:t>situation space </a:t>
            </a:r>
            <a:r>
              <a:rPr lang="en-US" dirty="0" smtClean="0"/>
              <a:t>planner, or </a:t>
            </a:r>
            <a:r>
              <a:rPr lang="en-US" dirty="0" smtClean="0">
                <a:solidFill>
                  <a:schemeClr val="accent5"/>
                </a:solidFill>
              </a:rPr>
              <a:t>state space </a:t>
            </a:r>
            <a:r>
              <a:rPr lang="en-US" dirty="0" smtClean="0"/>
              <a:t>planner, because nodes in search space represent states or situations. </a:t>
            </a:r>
            <a:endParaRPr lang="en-US" dirty="0" smtClean="0"/>
          </a:p>
          <a:p>
            <a:r>
              <a:rPr lang="en-US" dirty="0" smtClean="0"/>
              <a:t>This type of planner completely solves one goal, then tacks on plan for next goal. </a:t>
            </a:r>
            <a:endParaRPr lang="en-US" dirty="0" smtClean="0"/>
          </a:p>
          <a:p>
            <a:r>
              <a:rPr lang="en-US" dirty="0" smtClean="0"/>
              <a:t>“Progression planner” if search forward (A*) This prunes options if high fan-in </a:t>
            </a:r>
            <a:endParaRPr lang="en-US" dirty="0" smtClean="0"/>
          </a:p>
          <a:p>
            <a:r>
              <a:rPr lang="en-US" dirty="0" smtClean="0"/>
              <a:t>“Regression planner” if search backward (GPS) This prunes options if high fan-out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State Space Planner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Problem Solver, </a:t>
            </a:r>
            <a:r>
              <a:rPr lang="en-US" dirty="0" smtClean="0">
                <a:hlinkClick r:id="rId1"/>
              </a:rPr>
              <a:t>GPS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Uses Means-Ends Analysis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Limitations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457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Note what happens when we apply STRIPS planning to this problem.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34229" y="1752600"/>
            <a:ext cx="29097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Operator  </a:t>
            </a:r>
            <a:r>
              <a:rPr lang="en-US" dirty="0" err="1" smtClean="0"/>
              <a:t>PutOn</a:t>
            </a:r>
            <a:r>
              <a:rPr lang="en-US" dirty="0" smtClean="0"/>
              <a:t>(X,Y)</a:t>
            </a:r>
            <a:endParaRPr lang="en-US" dirty="0" smtClean="0"/>
          </a:p>
          <a:p>
            <a:r>
              <a:rPr lang="en-US" dirty="0" err="1" smtClean="0"/>
              <a:t>Prec</a:t>
            </a:r>
            <a:r>
              <a:rPr lang="en-US" dirty="0" smtClean="0"/>
              <a:t>:         Clear(X)</a:t>
            </a:r>
            <a:endParaRPr lang="en-US" dirty="0" smtClean="0"/>
          </a:p>
          <a:p>
            <a:r>
              <a:rPr lang="en-US" dirty="0" smtClean="0"/>
              <a:t>                  Y=Table v Clear(Y)</a:t>
            </a:r>
            <a:endParaRPr lang="en-US" dirty="0" smtClean="0"/>
          </a:p>
          <a:p>
            <a:r>
              <a:rPr lang="en-US" dirty="0" smtClean="0"/>
              <a:t>	On(X,Y)</a:t>
            </a:r>
            <a:endParaRPr lang="en-US" dirty="0" smtClean="0"/>
          </a:p>
          <a:p>
            <a:r>
              <a:rPr lang="en-US" dirty="0" smtClean="0"/>
              <a:t>Add:	On(X,Y)</a:t>
            </a:r>
            <a:endParaRPr lang="en-US" dirty="0" smtClean="0"/>
          </a:p>
          <a:p>
            <a:r>
              <a:rPr lang="en-US" dirty="0" smtClean="0"/>
              <a:t>	Clear(Z) (if On(X,Z))</a:t>
            </a:r>
            <a:endParaRPr lang="en-US" dirty="0" smtClean="0"/>
          </a:p>
          <a:p>
            <a:r>
              <a:rPr lang="en-US" dirty="0" smtClean="0"/>
              <a:t>Delete:	On(X,~)</a:t>
            </a:r>
            <a:endParaRPr lang="en-US" dirty="0" smtClean="0"/>
          </a:p>
          <a:p>
            <a:r>
              <a:rPr lang="en-US" dirty="0" smtClean="0"/>
              <a:t>	Clear(Y)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0090" y="4445675"/>
            <a:ext cx="39730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Approach 1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ON(A,B)</a:t>
            </a:r>
            <a:endParaRPr lang="en-US" dirty="0" smtClean="0"/>
          </a:p>
          <a:p>
            <a:pPr marL="800100" lvl="1" indent="-342900">
              <a:buAutoNum type="arabicParenR"/>
            </a:pPr>
            <a:r>
              <a:rPr lang="en-US" dirty="0" smtClean="0"/>
              <a:t>Try </a:t>
            </a:r>
            <a:r>
              <a:rPr lang="en-US" dirty="0" err="1" smtClean="0"/>
              <a:t>PutOn</a:t>
            </a:r>
            <a:r>
              <a:rPr lang="en-US" dirty="0" smtClean="0"/>
              <a:t>(</a:t>
            </a:r>
            <a:r>
              <a:rPr lang="en-US" dirty="0" err="1" smtClean="0"/>
              <a:t>C,Table</a:t>
            </a:r>
            <a:r>
              <a:rPr lang="en-US" dirty="0" smtClean="0"/>
              <a:t>) to clear A</a:t>
            </a:r>
            <a:endParaRPr lang="en-US" dirty="0" smtClean="0"/>
          </a:p>
          <a:p>
            <a:pPr marL="800100" lvl="1" indent="-342900">
              <a:buAutoNum type="arabicParenR"/>
            </a:pPr>
            <a:r>
              <a:rPr lang="en-US" dirty="0" err="1" smtClean="0"/>
              <a:t>PutOn</a:t>
            </a:r>
            <a:r>
              <a:rPr lang="en-US" dirty="0" smtClean="0"/>
              <a:t>(A,B) to achieve first goal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ON(B,C)</a:t>
            </a:r>
            <a:endParaRPr lang="en-US" dirty="0" smtClean="0"/>
          </a:p>
          <a:p>
            <a:pPr marL="342900" indent="-342900"/>
            <a:r>
              <a:rPr lang="en-US" dirty="0" smtClean="0"/>
              <a:t>To achieve this goal, B will be re-cleared,</a:t>
            </a:r>
            <a:endParaRPr lang="en-US" dirty="0" smtClean="0"/>
          </a:p>
          <a:p>
            <a:pPr marL="342900" indent="-342900"/>
            <a:r>
              <a:rPr lang="en-US" dirty="0" smtClean="0"/>
              <a:t>undoing first goal!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62815" y="4445675"/>
            <a:ext cx="38477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Approach 2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ON(B,C)</a:t>
            </a:r>
            <a:endParaRPr lang="en-US" dirty="0" smtClean="0"/>
          </a:p>
          <a:p>
            <a:pPr marL="800100" lvl="1" indent="-342900">
              <a:buAutoNum type="arabicParenR"/>
            </a:pPr>
            <a:r>
              <a:rPr lang="en-US" dirty="0" smtClean="0"/>
              <a:t>Try </a:t>
            </a:r>
            <a:r>
              <a:rPr lang="en-US" dirty="0" err="1" smtClean="0"/>
              <a:t>PutOn</a:t>
            </a:r>
            <a:r>
              <a:rPr lang="en-US" dirty="0" smtClean="0"/>
              <a:t>(B,C)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ON(A,C)</a:t>
            </a:r>
            <a:endParaRPr lang="en-US" dirty="0" smtClean="0"/>
          </a:p>
          <a:p>
            <a:pPr marL="342900" indent="-342900"/>
            <a:r>
              <a:rPr lang="en-US" dirty="0" smtClean="0"/>
              <a:t>We are farther from this goal now than</a:t>
            </a:r>
            <a:endParaRPr lang="en-US" dirty="0" smtClean="0"/>
          </a:p>
          <a:p>
            <a:pPr marL="342900" indent="-342900"/>
            <a:r>
              <a:rPr lang="en-US" dirty="0" smtClean="0"/>
              <a:t>we were in the initial state!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24200" y="639633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5"/>
                </a:solidFill>
              </a:rPr>
              <a:t>Sussman’s</a:t>
            </a:r>
            <a:r>
              <a:rPr lang="en-US" sz="2400" dirty="0" smtClean="0">
                <a:solidFill>
                  <a:schemeClr val="accent5"/>
                </a:solidFill>
              </a:rPr>
              <a:t> Anomaly</a:t>
            </a:r>
            <a:endParaRPr lang="en-US" sz="2400" dirty="0">
              <a:solidFill>
                <a:schemeClr val="accent5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66800" y="2971800"/>
            <a:ext cx="3886200" cy="15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ounded Rectangle 15"/>
          <p:cNvSpPr/>
          <p:nvPr/>
        </p:nvSpPr>
        <p:spPr>
          <a:xfrm>
            <a:off x="304800" y="1524000"/>
            <a:ext cx="2286000" cy="1371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On(C,A)</a:t>
            </a:r>
            <a:endParaRPr lang="en-US" dirty="0" smtClean="0"/>
          </a:p>
          <a:p>
            <a:pPr algn="ctr"/>
            <a:r>
              <a:rPr lang="en-US" dirty="0" smtClean="0"/>
              <a:t>On(</a:t>
            </a:r>
            <a:r>
              <a:rPr lang="en-US" dirty="0" err="1" smtClean="0"/>
              <a:t>A,Table</a:t>
            </a:r>
            <a:r>
              <a:rPr lang="en-US" dirty="0" smtClean="0"/>
              <a:t>)</a:t>
            </a:r>
            <a:endParaRPr lang="en-US" dirty="0" smtClean="0"/>
          </a:p>
          <a:p>
            <a:pPr algn="ctr"/>
            <a:r>
              <a:rPr lang="en-US" dirty="0" smtClean="0"/>
              <a:t>On(</a:t>
            </a:r>
            <a:r>
              <a:rPr lang="en-US" dirty="0" err="1" smtClean="0"/>
              <a:t>B,Table</a:t>
            </a:r>
            <a:r>
              <a:rPr lang="en-US" dirty="0" smtClean="0"/>
              <a:t>)</a:t>
            </a:r>
            <a:endParaRPr lang="en-US" dirty="0" smtClean="0"/>
          </a:p>
          <a:p>
            <a:pPr algn="ctr"/>
            <a:r>
              <a:rPr lang="en-US" dirty="0" smtClean="0"/>
              <a:t>Clear(C)</a:t>
            </a:r>
            <a:endParaRPr lang="en-US" dirty="0" smtClean="0"/>
          </a:p>
          <a:p>
            <a:pPr algn="ctr"/>
            <a:r>
              <a:rPr lang="en-US" dirty="0" smtClean="0"/>
              <a:t>Clear(B)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505200" y="1524000"/>
            <a:ext cx="2286000" cy="1371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On(A,B)</a:t>
            </a:r>
            <a:endParaRPr lang="en-US" dirty="0" smtClean="0"/>
          </a:p>
          <a:p>
            <a:pPr algn="ctr"/>
            <a:r>
              <a:rPr lang="en-US" dirty="0" smtClean="0"/>
              <a:t>On(B,C)</a:t>
            </a:r>
            <a:endParaRPr lang="en-US" dirty="0"/>
          </a:p>
        </p:txBody>
      </p:sp>
      <p:cxnSp>
        <p:nvCxnSpPr>
          <p:cNvPr id="19" name="Shape 18"/>
          <p:cNvCxnSpPr>
            <a:stCxn id="4099" idx="1"/>
          </p:cNvCxnSpPr>
          <p:nvPr/>
        </p:nvCxnSpPr>
        <p:spPr>
          <a:xfrm rot="10800000">
            <a:off x="457200" y="2895600"/>
            <a:ext cx="609600" cy="842324"/>
          </a:xfrm>
          <a:prstGeom prst="bentConnector2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Shape 19"/>
          <p:cNvCxnSpPr/>
          <p:nvPr/>
        </p:nvCxnSpPr>
        <p:spPr>
          <a:xfrm rot="10800000" flipH="1">
            <a:off x="4953000" y="2895600"/>
            <a:ext cx="609600" cy="842324"/>
          </a:xfrm>
          <a:prstGeom prst="bentConnector2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81200" y="762000"/>
            <a:ext cx="990600" cy="990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057400" y="2590800"/>
            <a:ext cx="990600" cy="990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B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5181600" y="914400"/>
            <a:ext cx="990600" cy="990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Sussman’s</a:t>
            </a:r>
            <a:r>
              <a:rPr lang="en-US" dirty="0" smtClean="0">
                <a:solidFill>
                  <a:srgbClr val="FF0000"/>
                </a:solidFill>
              </a:rPr>
              <a:t> Anomaly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problem can be solved, but it cannot be attacked by first applying all the operators to achieve one goal, and then applying operators to achieve another goal. </a:t>
            </a:r>
            <a:endParaRPr lang="en-US" dirty="0" smtClean="0"/>
          </a:p>
          <a:p>
            <a:r>
              <a:rPr lang="en-US" dirty="0" smtClean="0"/>
              <a:t>The problem is that we have forced an ORDERING on the operators. Sometimes steps for multiple goals need to be interleaved. </a:t>
            </a:r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Partial-order planning </a:t>
            </a:r>
            <a:r>
              <a:rPr lang="en-US" dirty="0" smtClean="0"/>
              <a:t>is a type of plan generation in which ordering is imposed on operators ONLY when it has to be imposed in order to achieve the goals.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Plan Space Planning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Node (state space): world state </a:t>
            </a:r>
            <a:endParaRPr lang="en-US" dirty="0" smtClean="0"/>
          </a:p>
          <a:p>
            <a:r>
              <a:rPr lang="en-US" dirty="0" smtClean="0"/>
              <a:t>Node (plan space): partial plan </a:t>
            </a:r>
            <a:endParaRPr lang="en-US" dirty="0" smtClean="0"/>
          </a:p>
          <a:p>
            <a:r>
              <a:rPr lang="en-US" dirty="0" smtClean="0"/>
              <a:t>Operator (state space): next step in plan sequence </a:t>
            </a:r>
            <a:endParaRPr lang="en-US" dirty="0" smtClean="0"/>
          </a:p>
          <a:p>
            <a:r>
              <a:rPr lang="en-US" dirty="0" smtClean="0"/>
              <a:t>Operator (plan space) </a:t>
            </a:r>
            <a:endParaRPr lang="en-US" dirty="0" smtClean="0"/>
          </a:p>
          <a:p>
            <a:pPr lvl="1"/>
            <a:r>
              <a:rPr lang="en-US" dirty="0" smtClean="0"/>
              <a:t>Add a link from existing action to open condition (precondition that is not yet fulfilled) </a:t>
            </a:r>
            <a:endParaRPr lang="en-US" dirty="0" smtClean="0"/>
          </a:p>
          <a:p>
            <a:pPr lvl="1"/>
            <a:r>
              <a:rPr lang="en-US" dirty="0" smtClean="0"/>
              <a:t>Add a plan step to fulfill open condition </a:t>
            </a:r>
            <a:endParaRPr lang="en-US" dirty="0" smtClean="0"/>
          </a:p>
          <a:p>
            <a:pPr lvl="1"/>
            <a:r>
              <a:rPr lang="en-US" dirty="0" smtClean="0"/>
              <a:t>Order a step in the sequence </a:t>
            </a:r>
            <a:endParaRPr lang="en-US" dirty="0" smtClean="0"/>
          </a:p>
          <a:p>
            <a:r>
              <a:rPr lang="en-US" dirty="0" smtClean="0"/>
              <a:t>Gradually move from incomplete/vague plans to complete plans. </a:t>
            </a:r>
            <a:br>
              <a:rPr lang="en-US" dirty="0" smtClean="0"/>
            </a:br>
            <a:r>
              <a:rPr lang="en-US" dirty="0" smtClean="0"/>
              <a:t>We call planners that use this type of approach </a:t>
            </a:r>
            <a:r>
              <a:rPr lang="en-US" dirty="0" smtClean="0">
                <a:solidFill>
                  <a:schemeClr val="accent5"/>
                </a:solidFill>
              </a:rPr>
              <a:t>partial-order planners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Example: Have shoes on both feet.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Components of Expert Systems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Knowledge Base</a:t>
            </a:r>
            <a:endParaRPr lang="en-US" altLang="en-US"/>
          </a:p>
          <a:p>
            <a:r>
              <a:rPr lang="en-US" altLang="en-US"/>
              <a:t>Inference Engine</a:t>
            </a:r>
            <a:endParaRPr lang="en-US" altLang="en-US"/>
          </a:p>
          <a:p>
            <a:r>
              <a:rPr lang="en-US" altLang="en-US"/>
              <a:t>User Interface</a:t>
            </a:r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Partially-Ordered Plans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The initial plan has only two steps (Start and Finish), 1 ordering (Start before Finish). </a:t>
            </a:r>
            <a:endParaRPr lang="en-US" dirty="0" smtClean="0"/>
          </a:p>
          <a:p>
            <a:r>
              <a:rPr lang="en-US" dirty="0" smtClean="0"/>
              <a:t>A sock must be put on before a shoe.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57400" y="3810000"/>
            <a:ext cx="4476750" cy="23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</p:spPr>
        <p:txBody>
          <a:bodyPr/>
          <a:lstStyle/>
          <a:p>
            <a:r>
              <a:rPr lang="en-US" dirty="0" smtClean="0"/>
              <a:t>Summery of Today’s </a:t>
            </a:r>
            <a:r>
              <a:rPr lang="en-US" dirty="0"/>
              <a:t>Lecture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7848600" cy="5638800"/>
          </a:xfrm>
          <a:noFill/>
        </p:spPr>
        <p:txBody>
          <a:bodyPr>
            <a:noAutofit/>
          </a:bodyPr>
          <a:lstStyle/>
          <a:p>
            <a:r>
              <a:rPr lang="en-US" dirty="0" smtClean="0"/>
              <a:t>Structure of a rule-based expert system</a:t>
            </a:r>
            <a:endParaRPr lang="en-US" dirty="0" smtClean="0"/>
          </a:p>
          <a:p>
            <a:r>
              <a:rPr lang="en-US" dirty="0" smtClean="0"/>
              <a:t>Expert Systems Shells</a:t>
            </a:r>
            <a:endParaRPr lang="en-US" dirty="0" smtClean="0"/>
          </a:p>
          <a:p>
            <a:r>
              <a:rPr lang="en-US" dirty="0" smtClean="0"/>
              <a:t>Characteristics of an expert system</a:t>
            </a:r>
            <a:endParaRPr lang="en-US" dirty="0" smtClean="0"/>
          </a:p>
          <a:p>
            <a:r>
              <a:rPr lang="en-US" dirty="0" smtClean="0"/>
              <a:t>Comparison of expert systems with conventional systems and human experts</a:t>
            </a:r>
            <a:endParaRPr lang="en-US" dirty="0" smtClean="0"/>
          </a:p>
          <a:p>
            <a:endParaRPr lang="en-US" sz="2800" dirty="0" smtClean="0"/>
          </a:p>
          <a:p>
            <a:pPr>
              <a:buNone/>
            </a:pPr>
            <a:endParaRPr lang="en-US" altLang="zh-TW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800" dirty="0" smtClean="0"/>
          </a:p>
          <a:p>
            <a:pPr>
              <a:buNone/>
            </a:pPr>
            <a:br>
              <a:rPr lang="en-US" sz="1800" dirty="0" smtClean="0"/>
            </a:b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33375" y="152400"/>
            <a:ext cx="8108053" cy="61555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3400"/>
              <a:t>Basic structure of a rule-based expert system</a:t>
            </a:r>
            <a:endParaRPr lang="en-US" sz="3400"/>
          </a:p>
        </p:txBody>
      </p:sp>
      <p:pic>
        <p:nvPicPr>
          <p:cNvPr id="27651" name="Picture 3" descr="G:\books\Pe_uk\Powerpoint\Negnevitsky\final\ppt\ch02\WMF\Slide02-17.wm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288" y="914400"/>
            <a:ext cx="6829425" cy="5419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base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81000" indent="-381000"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dirty="0" smtClean="0"/>
              <a:t>The </a:t>
            </a:r>
            <a:r>
              <a:rPr lang="en-US" b="1" dirty="0" smtClean="0"/>
              <a:t>knowledge base </a:t>
            </a:r>
            <a:r>
              <a:rPr lang="en-US" dirty="0" smtClean="0"/>
              <a:t>contains the domain knowledge useful for problem solving. </a:t>
            </a:r>
            <a:endParaRPr lang="en-US" dirty="0" smtClean="0"/>
          </a:p>
          <a:p>
            <a:pPr marL="381000" indent="-381000"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dirty="0" smtClean="0"/>
              <a:t>In a rule- based expert system, the knowledge is represented as a set of rules. Each rule specifies a relation, recommendation, directive, strategy or heuristic and has the IF (condition) THEN (action) structure. </a:t>
            </a:r>
            <a:endParaRPr lang="en-US" dirty="0" smtClean="0"/>
          </a:p>
          <a:p>
            <a:pPr marL="381000" indent="-381000"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dirty="0" smtClean="0"/>
              <a:t>When the condition part of a rule is satisfied, the rule is said to </a:t>
            </a:r>
            <a:r>
              <a:rPr lang="en-US" b="1" i="1" dirty="0" smtClean="0"/>
              <a:t>fire </a:t>
            </a:r>
            <a:r>
              <a:rPr lang="en-US" dirty="0" smtClean="0"/>
              <a:t>and the action part is executed.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knowledge base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The knowledge base is formed by readings from various experts, scholars, and the Knowledge Engineers. The knowledge engineer is a person with the qualities of empathy, quick learning, and case analyzing skills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Knowledge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7160"/>
            <a:ext cx="8229600" cy="5052695"/>
          </a:xfrm>
        </p:spPr>
        <p:txBody>
          <a:bodyPr>
            <a:normAutofit fontScale="90000" lnSpcReduction="10000"/>
          </a:bodyPr>
          <a:p>
            <a:r>
              <a:rPr lang="en-US" altLang="en-US"/>
              <a:t>The data is collection of facts. The information is organized as data and facts about the task domain. Data, information, and past experience combined together are termed as knowledge</a:t>
            </a:r>
            <a:r>
              <a:rPr lang="en-GB" altLang="en-US"/>
              <a:t>.</a:t>
            </a:r>
            <a:endParaRPr lang="en-GB" altLang="en-US"/>
          </a:p>
          <a:p>
            <a:endParaRPr lang="en-GB" altLang="en-US"/>
          </a:p>
          <a:p>
            <a:r>
              <a:rPr lang="en-US" altLang="en-US" b="1"/>
              <a:t>Factual</a:t>
            </a:r>
            <a:r>
              <a:rPr lang="en-US" altLang="en-US"/>
              <a:t> − It is the information widely accepted by the Knowledge Engineers and scholars in the task domain.</a:t>
            </a:r>
            <a:endParaRPr lang="en-US" altLang="en-US"/>
          </a:p>
          <a:p>
            <a:r>
              <a:rPr lang="en-US" altLang="en-US" b="1"/>
              <a:t>Heuristic</a:t>
            </a:r>
            <a:r>
              <a:rPr lang="en-US" altLang="en-US"/>
              <a:t> − It is about practice, accurate judgement, one’s ability of evaluation, and guessing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Knowledge representation</a:t>
            </a:r>
            <a:r>
              <a:rPr lang="en-GB" altLang="en-US"/>
              <a:t>:</a:t>
            </a:r>
            <a:r>
              <a:rPr lang="en-US" altLang="en-US"/>
              <a:t>IF-THEN-ELSE rules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14867</Words>
  <Application>WPS Presentation</Application>
  <PresentationFormat>On-screen Show (4:3)</PresentationFormat>
  <Paragraphs>445</Paragraphs>
  <Slides>51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8" baseType="lpstr">
      <vt:lpstr>Arial</vt:lpstr>
      <vt:lpstr>SimSun</vt:lpstr>
      <vt:lpstr>Wingdings</vt:lpstr>
      <vt:lpstr>Microsoft YaHei</vt:lpstr>
      <vt:lpstr>Arial Unicode MS</vt:lpstr>
      <vt:lpstr>Calibri</vt:lpstr>
      <vt:lpstr>Office Theme</vt:lpstr>
      <vt:lpstr>Artificial Intelligence Lecture No. 3</vt:lpstr>
      <vt:lpstr>Expert Systems</vt:lpstr>
      <vt:lpstr>PowerPoint 演示文稿</vt:lpstr>
      <vt:lpstr>PowerPoint 演示文稿</vt:lpstr>
      <vt:lpstr>Components of Expert Systems</vt:lpstr>
      <vt:lpstr>PowerPoint 演示文稿</vt:lpstr>
      <vt:lpstr>Knowledge base</vt:lpstr>
      <vt:lpstr>PowerPoint 演示文稿</vt:lpstr>
      <vt:lpstr>Knowledge</vt:lpstr>
      <vt:lpstr> Database  </vt:lpstr>
      <vt:lpstr>Inference engine</vt:lpstr>
      <vt:lpstr>Explanation  facilities</vt:lpstr>
      <vt:lpstr>User interface</vt:lpstr>
      <vt:lpstr>PowerPoint 演示文稿</vt:lpstr>
      <vt:lpstr>Expert Systems Shells</vt:lpstr>
      <vt:lpstr>PowerPoint 演示文稿</vt:lpstr>
      <vt:lpstr>PowerPoint 演示文稿</vt:lpstr>
      <vt:lpstr>PowerPoint 演示文稿</vt:lpstr>
      <vt:lpstr>PowerPoint 演示文稿</vt:lpstr>
      <vt:lpstr>Capabilities of Expert Systems</vt:lpstr>
      <vt:lpstr>Capablity</vt:lpstr>
      <vt:lpstr>PowerPoint 演示文稿</vt:lpstr>
      <vt:lpstr>Limitations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Expert Systems at a Glance</vt:lpstr>
      <vt:lpstr>Some Famous Early Expert Systems</vt:lpstr>
      <vt:lpstr>Forward Chaining and Backward Chaining</vt:lpstr>
      <vt:lpstr>Forward Chaining</vt:lpstr>
      <vt:lpstr>Backward Chaining</vt:lpstr>
      <vt:lpstr>Planning</vt:lpstr>
      <vt:lpstr>Need for Planning</vt:lpstr>
      <vt:lpstr>Environment Properties</vt:lpstr>
      <vt:lpstr>Goal-Based Agents</vt:lpstr>
      <vt:lpstr>Planning Search Space</vt:lpstr>
      <vt:lpstr>Planning Key 1</vt:lpstr>
      <vt:lpstr>Planning Key 2</vt:lpstr>
      <vt:lpstr>Planning Key 3</vt:lpstr>
      <vt:lpstr>Planning Representation</vt:lpstr>
      <vt:lpstr>Planning Representation</vt:lpstr>
      <vt:lpstr>State Space Planner </vt:lpstr>
      <vt:lpstr>Example State Space Planner</vt:lpstr>
      <vt:lpstr>Limitations</vt:lpstr>
      <vt:lpstr>PowerPoint 演示文稿</vt:lpstr>
      <vt:lpstr>Sussman’s Anomaly</vt:lpstr>
      <vt:lpstr>Plan Space Planning</vt:lpstr>
      <vt:lpstr>Partially-Ordered Plans</vt:lpstr>
      <vt:lpstr>Summery of Today’s Lecture</vt:lpstr>
    </vt:vector>
  </TitlesOfParts>
  <Company>GHAZALA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GHAZALA</dc:creator>
  <cp:lastModifiedBy>user</cp:lastModifiedBy>
  <cp:revision>350</cp:revision>
  <dcterms:created xsi:type="dcterms:W3CDTF">2012-02-27T05:45:00Z</dcterms:created>
  <dcterms:modified xsi:type="dcterms:W3CDTF">2025-03-10T06:00:50Z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5D159709FE0842E385432A6BFC91C1D2_12</vt:lpwstr>
  </property>
  <property fmtid="{D5CDD505-2E9C-101B-9397-08002B2CF9AE}" pid="3" name="KSOProductBuildVer">
    <vt:lpwstr>1033-12.2.0.18911</vt:lpwstr>
  </property>
</Properties>
</file>