
<file path=[Content_Types].xml><?xml version="1.0" encoding="utf-8"?>
<Types xmlns="http://schemas.openxmlformats.org/package/2006/content-types">
  <Default Extension="png" ContentType="image/png"/>
  <Default Extension="pdf" ContentType="application/pdf"/>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1" r:id="rId5"/>
    <p:sldId id="289" r:id="rId6"/>
    <p:sldId id="290" r:id="rId7"/>
    <p:sldId id="288" r:id="rId8"/>
    <p:sldId id="260" r:id="rId9"/>
    <p:sldId id="261" r:id="rId10"/>
    <p:sldId id="262" r:id="rId11"/>
    <p:sldId id="263" r:id="rId12"/>
    <p:sldId id="296" r:id="rId13"/>
    <p:sldId id="297" r:id="rId14"/>
    <p:sldId id="285" r:id="rId15"/>
    <p:sldId id="286" r:id="rId16"/>
    <p:sldId id="299" r:id="rId17"/>
    <p:sldId id="300" r:id="rId18"/>
    <p:sldId id="301" r:id="rId19"/>
    <p:sldId id="298" r:id="rId20"/>
    <p:sldId id="302" r:id="rId21"/>
    <p:sldId id="303" r:id="rId22"/>
    <p:sldId id="304" r:id="rId23"/>
    <p:sldId id="278" r:id="rId24"/>
    <p:sldId id="287" r:id="rId25"/>
    <p:sldId id="293" r:id="rId26"/>
    <p:sldId id="311" r:id="rId27"/>
    <p:sldId id="272" r:id="rId28"/>
    <p:sldId id="273" r:id="rId29"/>
    <p:sldId id="305" r:id="rId30"/>
    <p:sldId id="306" r:id="rId31"/>
    <p:sldId id="307" r:id="rId32"/>
    <p:sldId id="308" r:id="rId33"/>
    <p:sldId id="309" r:id="rId34"/>
    <p:sldId id="310" r:id="rId35"/>
    <p:sldId id="29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6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3DCEF4-CDBF-4110-9272-AE08E19C42C8}"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7AE57-E61E-4A6F-AE8F-FA7809856644}" type="slidenum">
              <a:rPr lang="en-US" smtClean="0"/>
              <a:t>‹#›</a:t>
            </a:fld>
            <a:endParaRPr lang="en-US"/>
          </a:p>
        </p:txBody>
      </p:sp>
    </p:spTree>
    <p:extLst>
      <p:ext uri="{BB962C8B-B14F-4D97-AF65-F5344CB8AC3E}">
        <p14:creationId xmlns:p14="http://schemas.microsoft.com/office/powerpoint/2010/main" val="315590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DCEF4-CDBF-4110-9272-AE08E19C42C8}"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7AE57-E61E-4A6F-AE8F-FA7809856644}" type="slidenum">
              <a:rPr lang="en-US" smtClean="0"/>
              <a:t>‹#›</a:t>
            </a:fld>
            <a:endParaRPr lang="en-US"/>
          </a:p>
        </p:txBody>
      </p:sp>
    </p:spTree>
    <p:extLst>
      <p:ext uri="{BB962C8B-B14F-4D97-AF65-F5344CB8AC3E}">
        <p14:creationId xmlns:p14="http://schemas.microsoft.com/office/powerpoint/2010/main" val="974256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DCEF4-CDBF-4110-9272-AE08E19C42C8}"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7AE57-E61E-4A6F-AE8F-FA7809856644}" type="slidenum">
              <a:rPr lang="en-US" smtClean="0"/>
              <a:t>‹#›</a:t>
            </a:fld>
            <a:endParaRPr lang="en-US"/>
          </a:p>
        </p:txBody>
      </p:sp>
    </p:spTree>
    <p:extLst>
      <p:ext uri="{BB962C8B-B14F-4D97-AF65-F5344CB8AC3E}">
        <p14:creationId xmlns:p14="http://schemas.microsoft.com/office/powerpoint/2010/main" val="3559372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3DCEF4-CDBF-4110-9272-AE08E19C42C8}"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7AE57-E61E-4A6F-AE8F-FA7809856644}" type="slidenum">
              <a:rPr lang="en-US" smtClean="0"/>
              <a:t>‹#›</a:t>
            </a:fld>
            <a:endParaRPr lang="en-US"/>
          </a:p>
        </p:txBody>
      </p:sp>
    </p:spTree>
    <p:extLst>
      <p:ext uri="{BB962C8B-B14F-4D97-AF65-F5344CB8AC3E}">
        <p14:creationId xmlns:p14="http://schemas.microsoft.com/office/powerpoint/2010/main" val="2558379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23DCEF4-CDBF-4110-9272-AE08E19C42C8}"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A7AE57-E61E-4A6F-AE8F-FA7809856644}" type="slidenum">
              <a:rPr lang="en-US" smtClean="0"/>
              <a:t>‹#›</a:t>
            </a:fld>
            <a:endParaRPr lang="en-US"/>
          </a:p>
        </p:txBody>
      </p:sp>
    </p:spTree>
    <p:extLst>
      <p:ext uri="{BB962C8B-B14F-4D97-AF65-F5344CB8AC3E}">
        <p14:creationId xmlns:p14="http://schemas.microsoft.com/office/powerpoint/2010/main" val="3089169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3DCEF4-CDBF-4110-9272-AE08E19C42C8}"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7AE57-E61E-4A6F-AE8F-FA7809856644}" type="slidenum">
              <a:rPr lang="en-US" smtClean="0"/>
              <a:t>‹#›</a:t>
            </a:fld>
            <a:endParaRPr lang="en-US"/>
          </a:p>
        </p:txBody>
      </p:sp>
    </p:spTree>
    <p:extLst>
      <p:ext uri="{BB962C8B-B14F-4D97-AF65-F5344CB8AC3E}">
        <p14:creationId xmlns:p14="http://schemas.microsoft.com/office/powerpoint/2010/main" val="3033236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3DCEF4-CDBF-4110-9272-AE08E19C42C8}"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A7AE57-E61E-4A6F-AE8F-FA7809856644}" type="slidenum">
              <a:rPr lang="en-US" smtClean="0"/>
              <a:t>‹#›</a:t>
            </a:fld>
            <a:endParaRPr lang="en-US"/>
          </a:p>
        </p:txBody>
      </p:sp>
    </p:spTree>
    <p:extLst>
      <p:ext uri="{BB962C8B-B14F-4D97-AF65-F5344CB8AC3E}">
        <p14:creationId xmlns:p14="http://schemas.microsoft.com/office/powerpoint/2010/main" val="1351372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3DCEF4-CDBF-4110-9272-AE08E19C42C8}"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A7AE57-E61E-4A6F-AE8F-FA7809856644}" type="slidenum">
              <a:rPr lang="en-US" smtClean="0"/>
              <a:t>‹#›</a:t>
            </a:fld>
            <a:endParaRPr lang="en-US"/>
          </a:p>
        </p:txBody>
      </p:sp>
    </p:spTree>
    <p:extLst>
      <p:ext uri="{BB962C8B-B14F-4D97-AF65-F5344CB8AC3E}">
        <p14:creationId xmlns:p14="http://schemas.microsoft.com/office/powerpoint/2010/main" val="1901515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3DCEF4-CDBF-4110-9272-AE08E19C42C8}"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A7AE57-E61E-4A6F-AE8F-FA7809856644}" type="slidenum">
              <a:rPr lang="en-US" smtClean="0"/>
              <a:t>‹#›</a:t>
            </a:fld>
            <a:endParaRPr lang="en-US"/>
          </a:p>
        </p:txBody>
      </p:sp>
    </p:spTree>
    <p:extLst>
      <p:ext uri="{BB962C8B-B14F-4D97-AF65-F5344CB8AC3E}">
        <p14:creationId xmlns:p14="http://schemas.microsoft.com/office/powerpoint/2010/main" val="1939217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3DCEF4-CDBF-4110-9272-AE08E19C42C8}"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7AE57-E61E-4A6F-AE8F-FA7809856644}" type="slidenum">
              <a:rPr lang="en-US" smtClean="0"/>
              <a:t>‹#›</a:t>
            </a:fld>
            <a:endParaRPr lang="en-US"/>
          </a:p>
        </p:txBody>
      </p:sp>
    </p:spTree>
    <p:extLst>
      <p:ext uri="{BB962C8B-B14F-4D97-AF65-F5344CB8AC3E}">
        <p14:creationId xmlns:p14="http://schemas.microsoft.com/office/powerpoint/2010/main" val="304891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23DCEF4-CDBF-4110-9272-AE08E19C42C8}"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A7AE57-E61E-4A6F-AE8F-FA7809856644}" type="slidenum">
              <a:rPr lang="en-US" smtClean="0"/>
              <a:t>‹#›</a:t>
            </a:fld>
            <a:endParaRPr lang="en-US"/>
          </a:p>
        </p:txBody>
      </p:sp>
    </p:spTree>
    <p:extLst>
      <p:ext uri="{BB962C8B-B14F-4D97-AF65-F5344CB8AC3E}">
        <p14:creationId xmlns:p14="http://schemas.microsoft.com/office/powerpoint/2010/main" val="303347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3DCEF4-CDBF-4110-9272-AE08E19C42C8}" type="datetimeFigureOut">
              <a:rPr lang="en-US" smtClean="0"/>
              <a:t>11/5/2024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A7AE57-E61E-4A6F-AE8F-FA7809856644}" type="slidenum">
              <a:rPr lang="en-US" smtClean="0"/>
              <a:t>‹#›</a:t>
            </a:fld>
            <a:endParaRPr lang="en-US"/>
          </a:p>
        </p:txBody>
      </p:sp>
    </p:spTree>
    <p:extLst>
      <p:ext uri="{BB962C8B-B14F-4D97-AF65-F5344CB8AC3E}">
        <p14:creationId xmlns:p14="http://schemas.microsoft.com/office/powerpoint/2010/main" val="1420823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smtClean="0"/>
              <a:t>CH 3: Agile Development</a:t>
            </a:r>
            <a:endParaRPr lang="en-US" dirty="0"/>
          </a:p>
        </p:txBody>
      </p:sp>
      <p:sp>
        <p:nvSpPr>
          <p:cNvPr id="3" name="Subtitle 2"/>
          <p:cNvSpPr>
            <a:spLocks noGrp="1"/>
          </p:cNvSpPr>
          <p:nvPr>
            <p:ph type="subTitle" idx="1"/>
          </p:nvPr>
        </p:nvSpPr>
        <p:spPr/>
        <p:txBody>
          <a:bodyPr/>
          <a:lstStyle/>
          <a:p>
            <a:r>
              <a:rPr lang="en-US" dirty="0" smtClean="0"/>
              <a:t>Course Supervisor: </a:t>
            </a:r>
            <a:r>
              <a:rPr lang="en-US" dirty="0" err="1" smtClean="0"/>
              <a:t>Syeda</a:t>
            </a:r>
            <a:r>
              <a:rPr lang="en-US" dirty="0" smtClean="0"/>
              <a:t> Nazia Ashraf</a:t>
            </a:r>
          </a:p>
          <a:p>
            <a:endParaRPr lang="en-US" dirty="0"/>
          </a:p>
        </p:txBody>
      </p:sp>
      <p:sp>
        <p:nvSpPr>
          <p:cNvPr id="4" name="Rectangle 3"/>
          <p:cNvSpPr/>
          <p:nvPr/>
        </p:nvSpPr>
        <p:spPr>
          <a:xfrm>
            <a:off x="3048000" y="4765100"/>
            <a:ext cx="6096000" cy="584775"/>
          </a:xfrm>
          <a:prstGeom prst="rect">
            <a:avLst/>
          </a:prstGeom>
        </p:spPr>
        <p:txBody>
          <a:bodyPr>
            <a:spAutoFit/>
          </a:bodyPr>
          <a:lstStyle/>
          <a:p>
            <a:r>
              <a:rPr lang="en-US" altLang="en-US" i="1" dirty="0">
                <a:solidFill>
                  <a:schemeClr val="tx2"/>
                </a:solidFill>
                <a:latin typeface="Helvetica" panose="020B0604020202020204" pitchFamily="34" charset="0"/>
              </a:rPr>
              <a:t>Software Engineering: A Practitioner’s Approach, 7/e</a:t>
            </a:r>
            <a:r>
              <a:rPr lang="en-US" altLang="en-US" i="1" dirty="0" smtClean="0">
                <a:solidFill>
                  <a:schemeClr val="tx2"/>
                </a:solidFill>
                <a:latin typeface="Helvetica" panose="020B0604020202020204" pitchFamily="34" charset="0"/>
              </a:rPr>
              <a:t> </a:t>
            </a:r>
          </a:p>
          <a:p>
            <a:r>
              <a:rPr lang="en-US" altLang="en-US" sz="1400" b="1" dirty="0" smtClean="0"/>
              <a:t>by Roger S. Pressman</a:t>
            </a:r>
            <a:endParaRPr lang="en-US" altLang="en-US" sz="1100" b="1" dirty="0"/>
          </a:p>
        </p:txBody>
      </p:sp>
      <p:sp>
        <p:nvSpPr>
          <p:cNvPr id="5" name="Footer Placeholder 4"/>
          <p:cNvSpPr>
            <a:spLocks noGrp="1"/>
          </p:cNvSpPr>
          <p:nvPr>
            <p:ph type="ftr" sz="quarter" idx="11"/>
          </p:nvPr>
        </p:nvSpPr>
        <p:spPr>
          <a:xfrm>
            <a:off x="1763486" y="5925275"/>
            <a:ext cx="7863839" cy="365125"/>
          </a:xfrm>
        </p:spPr>
        <p:txBody>
          <a:bodyPr/>
          <a:lstStyle/>
          <a:p>
            <a:pPr>
              <a:defRPr/>
            </a:pPr>
            <a:endParaRPr lang="en-US" sz="1600" dirty="0" smtClean="0">
              <a:solidFill>
                <a:schemeClr val="tx1"/>
              </a:solidFill>
            </a:endParaRPr>
          </a:p>
          <a:p>
            <a:pPr>
              <a:defRPr/>
            </a:pPr>
            <a:r>
              <a:rPr lang="en-US" sz="1800" dirty="0" smtClean="0">
                <a:solidFill>
                  <a:schemeClr val="tx1"/>
                </a:solidFill>
              </a:rPr>
              <a:t>Chapter 3 Agile software development</a:t>
            </a:r>
          </a:p>
          <a:p>
            <a:r>
              <a:rPr lang="en-US" sz="1800" i="1" dirty="0">
                <a:solidFill>
                  <a:schemeClr val="tx1"/>
                </a:solidFill>
              </a:rPr>
              <a:t>SOFTWARE </a:t>
            </a:r>
            <a:r>
              <a:rPr lang="en-US" sz="1800" i="1" dirty="0" smtClean="0">
                <a:solidFill>
                  <a:schemeClr val="tx1"/>
                </a:solidFill>
              </a:rPr>
              <a:t>ENGINEERING</a:t>
            </a:r>
            <a:r>
              <a:rPr lang="en-US" sz="1800" dirty="0" smtClean="0">
                <a:solidFill>
                  <a:schemeClr val="tx1"/>
                </a:solidFill>
              </a:rPr>
              <a:t>, Ninth Edition, By Ian </a:t>
            </a:r>
            <a:r>
              <a:rPr lang="en-US" sz="1800" dirty="0" err="1">
                <a:solidFill>
                  <a:schemeClr val="tx1"/>
                </a:solidFill>
              </a:rPr>
              <a:t>Sommerville</a:t>
            </a:r>
            <a:endParaRPr lang="en-US" sz="1800" dirty="0">
              <a:solidFill>
                <a:schemeClr val="tx1"/>
              </a:solidFill>
            </a:endParaRPr>
          </a:p>
        </p:txBody>
      </p:sp>
    </p:spTree>
    <p:extLst>
      <p:ext uri="{BB962C8B-B14F-4D97-AF65-F5344CB8AC3E}">
        <p14:creationId xmlns:p14="http://schemas.microsoft.com/office/powerpoint/2010/main" val="26211365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Agility Principles - II</a:t>
            </a:r>
            <a:endParaRPr lang="en-US" dirty="0"/>
          </a:p>
        </p:txBody>
      </p:sp>
      <p:sp>
        <p:nvSpPr>
          <p:cNvPr id="3" name="Content Placeholder 2"/>
          <p:cNvSpPr>
            <a:spLocks noGrp="1"/>
          </p:cNvSpPr>
          <p:nvPr>
            <p:ph idx="1"/>
          </p:nvPr>
        </p:nvSpPr>
        <p:spPr>
          <a:xfrm>
            <a:off x="838200" y="1515291"/>
            <a:ext cx="10515600" cy="4941571"/>
          </a:xfrm>
        </p:spPr>
        <p:txBody>
          <a:bodyPr>
            <a:normAutofit fontScale="85000" lnSpcReduction="20000"/>
          </a:bodyPr>
          <a:lstStyle/>
          <a:p>
            <a:pPr>
              <a:spcBef>
                <a:spcPts val="600"/>
              </a:spcBef>
              <a:buNone/>
            </a:pPr>
            <a:r>
              <a:rPr lang="en-US" altLang="en-US" dirty="0" smtClean="0">
                <a:solidFill>
                  <a:srgbClr val="000000"/>
                </a:solidFill>
                <a:latin typeface="Palatino" pitchFamily="-128" charset="0"/>
              </a:rPr>
              <a:t>7. </a:t>
            </a:r>
            <a:r>
              <a:rPr lang="en-US" altLang="en-US" dirty="0" smtClean="0">
                <a:solidFill>
                  <a:srgbClr val="FF0000"/>
                </a:solidFill>
                <a:latin typeface="Palatino" pitchFamily="-128" charset="0"/>
              </a:rPr>
              <a:t>Working </a:t>
            </a:r>
            <a:r>
              <a:rPr lang="en-US" altLang="en-US" dirty="0">
                <a:solidFill>
                  <a:srgbClr val="FF0000"/>
                </a:solidFill>
                <a:latin typeface="Palatino" pitchFamily="-128" charset="0"/>
              </a:rPr>
              <a:t>software </a:t>
            </a:r>
            <a:r>
              <a:rPr lang="en-US" altLang="en-US" dirty="0">
                <a:solidFill>
                  <a:srgbClr val="000000"/>
                </a:solidFill>
                <a:latin typeface="Palatino" pitchFamily="-128" charset="0"/>
              </a:rPr>
              <a:t>is the primary measure of progress. </a:t>
            </a:r>
          </a:p>
          <a:p>
            <a:pPr marL="341313" indent="-341313">
              <a:spcBef>
                <a:spcPts val="600"/>
              </a:spcBef>
              <a:buNone/>
            </a:pPr>
            <a:r>
              <a:rPr lang="en-US" altLang="en-US" dirty="0" smtClean="0">
                <a:solidFill>
                  <a:srgbClr val="000000"/>
                </a:solidFill>
                <a:latin typeface="Palatino" pitchFamily="-128" charset="0"/>
              </a:rPr>
              <a:t>8. Agile </a:t>
            </a:r>
            <a:r>
              <a:rPr lang="en-US" altLang="en-US" dirty="0">
                <a:solidFill>
                  <a:srgbClr val="000000"/>
                </a:solidFill>
                <a:latin typeface="Palatino" pitchFamily="-128" charset="0"/>
              </a:rPr>
              <a:t>processes promote sustainable development. The sponsors, developers, and users should be able to maintain </a:t>
            </a:r>
            <a:r>
              <a:rPr lang="en-US" altLang="en-US" dirty="0">
                <a:solidFill>
                  <a:srgbClr val="FF0000"/>
                </a:solidFill>
                <a:latin typeface="Palatino" pitchFamily="-128" charset="0"/>
              </a:rPr>
              <a:t>a constant pace indefinitely.  </a:t>
            </a:r>
          </a:p>
          <a:p>
            <a:pPr marL="341313" indent="-341313">
              <a:spcBef>
                <a:spcPts val="600"/>
              </a:spcBef>
              <a:buNone/>
              <a:tabLst>
                <a:tab pos="395288" algn="l"/>
              </a:tabLst>
            </a:pPr>
            <a:r>
              <a:rPr lang="en-US" altLang="en-US" dirty="0" smtClean="0">
                <a:solidFill>
                  <a:srgbClr val="000000"/>
                </a:solidFill>
                <a:latin typeface="Palatino" pitchFamily="-128" charset="0"/>
              </a:rPr>
              <a:t>9. Continuous </a:t>
            </a:r>
            <a:r>
              <a:rPr lang="en-US" altLang="en-US" dirty="0">
                <a:solidFill>
                  <a:srgbClr val="000000"/>
                </a:solidFill>
                <a:latin typeface="Palatino" pitchFamily="-128" charset="0"/>
              </a:rPr>
              <a:t>attention to </a:t>
            </a:r>
            <a:r>
              <a:rPr lang="en-US" altLang="en-US" dirty="0">
                <a:solidFill>
                  <a:srgbClr val="FF0000"/>
                </a:solidFill>
                <a:latin typeface="Palatino" pitchFamily="-128" charset="0"/>
              </a:rPr>
              <a:t>technical excellence </a:t>
            </a:r>
            <a:r>
              <a:rPr lang="en-US" altLang="en-US" dirty="0">
                <a:solidFill>
                  <a:srgbClr val="000000"/>
                </a:solidFill>
                <a:latin typeface="Palatino" pitchFamily="-128" charset="0"/>
              </a:rPr>
              <a:t>and </a:t>
            </a:r>
            <a:r>
              <a:rPr lang="en-US" altLang="en-US" dirty="0">
                <a:solidFill>
                  <a:srgbClr val="FF0000"/>
                </a:solidFill>
                <a:latin typeface="Palatino" pitchFamily="-128" charset="0"/>
              </a:rPr>
              <a:t>good design </a:t>
            </a:r>
            <a:r>
              <a:rPr lang="en-US" altLang="en-US" dirty="0">
                <a:solidFill>
                  <a:srgbClr val="000000"/>
                </a:solidFill>
                <a:latin typeface="Palatino" pitchFamily="-128" charset="0"/>
              </a:rPr>
              <a:t>enhances agility.  </a:t>
            </a:r>
            <a:endParaRPr lang="en-US" altLang="en-US" dirty="0" smtClean="0">
              <a:solidFill>
                <a:srgbClr val="000000"/>
              </a:solidFill>
              <a:latin typeface="Palatino" pitchFamily="-128" charset="0"/>
            </a:endParaRPr>
          </a:p>
          <a:p>
            <a:pPr marL="573088" indent="-573088">
              <a:spcBef>
                <a:spcPts val="600"/>
              </a:spcBef>
              <a:buNone/>
              <a:tabLst>
                <a:tab pos="395288" algn="l"/>
              </a:tabLst>
            </a:pPr>
            <a:r>
              <a:rPr lang="en-US" altLang="en-US" dirty="0" smtClean="0">
                <a:solidFill>
                  <a:srgbClr val="000000"/>
                </a:solidFill>
                <a:latin typeface="Palatino" pitchFamily="-128" charset="0"/>
              </a:rPr>
              <a:t>10. </a:t>
            </a:r>
            <a:r>
              <a:rPr lang="en-US" altLang="en-US" dirty="0" smtClean="0">
                <a:solidFill>
                  <a:srgbClr val="FF0000"/>
                </a:solidFill>
                <a:latin typeface="Palatino" pitchFamily="-128" charset="0"/>
              </a:rPr>
              <a:t>Simplicity</a:t>
            </a:r>
            <a:r>
              <a:rPr lang="en-US" altLang="en-US" dirty="0" smtClean="0">
                <a:solidFill>
                  <a:srgbClr val="000000"/>
                </a:solidFill>
                <a:latin typeface="Palatino" pitchFamily="-128" charset="0"/>
              </a:rPr>
              <a:t> </a:t>
            </a:r>
            <a:r>
              <a:rPr lang="en-US" altLang="en-US" dirty="0">
                <a:solidFill>
                  <a:srgbClr val="000000"/>
                </a:solidFill>
                <a:latin typeface="Palatino" pitchFamily="-128" charset="0"/>
              </a:rPr>
              <a:t>– the art of maximizing the amount of work not done – </a:t>
            </a:r>
            <a:r>
              <a:rPr lang="en-US" altLang="en-US" dirty="0" smtClean="0">
                <a:solidFill>
                  <a:srgbClr val="000000"/>
                </a:solidFill>
                <a:latin typeface="Palatino" pitchFamily="-128" charset="0"/>
              </a:rPr>
              <a:t>is  essential</a:t>
            </a:r>
            <a:r>
              <a:rPr lang="en-US" altLang="en-US" dirty="0">
                <a:solidFill>
                  <a:srgbClr val="000000"/>
                </a:solidFill>
                <a:latin typeface="Palatino" pitchFamily="-128" charset="0"/>
              </a:rPr>
              <a:t>.  </a:t>
            </a:r>
          </a:p>
          <a:p>
            <a:pPr marL="573088" indent="-573088">
              <a:spcBef>
                <a:spcPts val="600"/>
              </a:spcBef>
              <a:buNone/>
            </a:pPr>
            <a:r>
              <a:rPr lang="en-US" altLang="en-US" dirty="0">
                <a:solidFill>
                  <a:srgbClr val="000000"/>
                </a:solidFill>
                <a:latin typeface="Palatino" pitchFamily="-128" charset="0"/>
              </a:rPr>
              <a:t>11. The best architectures, requirements, and designs emerge from </a:t>
            </a:r>
            <a:r>
              <a:rPr lang="en-US" altLang="en-US" dirty="0">
                <a:solidFill>
                  <a:srgbClr val="FF0000"/>
                </a:solidFill>
                <a:latin typeface="Palatino" pitchFamily="-128" charset="0"/>
              </a:rPr>
              <a:t>self–organizing</a:t>
            </a:r>
            <a:r>
              <a:rPr lang="en-US" altLang="en-US" dirty="0">
                <a:solidFill>
                  <a:srgbClr val="000000"/>
                </a:solidFill>
                <a:latin typeface="Palatino" pitchFamily="-128" charset="0"/>
              </a:rPr>
              <a:t> teams. </a:t>
            </a:r>
          </a:p>
          <a:p>
            <a:pPr marL="573088" indent="-573088">
              <a:spcBef>
                <a:spcPts val="600"/>
              </a:spcBef>
              <a:buNone/>
            </a:pPr>
            <a:r>
              <a:rPr lang="en-US" altLang="en-US" dirty="0">
                <a:latin typeface="Palatino" pitchFamily="-128" charset="0"/>
              </a:rPr>
              <a:t>12. At regular intervals, the team reflects on how to become more effective, then </a:t>
            </a:r>
            <a:r>
              <a:rPr lang="en-US" altLang="en-US" dirty="0">
                <a:solidFill>
                  <a:srgbClr val="FF0000"/>
                </a:solidFill>
                <a:latin typeface="Palatino" pitchFamily="-128" charset="0"/>
              </a:rPr>
              <a:t>tunes and adjusts </a:t>
            </a:r>
            <a:r>
              <a:rPr lang="en-US" altLang="en-US" dirty="0">
                <a:latin typeface="Palatino" pitchFamily="-128" charset="0"/>
              </a:rPr>
              <a:t>its behavior accordingly</a:t>
            </a:r>
            <a:r>
              <a:rPr lang="en-US" altLang="en-US" dirty="0" smtClean="0">
                <a:latin typeface="Palatino" pitchFamily="-128" charset="0"/>
              </a:rPr>
              <a:t>.</a:t>
            </a:r>
          </a:p>
          <a:p>
            <a:pPr marL="573088" indent="-573088">
              <a:spcBef>
                <a:spcPts val="600"/>
              </a:spcBef>
              <a:buNone/>
            </a:pPr>
            <a:endParaRPr lang="en-US" altLang="en-US" dirty="0" smtClean="0">
              <a:latin typeface="Palatino" pitchFamily="-128" charset="0"/>
            </a:endParaRPr>
          </a:p>
          <a:p>
            <a:pPr marL="0" indent="0">
              <a:buNone/>
            </a:pPr>
            <a:r>
              <a:rPr lang="en-US" dirty="0"/>
              <a:t>Not every agile process model applies these 12 principles with equal weight, and some models choose </a:t>
            </a:r>
            <a:r>
              <a:rPr lang="en-US" dirty="0" smtClean="0"/>
              <a:t>to ignore </a:t>
            </a:r>
            <a:r>
              <a:rPr lang="en-US" dirty="0"/>
              <a:t>(or at least downplay) the importance of one or more of the principles.</a:t>
            </a:r>
            <a:endParaRPr lang="en-US" altLang="en-US" dirty="0" smtClean="0">
              <a:latin typeface="Palatino" pitchFamily="-128" charset="0"/>
            </a:endParaRPr>
          </a:p>
          <a:p>
            <a:pPr marL="573088" indent="-573088">
              <a:spcBef>
                <a:spcPts val="600"/>
              </a:spcBef>
              <a:buNone/>
            </a:pPr>
            <a:endParaRPr lang="en-US" altLang="en-US" dirty="0">
              <a:latin typeface="Palatino" pitchFamily="-128" charset="0"/>
            </a:endParaRPr>
          </a:p>
          <a:p>
            <a:endParaRPr lang="en-US" dirty="0"/>
          </a:p>
        </p:txBody>
      </p:sp>
    </p:spTree>
    <p:extLst>
      <p:ext uri="{BB962C8B-B14F-4D97-AF65-F5344CB8AC3E}">
        <p14:creationId xmlns:p14="http://schemas.microsoft.com/office/powerpoint/2010/main" val="146258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691"/>
            <a:ext cx="10515600" cy="1325563"/>
          </a:xfrm>
        </p:spPr>
        <p:txBody>
          <a:bodyPr/>
          <a:lstStyle/>
          <a:p>
            <a:r>
              <a:rPr lang="en-US" altLang="en-US" dirty="0"/>
              <a:t>Human Factors</a:t>
            </a:r>
            <a:endParaRPr lang="en-US" dirty="0"/>
          </a:p>
        </p:txBody>
      </p:sp>
      <p:sp>
        <p:nvSpPr>
          <p:cNvPr id="3" name="Content Placeholder 2"/>
          <p:cNvSpPr>
            <a:spLocks noGrp="1"/>
          </p:cNvSpPr>
          <p:nvPr>
            <p:ph idx="1"/>
          </p:nvPr>
        </p:nvSpPr>
        <p:spPr>
          <a:xfrm>
            <a:off x="838200" y="1228299"/>
            <a:ext cx="10515600" cy="5431807"/>
          </a:xfrm>
        </p:spPr>
        <p:txBody>
          <a:bodyPr>
            <a:normAutofit fontScale="92500" lnSpcReduction="10000"/>
          </a:bodyPr>
          <a:lstStyle/>
          <a:p>
            <a:r>
              <a:rPr lang="en-US" dirty="0"/>
              <a:t>“Agile development focuses on the talents and skills of individuals, molding the process to specific people </a:t>
            </a:r>
            <a:r>
              <a:rPr lang="en-US" dirty="0" smtClean="0"/>
              <a:t>and teams.”</a:t>
            </a:r>
          </a:p>
          <a:p>
            <a:r>
              <a:rPr lang="en-US" dirty="0"/>
              <a:t>The </a:t>
            </a:r>
            <a:r>
              <a:rPr lang="en-US" b="1" dirty="0"/>
              <a:t>key point</a:t>
            </a:r>
            <a:r>
              <a:rPr lang="en-US" dirty="0"/>
              <a:t> in this statement is that the process molds to the needs of the people and team, not </a:t>
            </a:r>
            <a:r>
              <a:rPr lang="en-US" dirty="0" smtClean="0"/>
              <a:t>the other </a:t>
            </a:r>
            <a:r>
              <a:rPr lang="en-US" dirty="0"/>
              <a:t>way around.</a:t>
            </a:r>
            <a:endParaRPr lang="en-US" dirty="0" smtClean="0"/>
          </a:p>
          <a:p>
            <a:r>
              <a:rPr lang="en-US" altLang="en-US" dirty="0" smtClean="0">
                <a:solidFill>
                  <a:srgbClr val="FF0000"/>
                </a:solidFill>
                <a:latin typeface="Palatino" pitchFamily="-128" charset="0"/>
              </a:rPr>
              <a:t>key </a:t>
            </a:r>
            <a:r>
              <a:rPr lang="en-US" altLang="en-US" dirty="0">
                <a:solidFill>
                  <a:srgbClr val="FF0000"/>
                </a:solidFill>
                <a:latin typeface="Palatino" pitchFamily="-128" charset="0"/>
              </a:rPr>
              <a:t>traits </a:t>
            </a:r>
            <a:r>
              <a:rPr lang="en-US" altLang="en-US" dirty="0">
                <a:latin typeface="Palatino" pitchFamily="-128" charset="0"/>
              </a:rPr>
              <a:t>must exist among the people on an agile team and the team itself:</a:t>
            </a:r>
          </a:p>
          <a:p>
            <a:pPr lvl="1"/>
            <a:r>
              <a:rPr lang="en-US" b="1" dirty="0"/>
              <a:t>Competence. </a:t>
            </a:r>
            <a:r>
              <a:rPr lang="en-US" dirty="0"/>
              <a:t>( talent, skills, knowledge</a:t>
            </a:r>
            <a:r>
              <a:rPr lang="en-US" dirty="0" smtClean="0"/>
              <a:t>)</a:t>
            </a:r>
            <a:endParaRPr lang="en-US" dirty="0"/>
          </a:p>
          <a:p>
            <a:pPr lvl="1"/>
            <a:r>
              <a:rPr lang="en-US" b="1" dirty="0" smtClean="0"/>
              <a:t>Common </a:t>
            </a:r>
            <a:r>
              <a:rPr lang="en-US" b="1" dirty="0"/>
              <a:t>focus. </a:t>
            </a:r>
            <a:r>
              <a:rPr lang="en-US" dirty="0"/>
              <a:t>( deliver a working software increment </a:t>
            </a:r>
            <a:r>
              <a:rPr lang="en-US" dirty="0" smtClean="0"/>
              <a:t>)</a:t>
            </a:r>
            <a:endParaRPr lang="en-US" dirty="0"/>
          </a:p>
          <a:p>
            <a:pPr lvl="1"/>
            <a:r>
              <a:rPr lang="en-US" b="1" dirty="0" smtClean="0"/>
              <a:t>Collaboration</a:t>
            </a:r>
            <a:r>
              <a:rPr lang="en-US" b="1" dirty="0"/>
              <a:t>. </a:t>
            </a:r>
            <a:r>
              <a:rPr lang="en-US" dirty="0"/>
              <a:t>( peers and stakeholders) </a:t>
            </a:r>
          </a:p>
          <a:p>
            <a:pPr lvl="1"/>
            <a:r>
              <a:rPr lang="en-US" b="1" dirty="0" smtClean="0"/>
              <a:t>Decision-making </a:t>
            </a:r>
            <a:r>
              <a:rPr lang="en-US" b="1" dirty="0"/>
              <a:t>ability. </a:t>
            </a:r>
            <a:r>
              <a:rPr lang="en-US" dirty="0"/>
              <a:t>( freedom to control its own destiny) </a:t>
            </a:r>
          </a:p>
          <a:p>
            <a:pPr lvl="1"/>
            <a:r>
              <a:rPr lang="en-US" b="1" dirty="0" smtClean="0"/>
              <a:t>Fuzzy </a:t>
            </a:r>
            <a:r>
              <a:rPr lang="en-US" b="1" dirty="0"/>
              <a:t>problem-solving ability</a:t>
            </a:r>
            <a:r>
              <a:rPr lang="en-US" dirty="0"/>
              <a:t>.(ambiguity and constant changes, </a:t>
            </a:r>
            <a:r>
              <a:rPr lang="en-US" dirty="0" smtClean="0"/>
              <a:t>today problem </a:t>
            </a:r>
            <a:r>
              <a:rPr lang="en-US" dirty="0"/>
              <a:t>may not be tomorrow’s </a:t>
            </a:r>
            <a:r>
              <a:rPr lang="en-US" dirty="0" smtClean="0"/>
              <a:t>problem)</a:t>
            </a:r>
            <a:endParaRPr lang="en-US" dirty="0"/>
          </a:p>
          <a:p>
            <a:pPr lvl="1"/>
            <a:r>
              <a:rPr lang="en-US" b="1" dirty="0" smtClean="0"/>
              <a:t>Mutual </a:t>
            </a:r>
            <a:r>
              <a:rPr lang="en-US" b="1" dirty="0"/>
              <a:t>trust and respect</a:t>
            </a:r>
            <a:r>
              <a:rPr lang="en-US" sz="2400" b="1" dirty="0" smtClean="0"/>
              <a:t>.(</a:t>
            </a:r>
            <a:r>
              <a:rPr lang="en-US" sz="2400" dirty="0" smtClean="0"/>
              <a:t>a “</a:t>
            </a:r>
            <a:r>
              <a:rPr lang="en-US" b="1" dirty="0" smtClean="0"/>
              <a:t>jelled team</a:t>
            </a:r>
            <a:r>
              <a:rPr lang="en-US" dirty="0" smtClean="0"/>
              <a:t>” which is “</a:t>
            </a:r>
            <a:r>
              <a:rPr lang="en-US" sz="2400" dirty="0" smtClean="0"/>
              <a:t>so </a:t>
            </a:r>
            <a:r>
              <a:rPr lang="en-US" sz="2400" dirty="0"/>
              <a:t>strongly </a:t>
            </a:r>
            <a:r>
              <a:rPr lang="en-US" sz="2400" dirty="0" smtClean="0"/>
              <a:t>knit that </a:t>
            </a:r>
            <a:r>
              <a:rPr lang="en-US" sz="2400" dirty="0"/>
              <a:t>the whole is greater than the sum of the parts.”</a:t>
            </a:r>
            <a:r>
              <a:rPr lang="en-US" sz="2400" dirty="0" smtClean="0"/>
              <a:t>)</a:t>
            </a:r>
            <a:endParaRPr lang="en-US" sz="2400" dirty="0"/>
          </a:p>
          <a:p>
            <a:pPr lvl="1"/>
            <a:r>
              <a:rPr lang="en-US" b="1" dirty="0" smtClean="0"/>
              <a:t>Self-organization</a:t>
            </a:r>
            <a:r>
              <a:rPr lang="en-US" b="1" dirty="0"/>
              <a:t>. </a:t>
            </a:r>
            <a:r>
              <a:rPr lang="en-US" dirty="0"/>
              <a:t>( </a:t>
            </a:r>
            <a:r>
              <a:rPr lang="en-US" dirty="0" smtClean="0"/>
              <a:t>organize themselves </a:t>
            </a:r>
            <a:r>
              <a:rPr lang="en-US" dirty="0"/>
              <a:t>for the work done, </a:t>
            </a:r>
            <a:r>
              <a:rPr lang="en-US" dirty="0" smtClean="0"/>
              <a:t>organize process </a:t>
            </a:r>
            <a:r>
              <a:rPr lang="en-US" dirty="0"/>
              <a:t>for its </a:t>
            </a:r>
            <a:r>
              <a:rPr lang="en-US" dirty="0" smtClean="0"/>
              <a:t>local environment</a:t>
            </a:r>
            <a:r>
              <a:rPr lang="en-US" dirty="0"/>
              <a:t>, </a:t>
            </a:r>
            <a:r>
              <a:rPr lang="en-US" dirty="0" smtClean="0"/>
              <a:t>organize the </a:t>
            </a:r>
            <a:r>
              <a:rPr lang="en-US" dirty="0"/>
              <a:t>work schedule) </a:t>
            </a:r>
          </a:p>
        </p:txBody>
      </p:sp>
    </p:spTree>
    <p:extLst>
      <p:ext uri="{BB962C8B-B14F-4D97-AF65-F5344CB8AC3E}">
        <p14:creationId xmlns:p14="http://schemas.microsoft.com/office/powerpoint/2010/main" val="35512775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a:t>Agile Model - Pros and Cons</a:t>
            </a:r>
            <a:endParaRPr lang="en-US" dirty="0"/>
          </a:p>
        </p:txBody>
      </p:sp>
      <p:sp>
        <p:nvSpPr>
          <p:cNvPr id="3" name="Content Placeholder 2"/>
          <p:cNvSpPr>
            <a:spLocks noGrp="1"/>
          </p:cNvSpPr>
          <p:nvPr>
            <p:ph idx="1"/>
          </p:nvPr>
        </p:nvSpPr>
        <p:spPr>
          <a:xfrm>
            <a:off x="838200" y="1149531"/>
            <a:ext cx="10515600" cy="5525589"/>
          </a:xfrm>
        </p:spPr>
        <p:txBody>
          <a:bodyPr>
            <a:normAutofit fontScale="77500" lnSpcReduction="20000"/>
          </a:bodyPr>
          <a:lstStyle/>
          <a:p>
            <a:r>
              <a:rPr lang="en-US" dirty="0"/>
              <a:t>Agile methods are being widely accepted in the software world recently. However, this method may </a:t>
            </a:r>
            <a:r>
              <a:rPr lang="en-US" dirty="0" smtClean="0"/>
              <a:t>not always </a:t>
            </a:r>
            <a:r>
              <a:rPr lang="en-US" dirty="0"/>
              <a:t>be suitable for all products. Here are some pros and cons of the Agile model.</a:t>
            </a:r>
          </a:p>
          <a:p>
            <a:r>
              <a:rPr lang="en-US" dirty="0"/>
              <a:t>The </a:t>
            </a:r>
            <a:r>
              <a:rPr lang="en-US" b="1" dirty="0"/>
              <a:t>advantages</a:t>
            </a:r>
            <a:r>
              <a:rPr lang="en-US" dirty="0"/>
              <a:t> of the Agile Model are as follows:</a:t>
            </a:r>
          </a:p>
          <a:p>
            <a:r>
              <a:rPr lang="en-US" dirty="0" smtClean="0"/>
              <a:t>It </a:t>
            </a:r>
            <a:r>
              <a:rPr lang="en-US" dirty="0"/>
              <a:t>is a very realistic approach to software development.</a:t>
            </a:r>
          </a:p>
          <a:p>
            <a:r>
              <a:rPr lang="en-US" dirty="0" smtClean="0"/>
              <a:t>Promotes </a:t>
            </a:r>
            <a:r>
              <a:rPr lang="en-US" dirty="0"/>
              <a:t>teamwork and cross training.</a:t>
            </a:r>
          </a:p>
          <a:p>
            <a:r>
              <a:rPr lang="en-US" dirty="0" smtClean="0"/>
              <a:t>Functionality </a:t>
            </a:r>
            <a:r>
              <a:rPr lang="en-US" dirty="0"/>
              <a:t>can be developed rapidly and demonstrated.</a:t>
            </a:r>
          </a:p>
          <a:p>
            <a:r>
              <a:rPr lang="en-US" dirty="0" smtClean="0"/>
              <a:t>Resource </a:t>
            </a:r>
            <a:r>
              <a:rPr lang="en-US" dirty="0"/>
              <a:t>requirements are minimum.</a:t>
            </a:r>
          </a:p>
          <a:p>
            <a:r>
              <a:rPr lang="en-US" dirty="0" smtClean="0"/>
              <a:t>Suitable </a:t>
            </a:r>
            <a:r>
              <a:rPr lang="en-US" dirty="0"/>
              <a:t>for fixed or changing requirements</a:t>
            </a:r>
          </a:p>
          <a:p>
            <a:r>
              <a:rPr lang="en-US" dirty="0" smtClean="0"/>
              <a:t>Delivers </a:t>
            </a:r>
            <a:r>
              <a:rPr lang="en-US" dirty="0"/>
              <a:t>early partial working solutions.</a:t>
            </a:r>
          </a:p>
          <a:p>
            <a:r>
              <a:rPr lang="en-US" dirty="0" smtClean="0"/>
              <a:t>Good </a:t>
            </a:r>
            <a:r>
              <a:rPr lang="en-US" dirty="0"/>
              <a:t>model for environments that change steadily.</a:t>
            </a:r>
          </a:p>
          <a:p>
            <a:r>
              <a:rPr lang="en-US" dirty="0" smtClean="0"/>
              <a:t>Minimal </a:t>
            </a:r>
            <a:r>
              <a:rPr lang="en-US" dirty="0"/>
              <a:t>rules, documentation easily employed.</a:t>
            </a:r>
          </a:p>
          <a:p>
            <a:r>
              <a:rPr lang="en-US" dirty="0" smtClean="0"/>
              <a:t>Enables </a:t>
            </a:r>
            <a:r>
              <a:rPr lang="en-US" dirty="0"/>
              <a:t>concurrent development and delivery within an overall planned context.</a:t>
            </a:r>
          </a:p>
          <a:p>
            <a:r>
              <a:rPr lang="en-US" dirty="0" smtClean="0"/>
              <a:t>Little </a:t>
            </a:r>
            <a:r>
              <a:rPr lang="en-US" dirty="0"/>
              <a:t>or no planning required</a:t>
            </a:r>
            <a:r>
              <a:rPr lang="en-US" dirty="0" smtClean="0"/>
              <a:t>.</a:t>
            </a:r>
          </a:p>
          <a:p>
            <a:r>
              <a:rPr lang="en-US" dirty="0"/>
              <a:t>Easy to manage.</a:t>
            </a:r>
          </a:p>
          <a:p>
            <a:r>
              <a:rPr lang="en-US" dirty="0" smtClean="0"/>
              <a:t>Gives </a:t>
            </a:r>
            <a:r>
              <a:rPr lang="en-US" dirty="0"/>
              <a:t>flexibility to developers.</a:t>
            </a:r>
          </a:p>
        </p:txBody>
      </p:sp>
    </p:spTree>
    <p:extLst>
      <p:ext uri="{BB962C8B-B14F-4D97-AF65-F5344CB8AC3E}">
        <p14:creationId xmlns:p14="http://schemas.microsoft.com/office/powerpoint/2010/main" val="2148789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isadvantages </a:t>
            </a:r>
            <a:r>
              <a:rPr lang="en-US" dirty="0"/>
              <a:t>of the Agile Model</a:t>
            </a:r>
          </a:p>
        </p:txBody>
      </p:sp>
      <p:sp>
        <p:nvSpPr>
          <p:cNvPr id="3" name="Content Placeholder 2"/>
          <p:cNvSpPr>
            <a:spLocks noGrp="1"/>
          </p:cNvSpPr>
          <p:nvPr>
            <p:ph idx="1"/>
          </p:nvPr>
        </p:nvSpPr>
        <p:spPr/>
        <p:txBody>
          <a:bodyPr>
            <a:normAutofit fontScale="85000" lnSpcReduction="20000"/>
          </a:bodyPr>
          <a:lstStyle/>
          <a:p>
            <a:r>
              <a:rPr lang="en-US" dirty="0"/>
              <a:t>Not suitable for handling complex dependencies.</a:t>
            </a:r>
          </a:p>
          <a:p>
            <a:r>
              <a:rPr lang="en-US" dirty="0" smtClean="0"/>
              <a:t>More </a:t>
            </a:r>
            <a:r>
              <a:rPr lang="en-US" dirty="0"/>
              <a:t>risk of sustainability, maintainability and extensibility.</a:t>
            </a:r>
          </a:p>
          <a:p>
            <a:r>
              <a:rPr lang="en-US" dirty="0" smtClean="0"/>
              <a:t>An </a:t>
            </a:r>
            <a:r>
              <a:rPr lang="en-US" dirty="0"/>
              <a:t>overall plan, an agile leader and agile PM practice is a must without which it will not work.</a:t>
            </a:r>
          </a:p>
          <a:p>
            <a:r>
              <a:rPr lang="en-US" dirty="0" smtClean="0"/>
              <a:t>Strict </a:t>
            </a:r>
            <a:r>
              <a:rPr lang="en-US" dirty="0"/>
              <a:t>delivery management dictates the scope, functionality to be delivered, and adjustments to </a:t>
            </a:r>
            <a:r>
              <a:rPr lang="en-US" dirty="0" smtClean="0"/>
              <a:t>meet the </a:t>
            </a:r>
            <a:r>
              <a:rPr lang="en-US" dirty="0"/>
              <a:t>deadlines.</a:t>
            </a:r>
          </a:p>
          <a:p>
            <a:r>
              <a:rPr lang="en-US" dirty="0" smtClean="0"/>
              <a:t>Depends </a:t>
            </a:r>
            <a:r>
              <a:rPr lang="en-US" dirty="0"/>
              <a:t>heavily on customer interaction, so if customer is not clear, team can be driven in the </a:t>
            </a:r>
            <a:r>
              <a:rPr lang="en-US" dirty="0" smtClean="0"/>
              <a:t>wrong direction</a:t>
            </a:r>
            <a:r>
              <a:rPr lang="en-US" dirty="0"/>
              <a:t>.</a:t>
            </a:r>
          </a:p>
          <a:p>
            <a:r>
              <a:rPr lang="en-US" dirty="0" smtClean="0"/>
              <a:t>There </a:t>
            </a:r>
            <a:r>
              <a:rPr lang="en-US" dirty="0"/>
              <a:t>is a very high individual dependency, since there is minimum documentation generated.</a:t>
            </a:r>
          </a:p>
          <a:p>
            <a:r>
              <a:rPr lang="en-US" dirty="0" smtClean="0"/>
              <a:t>Transfer </a:t>
            </a:r>
            <a:r>
              <a:rPr lang="en-US" dirty="0"/>
              <a:t>of technology to new team members may be quite challenging due to lack of documentation.</a:t>
            </a:r>
          </a:p>
        </p:txBody>
      </p:sp>
    </p:spTree>
    <p:extLst>
      <p:ext uri="{BB962C8B-B14F-4D97-AF65-F5344CB8AC3E}">
        <p14:creationId xmlns:p14="http://schemas.microsoft.com/office/powerpoint/2010/main" val="695425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35" y="222819"/>
            <a:ext cx="5730499" cy="902482"/>
          </a:xfrm>
        </p:spPr>
        <p:txBody>
          <a:bodyPr>
            <a:normAutofit fontScale="90000"/>
          </a:bodyPr>
          <a:lstStyle/>
          <a:p>
            <a:r>
              <a:rPr lang="en-US" altLang="en-US" dirty="0"/>
              <a:t>Extreme Programming (XP)</a:t>
            </a:r>
            <a:endParaRPr lang="en-US" dirty="0"/>
          </a:p>
        </p:txBody>
      </p:sp>
      <p:sp>
        <p:nvSpPr>
          <p:cNvPr id="3" name="Content Placeholder 2"/>
          <p:cNvSpPr>
            <a:spLocks noGrp="1"/>
          </p:cNvSpPr>
          <p:nvPr>
            <p:ph idx="1"/>
          </p:nvPr>
        </p:nvSpPr>
        <p:spPr>
          <a:xfrm>
            <a:off x="614149" y="791570"/>
            <a:ext cx="10931857" cy="6066430"/>
          </a:xfrm>
        </p:spPr>
        <p:txBody>
          <a:bodyPr>
            <a:normAutofit/>
          </a:bodyPr>
          <a:lstStyle/>
          <a:p>
            <a:endParaRPr lang="en-US" dirty="0" smtClean="0"/>
          </a:p>
          <a:p>
            <a:endParaRPr lang="en-US" dirty="0"/>
          </a:p>
          <a:p>
            <a:endParaRPr lang="en-US" dirty="0" smtClean="0"/>
          </a:p>
          <a:p>
            <a:r>
              <a:rPr lang="en-US" dirty="0"/>
              <a:t>Extreme programming (XP) is one of the most important software development framework of Agile models. </a:t>
            </a:r>
            <a:endParaRPr lang="en-US" dirty="0" smtClean="0"/>
          </a:p>
          <a:p>
            <a:r>
              <a:rPr lang="en-US" dirty="0" smtClean="0"/>
              <a:t>It</a:t>
            </a:r>
            <a:r>
              <a:rPr lang="en-US" dirty="0"/>
              <a:t> </a:t>
            </a:r>
            <a:r>
              <a:rPr lang="en-US" dirty="0" smtClean="0"/>
              <a:t>is </a:t>
            </a:r>
            <a:r>
              <a:rPr lang="en-US" dirty="0"/>
              <a:t>used to improve software quality and responsive to customer requirements. </a:t>
            </a:r>
            <a:endParaRPr lang="en-US" dirty="0" smtClean="0"/>
          </a:p>
          <a:p>
            <a:r>
              <a:rPr lang="en-US" dirty="0" smtClean="0"/>
              <a:t>The </a:t>
            </a:r>
            <a:r>
              <a:rPr lang="en-US" dirty="0"/>
              <a:t>extreme </a:t>
            </a:r>
            <a:r>
              <a:rPr lang="en-US" dirty="0" smtClean="0"/>
              <a:t>programming model </a:t>
            </a:r>
            <a:r>
              <a:rPr lang="en-US" dirty="0"/>
              <a:t>recommends taking the best practices that have worked well in the past in program </a:t>
            </a:r>
            <a:r>
              <a:rPr lang="en-US" dirty="0" smtClean="0"/>
              <a:t>development projects </a:t>
            </a:r>
            <a:r>
              <a:rPr lang="en-US" dirty="0"/>
              <a:t>to extreme levels.</a:t>
            </a:r>
            <a:endParaRPr lang="en-US" sz="2600" dirty="0"/>
          </a:p>
        </p:txBody>
      </p:sp>
      <p:pic>
        <p:nvPicPr>
          <p:cNvPr id="1026" name="Picture 2" descr="Image result for extreme program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850" y="-414892"/>
            <a:ext cx="6534150" cy="2714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4140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type="title"/>
          </p:nvPr>
        </p:nvSpPr>
        <p:spPr>
          <a:xfrm>
            <a:off x="2442947" y="119184"/>
            <a:ext cx="8116888" cy="600075"/>
          </a:xfrm>
        </p:spPr>
        <p:txBody>
          <a:bodyPr>
            <a:normAutofit fontScale="90000"/>
          </a:bodyPr>
          <a:lstStyle/>
          <a:p>
            <a:r>
              <a:rPr lang="en-US" altLang="en-US" dirty="0"/>
              <a:t>Extreme Programming (XP)</a:t>
            </a:r>
          </a:p>
        </p:txBody>
      </p:sp>
      <p:pic>
        <p:nvPicPr>
          <p:cNvPr id="2" name="Picture 1"/>
          <p:cNvPicPr>
            <a:picLocks noChangeAspect="1"/>
          </p:cNvPicPr>
          <p:nvPr/>
        </p:nvPicPr>
        <p:blipFill>
          <a:blip r:embed="rId2"/>
          <a:stretch>
            <a:fillRect/>
          </a:stretch>
        </p:blipFill>
        <p:spPr>
          <a:xfrm>
            <a:off x="3572826" y="1010611"/>
            <a:ext cx="8341670" cy="4970157"/>
          </a:xfrm>
          <a:prstGeom prst="rect">
            <a:avLst/>
          </a:prstGeom>
        </p:spPr>
      </p:pic>
      <p:sp>
        <p:nvSpPr>
          <p:cNvPr id="6" name="TextBox 5"/>
          <p:cNvSpPr txBox="1"/>
          <p:nvPr/>
        </p:nvSpPr>
        <p:spPr>
          <a:xfrm>
            <a:off x="477669" y="2188867"/>
            <a:ext cx="3930555" cy="3416320"/>
          </a:xfrm>
          <a:prstGeom prst="rect">
            <a:avLst/>
          </a:prstGeom>
          <a:noFill/>
        </p:spPr>
        <p:txBody>
          <a:bodyPr wrap="square" rtlCol="0">
            <a:spAutoFit/>
          </a:bodyPr>
          <a:lstStyle/>
          <a:p>
            <a:r>
              <a:rPr lang="en-US" sz="2400" dirty="0" smtClean="0"/>
              <a:t>Extreme Programming uses an </a:t>
            </a:r>
            <a:r>
              <a:rPr lang="en-US" sz="2400" b="1" dirty="0" smtClean="0"/>
              <a:t>object- oriented approach </a:t>
            </a:r>
            <a:r>
              <a:rPr lang="en-US" sz="2400" dirty="0" smtClean="0"/>
              <a:t>as its preferred development paradigm and encompasses a set of rules and practices that occur within the context of four framework activities: </a:t>
            </a:r>
            <a:r>
              <a:rPr lang="en-US" sz="2400" b="1" dirty="0" smtClean="0"/>
              <a:t>planning, design, coding, and testing.</a:t>
            </a:r>
            <a:endParaRPr lang="en-US" sz="2400" b="1" dirty="0"/>
          </a:p>
        </p:txBody>
      </p:sp>
    </p:spTree>
    <p:extLst>
      <p:ext uri="{BB962C8B-B14F-4D97-AF65-F5344CB8AC3E}">
        <p14:creationId xmlns:p14="http://schemas.microsoft.com/office/powerpoint/2010/main" val="12465414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401"/>
          </a:xfrm>
        </p:spPr>
        <p:txBody>
          <a:bodyPr>
            <a:normAutofit fontScale="90000"/>
          </a:bodyPr>
          <a:lstStyle/>
          <a:p>
            <a:r>
              <a:rPr lang="en-US" b="1" dirty="0"/>
              <a:t>Good practices needs to practiced </a:t>
            </a:r>
            <a:r>
              <a:rPr lang="en-US" b="1" dirty="0" smtClean="0"/>
              <a:t>XP</a:t>
            </a:r>
            <a:endParaRPr lang="en-US" dirty="0"/>
          </a:p>
        </p:txBody>
      </p:sp>
      <p:sp>
        <p:nvSpPr>
          <p:cNvPr id="3" name="Content Placeholder 2"/>
          <p:cNvSpPr>
            <a:spLocks noGrp="1"/>
          </p:cNvSpPr>
          <p:nvPr>
            <p:ph idx="1"/>
          </p:nvPr>
        </p:nvSpPr>
        <p:spPr>
          <a:xfrm>
            <a:off x="838200" y="1214846"/>
            <a:ext cx="10515600" cy="5434148"/>
          </a:xfrm>
        </p:spPr>
        <p:txBody>
          <a:bodyPr>
            <a:normAutofit fontScale="77500" lnSpcReduction="20000"/>
          </a:bodyPr>
          <a:lstStyle/>
          <a:p>
            <a:r>
              <a:rPr lang="en-US" dirty="0"/>
              <a:t>Some of the good practices that have been recognized in the extreme programming model and suggested </a:t>
            </a:r>
            <a:r>
              <a:rPr lang="en-US" dirty="0" smtClean="0"/>
              <a:t>to maximize </a:t>
            </a:r>
            <a:r>
              <a:rPr lang="en-US" dirty="0"/>
              <a:t>their use are given below:</a:t>
            </a:r>
          </a:p>
          <a:p>
            <a:r>
              <a:rPr lang="en-US" b="1" dirty="0" smtClean="0"/>
              <a:t>Code </a:t>
            </a:r>
            <a:r>
              <a:rPr lang="en-US" b="1" dirty="0"/>
              <a:t>Review: </a:t>
            </a:r>
            <a:r>
              <a:rPr lang="en-US" dirty="0"/>
              <a:t>Code review detects and corrects errors efficiently. It suggests pair programming </a:t>
            </a:r>
            <a:r>
              <a:rPr lang="en-US" dirty="0" smtClean="0"/>
              <a:t>as coding </a:t>
            </a:r>
            <a:r>
              <a:rPr lang="en-US" dirty="0"/>
              <a:t>and reviewing of written code carried out by a pair of programmers who switch their </a:t>
            </a:r>
            <a:r>
              <a:rPr lang="en-US" dirty="0" smtClean="0"/>
              <a:t>works between </a:t>
            </a:r>
            <a:r>
              <a:rPr lang="en-US" dirty="0"/>
              <a:t>them every hour.</a:t>
            </a:r>
          </a:p>
          <a:p>
            <a:r>
              <a:rPr lang="en-US" b="1" dirty="0" smtClean="0"/>
              <a:t>Testing</a:t>
            </a:r>
            <a:r>
              <a:rPr lang="en-US" b="1" dirty="0"/>
              <a:t>: </a:t>
            </a:r>
            <a:r>
              <a:rPr lang="en-US" dirty="0"/>
              <a:t>Testing code helps to remove errors and improves its reliability. XP suggests </a:t>
            </a:r>
            <a:r>
              <a:rPr lang="en-US" dirty="0" smtClean="0"/>
              <a:t>test-driven development </a:t>
            </a:r>
            <a:r>
              <a:rPr lang="en-US" dirty="0"/>
              <a:t>(TDD) to continually write and execute test cases. In the TDD approach test cases </a:t>
            </a:r>
            <a:r>
              <a:rPr lang="en-US" dirty="0" smtClean="0"/>
              <a:t>are written </a:t>
            </a:r>
            <a:r>
              <a:rPr lang="en-US" dirty="0"/>
              <a:t>even before any code is written.</a:t>
            </a:r>
          </a:p>
          <a:p>
            <a:r>
              <a:rPr lang="en-US" b="1" dirty="0" smtClean="0"/>
              <a:t>Incremental </a:t>
            </a:r>
            <a:r>
              <a:rPr lang="en-US" b="1" dirty="0"/>
              <a:t>development: </a:t>
            </a:r>
            <a:r>
              <a:rPr lang="en-US" dirty="0"/>
              <a:t>Incremental development is very good because customer feedback </a:t>
            </a:r>
            <a:r>
              <a:rPr lang="en-US" dirty="0" smtClean="0"/>
              <a:t>is gained </a:t>
            </a:r>
            <a:r>
              <a:rPr lang="en-US" dirty="0"/>
              <a:t>and based on this development team come up with new increments every few days after </a:t>
            </a:r>
            <a:r>
              <a:rPr lang="en-US" dirty="0" smtClean="0"/>
              <a:t>each iteration</a:t>
            </a:r>
            <a:r>
              <a:rPr lang="en-US" dirty="0"/>
              <a:t>.</a:t>
            </a:r>
          </a:p>
          <a:p>
            <a:r>
              <a:rPr lang="en-US" b="1" dirty="0" smtClean="0"/>
              <a:t>Simplicity</a:t>
            </a:r>
            <a:r>
              <a:rPr lang="en-US" b="1" dirty="0"/>
              <a:t>: </a:t>
            </a:r>
            <a:r>
              <a:rPr lang="en-US" dirty="0"/>
              <a:t>Simplicity makes it easier to develop good quality code as well as to test and debug it.</a:t>
            </a:r>
          </a:p>
          <a:p>
            <a:r>
              <a:rPr lang="en-US" b="1" dirty="0" smtClean="0"/>
              <a:t>Design</a:t>
            </a:r>
            <a:r>
              <a:rPr lang="en-US" b="1" dirty="0"/>
              <a:t>: </a:t>
            </a:r>
            <a:r>
              <a:rPr lang="en-US" dirty="0"/>
              <a:t>Good quality design is important to develop a good quality software. So, everybody </a:t>
            </a:r>
            <a:r>
              <a:rPr lang="en-US" dirty="0" smtClean="0"/>
              <a:t>should design </a:t>
            </a:r>
            <a:r>
              <a:rPr lang="en-US" dirty="0"/>
              <a:t>daily.</a:t>
            </a:r>
          </a:p>
          <a:p>
            <a:r>
              <a:rPr lang="en-US" b="1" dirty="0" smtClean="0"/>
              <a:t>Integration </a:t>
            </a:r>
            <a:r>
              <a:rPr lang="en-US" b="1" dirty="0"/>
              <a:t>testing</a:t>
            </a:r>
            <a:r>
              <a:rPr lang="en-US" dirty="0"/>
              <a:t>: It helps to identify bugs at the interfaces of different functionalities. </a:t>
            </a:r>
            <a:r>
              <a:rPr lang="en-US" dirty="0" smtClean="0"/>
              <a:t>Extreme programming </a:t>
            </a:r>
            <a:r>
              <a:rPr lang="en-US" dirty="0"/>
              <a:t>suggests that the developers should achieve continuous integration by building </a:t>
            </a:r>
            <a:r>
              <a:rPr lang="en-US" dirty="0" smtClean="0"/>
              <a:t>and performing </a:t>
            </a:r>
            <a:r>
              <a:rPr lang="en-US" dirty="0"/>
              <a:t>integration testing several times a day.</a:t>
            </a:r>
          </a:p>
        </p:txBody>
      </p:sp>
    </p:spTree>
    <p:extLst>
      <p:ext uri="{BB962C8B-B14F-4D97-AF65-F5344CB8AC3E}">
        <p14:creationId xmlns:p14="http://schemas.microsoft.com/office/powerpoint/2010/main" val="1841309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principles of </a:t>
            </a:r>
            <a:r>
              <a:rPr lang="en-US" b="1" dirty="0" smtClean="0"/>
              <a:t>XP</a:t>
            </a:r>
            <a:endParaRPr lang="en-US" dirty="0"/>
          </a:p>
        </p:txBody>
      </p:sp>
      <p:sp>
        <p:nvSpPr>
          <p:cNvPr id="3" name="Content Placeholder 2"/>
          <p:cNvSpPr>
            <a:spLocks noGrp="1"/>
          </p:cNvSpPr>
          <p:nvPr>
            <p:ph idx="1"/>
          </p:nvPr>
        </p:nvSpPr>
        <p:spPr/>
        <p:txBody>
          <a:bodyPr>
            <a:normAutofit fontScale="92500" lnSpcReduction="10000"/>
          </a:bodyPr>
          <a:lstStyle/>
          <a:p>
            <a:r>
              <a:rPr lang="en-US" dirty="0"/>
              <a:t>XP is based on the frequent iteration through which the developers implement </a:t>
            </a:r>
            <a:r>
              <a:rPr lang="en-US" b="1" dirty="0"/>
              <a:t>User Stories</a:t>
            </a:r>
            <a:r>
              <a:rPr lang="en-US" dirty="0"/>
              <a:t>. </a:t>
            </a:r>
            <a:endParaRPr lang="en-US" dirty="0" smtClean="0"/>
          </a:p>
          <a:p>
            <a:r>
              <a:rPr lang="en-US" dirty="0" smtClean="0"/>
              <a:t>User </a:t>
            </a:r>
            <a:r>
              <a:rPr lang="en-US" dirty="0"/>
              <a:t>stories </a:t>
            </a:r>
            <a:r>
              <a:rPr lang="en-US" dirty="0" smtClean="0"/>
              <a:t>are simple </a:t>
            </a:r>
            <a:r>
              <a:rPr lang="en-US" dirty="0"/>
              <a:t>and informal statements of the customer about the functionalities needed. A </a:t>
            </a:r>
            <a:r>
              <a:rPr lang="en-US" b="1" dirty="0"/>
              <a:t>User story </a:t>
            </a:r>
            <a:r>
              <a:rPr lang="en-US" dirty="0"/>
              <a:t>is </a:t>
            </a:r>
            <a:r>
              <a:rPr lang="en-US" dirty="0" smtClean="0"/>
              <a:t>a conventional </a:t>
            </a:r>
            <a:r>
              <a:rPr lang="en-US" dirty="0"/>
              <a:t>description by the user about a feature of the required system. It does not mention finer </a:t>
            </a:r>
            <a:r>
              <a:rPr lang="en-US" dirty="0" smtClean="0"/>
              <a:t>details such </a:t>
            </a:r>
            <a:r>
              <a:rPr lang="en-US" dirty="0"/>
              <a:t>as the different scenarios that can occur. </a:t>
            </a:r>
            <a:endParaRPr lang="en-US" dirty="0" smtClean="0"/>
          </a:p>
          <a:p>
            <a:r>
              <a:rPr lang="en-US" dirty="0" smtClean="0"/>
              <a:t>On </a:t>
            </a:r>
            <a:r>
              <a:rPr lang="en-US" dirty="0"/>
              <a:t>the basis of User stories, the project team </a:t>
            </a:r>
            <a:r>
              <a:rPr lang="en-US" dirty="0" smtClean="0"/>
              <a:t>proposes </a:t>
            </a:r>
            <a:r>
              <a:rPr lang="en-US" b="1" dirty="0" smtClean="0"/>
              <a:t>Metaphors</a:t>
            </a:r>
            <a:r>
              <a:rPr lang="en-US" dirty="0"/>
              <a:t>. Metaphors are a common vision of how the system would work. </a:t>
            </a:r>
            <a:endParaRPr lang="en-US" dirty="0" smtClean="0"/>
          </a:p>
          <a:p>
            <a:r>
              <a:rPr lang="en-US" dirty="0" smtClean="0"/>
              <a:t>The </a:t>
            </a:r>
            <a:r>
              <a:rPr lang="en-US" dirty="0"/>
              <a:t>development team </a:t>
            </a:r>
            <a:r>
              <a:rPr lang="en-US" dirty="0" smtClean="0"/>
              <a:t>may decide </a:t>
            </a:r>
            <a:r>
              <a:rPr lang="en-US" dirty="0"/>
              <a:t>to build a </a:t>
            </a:r>
            <a:r>
              <a:rPr lang="en-US" b="1" dirty="0"/>
              <a:t>Spike</a:t>
            </a:r>
            <a:r>
              <a:rPr lang="en-US" dirty="0"/>
              <a:t> for some feature. A Spike is a very simple program that is constructed to explore </a:t>
            </a:r>
            <a:r>
              <a:rPr lang="en-US" dirty="0" smtClean="0"/>
              <a:t>the suitability </a:t>
            </a:r>
            <a:r>
              <a:rPr lang="en-US" dirty="0"/>
              <a:t>of a solution being proposed. It can be considered similar to a prototype. </a:t>
            </a:r>
            <a:endParaRPr lang="en-US" dirty="0" smtClean="0"/>
          </a:p>
        </p:txBody>
      </p:sp>
    </p:spTree>
    <p:extLst>
      <p:ext uri="{BB962C8B-B14F-4D97-AF65-F5344CB8AC3E}">
        <p14:creationId xmlns:p14="http://schemas.microsoft.com/office/powerpoint/2010/main" val="2973373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6037"/>
            <a:ext cx="10515600" cy="1325563"/>
          </a:xfrm>
        </p:spPr>
        <p:txBody>
          <a:bodyPr/>
          <a:lstStyle/>
          <a:p>
            <a:r>
              <a:rPr lang="en-US" b="1" dirty="0"/>
              <a:t>Basic principles of </a:t>
            </a:r>
            <a:r>
              <a:rPr lang="en-US" b="1" dirty="0" smtClean="0"/>
              <a:t>XP</a:t>
            </a:r>
            <a:endParaRPr lang="en-US" dirty="0"/>
          </a:p>
        </p:txBody>
      </p:sp>
      <p:sp>
        <p:nvSpPr>
          <p:cNvPr id="3" name="Content Placeholder 2"/>
          <p:cNvSpPr>
            <a:spLocks noGrp="1"/>
          </p:cNvSpPr>
          <p:nvPr>
            <p:ph idx="1"/>
          </p:nvPr>
        </p:nvSpPr>
        <p:spPr>
          <a:xfrm>
            <a:off x="587829" y="1149532"/>
            <a:ext cx="11011988" cy="5603966"/>
          </a:xfrm>
        </p:spPr>
        <p:txBody>
          <a:bodyPr>
            <a:normAutofit fontScale="70000" lnSpcReduction="20000"/>
          </a:bodyPr>
          <a:lstStyle/>
          <a:p>
            <a:r>
              <a:rPr lang="en-US" dirty="0"/>
              <a:t>Some of the basic activities that are followed during software development by using XP model are given below:</a:t>
            </a:r>
          </a:p>
          <a:p>
            <a:r>
              <a:rPr lang="en-US" b="1" dirty="0" smtClean="0"/>
              <a:t>Coding</a:t>
            </a:r>
            <a:r>
              <a:rPr lang="en-US" b="1" dirty="0"/>
              <a:t>: </a:t>
            </a:r>
            <a:r>
              <a:rPr lang="en-US" dirty="0"/>
              <a:t>The concept of coding which is used in XP model is slightly different from traditional </a:t>
            </a:r>
            <a:r>
              <a:rPr lang="en-US" dirty="0" smtClean="0"/>
              <a:t>coding. Here</a:t>
            </a:r>
            <a:r>
              <a:rPr lang="en-US" dirty="0"/>
              <a:t>, coding activity includes drawing diagrams (modeling) that will be transformed into </a:t>
            </a:r>
            <a:r>
              <a:rPr lang="en-US" dirty="0" smtClean="0"/>
              <a:t>code, scripting </a:t>
            </a:r>
            <a:r>
              <a:rPr lang="en-US" dirty="0"/>
              <a:t>a web-based system and choosing among several alternative solutions.</a:t>
            </a:r>
          </a:p>
          <a:p>
            <a:r>
              <a:rPr lang="en-US" b="1" dirty="0" smtClean="0"/>
              <a:t>Testing</a:t>
            </a:r>
            <a:r>
              <a:rPr lang="en-US" b="1" dirty="0"/>
              <a:t>: </a:t>
            </a:r>
            <a:r>
              <a:rPr lang="en-US" dirty="0"/>
              <a:t>XP model gives high importance on testing and considers it be the primary factor to develop </a:t>
            </a:r>
            <a:r>
              <a:rPr lang="en-US" dirty="0" smtClean="0"/>
              <a:t>a fault-free </a:t>
            </a:r>
            <a:r>
              <a:rPr lang="en-US" dirty="0"/>
              <a:t>software.</a:t>
            </a:r>
          </a:p>
          <a:p>
            <a:r>
              <a:rPr lang="en-US" b="1" dirty="0" smtClean="0"/>
              <a:t>Listening</a:t>
            </a:r>
            <a:r>
              <a:rPr lang="en-US" b="1" dirty="0"/>
              <a:t>: </a:t>
            </a:r>
            <a:r>
              <a:rPr lang="en-US" dirty="0"/>
              <a:t>The developers needs to carefully listen to the customers if they have to develop a </a:t>
            </a:r>
            <a:r>
              <a:rPr lang="en-US" dirty="0" smtClean="0"/>
              <a:t>good quality </a:t>
            </a:r>
            <a:r>
              <a:rPr lang="en-US" dirty="0"/>
              <a:t>software. Sometimes programmers may not have the depth knowledge of the system to </a:t>
            </a:r>
            <a:r>
              <a:rPr lang="en-US" dirty="0" smtClean="0"/>
              <a:t>be developed</a:t>
            </a:r>
            <a:r>
              <a:rPr lang="en-US" dirty="0"/>
              <a:t>. So, it is desirable for the programmers to understand properly the functionality of </a:t>
            </a:r>
            <a:r>
              <a:rPr lang="en-US" dirty="0" smtClean="0"/>
              <a:t>the system </a:t>
            </a:r>
            <a:r>
              <a:rPr lang="en-US" dirty="0"/>
              <a:t>and they have to listen to the customers.</a:t>
            </a:r>
          </a:p>
          <a:p>
            <a:r>
              <a:rPr lang="en-US" b="1" dirty="0" smtClean="0"/>
              <a:t>Designing</a:t>
            </a:r>
            <a:r>
              <a:rPr lang="en-US" b="1" dirty="0"/>
              <a:t>: </a:t>
            </a:r>
            <a:r>
              <a:rPr lang="en-US" dirty="0"/>
              <a:t>Without a proper design, a system implementation becomes too complex and very </a:t>
            </a:r>
            <a:r>
              <a:rPr lang="en-US" dirty="0" smtClean="0"/>
              <a:t>difficult to </a:t>
            </a:r>
            <a:r>
              <a:rPr lang="en-US" dirty="0"/>
              <a:t>understand the solution, thus it makes maintenance expensive. A good design results elimination </a:t>
            </a:r>
            <a:r>
              <a:rPr lang="en-US" dirty="0" smtClean="0"/>
              <a:t>of complex </a:t>
            </a:r>
            <a:r>
              <a:rPr lang="en-US" dirty="0"/>
              <a:t>dependencies within a system. So, effective use of suitable design is emphasized.</a:t>
            </a:r>
          </a:p>
          <a:p>
            <a:r>
              <a:rPr lang="en-US" b="1" dirty="0" smtClean="0"/>
              <a:t>Feedback</a:t>
            </a:r>
            <a:r>
              <a:rPr lang="en-US" b="1" dirty="0"/>
              <a:t>: </a:t>
            </a:r>
            <a:r>
              <a:rPr lang="en-US" dirty="0"/>
              <a:t>One of the most important aspects of the XP model is to gain feedback to understand </a:t>
            </a:r>
            <a:r>
              <a:rPr lang="en-US" dirty="0" smtClean="0"/>
              <a:t>the exact </a:t>
            </a:r>
            <a:r>
              <a:rPr lang="en-US" dirty="0"/>
              <a:t>customer needs. Frequent contact with the customer makes the development effective.</a:t>
            </a:r>
          </a:p>
          <a:p>
            <a:r>
              <a:rPr lang="en-US" b="1" dirty="0" smtClean="0"/>
              <a:t>Simplicity</a:t>
            </a:r>
            <a:r>
              <a:rPr lang="en-US" b="1" dirty="0"/>
              <a:t>: </a:t>
            </a:r>
            <a:r>
              <a:rPr lang="en-US" dirty="0"/>
              <a:t>The main principle of the XP model is to develop a simple system that will work </a:t>
            </a:r>
            <a:r>
              <a:rPr lang="en-US" dirty="0" smtClean="0"/>
              <a:t>efficiently in </a:t>
            </a:r>
            <a:r>
              <a:rPr lang="en-US" dirty="0"/>
              <a:t>present time, rather than trying to build something that would take time and it may never be </a:t>
            </a:r>
            <a:r>
              <a:rPr lang="en-US" dirty="0" smtClean="0"/>
              <a:t>used. It </a:t>
            </a:r>
            <a:r>
              <a:rPr lang="en-US" dirty="0"/>
              <a:t>focuses on some specific features that are immediately needed, rather than engaging time </a:t>
            </a:r>
            <a:r>
              <a:rPr lang="en-US" dirty="0" smtClean="0"/>
              <a:t>and effort </a:t>
            </a:r>
            <a:r>
              <a:rPr lang="en-US" dirty="0"/>
              <a:t>on speculations of future requirements.</a:t>
            </a:r>
          </a:p>
        </p:txBody>
      </p:sp>
    </p:spTree>
    <p:extLst>
      <p:ext uri="{BB962C8B-B14F-4D97-AF65-F5344CB8AC3E}">
        <p14:creationId xmlns:p14="http://schemas.microsoft.com/office/powerpoint/2010/main" val="2755869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 of Extreme Programming (XP)</a:t>
            </a:r>
            <a:endParaRPr lang="en-US" dirty="0"/>
          </a:p>
        </p:txBody>
      </p:sp>
      <p:sp>
        <p:nvSpPr>
          <p:cNvPr id="3" name="Content Placeholder 2"/>
          <p:cNvSpPr>
            <a:spLocks noGrp="1"/>
          </p:cNvSpPr>
          <p:nvPr>
            <p:ph idx="1"/>
          </p:nvPr>
        </p:nvSpPr>
        <p:spPr/>
        <p:txBody>
          <a:bodyPr/>
          <a:lstStyle/>
          <a:p>
            <a:r>
              <a:rPr lang="en-US" dirty="0"/>
              <a:t>Some of the projects that are suitable to develop using XP model are given below:</a:t>
            </a:r>
          </a:p>
          <a:p>
            <a:r>
              <a:rPr lang="en-US" b="1" dirty="0" smtClean="0"/>
              <a:t>Small </a:t>
            </a:r>
            <a:r>
              <a:rPr lang="en-US" b="1" dirty="0"/>
              <a:t>projects: </a:t>
            </a:r>
            <a:r>
              <a:rPr lang="en-US" dirty="0"/>
              <a:t>XP model is very useful in small projects consisting of small teams as face to </a:t>
            </a:r>
            <a:r>
              <a:rPr lang="en-US" dirty="0" smtClean="0"/>
              <a:t>face meeting </a:t>
            </a:r>
            <a:r>
              <a:rPr lang="en-US" dirty="0"/>
              <a:t>is easier to achieve.</a:t>
            </a:r>
          </a:p>
          <a:p>
            <a:r>
              <a:rPr lang="en-US" b="1" dirty="0" smtClean="0"/>
              <a:t>Projects </a:t>
            </a:r>
            <a:r>
              <a:rPr lang="en-US" b="1" dirty="0"/>
              <a:t>involving new technology or Research projects: This </a:t>
            </a:r>
            <a:r>
              <a:rPr lang="en-US" dirty="0"/>
              <a:t>type of projects face changing </a:t>
            </a:r>
            <a:r>
              <a:rPr lang="en-US" dirty="0" smtClean="0"/>
              <a:t>of requirements </a:t>
            </a:r>
            <a:r>
              <a:rPr lang="en-US" dirty="0"/>
              <a:t>rapidly and technical problems. So XP model is used to complete this type of projects.</a:t>
            </a:r>
          </a:p>
        </p:txBody>
      </p:sp>
    </p:spTree>
    <p:extLst>
      <p:ext uri="{BB962C8B-B14F-4D97-AF65-F5344CB8AC3E}">
        <p14:creationId xmlns:p14="http://schemas.microsoft.com/office/powerpoint/2010/main" val="3795609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402" y="-8505"/>
            <a:ext cx="11166566" cy="827372"/>
          </a:xfrm>
        </p:spPr>
        <p:txBody>
          <a:bodyPr/>
          <a:lstStyle/>
          <a:p>
            <a:r>
              <a:rPr lang="en-US" altLang="en-US" dirty="0"/>
              <a:t>The Manifesto </a:t>
            </a:r>
            <a:r>
              <a:rPr lang="en-US" altLang="en-US" dirty="0" smtClean="0"/>
              <a:t>for Agile Software Development</a:t>
            </a:r>
            <a:endParaRPr lang="en-US" dirty="0"/>
          </a:p>
        </p:txBody>
      </p:sp>
      <p:sp>
        <p:nvSpPr>
          <p:cNvPr id="3" name="Content Placeholder 2"/>
          <p:cNvSpPr>
            <a:spLocks noGrp="1"/>
          </p:cNvSpPr>
          <p:nvPr>
            <p:ph idx="1"/>
          </p:nvPr>
        </p:nvSpPr>
        <p:spPr>
          <a:xfrm>
            <a:off x="382137" y="818867"/>
            <a:ext cx="5540991" cy="6039133"/>
          </a:xfrm>
        </p:spPr>
        <p:txBody>
          <a:bodyPr>
            <a:normAutofit/>
          </a:bodyPr>
          <a:lstStyle/>
          <a:p>
            <a:pPr marL="109538" indent="68263">
              <a:spcBef>
                <a:spcPts val="600"/>
              </a:spcBef>
              <a:buNone/>
            </a:pPr>
            <a:r>
              <a:rPr lang="en-US" altLang="en-US" sz="2400" b="1" dirty="0" smtClean="0">
                <a:effectLst>
                  <a:outerShdw blurRad="38100" dist="38100" dir="2700000" algn="tl">
                    <a:srgbClr val="FFFFFF"/>
                  </a:outerShdw>
                </a:effectLst>
              </a:rPr>
              <a:t>“</a:t>
            </a:r>
            <a:r>
              <a:rPr lang="en-US" altLang="en-US" sz="2400" b="1" dirty="0">
                <a:effectLst>
                  <a:outerShdw blurRad="38100" dist="38100" dir="2700000" algn="tl">
                    <a:srgbClr val="FFFFFF"/>
                  </a:outerShdw>
                </a:effectLst>
              </a:rPr>
              <a:t>We are uncovering better ways of developing software by doing it and helping </a:t>
            </a:r>
            <a:r>
              <a:rPr lang="en-US" altLang="en-US" sz="2400" b="1" dirty="0" smtClean="0">
                <a:effectLst>
                  <a:outerShdw blurRad="38100" dist="38100" dir="2700000" algn="tl">
                    <a:srgbClr val="FFFFFF"/>
                  </a:outerShdw>
                </a:effectLst>
              </a:rPr>
              <a:t>others </a:t>
            </a:r>
            <a:r>
              <a:rPr lang="en-US" altLang="en-US" sz="2400" b="1" dirty="0">
                <a:effectLst>
                  <a:outerShdw blurRad="38100" dist="38100" dir="2700000" algn="tl">
                    <a:srgbClr val="FFFFFF"/>
                  </a:outerShdw>
                </a:effectLst>
              </a:rPr>
              <a:t>do it.  Through this work we have come to value: </a:t>
            </a:r>
          </a:p>
          <a:p>
            <a:pPr lvl="1">
              <a:spcBef>
                <a:spcPts val="300"/>
              </a:spcBef>
              <a:buFontTx/>
              <a:buChar char="•"/>
            </a:pPr>
            <a:r>
              <a:rPr lang="en-US" altLang="en-US" b="1" i="1" dirty="0">
                <a:solidFill>
                  <a:schemeClr val="folHlink"/>
                </a:solidFill>
              </a:rPr>
              <a:t>Individuals and interactions</a:t>
            </a:r>
            <a:r>
              <a:rPr lang="en-US" altLang="en-US" b="1" dirty="0">
                <a:solidFill>
                  <a:schemeClr val="folHlink"/>
                </a:solidFill>
              </a:rPr>
              <a:t> over processes and tools </a:t>
            </a:r>
          </a:p>
          <a:p>
            <a:pPr lvl="1">
              <a:spcBef>
                <a:spcPts val="300"/>
              </a:spcBef>
              <a:buFontTx/>
              <a:buChar char="•"/>
            </a:pPr>
            <a:r>
              <a:rPr lang="en-US" altLang="en-US" b="1" i="1" dirty="0">
                <a:solidFill>
                  <a:schemeClr val="folHlink"/>
                </a:solidFill>
              </a:rPr>
              <a:t>Working software</a:t>
            </a:r>
            <a:r>
              <a:rPr lang="en-US" altLang="en-US" b="1" dirty="0">
                <a:solidFill>
                  <a:schemeClr val="folHlink"/>
                </a:solidFill>
              </a:rPr>
              <a:t> over comprehensive documentation </a:t>
            </a:r>
          </a:p>
          <a:p>
            <a:pPr lvl="1">
              <a:spcBef>
                <a:spcPts val="300"/>
              </a:spcBef>
              <a:buFontTx/>
              <a:buChar char="•"/>
            </a:pPr>
            <a:r>
              <a:rPr lang="en-US" altLang="en-US" b="1" i="1" dirty="0">
                <a:solidFill>
                  <a:schemeClr val="folHlink"/>
                </a:solidFill>
              </a:rPr>
              <a:t>Customer collaboration</a:t>
            </a:r>
            <a:r>
              <a:rPr lang="en-US" altLang="en-US" b="1" dirty="0">
                <a:solidFill>
                  <a:schemeClr val="folHlink"/>
                </a:solidFill>
              </a:rPr>
              <a:t> over contract negotiation </a:t>
            </a:r>
          </a:p>
          <a:p>
            <a:pPr lvl="1">
              <a:spcBef>
                <a:spcPts val="300"/>
              </a:spcBef>
              <a:buFontTx/>
              <a:buChar char="•"/>
            </a:pPr>
            <a:r>
              <a:rPr lang="en-US" altLang="en-US" b="1" i="1" dirty="0">
                <a:solidFill>
                  <a:schemeClr val="folHlink"/>
                </a:solidFill>
              </a:rPr>
              <a:t>Responding to change</a:t>
            </a:r>
            <a:r>
              <a:rPr lang="en-US" altLang="en-US" b="1" dirty="0">
                <a:solidFill>
                  <a:schemeClr val="folHlink"/>
                </a:solidFill>
              </a:rPr>
              <a:t> over following a plan </a:t>
            </a:r>
          </a:p>
          <a:p>
            <a:pPr marL="177800" indent="-177800">
              <a:spcBef>
                <a:spcPts val="300"/>
              </a:spcBef>
              <a:buNone/>
            </a:pPr>
            <a:r>
              <a:rPr lang="en-US" altLang="en-US" sz="2400" b="1" dirty="0" smtClean="0">
                <a:effectLst>
                  <a:outerShdw blurRad="38100" dist="38100" dir="2700000" algn="tl">
                    <a:srgbClr val="FFFFFF"/>
                  </a:outerShdw>
                </a:effectLst>
              </a:rPr>
              <a:t>  That </a:t>
            </a:r>
            <a:r>
              <a:rPr lang="en-US" altLang="en-US" sz="2400" b="1" dirty="0">
                <a:effectLst>
                  <a:outerShdw blurRad="38100" dist="38100" dir="2700000" algn="tl">
                    <a:srgbClr val="FFFFFF"/>
                  </a:outerShdw>
                </a:effectLst>
              </a:rPr>
              <a:t>is, while there is value in the items on the right, we value the items on the left </a:t>
            </a:r>
            <a:r>
              <a:rPr lang="en-US" altLang="en-US" sz="2400" b="1" dirty="0" smtClean="0">
                <a:effectLst>
                  <a:outerShdw blurRad="38100" dist="38100" dir="2700000" algn="tl">
                    <a:srgbClr val="FFFFFF"/>
                  </a:outerShdw>
                </a:effectLst>
              </a:rPr>
              <a:t>  more</a:t>
            </a:r>
            <a:r>
              <a:rPr lang="en-US" altLang="en-US" sz="2400" b="1" dirty="0">
                <a:effectLst>
                  <a:outerShdw blurRad="38100" dist="38100" dir="2700000" algn="tl">
                    <a:srgbClr val="FFFFFF"/>
                  </a:outerShdw>
                </a:effectLst>
              </a:rPr>
              <a:t>.”</a:t>
            </a:r>
          </a:p>
          <a:p>
            <a:pPr marL="0" indent="0" algn="r">
              <a:buNone/>
            </a:pPr>
            <a:r>
              <a:rPr lang="en-US" altLang="en-US" sz="2400" b="1" i="1" dirty="0" smtClean="0">
                <a:solidFill>
                  <a:schemeClr val="folHlink"/>
                </a:solidFill>
              </a:rPr>
              <a:t>                                                                                  Kent </a:t>
            </a:r>
            <a:r>
              <a:rPr lang="en-US" altLang="en-US" sz="2400" b="1" i="1" dirty="0">
                <a:solidFill>
                  <a:schemeClr val="folHlink"/>
                </a:solidFill>
              </a:rPr>
              <a:t>Beck et al</a:t>
            </a:r>
            <a:endParaRPr lang="en-US" altLang="en-US" sz="2400" b="1" i="1" dirty="0">
              <a:solidFill>
                <a:srgbClr val="F3FF07"/>
              </a:solidFill>
              <a:effectLst>
                <a:outerShdw blurRad="38100" dist="38100" dir="2700000" algn="tl">
                  <a:srgbClr val="000000"/>
                </a:outerShdw>
              </a:effectLst>
            </a:endParaRPr>
          </a:p>
          <a:p>
            <a:endParaRPr lang="en-US" sz="2400" dirty="0"/>
          </a:p>
        </p:txBody>
      </p:sp>
      <p:pic>
        <p:nvPicPr>
          <p:cNvPr id="1026" name="Picture 2" descr="Image result for agile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3128" y="969183"/>
            <a:ext cx="6213540" cy="3851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0291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a:t>Requirements scenarios</a:t>
            </a:r>
          </a:p>
        </p:txBody>
      </p:sp>
      <p:sp>
        <p:nvSpPr>
          <p:cNvPr id="1170435" name="Rectangle 3"/>
          <p:cNvSpPr>
            <a:spLocks noGrp="1" noChangeArrowheads="1"/>
          </p:cNvSpPr>
          <p:nvPr>
            <p:ph type="body"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scenarios or user stories.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Tree>
    <p:extLst>
      <p:ext uri="{BB962C8B-B14F-4D97-AF65-F5344CB8AC3E}">
        <p14:creationId xmlns:p14="http://schemas.microsoft.com/office/powerpoint/2010/main" val="4329816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A ‘prescribing medication’ story</a:t>
            </a:r>
            <a:r>
              <a:rPr lang="en-GB" dirty="0" smtClean="0"/>
              <a:t> </a:t>
            </a:r>
            <a:endParaRPr lang="en-US" dirty="0" smtClean="0"/>
          </a:p>
        </p:txBody>
      </p:sp>
      <p:pic>
        <p:nvPicPr>
          <p:cNvPr id="4" name="Picture 3" descr="3.5 StoryCard.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779110" y="1417639"/>
            <a:ext cx="6779201" cy="5440362"/>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Tree>
    <p:extLst>
      <p:ext uri="{BB962C8B-B14F-4D97-AF65-F5344CB8AC3E}">
        <p14:creationId xmlns:p14="http://schemas.microsoft.com/office/powerpoint/2010/main" val="904476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smtClean="0"/>
              <a:t>Examples of task cards for prescribing medication </a:t>
            </a:r>
          </a:p>
        </p:txBody>
      </p:sp>
      <p:pic>
        <p:nvPicPr>
          <p:cNvPr id="4" name="Picture 3" descr="3.6 TaskCard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857382" y="1760871"/>
            <a:ext cx="6417050" cy="451867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Tree>
    <p:extLst>
      <p:ext uri="{BB962C8B-B14F-4D97-AF65-F5344CB8AC3E}">
        <p14:creationId xmlns:p14="http://schemas.microsoft.com/office/powerpoint/2010/main" val="19647242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7230" y="0"/>
            <a:ext cx="8529851" cy="1993668"/>
          </a:xfrm>
          <a:prstGeom prst="rect">
            <a:avLst/>
          </a:prstGeom>
        </p:spPr>
      </p:pic>
      <p:pic>
        <p:nvPicPr>
          <p:cNvPr id="5" name="Picture 4"/>
          <p:cNvPicPr>
            <a:picLocks noChangeAspect="1"/>
          </p:cNvPicPr>
          <p:nvPr/>
        </p:nvPicPr>
        <p:blipFill>
          <a:blip r:embed="rId3"/>
          <a:stretch>
            <a:fillRect/>
          </a:stretch>
        </p:blipFill>
        <p:spPr>
          <a:xfrm>
            <a:off x="1065318" y="1713974"/>
            <a:ext cx="7269825" cy="5260032"/>
          </a:xfrm>
          <a:prstGeom prst="rect">
            <a:avLst/>
          </a:prstGeom>
        </p:spPr>
      </p:pic>
    </p:spTree>
    <p:extLst>
      <p:ext uri="{BB962C8B-B14F-4D97-AF65-F5344CB8AC3E}">
        <p14:creationId xmlns:p14="http://schemas.microsoft.com/office/powerpoint/2010/main" val="24043401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Industrial XP</a:t>
            </a:r>
            <a:endParaRPr lang="en-US" dirty="0"/>
          </a:p>
        </p:txBody>
      </p:sp>
      <p:sp>
        <p:nvSpPr>
          <p:cNvPr id="3" name="Content Placeholder 2"/>
          <p:cNvSpPr>
            <a:spLocks noGrp="1"/>
          </p:cNvSpPr>
          <p:nvPr>
            <p:ph idx="1"/>
          </p:nvPr>
        </p:nvSpPr>
        <p:spPr>
          <a:xfrm>
            <a:off x="838200" y="1119116"/>
            <a:ext cx="10515600" cy="5738883"/>
          </a:xfrm>
        </p:spPr>
        <p:txBody>
          <a:bodyPr>
            <a:normAutofit lnSpcReduction="10000"/>
          </a:bodyPr>
          <a:lstStyle/>
          <a:p>
            <a:r>
              <a:rPr lang="en-US" dirty="0" smtClean="0"/>
              <a:t>The most widely used of all agile process models is extreme programming (XP). But many other agile process models have been proposed and are in use across the industry. Among the most common are:</a:t>
            </a:r>
          </a:p>
          <a:p>
            <a:pPr lvl="1"/>
            <a:r>
              <a:rPr lang="en-US" dirty="0" smtClean="0"/>
              <a:t>Adaptive Software Development (ASD)</a:t>
            </a:r>
          </a:p>
          <a:p>
            <a:pPr lvl="1"/>
            <a:r>
              <a:rPr lang="en-US" dirty="0" smtClean="0"/>
              <a:t>Scrum</a:t>
            </a:r>
          </a:p>
          <a:p>
            <a:pPr lvl="1"/>
            <a:r>
              <a:rPr lang="en-US" dirty="0" smtClean="0"/>
              <a:t>Dynamic System Development Method(DSDM)</a:t>
            </a:r>
          </a:p>
          <a:p>
            <a:pPr lvl="1"/>
            <a:r>
              <a:rPr lang="en-US" dirty="0" smtClean="0"/>
              <a:t>Crystal</a:t>
            </a:r>
          </a:p>
          <a:p>
            <a:pPr lvl="1"/>
            <a:r>
              <a:rPr lang="en-US" dirty="0" smtClean="0"/>
              <a:t>Feature Drive Development (FDD)</a:t>
            </a:r>
          </a:p>
          <a:p>
            <a:pPr lvl="1"/>
            <a:r>
              <a:rPr lang="en-US" dirty="0" smtClean="0"/>
              <a:t>Lean Software Development (LSD)</a:t>
            </a:r>
          </a:p>
          <a:p>
            <a:pPr lvl="1"/>
            <a:r>
              <a:rPr lang="en-US" dirty="0" smtClean="0"/>
              <a:t>Agile Modeling (AM)</a:t>
            </a:r>
          </a:p>
          <a:p>
            <a:pPr lvl="1"/>
            <a:r>
              <a:rPr lang="en-US" dirty="0" smtClean="0"/>
              <a:t>Agile Unified Process (AUP)</a:t>
            </a:r>
          </a:p>
          <a:p>
            <a:r>
              <a:rPr lang="en-US" dirty="0" smtClean="0"/>
              <a:t>All agile process models conform (to a greater or lesser degree) to the </a:t>
            </a:r>
            <a:r>
              <a:rPr lang="en-US" i="1" dirty="0" smtClean="0"/>
              <a:t>manifesto for agile software development</a:t>
            </a:r>
            <a:r>
              <a:rPr lang="en-US" dirty="0" smtClean="0"/>
              <a:t> and the principles said earlier.</a:t>
            </a:r>
          </a:p>
          <a:p>
            <a:endParaRPr lang="en-US" dirty="0" smtClean="0"/>
          </a:p>
        </p:txBody>
      </p:sp>
    </p:spTree>
    <p:extLst>
      <p:ext uri="{BB962C8B-B14F-4D97-AF65-F5344CB8AC3E}">
        <p14:creationId xmlns:p14="http://schemas.microsoft.com/office/powerpoint/2010/main" val="23090134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8634"/>
            <a:ext cx="10515600" cy="1325563"/>
          </a:xfrm>
        </p:spPr>
        <p:txBody>
          <a:bodyPr>
            <a:noAutofit/>
          </a:bodyPr>
          <a:lstStyle/>
          <a:p>
            <a:r>
              <a:rPr lang="en-US" altLang="en-US" sz="4000" b="1" dirty="0" smtClean="0"/>
              <a:t>Scrum</a:t>
            </a:r>
            <a:r>
              <a:rPr lang="en-US" altLang="en-US" sz="3200" b="1" dirty="0" smtClean="0"/>
              <a:t> </a:t>
            </a:r>
            <a:r>
              <a:rPr lang="en-US" sz="2800" i="1" dirty="0" smtClean="0"/>
              <a:t>(</a:t>
            </a:r>
            <a:r>
              <a:rPr lang="en-US" sz="2800" i="1" dirty="0"/>
              <a:t>the name is derived from an activity occurs during a rugby match in early 1990).</a:t>
            </a:r>
            <a:br>
              <a:rPr lang="en-US" sz="2800" i="1" dirty="0"/>
            </a:br>
            <a:endParaRPr lang="en-US" sz="2800" i="1" dirty="0"/>
          </a:p>
        </p:txBody>
      </p:sp>
      <p:sp>
        <p:nvSpPr>
          <p:cNvPr id="3" name="Content Placeholder 2"/>
          <p:cNvSpPr>
            <a:spLocks noGrp="1"/>
          </p:cNvSpPr>
          <p:nvPr>
            <p:ph idx="1"/>
          </p:nvPr>
        </p:nvSpPr>
        <p:spPr>
          <a:xfrm>
            <a:off x="838200" y="1978924"/>
            <a:ext cx="10515600" cy="4879075"/>
          </a:xfrm>
        </p:spPr>
        <p:txBody>
          <a:bodyPr/>
          <a:lstStyle/>
          <a:p>
            <a:r>
              <a:rPr lang="en-US" dirty="0"/>
              <a:t>Scrum principles are </a:t>
            </a:r>
            <a:r>
              <a:rPr lang="en-US" b="1" dirty="0"/>
              <a:t>consistent with the agile manifesto</a:t>
            </a:r>
            <a:r>
              <a:rPr lang="en-US" dirty="0"/>
              <a:t> and are used to </a:t>
            </a:r>
            <a:r>
              <a:rPr lang="en-US" b="1" dirty="0" smtClean="0"/>
              <a:t>guide development </a:t>
            </a:r>
            <a:r>
              <a:rPr lang="en-US" b="1" dirty="0"/>
              <a:t>activities within a process </a:t>
            </a:r>
            <a:r>
              <a:rPr lang="en-US" dirty="0"/>
              <a:t>that incorporates the following </a:t>
            </a:r>
            <a:r>
              <a:rPr lang="en-US" dirty="0" smtClean="0"/>
              <a:t>framework activities</a:t>
            </a:r>
            <a:r>
              <a:rPr lang="en-US" dirty="0"/>
              <a:t>: </a:t>
            </a:r>
            <a:r>
              <a:rPr lang="en-US" b="1" dirty="0"/>
              <a:t>requirements, analysis, design, evolution, and delivery</a:t>
            </a:r>
            <a:r>
              <a:rPr lang="en-US" b="1" dirty="0" smtClean="0"/>
              <a:t>.</a:t>
            </a:r>
          </a:p>
          <a:p>
            <a:r>
              <a:rPr lang="en-US" dirty="0" smtClean="0"/>
              <a:t>Within each framework </a:t>
            </a:r>
            <a:r>
              <a:rPr lang="en-US" dirty="0"/>
              <a:t>activity, work tasks occur within a process pattern (discussed in the </a:t>
            </a:r>
            <a:r>
              <a:rPr lang="en-US" dirty="0" smtClean="0"/>
              <a:t>next slide) </a:t>
            </a:r>
            <a:r>
              <a:rPr lang="en-US" dirty="0"/>
              <a:t>called a </a:t>
            </a:r>
            <a:r>
              <a:rPr lang="en-US" i="1" dirty="0"/>
              <a:t>sprint.</a:t>
            </a:r>
            <a:endParaRPr lang="en-US" dirty="0"/>
          </a:p>
        </p:txBody>
      </p:sp>
    </p:spTree>
    <p:extLst>
      <p:ext uri="{BB962C8B-B14F-4D97-AF65-F5344CB8AC3E}">
        <p14:creationId xmlns:p14="http://schemas.microsoft.com/office/powerpoint/2010/main" val="13771326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Example Scrum Certification Test Questions [2024/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71397"/>
            <a:ext cx="11430000" cy="600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6248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756313" y="245659"/>
            <a:ext cx="11062648" cy="633413"/>
          </a:xfrm>
        </p:spPr>
        <p:txBody>
          <a:bodyPr>
            <a:noAutofit/>
          </a:bodyPr>
          <a:lstStyle/>
          <a:p>
            <a:r>
              <a:rPr lang="en-US" altLang="en-US" sz="4000" b="1" dirty="0" smtClean="0"/>
              <a:t>Scrum</a:t>
            </a:r>
            <a:endParaRPr lang="en-US" altLang="en-US" sz="4000" b="1" dirty="0"/>
          </a:p>
        </p:txBody>
      </p:sp>
      <p:sp>
        <p:nvSpPr>
          <p:cNvPr id="177155" name="Rectangle 3"/>
          <p:cNvSpPr>
            <a:spLocks noGrp="1" noChangeArrowheads="1"/>
          </p:cNvSpPr>
          <p:nvPr>
            <p:ph type="body" idx="1"/>
          </p:nvPr>
        </p:nvSpPr>
        <p:spPr>
          <a:xfrm>
            <a:off x="756313" y="1105469"/>
            <a:ext cx="10885227" cy="5601198"/>
          </a:xfrm>
        </p:spPr>
        <p:txBody>
          <a:bodyPr>
            <a:normAutofit/>
          </a:bodyPr>
          <a:lstStyle/>
          <a:p>
            <a:r>
              <a:rPr lang="en-US" dirty="0"/>
              <a:t>A software development method Originally proposed by </a:t>
            </a:r>
            <a:r>
              <a:rPr lang="en-US" dirty="0" err="1" smtClean="0"/>
              <a:t>Schwaberand</a:t>
            </a:r>
            <a:r>
              <a:rPr lang="en-US" dirty="0" smtClean="0"/>
              <a:t> </a:t>
            </a:r>
            <a:r>
              <a:rPr lang="en-US" dirty="0" err="1"/>
              <a:t>Beedle</a:t>
            </a:r>
            <a:r>
              <a:rPr lang="en-US" dirty="0"/>
              <a:t> </a:t>
            </a:r>
            <a:r>
              <a:rPr lang="en-US" dirty="0" smtClean="0"/>
              <a:t>Scrum</a:t>
            </a:r>
          </a:p>
          <a:p>
            <a:r>
              <a:rPr lang="en-US" dirty="0" smtClean="0"/>
              <a:t>—distinguishing features</a:t>
            </a:r>
            <a:endParaRPr lang="en-US" dirty="0"/>
          </a:p>
          <a:p>
            <a:pPr lvl="1"/>
            <a:r>
              <a:rPr lang="en-US" dirty="0" smtClean="0"/>
              <a:t>Development </a:t>
            </a:r>
            <a:r>
              <a:rPr lang="en-US" dirty="0"/>
              <a:t>work is partitioned into </a:t>
            </a:r>
            <a:r>
              <a:rPr lang="en-US" dirty="0">
                <a:solidFill>
                  <a:srgbClr val="FF0000"/>
                </a:solidFill>
              </a:rPr>
              <a:t>“packets</a:t>
            </a:r>
            <a:r>
              <a:rPr lang="en-US" dirty="0" smtClean="0">
                <a:solidFill>
                  <a:srgbClr val="FF0000"/>
                </a:solidFill>
              </a:rPr>
              <a:t>”.</a:t>
            </a:r>
            <a:endParaRPr lang="en-US" dirty="0">
              <a:solidFill>
                <a:srgbClr val="FF0000"/>
              </a:solidFill>
            </a:endParaRPr>
          </a:p>
          <a:p>
            <a:pPr lvl="1"/>
            <a:r>
              <a:rPr lang="en-US" dirty="0" smtClean="0">
                <a:solidFill>
                  <a:srgbClr val="FF0000"/>
                </a:solidFill>
              </a:rPr>
              <a:t>Testing </a:t>
            </a:r>
            <a:r>
              <a:rPr lang="en-US" dirty="0">
                <a:solidFill>
                  <a:srgbClr val="FF0000"/>
                </a:solidFill>
              </a:rPr>
              <a:t>and documentation are on-going </a:t>
            </a:r>
            <a:r>
              <a:rPr lang="en-US" dirty="0"/>
              <a:t>as the product is </a:t>
            </a:r>
            <a:r>
              <a:rPr lang="en-US" dirty="0" smtClean="0"/>
              <a:t>constructed</a:t>
            </a:r>
            <a:endParaRPr lang="en-US" dirty="0"/>
          </a:p>
          <a:p>
            <a:pPr lvl="1"/>
            <a:r>
              <a:rPr lang="en-US" dirty="0"/>
              <a:t>W</a:t>
            </a:r>
            <a:r>
              <a:rPr lang="en-US" dirty="0" smtClean="0"/>
              <a:t>ork </a:t>
            </a:r>
            <a:r>
              <a:rPr lang="en-US" dirty="0"/>
              <a:t>units </a:t>
            </a:r>
            <a:r>
              <a:rPr lang="en-US" dirty="0" smtClean="0"/>
              <a:t>occurs in </a:t>
            </a:r>
            <a:r>
              <a:rPr lang="en-US" b="1" dirty="0" smtClean="0">
                <a:solidFill>
                  <a:srgbClr val="FF0000"/>
                </a:solidFill>
              </a:rPr>
              <a:t>“</a:t>
            </a:r>
            <a:r>
              <a:rPr lang="en-US" b="1" dirty="0">
                <a:solidFill>
                  <a:srgbClr val="FF0000"/>
                </a:solidFill>
              </a:rPr>
              <a:t>s</a:t>
            </a:r>
            <a:r>
              <a:rPr lang="en-US" b="1" dirty="0" smtClean="0">
                <a:solidFill>
                  <a:srgbClr val="FF0000"/>
                </a:solidFill>
              </a:rPr>
              <a:t>prints” </a:t>
            </a:r>
            <a:r>
              <a:rPr lang="en-US" dirty="0" smtClean="0"/>
              <a:t>and is delivered from a </a:t>
            </a:r>
            <a:r>
              <a:rPr lang="en-US" b="1" i="1" dirty="0" smtClean="0">
                <a:solidFill>
                  <a:srgbClr val="FF0000"/>
                </a:solidFill>
              </a:rPr>
              <a:t>“</a:t>
            </a:r>
            <a:r>
              <a:rPr lang="en-US" dirty="0" smtClean="0">
                <a:solidFill>
                  <a:srgbClr val="FF0000"/>
                </a:solidFill>
              </a:rPr>
              <a:t>backlog” </a:t>
            </a:r>
            <a:r>
              <a:rPr lang="en-US" dirty="0" smtClean="0"/>
              <a:t>of existing requirements.</a:t>
            </a:r>
            <a:endParaRPr lang="en-US" dirty="0" smtClean="0">
              <a:solidFill>
                <a:srgbClr val="FF0000"/>
              </a:solidFill>
            </a:endParaRPr>
          </a:p>
          <a:p>
            <a:pPr lvl="1"/>
            <a:r>
              <a:rPr lang="en-US" dirty="0" smtClean="0">
                <a:solidFill>
                  <a:srgbClr val="FF0000"/>
                </a:solidFill>
              </a:rPr>
              <a:t>Meetings </a:t>
            </a:r>
            <a:r>
              <a:rPr lang="en-US" dirty="0">
                <a:solidFill>
                  <a:srgbClr val="FF0000"/>
                </a:solidFill>
              </a:rPr>
              <a:t>are very short </a:t>
            </a:r>
            <a:r>
              <a:rPr lang="en-US" dirty="0"/>
              <a:t>(15 minutes daily) and sometimes </a:t>
            </a:r>
            <a:r>
              <a:rPr lang="en-US" dirty="0" smtClean="0"/>
              <a:t>conducted without </a:t>
            </a:r>
            <a:r>
              <a:rPr lang="en-US" dirty="0"/>
              <a:t>chairs ( what did you do since last meeting? What obstacles </a:t>
            </a:r>
            <a:r>
              <a:rPr lang="en-US" dirty="0" smtClean="0"/>
              <a:t>are you </a:t>
            </a:r>
            <a:r>
              <a:rPr lang="en-US" dirty="0"/>
              <a:t>encountering? What do you plan to accomplish by next meeting</a:t>
            </a:r>
            <a:r>
              <a:rPr lang="en-US" dirty="0" smtClean="0"/>
              <a:t>?)</a:t>
            </a:r>
            <a:endParaRPr lang="en-US" dirty="0"/>
          </a:p>
          <a:p>
            <a:pPr lvl="1"/>
            <a:r>
              <a:rPr lang="en-US" dirty="0" smtClean="0">
                <a:solidFill>
                  <a:srgbClr val="FF0000"/>
                </a:solidFill>
              </a:rPr>
              <a:t>“demos</a:t>
            </a:r>
            <a:r>
              <a:rPr lang="en-US" dirty="0">
                <a:solidFill>
                  <a:srgbClr val="FF0000"/>
                </a:solidFill>
              </a:rPr>
              <a:t>” </a:t>
            </a:r>
            <a:r>
              <a:rPr lang="en-US" dirty="0"/>
              <a:t>are delivered to the customer with the time-box allocated. </a:t>
            </a:r>
            <a:r>
              <a:rPr lang="en-US" dirty="0" smtClean="0"/>
              <a:t>May not </a:t>
            </a:r>
            <a:r>
              <a:rPr lang="en-US" dirty="0"/>
              <a:t>contain all functionalities. So customers can evaluate and </a:t>
            </a:r>
            <a:r>
              <a:rPr lang="en-US" dirty="0" smtClean="0"/>
              <a:t>give feedbacks</a:t>
            </a:r>
            <a:r>
              <a:rPr lang="en-US" dirty="0"/>
              <a:t>. </a:t>
            </a:r>
            <a:endParaRPr lang="en-US" altLang="en-US" dirty="0"/>
          </a:p>
        </p:txBody>
      </p:sp>
    </p:spTree>
    <p:extLst>
      <p:ext uri="{BB962C8B-B14F-4D97-AF65-F5344CB8AC3E}">
        <p14:creationId xmlns:p14="http://schemas.microsoft.com/office/powerpoint/2010/main" val="16738397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4362734" y="0"/>
            <a:ext cx="3493825" cy="719919"/>
          </a:xfrm>
        </p:spPr>
        <p:txBody>
          <a:bodyPr/>
          <a:lstStyle/>
          <a:p>
            <a:r>
              <a:rPr lang="en-US" altLang="en-US" dirty="0"/>
              <a:t>Scrum</a:t>
            </a:r>
          </a:p>
        </p:txBody>
      </p:sp>
      <p:pic>
        <p:nvPicPr>
          <p:cNvPr id="2" name="Picture 1"/>
          <p:cNvPicPr>
            <a:picLocks noChangeAspect="1"/>
          </p:cNvPicPr>
          <p:nvPr/>
        </p:nvPicPr>
        <p:blipFill>
          <a:blip r:embed="rId2"/>
          <a:stretch>
            <a:fillRect/>
          </a:stretch>
        </p:blipFill>
        <p:spPr>
          <a:xfrm>
            <a:off x="1463379" y="557139"/>
            <a:ext cx="9292534" cy="6080626"/>
          </a:xfrm>
          <a:prstGeom prst="rect">
            <a:avLst/>
          </a:prstGeom>
        </p:spPr>
      </p:pic>
    </p:spTree>
    <p:extLst>
      <p:ext uri="{BB962C8B-B14F-4D97-AF65-F5344CB8AC3E}">
        <p14:creationId xmlns:p14="http://schemas.microsoft.com/office/powerpoint/2010/main" val="3333753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a:t>
            </a:r>
            <a:endParaRPr lang="en-US" dirty="0"/>
          </a:p>
        </p:txBody>
      </p:sp>
      <p:sp>
        <p:nvSpPr>
          <p:cNvPr id="3" name="Content Placeholder 2"/>
          <p:cNvSpPr>
            <a:spLocks noGrp="1"/>
          </p:cNvSpPr>
          <p:nvPr>
            <p:ph idx="1"/>
          </p:nvPr>
        </p:nvSpPr>
        <p:spPr/>
        <p:txBody>
          <a:bodyPr>
            <a:normAutofit lnSpcReduction="10000"/>
          </a:bodyPr>
          <a:lstStyle/>
          <a:p>
            <a:r>
              <a:rPr lang="en-GB" dirty="0" smtClean="0"/>
              <a:t>The Scrum approach is a general agile method but its focus is on managing iterative development rather than specific agile practices.</a:t>
            </a:r>
          </a:p>
          <a:p>
            <a:r>
              <a:rPr lang="en-GB" dirty="0" smtClean="0"/>
              <a:t>There are </a:t>
            </a:r>
            <a:r>
              <a:rPr lang="en-GB" b="1" dirty="0" smtClean="0"/>
              <a:t>three phases in Scrum</a:t>
            </a:r>
            <a:r>
              <a:rPr lang="en-GB" dirty="0" smtClean="0"/>
              <a:t>. </a:t>
            </a:r>
          </a:p>
          <a:p>
            <a:pPr lvl="1"/>
            <a:r>
              <a:rPr lang="en-GB" dirty="0" smtClean="0"/>
              <a:t>The initial phase is an outline planning phase where you establish the general objectives for the project and design the software architecture. </a:t>
            </a:r>
          </a:p>
          <a:p>
            <a:pPr lvl="1"/>
            <a:r>
              <a:rPr lang="en-GB" dirty="0" smtClean="0"/>
              <a:t>This is followed by a series of sprint cycles, where each cycle develops an increment of the system. </a:t>
            </a:r>
          </a:p>
          <a:p>
            <a:pPr lvl="1"/>
            <a:r>
              <a:rPr lang="en-GB" dirty="0" smtClean="0"/>
              <a:t>The project closure phase wraps up the project, completes required documentation such as system help frames and user manuals and assesses the lessons learned from the project.</a:t>
            </a:r>
          </a:p>
          <a:p>
            <a:r>
              <a:rPr lang="en-GB" dirty="0" smtClean="0"/>
              <a:t> </a:t>
            </a:r>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29</a:t>
            </a:fld>
            <a:endParaRPr lang="en-US"/>
          </a:p>
        </p:txBody>
      </p:sp>
    </p:spTree>
    <p:extLst>
      <p:ext uri="{BB962C8B-B14F-4D97-AF65-F5344CB8AC3E}">
        <p14:creationId xmlns:p14="http://schemas.microsoft.com/office/powerpoint/2010/main" val="501191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68" y="0"/>
            <a:ext cx="10515600" cy="996287"/>
          </a:xfrm>
        </p:spPr>
        <p:txBody>
          <a:bodyPr/>
          <a:lstStyle/>
          <a:p>
            <a:r>
              <a:rPr lang="en-US" altLang="en-US" dirty="0"/>
              <a:t>What is “Agility”?</a:t>
            </a:r>
            <a:endParaRPr lang="en-US" dirty="0"/>
          </a:p>
        </p:txBody>
      </p:sp>
      <p:sp>
        <p:nvSpPr>
          <p:cNvPr id="3" name="Content Placeholder 2"/>
          <p:cNvSpPr>
            <a:spLocks noGrp="1"/>
          </p:cNvSpPr>
          <p:nvPr>
            <p:ph idx="1"/>
          </p:nvPr>
        </p:nvSpPr>
        <p:spPr>
          <a:xfrm>
            <a:off x="518615" y="859810"/>
            <a:ext cx="7315200" cy="5998190"/>
          </a:xfrm>
        </p:spPr>
        <p:txBody>
          <a:bodyPr>
            <a:normAutofit/>
          </a:bodyPr>
          <a:lstStyle/>
          <a:p>
            <a:r>
              <a:rPr lang="en-US" dirty="0"/>
              <a:t>Effective (rapid and adaptive) </a:t>
            </a:r>
            <a:r>
              <a:rPr lang="en-US" dirty="0">
                <a:solidFill>
                  <a:srgbClr val="FF0000"/>
                </a:solidFill>
              </a:rPr>
              <a:t>response to change </a:t>
            </a:r>
            <a:r>
              <a:rPr lang="en-US" dirty="0"/>
              <a:t>(team members, </a:t>
            </a:r>
            <a:r>
              <a:rPr lang="en-US" dirty="0" smtClean="0"/>
              <a:t>new technology</a:t>
            </a:r>
            <a:r>
              <a:rPr lang="en-US" dirty="0"/>
              <a:t>, requirements</a:t>
            </a:r>
            <a:r>
              <a:rPr lang="en-US" dirty="0" smtClean="0"/>
              <a:t>)</a:t>
            </a:r>
            <a:endParaRPr lang="en-US" dirty="0"/>
          </a:p>
          <a:p>
            <a:r>
              <a:rPr lang="en-US" dirty="0" smtClean="0"/>
              <a:t>Effective </a:t>
            </a:r>
            <a:r>
              <a:rPr lang="en-US" dirty="0">
                <a:solidFill>
                  <a:srgbClr val="FF0000"/>
                </a:solidFill>
              </a:rPr>
              <a:t>communication</a:t>
            </a:r>
            <a:r>
              <a:rPr lang="en-US" dirty="0"/>
              <a:t> </a:t>
            </a:r>
            <a:r>
              <a:rPr lang="en-US" dirty="0" smtClean="0"/>
              <a:t>among all team members (technological and business people, software engineers and Managers).</a:t>
            </a:r>
            <a:endParaRPr lang="en-US" dirty="0"/>
          </a:p>
          <a:p>
            <a:r>
              <a:rPr lang="en-US" dirty="0" smtClean="0"/>
              <a:t>Drawing </a:t>
            </a:r>
            <a:r>
              <a:rPr lang="en-US" dirty="0"/>
              <a:t>the </a:t>
            </a:r>
            <a:r>
              <a:rPr lang="en-US" dirty="0">
                <a:solidFill>
                  <a:srgbClr val="FF0000"/>
                </a:solidFill>
              </a:rPr>
              <a:t>customer into the team</a:t>
            </a:r>
            <a:r>
              <a:rPr lang="en-US" dirty="0"/>
              <a:t>. Eliminate “us and them” attitude.</a:t>
            </a:r>
          </a:p>
          <a:p>
            <a:r>
              <a:rPr lang="en-US" dirty="0" smtClean="0"/>
              <a:t>Organizing </a:t>
            </a:r>
            <a:r>
              <a:rPr lang="en-US" dirty="0"/>
              <a:t>a team so that it is in control of the work </a:t>
            </a:r>
            <a:r>
              <a:rPr lang="en-US" dirty="0" smtClean="0"/>
              <a:t>performed</a:t>
            </a:r>
          </a:p>
          <a:p>
            <a:r>
              <a:rPr lang="en-US" i="1" dirty="0">
                <a:solidFill>
                  <a:srgbClr val="FF0000"/>
                </a:solidFill>
              </a:rPr>
              <a:t>Yielding …</a:t>
            </a:r>
            <a:r>
              <a:rPr lang="en-US" dirty="0">
                <a:solidFill>
                  <a:srgbClr val="FF0000"/>
                </a:solidFill>
              </a:rPr>
              <a:t>!</a:t>
            </a:r>
          </a:p>
          <a:p>
            <a:r>
              <a:rPr lang="en-US" dirty="0"/>
              <a:t>Rapid, incremental delivery of software</a:t>
            </a:r>
          </a:p>
          <a:p>
            <a:endParaRPr lang="en-US" dirty="0"/>
          </a:p>
        </p:txBody>
      </p:sp>
      <p:pic>
        <p:nvPicPr>
          <p:cNvPr id="3074" name="Picture 2" descr="Image result for agile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7680" y="6736"/>
            <a:ext cx="4614320" cy="4655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08097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t>The Scrum process</a:t>
            </a:r>
            <a:r>
              <a:rPr lang="en-GB" dirty="0" smtClean="0"/>
              <a:t> </a:t>
            </a:r>
            <a:endParaRPr lang="en-US" dirty="0" smtClean="0"/>
          </a:p>
        </p:txBody>
      </p:sp>
      <p:pic>
        <p:nvPicPr>
          <p:cNvPr id="4" name="Picture 3" descr="3.8 Scrum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638810" y="2637647"/>
            <a:ext cx="6875824" cy="2442103"/>
          </a:xfrm>
          <a:prstGeom prst="rect">
            <a:avLst/>
          </a:prstGeom>
        </p:spPr>
      </p:pic>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30</a:t>
            </a:fld>
            <a:endParaRPr lang="en-US"/>
          </a:p>
        </p:txBody>
      </p:sp>
    </p:spTree>
    <p:extLst>
      <p:ext uri="{BB962C8B-B14F-4D97-AF65-F5344CB8AC3E}">
        <p14:creationId xmlns:p14="http://schemas.microsoft.com/office/powerpoint/2010/main" val="1103263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Sprints are fixed length, normally 2–4 weeks. They correspond to the development of a release of the system in XP.</a:t>
            </a:r>
          </a:p>
          <a:p>
            <a:r>
              <a:rPr lang="en-GB" dirty="0" smtClean="0"/>
              <a:t>The starting point for planning is the product backlog, which is the list of work to be done on the project.</a:t>
            </a:r>
          </a:p>
          <a:p>
            <a:r>
              <a:rPr lang="en-GB" dirty="0" smtClean="0"/>
              <a:t>The selection phase involves all of the project team who work with the customer to select the features and functionality to be developed during the sprint. </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31</a:t>
            </a:fld>
            <a:endParaRPr lang="en-US"/>
          </a:p>
        </p:txBody>
      </p:sp>
    </p:spTree>
    <p:extLst>
      <p:ext uri="{BB962C8B-B14F-4D97-AF65-F5344CB8AC3E}">
        <p14:creationId xmlns:p14="http://schemas.microsoft.com/office/powerpoint/2010/main" val="21081219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Sprint cycle</a:t>
            </a:r>
            <a:endParaRPr lang="en-US" dirty="0"/>
          </a:p>
        </p:txBody>
      </p:sp>
      <p:sp>
        <p:nvSpPr>
          <p:cNvPr id="3" name="Content Placeholder 2"/>
          <p:cNvSpPr>
            <a:spLocks noGrp="1"/>
          </p:cNvSpPr>
          <p:nvPr>
            <p:ph idx="1"/>
          </p:nvPr>
        </p:nvSpPr>
        <p:spPr/>
        <p:txBody>
          <a:bodyPr/>
          <a:lstStyle/>
          <a:p>
            <a:r>
              <a:rPr lang="en-GB" dirty="0" smtClean="0"/>
              <a:t>Once these are agreed, the team organize themselves to develop the software. During this stage the team is isolated from the customer and the organization, with all communications channelled through the so-called ‘Scrum master’. </a:t>
            </a:r>
          </a:p>
          <a:p>
            <a:r>
              <a:rPr lang="en-GB" dirty="0" smtClean="0"/>
              <a:t>The role of the Scrum master is to protect the development team from external distractions. </a:t>
            </a:r>
          </a:p>
          <a:p>
            <a:r>
              <a:rPr lang="en-GB" dirty="0" smtClean="0"/>
              <a:t> At the end of the sprint, the work done is reviewed and presented to stakeholders. The next sprint cycle then begins.</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32</a:t>
            </a:fld>
            <a:endParaRPr lang="en-US"/>
          </a:p>
        </p:txBody>
      </p:sp>
    </p:spTree>
    <p:extLst>
      <p:ext uri="{BB962C8B-B14F-4D97-AF65-F5344CB8AC3E}">
        <p14:creationId xmlns:p14="http://schemas.microsoft.com/office/powerpoint/2010/main" val="3526280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Teamwork in Scrum</a:t>
            </a:r>
            <a:endParaRPr lang="en-US" dirty="0"/>
          </a:p>
        </p:txBody>
      </p:sp>
      <p:sp>
        <p:nvSpPr>
          <p:cNvPr id="3" name="Content Placeholder 2"/>
          <p:cNvSpPr>
            <a:spLocks noGrp="1"/>
          </p:cNvSpPr>
          <p:nvPr>
            <p:ph idx="1"/>
          </p:nvPr>
        </p:nvSpPr>
        <p:spPr/>
        <p:txBody>
          <a:bodyPr/>
          <a:lstStyle/>
          <a:p>
            <a:r>
              <a:rPr lang="en-GB" dirty="0" smtClean="0"/>
              <a:t>The ‘Scrum master’ is a facilitator who arranges daily meetings, tracks the backlog of work to be done, records decisions, measures progress against the backlog and communicates with customers and management outside of the team.</a:t>
            </a:r>
          </a:p>
          <a:p>
            <a:r>
              <a:rPr lang="en-GB" dirty="0" smtClean="0"/>
              <a:t>The whole team attends short daily meetings where all team members share information, describe their progress since the last meeting, problems that have arisen and what is planned for the following day. </a:t>
            </a:r>
          </a:p>
          <a:p>
            <a:pPr lvl="1"/>
            <a:r>
              <a:rPr lang="en-GB" dirty="0" smtClean="0"/>
              <a:t>This means that everyone on the team knows what is going on and, if problems arise, can re-plan short-term work to cope with them. </a:t>
            </a:r>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33</a:t>
            </a:fld>
            <a:endParaRPr lang="en-US"/>
          </a:p>
        </p:txBody>
      </p:sp>
    </p:spTree>
    <p:extLst>
      <p:ext uri="{BB962C8B-B14F-4D97-AF65-F5344CB8AC3E}">
        <p14:creationId xmlns:p14="http://schemas.microsoft.com/office/powerpoint/2010/main" val="1313195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Scrum benefits</a:t>
            </a:r>
            <a:endParaRPr lang="en-US" dirty="0"/>
          </a:p>
        </p:txBody>
      </p:sp>
      <p:sp>
        <p:nvSpPr>
          <p:cNvPr id="3" name="Content Placeholder 2"/>
          <p:cNvSpPr>
            <a:spLocks noGrp="1"/>
          </p:cNvSpPr>
          <p:nvPr>
            <p:ph idx="1"/>
          </p:nvPr>
        </p:nvSpPr>
        <p:spPr/>
        <p:txBody>
          <a:bodyPr/>
          <a:lstStyle/>
          <a:p>
            <a:r>
              <a:rPr lang="en-GB" dirty="0" smtClean="0"/>
              <a:t>The product is broken down into a set of manageable and understandable chunks.</a:t>
            </a:r>
          </a:p>
          <a:p>
            <a:r>
              <a:rPr lang="en-GB" dirty="0" smtClean="0"/>
              <a:t>Unstable requirements do not hold up progress.</a:t>
            </a:r>
          </a:p>
          <a:p>
            <a:r>
              <a:rPr lang="en-GB" dirty="0" smtClean="0"/>
              <a:t>The whole team have visibility of everything and consequently team communication is improved.</a:t>
            </a:r>
          </a:p>
          <a:p>
            <a:r>
              <a:rPr lang="en-GB" dirty="0" smtClean="0"/>
              <a:t>Customers see on-time delivery of increments and gain feedback on how the product works.</a:t>
            </a:r>
          </a:p>
          <a:p>
            <a:r>
              <a:rPr lang="en-GB" dirty="0" smtClean="0"/>
              <a:t>Trust between customers and developers is established and a positive culture is created in which everyone expects the project to succeed.</a:t>
            </a:r>
          </a:p>
          <a:p>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34</a:t>
            </a:fld>
            <a:endParaRPr lang="en-US"/>
          </a:p>
        </p:txBody>
      </p:sp>
    </p:spTree>
    <p:extLst>
      <p:ext uri="{BB962C8B-B14F-4D97-AF65-F5344CB8AC3E}">
        <p14:creationId xmlns:p14="http://schemas.microsoft.com/office/powerpoint/2010/main" val="4032281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Assignment</a:t>
            </a:r>
            <a:endParaRPr lang="en-US" dirty="0"/>
          </a:p>
        </p:txBody>
      </p:sp>
      <p:sp>
        <p:nvSpPr>
          <p:cNvPr id="3" name="Content Placeholder 2"/>
          <p:cNvSpPr>
            <a:spLocks noGrp="1"/>
          </p:cNvSpPr>
          <p:nvPr>
            <p:ph idx="1"/>
          </p:nvPr>
        </p:nvSpPr>
        <p:spPr/>
        <p:txBody>
          <a:bodyPr/>
          <a:lstStyle/>
          <a:p>
            <a:pPr marL="228600" lvl="1">
              <a:spcBef>
                <a:spcPts val="1000"/>
              </a:spcBef>
            </a:pPr>
            <a:r>
              <a:rPr lang="en-US" altLang="en-US" b="1" dirty="0"/>
              <a:t>Adaptive Software Development(ASD</a:t>
            </a:r>
            <a:r>
              <a:rPr lang="en-US" altLang="en-US" b="1" dirty="0" smtClean="0"/>
              <a:t>)</a:t>
            </a:r>
          </a:p>
          <a:p>
            <a:pPr marL="228600" lvl="1">
              <a:spcBef>
                <a:spcPts val="1000"/>
              </a:spcBef>
            </a:pPr>
            <a:r>
              <a:rPr lang="en-US" altLang="en-US" sz="2800" b="1" dirty="0"/>
              <a:t>Dynamic</a:t>
            </a:r>
            <a:r>
              <a:rPr lang="en-US" altLang="en-US" b="1" dirty="0"/>
              <a:t> Systems Development Method(DSDM</a:t>
            </a:r>
            <a:r>
              <a:rPr lang="en-US" altLang="en-US" b="1" dirty="0" smtClean="0"/>
              <a:t>)</a:t>
            </a:r>
          </a:p>
          <a:p>
            <a:pPr marL="228600" lvl="1">
              <a:spcBef>
                <a:spcPts val="1000"/>
              </a:spcBef>
            </a:pPr>
            <a:r>
              <a:rPr lang="en-US" altLang="en-US" dirty="0" smtClean="0"/>
              <a:t>Crystal</a:t>
            </a:r>
          </a:p>
          <a:p>
            <a:pPr marL="228600" lvl="1">
              <a:spcBef>
                <a:spcPts val="1000"/>
              </a:spcBef>
            </a:pPr>
            <a:r>
              <a:rPr lang="en-US" altLang="en-US" dirty="0"/>
              <a:t>Agile Modeling (AM)</a:t>
            </a:r>
            <a:endParaRPr lang="en-US" altLang="en-US" dirty="0" smtClean="0"/>
          </a:p>
          <a:p>
            <a:pPr marL="228600" lvl="1">
              <a:spcBef>
                <a:spcPts val="1000"/>
              </a:spcBef>
            </a:pPr>
            <a:r>
              <a:rPr lang="en-US" altLang="en-US" dirty="0"/>
              <a:t>Feature Driven Development (FDD)</a:t>
            </a:r>
            <a:endParaRPr lang="en-US" altLang="en-US" b="1" dirty="0" smtClean="0"/>
          </a:p>
          <a:p>
            <a:pPr marL="228600" lvl="1">
              <a:spcBef>
                <a:spcPts val="1000"/>
              </a:spcBef>
            </a:pPr>
            <a:r>
              <a:rPr lang="en-US" dirty="0" smtClean="0"/>
              <a:t>Lean </a:t>
            </a:r>
            <a:r>
              <a:rPr lang="en-US" dirty="0"/>
              <a:t>Software Development (LSD</a:t>
            </a:r>
            <a:r>
              <a:rPr lang="en-US" dirty="0" smtClean="0"/>
              <a:t>)</a:t>
            </a:r>
          </a:p>
          <a:p>
            <a:pPr marL="228600" lvl="1">
              <a:spcBef>
                <a:spcPts val="1000"/>
              </a:spcBef>
            </a:pPr>
            <a:r>
              <a:rPr lang="en-US" dirty="0"/>
              <a:t>Agile Unified Process (AUP)</a:t>
            </a:r>
          </a:p>
          <a:p>
            <a:pPr marL="228600" lvl="1">
              <a:spcBef>
                <a:spcPts val="1000"/>
              </a:spcBef>
            </a:pPr>
            <a:endParaRPr lang="en-US" dirty="0"/>
          </a:p>
          <a:p>
            <a:endParaRPr lang="en-US" dirty="0"/>
          </a:p>
        </p:txBody>
      </p:sp>
    </p:spTree>
    <p:extLst>
      <p:ext uri="{BB962C8B-B14F-4D97-AF65-F5344CB8AC3E}">
        <p14:creationId xmlns:p14="http://schemas.microsoft.com/office/powerpoint/2010/main" val="517870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35101" cy="1325563"/>
          </a:xfrm>
        </p:spPr>
        <p:txBody>
          <a:bodyPr/>
          <a:lstStyle/>
          <a:p>
            <a:r>
              <a:rPr lang="en-US" dirty="0"/>
              <a:t>Why and What Steps </a:t>
            </a:r>
            <a:r>
              <a:rPr lang="en-US" dirty="0" smtClean="0"/>
              <a:t>are “</a:t>
            </a:r>
            <a:r>
              <a:rPr lang="en-US" dirty="0"/>
              <a:t>Agility”</a:t>
            </a:r>
            <a:br>
              <a:rPr lang="en-US" dirty="0"/>
            </a:br>
            <a:r>
              <a:rPr lang="en-US" dirty="0"/>
              <a:t>important?</a:t>
            </a:r>
          </a:p>
        </p:txBody>
      </p:sp>
      <p:sp>
        <p:nvSpPr>
          <p:cNvPr id="3" name="Content Placeholder 2"/>
          <p:cNvSpPr>
            <a:spLocks noGrp="1"/>
          </p:cNvSpPr>
          <p:nvPr>
            <p:ph idx="1"/>
          </p:nvPr>
        </p:nvSpPr>
        <p:spPr/>
        <p:txBody>
          <a:bodyPr>
            <a:normAutofit/>
          </a:bodyPr>
          <a:lstStyle/>
          <a:p>
            <a:r>
              <a:rPr lang="en-US" dirty="0">
                <a:solidFill>
                  <a:srgbClr val="FF0000"/>
                </a:solidFill>
              </a:rPr>
              <a:t>Why?</a:t>
            </a:r>
            <a:r>
              <a:rPr lang="en-US" dirty="0"/>
              <a:t> The modern business environment is </a:t>
            </a:r>
            <a:r>
              <a:rPr lang="en-US" dirty="0" smtClean="0"/>
              <a:t>fast-paced and </a:t>
            </a:r>
            <a:r>
              <a:rPr lang="en-US" dirty="0"/>
              <a:t>ever-changing. It represents a reasonable </a:t>
            </a:r>
            <a:r>
              <a:rPr lang="en-US" dirty="0" smtClean="0"/>
              <a:t>alternative to </a:t>
            </a:r>
            <a:r>
              <a:rPr lang="en-US" dirty="0"/>
              <a:t>conventional software engineering for certain </a:t>
            </a:r>
            <a:r>
              <a:rPr lang="en-US" dirty="0" smtClean="0"/>
              <a:t>classes of </a:t>
            </a:r>
            <a:r>
              <a:rPr lang="en-US" dirty="0"/>
              <a:t>software projects. It has been demonstrated to </a:t>
            </a:r>
            <a:r>
              <a:rPr lang="en-US" dirty="0" smtClean="0"/>
              <a:t>deliver successful </a:t>
            </a:r>
            <a:r>
              <a:rPr lang="en-US" dirty="0"/>
              <a:t>systems quickly. </a:t>
            </a:r>
          </a:p>
          <a:p>
            <a:r>
              <a:rPr lang="en-US" dirty="0" smtClean="0">
                <a:solidFill>
                  <a:srgbClr val="FF0000"/>
                </a:solidFill>
              </a:rPr>
              <a:t>What</a:t>
            </a:r>
            <a:r>
              <a:rPr lang="en-US" dirty="0">
                <a:solidFill>
                  <a:srgbClr val="FF0000"/>
                </a:solidFill>
              </a:rPr>
              <a:t>?</a:t>
            </a:r>
            <a:r>
              <a:rPr lang="en-US" dirty="0"/>
              <a:t> May be termed as “software engineering lite” </a:t>
            </a:r>
            <a:r>
              <a:rPr lang="en-US" dirty="0" smtClean="0"/>
              <a:t>The basic </a:t>
            </a:r>
            <a:r>
              <a:rPr lang="en-US" dirty="0"/>
              <a:t>activities- communication, planning, </a:t>
            </a:r>
            <a:r>
              <a:rPr lang="en-US" dirty="0" smtClean="0"/>
              <a:t>modeling, construction </a:t>
            </a:r>
            <a:r>
              <a:rPr lang="en-US" dirty="0"/>
              <a:t>and deployment remain. But they morph </a:t>
            </a:r>
            <a:r>
              <a:rPr lang="en-US" dirty="0" smtClean="0"/>
              <a:t>into a </a:t>
            </a:r>
            <a:r>
              <a:rPr lang="en-US" dirty="0"/>
              <a:t>minimal task set that push the team toward </a:t>
            </a:r>
            <a:r>
              <a:rPr lang="en-US" dirty="0" smtClean="0">
                <a:solidFill>
                  <a:srgbClr val="FF0000"/>
                </a:solidFill>
              </a:rPr>
              <a:t>construction and delivery sooner</a:t>
            </a:r>
            <a:r>
              <a:rPr lang="en-US" dirty="0"/>
              <a:t>. </a:t>
            </a:r>
          </a:p>
          <a:p>
            <a:r>
              <a:rPr lang="en-US" dirty="0" smtClean="0"/>
              <a:t>The </a:t>
            </a:r>
            <a:r>
              <a:rPr lang="en-US" dirty="0"/>
              <a:t>only really important work product is an </a:t>
            </a:r>
            <a:r>
              <a:rPr lang="en-US" dirty="0" smtClean="0"/>
              <a:t>operational “software </a:t>
            </a:r>
            <a:r>
              <a:rPr lang="en-US" dirty="0"/>
              <a:t>increment” that is delivered. </a:t>
            </a:r>
          </a:p>
        </p:txBody>
      </p:sp>
    </p:spTree>
    <p:extLst>
      <p:ext uri="{BB962C8B-B14F-4D97-AF65-F5344CB8AC3E}">
        <p14:creationId xmlns:p14="http://schemas.microsoft.com/office/powerpoint/2010/main" val="1176110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waterfall vs ag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716" y="4324578"/>
            <a:ext cx="7415284" cy="253342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124" name="Picture 4" descr="Image result for waterfall vs ag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1619" y="1706264"/>
            <a:ext cx="5800382" cy="261831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46392" y="-223836"/>
            <a:ext cx="6345226" cy="3820424"/>
          </a:xfrm>
          <a:prstGeom prst="rect">
            <a:avLst/>
          </a:prstGeom>
          <a:ln>
            <a:solidFill>
              <a:schemeClr val="tx1"/>
            </a:solidFill>
          </a:ln>
        </p:spPr>
      </p:pic>
      <p:pic>
        <p:nvPicPr>
          <p:cNvPr id="5128" name="Picture 8" descr="Image result for waterfall vs agi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42" y="3630936"/>
            <a:ext cx="4825858" cy="32270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6"/>
          <a:stretch>
            <a:fillRect/>
          </a:stretch>
        </p:blipFill>
        <p:spPr>
          <a:xfrm>
            <a:off x="6391618" y="0"/>
            <a:ext cx="5814029" cy="1744658"/>
          </a:xfrm>
          <a:prstGeom prst="rect">
            <a:avLst/>
          </a:prstGeom>
          <a:ln>
            <a:solidFill>
              <a:schemeClr val="tx1"/>
            </a:solidFill>
          </a:ln>
        </p:spPr>
      </p:pic>
    </p:spTree>
    <p:extLst>
      <p:ext uri="{BB962C8B-B14F-4D97-AF65-F5344CB8AC3E}">
        <p14:creationId xmlns:p14="http://schemas.microsoft.com/office/powerpoint/2010/main" val="930454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waterfall vs ag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0576" y="0"/>
            <a:ext cx="6101424" cy="388961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148" name="Picture 4" descr="Image result for waterfall vs ag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199" y="4172022"/>
            <a:ext cx="5685801" cy="268597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152" name="Picture 8" descr="Image result for waterfall vs agi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3277416"/>
            <a:ext cx="6506198" cy="358058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5"/>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6090576" cy="3277416"/>
          </a:xfrm>
          <a:prstGeom prst="rect">
            <a:avLst/>
          </a:prstGeom>
          <a:noFill/>
          <a:ln>
            <a:solidFill>
              <a:schemeClr val="tx1"/>
            </a:solidFill>
          </a:ln>
        </p:spPr>
      </p:pic>
    </p:spTree>
    <p:extLst>
      <p:ext uri="{BB962C8B-B14F-4D97-AF65-F5344CB8AC3E}">
        <p14:creationId xmlns:p14="http://schemas.microsoft.com/office/powerpoint/2010/main" val="38761961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46885" y="3174135"/>
            <a:ext cx="10733466" cy="3506444"/>
          </a:xfrm>
          <a:prstGeom prst="rect">
            <a:avLst/>
          </a:prstGeom>
        </p:spPr>
      </p:pic>
      <p:pic>
        <p:nvPicPr>
          <p:cNvPr id="6" name="Picture 5"/>
          <p:cNvPicPr>
            <a:picLocks noChangeAspect="1"/>
          </p:cNvPicPr>
          <p:nvPr/>
        </p:nvPicPr>
        <p:blipFill>
          <a:blip r:embed="rId3"/>
          <a:stretch>
            <a:fillRect/>
          </a:stretch>
        </p:blipFill>
        <p:spPr>
          <a:xfrm>
            <a:off x="132710" y="-102465"/>
            <a:ext cx="11953875" cy="3276600"/>
          </a:xfrm>
          <a:prstGeom prst="rect">
            <a:avLst/>
          </a:prstGeom>
        </p:spPr>
      </p:pic>
    </p:spTree>
    <p:extLst>
      <p:ext uri="{BB962C8B-B14F-4D97-AF65-F5344CB8AC3E}">
        <p14:creationId xmlns:p14="http://schemas.microsoft.com/office/powerpoint/2010/main" val="1716604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 Agile Process</a:t>
            </a:r>
            <a:endParaRPr lang="en-US" dirty="0"/>
          </a:p>
        </p:txBody>
      </p:sp>
      <p:sp>
        <p:nvSpPr>
          <p:cNvPr id="3" name="Content Placeholder 2"/>
          <p:cNvSpPr>
            <a:spLocks noGrp="1"/>
          </p:cNvSpPr>
          <p:nvPr>
            <p:ph idx="1"/>
          </p:nvPr>
        </p:nvSpPr>
        <p:spPr>
          <a:xfrm>
            <a:off x="838199" y="1514901"/>
            <a:ext cx="10748749" cy="4662062"/>
          </a:xfrm>
        </p:spPr>
        <p:txBody>
          <a:bodyPr>
            <a:normAutofit lnSpcReduction="10000"/>
          </a:bodyPr>
          <a:lstStyle/>
          <a:p>
            <a:r>
              <a:rPr lang="en-US" dirty="0"/>
              <a:t>Is driven by </a:t>
            </a:r>
            <a:r>
              <a:rPr lang="en-US" dirty="0">
                <a:solidFill>
                  <a:srgbClr val="FF0000"/>
                </a:solidFill>
              </a:rPr>
              <a:t>customer descriptions </a:t>
            </a:r>
            <a:r>
              <a:rPr lang="en-US" dirty="0"/>
              <a:t>of what is </a:t>
            </a:r>
            <a:r>
              <a:rPr lang="en-US" dirty="0" smtClean="0"/>
              <a:t>required (scenarios</a:t>
            </a:r>
            <a:r>
              <a:rPr lang="en-US" dirty="0"/>
              <a:t>). Some assumptions</a:t>
            </a:r>
            <a:r>
              <a:rPr lang="en-US" dirty="0" smtClean="0"/>
              <a:t>:</a:t>
            </a:r>
            <a:endParaRPr lang="en-US" dirty="0"/>
          </a:p>
          <a:p>
            <a:pPr lvl="1"/>
            <a:r>
              <a:rPr lang="en-US" dirty="0" smtClean="0"/>
              <a:t>Recognizes </a:t>
            </a:r>
            <a:r>
              <a:rPr lang="en-US" dirty="0"/>
              <a:t>that plans are </a:t>
            </a:r>
            <a:r>
              <a:rPr lang="en-US" dirty="0">
                <a:solidFill>
                  <a:srgbClr val="FF0000"/>
                </a:solidFill>
              </a:rPr>
              <a:t>short-lived</a:t>
            </a:r>
            <a:r>
              <a:rPr lang="en-US" dirty="0"/>
              <a:t> (some requirements will persist, </a:t>
            </a:r>
            <a:r>
              <a:rPr lang="en-US" dirty="0" smtClean="0"/>
              <a:t>some will </a:t>
            </a:r>
            <a:r>
              <a:rPr lang="en-US" dirty="0"/>
              <a:t>change. Customer priorities will change) </a:t>
            </a:r>
          </a:p>
          <a:p>
            <a:pPr lvl="1"/>
            <a:r>
              <a:rPr lang="en-US" dirty="0" smtClean="0"/>
              <a:t>Develops </a:t>
            </a:r>
            <a:r>
              <a:rPr lang="en-US" dirty="0"/>
              <a:t>software </a:t>
            </a:r>
            <a:r>
              <a:rPr lang="en-US" dirty="0">
                <a:solidFill>
                  <a:srgbClr val="FF0000"/>
                </a:solidFill>
              </a:rPr>
              <a:t>iteratively </a:t>
            </a:r>
            <a:r>
              <a:rPr lang="en-US" dirty="0"/>
              <a:t>with a heavy emphasis on </a:t>
            </a:r>
            <a:r>
              <a:rPr lang="en-US" dirty="0" smtClean="0">
                <a:solidFill>
                  <a:srgbClr val="FF0000"/>
                </a:solidFill>
              </a:rPr>
              <a:t>construction</a:t>
            </a:r>
            <a:r>
              <a:rPr lang="en-US" dirty="0" smtClean="0"/>
              <a:t> activities </a:t>
            </a:r>
            <a:r>
              <a:rPr lang="en-US" dirty="0"/>
              <a:t>(design and construction are interleaved, hard to say how much design </a:t>
            </a:r>
            <a:r>
              <a:rPr lang="en-US" dirty="0" smtClean="0"/>
              <a:t>is necessary </a:t>
            </a:r>
            <a:r>
              <a:rPr lang="en-US" dirty="0"/>
              <a:t>before construction. Design models are proven as they are created. </a:t>
            </a:r>
            <a:r>
              <a:rPr lang="en-US" dirty="0" smtClean="0"/>
              <a:t>)</a:t>
            </a:r>
            <a:endParaRPr lang="en-US" dirty="0"/>
          </a:p>
          <a:p>
            <a:pPr lvl="1"/>
            <a:r>
              <a:rPr lang="en-US" dirty="0" smtClean="0"/>
              <a:t>Analysis</a:t>
            </a:r>
            <a:r>
              <a:rPr lang="en-US" dirty="0"/>
              <a:t>, design, construction and testing are not predictable. </a:t>
            </a:r>
          </a:p>
          <a:p>
            <a:r>
              <a:rPr lang="en-US" dirty="0" smtClean="0"/>
              <a:t>Thus </a:t>
            </a:r>
            <a:r>
              <a:rPr lang="en-US" dirty="0"/>
              <a:t>has to </a:t>
            </a:r>
            <a:r>
              <a:rPr lang="en-US" dirty="0">
                <a:solidFill>
                  <a:srgbClr val="FF0000"/>
                </a:solidFill>
              </a:rPr>
              <a:t>Adapt</a:t>
            </a:r>
            <a:r>
              <a:rPr lang="en-US" dirty="0"/>
              <a:t> as changes occur due to </a:t>
            </a:r>
            <a:r>
              <a:rPr lang="en-US" dirty="0" smtClean="0"/>
              <a:t>unpredictability</a:t>
            </a:r>
            <a:endParaRPr lang="en-US" dirty="0"/>
          </a:p>
          <a:p>
            <a:r>
              <a:rPr lang="en-US" dirty="0" smtClean="0"/>
              <a:t>Delivers </a:t>
            </a:r>
            <a:r>
              <a:rPr lang="en-US" dirty="0"/>
              <a:t>multiple </a:t>
            </a:r>
            <a:r>
              <a:rPr lang="en-US" dirty="0">
                <a:solidFill>
                  <a:srgbClr val="FF0000"/>
                </a:solidFill>
              </a:rPr>
              <a:t>‘software increments</a:t>
            </a:r>
            <a:r>
              <a:rPr lang="en-US" dirty="0"/>
              <a:t>’, deliver </a:t>
            </a:r>
            <a:r>
              <a:rPr lang="en-US" dirty="0" smtClean="0"/>
              <a:t>an operational </a:t>
            </a:r>
            <a:r>
              <a:rPr lang="en-US" dirty="0"/>
              <a:t>prototype or portion of an OS to collect </a:t>
            </a:r>
            <a:r>
              <a:rPr lang="en-US" dirty="0" smtClean="0"/>
              <a:t>customer feedback </a:t>
            </a:r>
            <a:r>
              <a:rPr lang="en-US" dirty="0"/>
              <a:t>for adaption.</a:t>
            </a:r>
          </a:p>
        </p:txBody>
      </p:sp>
    </p:spTree>
    <p:extLst>
      <p:ext uri="{BB962C8B-B14F-4D97-AF65-F5344CB8AC3E}">
        <p14:creationId xmlns:p14="http://schemas.microsoft.com/office/powerpoint/2010/main" val="3937848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Agility Principles - I</a:t>
            </a:r>
            <a:endParaRPr lang="en-US" dirty="0"/>
          </a:p>
        </p:txBody>
      </p:sp>
      <p:sp>
        <p:nvSpPr>
          <p:cNvPr id="3" name="Content Placeholder 2"/>
          <p:cNvSpPr>
            <a:spLocks noGrp="1"/>
          </p:cNvSpPr>
          <p:nvPr>
            <p:ph idx="1"/>
          </p:nvPr>
        </p:nvSpPr>
        <p:spPr/>
        <p:txBody>
          <a:bodyPr>
            <a:normAutofit fontScale="85000" lnSpcReduction="10000"/>
          </a:bodyPr>
          <a:lstStyle/>
          <a:p>
            <a:pPr marL="341313" indent="-341313">
              <a:spcBef>
                <a:spcPts val="1200"/>
              </a:spcBef>
              <a:buNone/>
            </a:pPr>
            <a:r>
              <a:rPr lang="en-US" altLang="en-US" dirty="0" smtClean="0">
                <a:solidFill>
                  <a:srgbClr val="000000"/>
                </a:solidFill>
                <a:latin typeface="Palatino" pitchFamily="-128" charset="0"/>
              </a:rPr>
              <a:t>1. Our </a:t>
            </a:r>
            <a:r>
              <a:rPr lang="en-US" altLang="en-US" dirty="0">
                <a:solidFill>
                  <a:srgbClr val="000000"/>
                </a:solidFill>
                <a:latin typeface="Palatino" pitchFamily="-128" charset="0"/>
              </a:rPr>
              <a:t>highest priority is to </a:t>
            </a:r>
            <a:r>
              <a:rPr lang="en-US" altLang="en-US" dirty="0">
                <a:solidFill>
                  <a:srgbClr val="FF0000"/>
                </a:solidFill>
                <a:latin typeface="Palatino" pitchFamily="-128" charset="0"/>
              </a:rPr>
              <a:t>satisfy the customer </a:t>
            </a:r>
            <a:r>
              <a:rPr lang="en-US" altLang="en-US" dirty="0">
                <a:solidFill>
                  <a:srgbClr val="000000"/>
                </a:solidFill>
                <a:latin typeface="Palatino" pitchFamily="-128" charset="0"/>
              </a:rPr>
              <a:t>through early </a:t>
            </a:r>
            <a:r>
              <a:rPr lang="en-US" altLang="en-US" dirty="0" smtClean="0">
                <a:solidFill>
                  <a:srgbClr val="000000"/>
                </a:solidFill>
                <a:latin typeface="Palatino" pitchFamily="-128" charset="0"/>
              </a:rPr>
              <a:t>and     continuous </a:t>
            </a:r>
            <a:r>
              <a:rPr lang="en-US" altLang="en-US" dirty="0">
                <a:solidFill>
                  <a:srgbClr val="000000"/>
                </a:solidFill>
                <a:latin typeface="Palatino" pitchFamily="-128" charset="0"/>
              </a:rPr>
              <a:t>delivery of valuable software.</a:t>
            </a:r>
          </a:p>
          <a:p>
            <a:pPr marL="341313" indent="-341313">
              <a:spcBef>
                <a:spcPts val="600"/>
              </a:spcBef>
              <a:buNone/>
            </a:pPr>
            <a:r>
              <a:rPr lang="en-US" altLang="en-US" dirty="0" smtClean="0">
                <a:solidFill>
                  <a:srgbClr val="000000"/>
                </a:solidFill>
                <a:latin typeface="Palatino" pitchFamily="-128" charset="0"/>
              </a:rPr>
              <a:t>2. </a:t>
            </a:r>
            <a:r>
              <a:rPr lang="en-US" altLang="en-US" dirty="0" smtClean="0">
                <a:solidFill>
                  <a:srgbClr val="FF0000"/>
                </a:solidFill>
                <a:latin typeface="Palatino" pitchFamily="-128" charset="0"/>
              </a:rPr>
              <a:t>Welcome </a:t>
            </a:r>
            <a:r>
              <a:rPr lang="en-US" altLang="en-US" dirty="0">
                <a:solidFill>
                  <a:srgbClr val="FF0000"/>
                </a:solidFill>
                <a:latin typeface="Palatino" pitchFamily="-128" charset="0"/>
              </a:rPr>
              <a:t>changing </a:t>
            </a:r>
            <a:r>
              <a:rPr lang="en-US" altLang="en-US" dirty="0">
                <a:solidFill>
                  <a:srgbClr val="000000"/>
                </a:solidFill>
                <a:latin typeface="Palatino" pitchFamily="-128" charset="0"/>
              </a:rPr>
              <a:t>requirements, even late in development. Agile processes harness change for the customer's competitive advantage. </a:t>
            </a:r>
          </a:p>
          <a:p>
            <a:pPr marL="341313" indent="-341313">
              <a:spcBef>
                <a:spcPts val="600"/>
              </a:spcBef>
              <a:buNone/>
            </a:pPr>
            <a:r>
              <a:rPr lang="en-US" altLang="en-US" dirty="0" smtClean="0">
                <a:solidFill>
                  <a:srgbClr val="000000"/>
                </a:solidFill>
                <a:latin typeface="Palatino" pitchFamily="-128" charset="0"/>
              </a:rPr>
              <a:t>3. </a:t>
            </a:r>
            <a:r>
              <a:rPr lang="en-US" altLang="en-US" dirty="0" smtClean="0">
                <a:solidFill>
                  <a:srgbClr val="FF0000"/>
                </a:solidFill>
                <a:latin typeface="Palatino" pitchFamily="-128" charset="0"/>
              </a:rPr>
              <a:t>Deliver </a:t>
            </a:r>
            <a:r>
              <a:rPr lang="en-US" altLang="en-US" dirty="0">
                <a:solidFill>
                  <a:srgbClr val="FF0000"/>
                </a:solidFill>
                <a:latin typeface="Palatino" pitchFamily="-128" charset="0"/>
              </a:rPr>
              <a:t>working software frequently</a:t>
            </a:r>
            <a:r>
              <a:rPr lang="en-US" altLang="en-US" dirty="0">
                <a:solidFill>
                  <a:srgbClr val="000000"/>
                </a:solidFill>
                <a:latin typeface="Palatino" pitchFamily="-128" charset="0"/>
              </a:rPr>
              <a:t>, from a couple of weeks to a couple of months, with a preference to the shorter timescale. </a:t>
            </a:r>
          </a:p>
          <a:p>
            <a:pPr marL="341313" indent="-341313">
              <a:spcBef>
                <a:spcPts val="600"/>
              </a:spcBef>
              <a:buNone/>
            </a:pPr>
            <a:r>
              <a:rPr lang="en-US" altLang="en-US" dirty="0" smtClean="0">
                <a:solidFill>
                  <a:srgbClr val="000000"/>
                </a:solidFill>
                <a:latin typeface="Palatino" pitchFamily="-128" charset="0"/>
              </a:rPr>
              <a:t>4. Business </a:t>
            </a:r>
            <a:r>
              <a:rPr lang="en-US" altLang="en-US" dirty="0">
                <a:solidFill>
                  <a:srgbClr val="000000"/>
                </a:solidFill>
                <a:latin typeface="Palatino" pitchFamily="-128" charset="0"/>
              </a:rPr>
              <a:t>people and developers must work together </a:t>
            </a:r>
            <a:r>
              <a:rPr lang="en-US" altLang="en-US" dirty="0">
                <a:solidFill>
                  <a:srgbClr val="FF0000"/>
                </a:solidFill>
                <a:latin typeface="Palatino" pitchFamily="-128" charset="0"/>
              </a:rPr>
              <a:t>daily</a:t>
            </a:r>
            <a:r>
              <a:rPr lang="en-US" altLang="en-US" dirty="0">
                <a:solidFill>
                  <a:srgbClr val="000000"/>
                </a:solidFill>
                <a:latin typeface="Palatino" pitchFamily="-128" charset="0"/>
              </a:rPr>
              <a:t> throughout the project.  </a:t>
            </a:r>
          </a:p>
          <a:p>
            <a:pPr marL="341313" indent="-341313">
              <a:spcBef>
                <a:spcPts val="600"/>
              </a:spcBef>
              <a:buNone/>
            </a:pPr>
            <a:r>
              <a:rPr lang="en-US" altLang="en-US" dirty="0" smtClean="0">
                <a:solidFill>
                  <a:srgbClr val="000000"/>
                </a:solidFill>
                <a:latin typeface="Palatino" pitchFamily="-128" charset="0"/>
              </a:rPr>
              <a:t>5. Build </a:t>
            </a:r>
            <a:r>
              <a:rPr lang="en-US" altLang="en-US" dirty="0">
                <a:solidFill>
                  <a:srgbClr val="000000"/>
                </a:solidFill>
                <a:latin typeface="Palatino" pitchFamily="-128" charset="0"/>
              </a:rPr>
              <a:t>projects around </a:t>
            </a:r>
            <a:r>
              <a:rPr lang="en-US" altLang="en-US" dirty="0">
                <a:solidFill>
                  <a:srgbClr val="FF0000"/>
                </a:solidFill>
                <a:latin typeface="Palatino" pitchFamily="-128" charset="0"/>
              </a:rPr>
              <a:t>motivated individuals</a:t>
            </a:r>
            <a:r>
              <a:rPr lang="en-US" altLang="en-US" dirty="0">
                <a:solidFill>
                  <a:srgbClr val="000000"/>
                </a:solidFill>
                <a:latin typeface="Palatino" pitchFamily="-128" charset="0"/>
              </a:rPr>
              <a:t>. Give them the environment and support they need, and trust them to get the job done. </a:t>
            </a:r>
          </a:p>
          <a:p>
            <a:pPr marL="341313" indent="-341313">
              <a:spcBef>
                <a:spcPts val="600"/>
              </a:spcBef>
              <a:spcAft>
                <a:spcPts val="1000"/>
              </a:spcAft>
              <a:buNone/>
            </a:pPr>
            <a:r>
              <a:rPr lang="en-US" altLang="en-US" dirty="0" smtClean="0">
                <a:solidFill>
                  <a:srgbClr val="000000"/>
                </a:solidFill>
                <a:latin typeface="Palatino" pitchFamily="-128" charset="0"/>
              </a:rPr>
              <a:t>6. The </a:t>
            </a:r>
            <a:r>
              <a:rPr lang="en-US" altLang="en-US" dirty="0">
                <a:solidFill>
                  <a:srgbClr val="000000"/>
                </a:solidFill>
                <a:latin typeface="Palatino" pitchFamily="-128" charset="0"/>
              </a:rPr>
              <a:t>most efficient and effective method of conveying information to and within a development team is </a:t>
            </a:r>
            <a:r>
              <a:rPr lang="en-US" altLang="en-US" dirty="0">
                <a:solidFill>
                  <a:srgbClr val="FF0000"/>
                </a:solidFill>
                <a:latin typeface="Palatino" pitchFamily="-128" charset="0"/>
              </a:rPr>
              <a:t>face–to–face</a:t>
            </a:r>
            <a:r>
              <a:rPr lang="en-US" altLang="en-US" dirty="0">
                <a:solidFill>
                  <a:srgbClr val="000000"/>
                </a:solidFill>
                <a:latin typeface="Palatino" pitchFamily="-128" charset="0"/>
              </a:rPr>
              <a:t> conversation.</a:t>
            </a:r>
          </a:p>
          <a:p>
            <a:endParaRPr lang="en-US" dirty="0"/>
          </a:p>
        </p:txBody>
      </p:sp>
    </p:spTree>
    <p:extLst>
      <p:ext uri="{BB962C8B-B14F-4D97-AF65-F5344CB8AC3E}">
        <p14:creationId xmlns:p14="http://schemas.microsoft.com/office/powerpoint/2010/main" val="397620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933</TotalTime>
  <Words>2835</Words>
  <Application>Microsoft Office PowerPoint</Application>
  <PresentationFormat>Widescreen</PresentationFormat>
  <Paragraphs>190</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Helvetica</vt:lpstr>
      <vt:lpstr>Palatino</vt:lpstr>
      <vt:lpstr>Office Theme</vt:lpstr>
      <vt:lpstr>CH 3: Agile Development</vt:lpstr>
      <vt:lpstr>The Manifesto for Agile Software Development</vt:lpstr>
      <vt:lpstr>What is “Agility”?</vt:lpstr>
      <vt:lpstr>Why and What Steps are “Agility” important?</vt:lpstr>
      <vt:lpstr>PowerPoint Presentation</vt:lpstr>
      <vt:lpstr>PowerPoint Presentation</vt:lpstr>
      <vt:lpstr>PowerPoint Presentation</vt:lpstr>
      <vt:lpstr>An Agile Process</vt:lpstr>
      <vt:lpstr>Agility Principles - I</vt:lpstr>
      <vt:lpstr>Agility Principles - II</vt:lpstr>
      <vt:lpstr>Human Factors</vt:lpstr>
      <vt:lpstr>Agile Model - Pros and Cons</vt:lpstr>
      <vt:lpstr>Disadvantages of the Agile Model</vt:lpstr>
      <vt:lpstr>Extreme Programming (XP)</vt:lpstr>
      <vt:lpstr>Extreme Programming (XP)</vt:lpstr>
      <vt:lpstr>Good practices needs to practiced XP</vt:lpstr>
      <vt:lpstr>Basic principles of XP</vt:lpstr>
      <vt:lpstr>Basic principles of XP</vt:lpstr>
      <vt:lpstr>Applications of Extreme Programming (XP)</vt:lpstr>
      <vt:lpstr>Requirements scenarios</vt:lpstr>
      <vt:lpstr>A ‘prescribing medication’ story </vt:lpstr>
      <vt:lpstr>Examples of task cards for prescribing medication </vt:lpstr>
      <vt:lpstr>PowerPoint Presentation</vt:lpstr>
      <vt:lpstr>Industrial XP</vt:lpstr>
      <vt:lpstr>Scrum (the name is derived from an activity occurs during a rugby match in early 1990). </vt:lpstr>
      <vt:lpstr>PowerPoint Presentation</vt:lpstr>
      <vt:lpstr>Scrum</vt:lpstr>
      <vt:lpstr>Scrum</vt:lpstr>
      <vt:lpstr>Scrum</vt:lpstr>
      <vt:lpstr>The Scrum process </vt:lpstr>
      <vt:lpstr>The Sprint cycle</vt:lpstr>
      <vt:lpstr>The Sprint cycle</vt:lpstr>
      <vt:lpstr>Teamwork in Scrum</vt:lpstr>
      <vt:lpstr>Scrum benefits</vt:lpstr>
      <vt:lpstr>Reading 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 Nazia</dc:creator>
  <cp:lastModifiedBy>Nazia</cp:lastModifiedBy>
  <cp:revision>155</cp:revision>
  <dcterms:created xsi:type="dcterms:W3CDTF">2020-02-04T11:11:55Z</dcterms:created>
  <dcterms:modified xsi:type="dcterms:W3CDTF">2024-11-05T07:44:22Z</dcterms:modified>
</cp:coreProperties>
</file>