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A8F0"/>
    <a:srgbClr val="FF66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9C6B-21A7-4A1D-9142-C72BFFF22F6A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22F4-2C4E-4E81-BFA6-F28981DF8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05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9C6B-21A7-4A1D-9142-C72BFFF22F6A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22F4-2C4E-4E81-BFA6-F28981DF8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0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9C6B-21A7-4A1D-9142-C72BFFF22F6A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22F4-2C4E-4E81-BFA6-F28981DF8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1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9C6B-21A7-4A1D-9142-C72BFFF22F6A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22F4-2C4E-4E81-BFA6-F28981DF8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55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9C6B-21A7-4A1D-9142-C72BFFF22F6A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22F4-2C4E-4E81-BFA6-F28981DF8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8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9C6B-21A7-4A1D-9142-C72BFFF22F6A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22F4-2C4E-4E81-BFA6-F28981DF8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27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9C6B-21A7-4A1D-9142-C72BFFF22F6A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22F4-2C4E-4E81-BFA6-F28981DF8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48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9C6B-21A7-4A1D-9142-C72BFFF22F6A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22F4-2C4E-4E81-BFA6-F28981DF8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69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9C6B-21A7-4A1D-9142-C72BFFF22F6A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22F4-2C4E-4E81-BFA6-F28981DF8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33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9C6B-21A7-4A1D-9142-C72BFFF22F6A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22F4-2C4E-4E81-BFA6-F28981DF8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4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9C6B-21A7-4A1D-9142-C72BFFF22F6A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22F4-2C4E-4E81-BFA6-F28981DF8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8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89C6B-21A7-4A1D-9142-C72BFFF22F6A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022F4-2C4E-4E81-BFA6-F28981DF8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26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Chapter 4: </a:t>
            </a:r>
            <a:r>
              <a:rPr lang="en-US" altLang="en-US" b="1" dirty="0">
                <a:solidFill>
                  <a:schemeClr val="folHlink"/>
                </a:solidFill>
              </a:rPr>
              <a:t>Principles that Guide Practice</a:t>
            </a:r>
            <a:br>
              <a:rPr lang="en-US" altLang="en-US" b="1" dirty="0">
                <a:solidFill>
                  <a:schemeClr val="folHlink"/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 Supervisor: </a:t>
            </a:r>
            <a:r>
              <a:rPr lang="en-US" dirty="0" err="1"/>
              <a:t>Syeda</a:t>
            </a:r>
            <a:r>
              <a:rPr lang="en-US" dirty="0"/>
              <a:t> Nazia Ashraf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30137" y="6150395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i="1" dirty="0">
                <a:solidFill>
                  <a:schemeClr val="tx2"/>
                </a:solidFill>
                <a:latin typeface="Helvetica" panose="020B0604020202020204" pitchFamily="34" charset="0"/>
              </a:rPr>
              <a:t>Software Engineering: A Practitioner’s Approach, 7/e </a:t>
            </a:r>
          </a:p>
          <a:p>
            <a:r>
              <a:rPr lang="en-US" altLang="en-US" sz="1400" b="1" dirty="0"/>
              <a:t>by Roger S. Pressman</a:t>
            </a:r>
            <a:endParaRPr lang="en-US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4115274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328211-ADF9-4962-924F-A48B9081A17E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Planning Principles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8299" y="1752600"/>
            <a:ext cx="9962865" cy="4191000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</a:pPr>
            <a:r>
              <a:rPr lang="en-US" altLang="en-US" sz="2400" b="1" dirty="0">
                <a:solidFill>
                  <a:schemeClr val="folHlink"/>
                </a:solidFill>
                <a:latin typeface="Calibri" panose="020F0502020204030204" pitchFamily="34" charset="0"/>
              </a:rPr>
              <a:t>Principle #5.  </a:t>
            </a:r>
            <a:r>
              <a:rPr lang="en-US" altLang="en-US" sz="2400" b="1" i="1" dirty="0">
                <a:solidFill>
                  <a:schemeClr val="folHlink"/>
                </a:solidFill>
                <a:latin typeface="Calibri" panose="020F0502020204030204" pitchFamily="34" charset="0"/>
              </a:rPr>
              <a:t>Consider risk as you define the plan.</a:t>
            </a:r>
            <a:r>
              <a:rPr lang="en-US" altLang="en-US" sz="2400" b="1" i="1" dirty="0">
                <a:latin typeface="Calibri" panose="020F0502020204030204" pitchFamily="34" charset="0"/>
              </a:rPr>
              <a:t> </a:t>
            </a:r>
            <a:r>
              <a:rPr lang="en-US" altLang="en-US" sz="2400" b="1" dirty="0">
                <a:latin typeface="Calibri" panose="020F0502020204030204" pitchFamily="34" charset="0"/>
              </a:rPr>
              <a:t> </a:t>
            </a:r>
            <a:r>
              <a:rPr lang="en-US" altLang="en-US" sz="2400" dirty="0">
                <a:latin typeface="Calibri" panose="020F0502020204030204" pitchFamily="34" charset="0"/>
              </a:rPr>
              <a:t>If you have identified risks that have high impact and high probability, contingency planning is necessary. </a:t>
            </a:r>
          </a:p>
          <a:p>
            <a:pPr>
              <a:spcBef>
                <a:spcPts val="300"/>
              </a:spcBef>
            </a:pPr>
            <a:r>
              <a:rPr lang="en-US" altLang="en-US" sz="2400" b="1" dirty="0">
                <a:solidFill>
                  <a:schemeClr val="folHlink"/>
                </a:solidFill>
                <a:latin typeface="Calibri" panose="020F0502020204030204" pitchFamily="34" charset="0"/>
              </a:rPr>
              <a:t>Principle #6.  </a:t>
            </a:r>
            <a:r>
              <a:rPr lang="en-US" altLang="en-US" sz="2400" b="1" i="1" dirty="0">
                <a:solidFill>
                  <a:schemeClr val="folHlink"/>
                </a:solidFill>
                <a:latin typeface="Calibri" panose="020F0502020204030204" pitchFamily="34" charset="0"/>
              </a:rPr>
              <a:t>Be realistic.</a:t>
            </a:r>
            <a:r>
              <a:rPr lang="en-US" altLang="en-US" sz="2400" b="1" dirty="0">
                <a:latin typeface="Calibri" panose="020F0502020204030204" pitchFamily="34" charset="0"/>
              </a:rPr>
              <a:t>  </a:t>
            </a:r>
            <a:r>
              <a:rPr lang="en-US" altLang="en-US" sz="2400" dirty="0">
                <a:latin typeface="Calibri" panose="020F0502020204030204" pitchFamily="34" charset="0"/>
              </a:rPr>
              <a:t>People don’t work 100 percent of every day.</a:t>
            </a:r>
            <a:r>
              <a:rPr lang="en-US" altLang="en-US" sz="2400" b="1" dirty="0">
                <a:latin typeface="Calibri" panose="020F0502020204030204" pitchFamily="34" charset="0"/>
              </a:rPr>
              <a:t> </a:t>
            </a:r>
            <a:endParaRPr lang="en-US" altLang="en-US" sz="2400" dirty="0">
              <a:latin typeface="Calibri" panose="020F0502020204030204" pitchFamily="34" charset="0"/>
            </a:endParaRPr>
          </a:p>
          <a:p>
            <a:pPr>
              <a:spcAft>
                <a:spcPts val="1000"/>
              </a:spcAft>
            </a:pPr>
            <a:r>
              <a:rPr lang="en-US" altLang="en-US" sz="2400" b="1" dirty="0">
                <a:solidFill>
                  <a:schemeClr val="folHlink"/>
                </a:solidFill>
                <a:latin typeface="Calibri" panose="020F0502020204030204" pitchFamily="34" charset="0"/>
              </a:rPr>
              <a:t>Principle #7.  </a:t>
            </a:r>
            <a:r>
              <a:rPr lang="en-US" altLang="en-US" sz="2400" b="1" i="1" dirty="0">
                <a:solidFill>
                  <a:schemeClr val="folHlink"/>
                </a:solidFill>
                <a:latin typeface="Calibri" panose="020F0502020204030204" pitchFamily="34" charset="0"/>
              </a:rPr>
              <a:t>Adjust granularity as you define the plan. </a:t>
            </a:r>
            <a:r>
              <a:rPr lang="en-US" altLang="en-US" sz="2400" b="1" dirty="0">
                <a:solidFill>
                  <a:schemeClr val="folHlink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400" i="1" dirty="0">
                <a:latin typeface="Calibri" panose="020F0502020204030204" pitchFamily="34" charset="0"/>
              </a:rPr>
              <a:t>Granularity</a:t>
            </a:r>
            <a:r>
              <a:rPr lang="en-US" altLang="en-US" sz="2400" dirty="0">
                <a:latin typeface="Calibri" panose="020F0502020204030204" pitchFamily="34" charset="0"/>
              </a:rPr>
              <a:t> refers to the level of detail that is introduced as a project plan is developed.</a:t>
            </a:r>
          </a:p>
          <a:p>
            <a:pPr>
              <a:spcBef>
                <a:spcPts val="300"/>
              </a:spcBef>
            </a:pPr>
            <a:r>
              <a:rPr lang="en-US" altLang="en-US" sz="2400" b="1" dirty="0">
                <a:solidFill>
                  <a:schemeClr val="folHlink"/>
                </a:solidFill>
                <a:latin typeface="Calibri" panose="020F0502020204030204" pitchFamily="34" charset="0"/>
              </a:rPr>
              <a:t>Principle #8.  </a:t>
            </a:r>
            <a:r>
              <a:rPr lang="en-US" altLang="en-US" sz="2400" b="1" i="1" dirty="0">
                <a:solidFill>
                  <a:schemeClr val="folHlink"/>
                </a:solidFill>
                <a:latin typeface="Calibri" panose="020F0502020204030204" pitchFamily="34" charset="0"/>
              </a:rPr>
              <a:t>Define how you intend to ensure quality. </a:t>
            </a:r>
            <a:r>
              <a:rPr lang="en-US" altLang="en-US" sz="2400" b="1" i="1" dirty="0">
                <a:latin typeface="Calibri" panose="020F0502020204030204" pitchFamily="34" charset="0"/>
              </a:rPr>
              <a:t> </a:t>
            </a:r>
            <a:r>
              <a:rPr lang="en-US" altLang="en-US" sz="2400" dirty="0">
                <a:latin typeface="Calibri" panose="020F0502020204030204" pitchFamily="34" charset="0"/>
              </a:rPr>
              <a:t>The plan should identify how the software team intends to ensure quality. </a:t>
            </a:r>
          </a:p>
          <a:p>
            <a:pPr>
              <a:spcBef>
                <a:spcPts val="300"/>
              </a:spcBef>
            </a:pPr>
            <a:r>
              <a:rPr lang="en-US" altLang="en-US" sz="2400" b="1" dirty="0">
                <a:solidFill>
                  <a:schemeClr val="folHlink"/>
                </a:solidFill>
                <a:latin typeface="Calibri" panose="020F0502020204030204" pitchFamily="34" charset="0"/>
              </a:rPr>
              <a:t>Principle #9.  </a:t>
            </a:r>
            <a:r>
              <a:rPr lang="en-US" altLang="en-US" sz="2400" b="1" i="1" dirty="0">
                <a:solidFill>
                  <a:schemeClr val="folHlink"/>
                </a:solidFill>
                <a:latin typeface="Calibri" panose="020F0502020204030204" pitchFamily="34" charset="0"/>
              </a:rPr>
              <a:t>Describe how you intend to accommodate change. </a:t>
            </a:r>
            <a:r>
              <a:rPr lang="en-US" altLang="en-US" sz="2400" b="1" dirty="0">
                <a:latin typeface="Calibri" panose="020F0502020204030204" pitchFamily="34" charset="0"/>
              </a:rPr>
              <a:t> </a:t>
            </a:r>
            <a:r>
              <a:rPr lang="en-US" altLang="en-US" sz="2400" dirty="0">
                <a:latin typeface="Calibri" panose="020F0502020204030204" pitchFamily="34" charset="0"/>
              </a:rPr>
              <a:t>Even the best planning can be obviated by uncontrolled change. </a:t>
            </a:r>
          </a:p>
          <a:p>
            <a:pPr>
              <a:spcBef>
                <a:spcPts val="300"/>
              </a:spcBef>
            </a:pPr>
            <a:r>
              <a:rPr lang="en-US" altLang="en-US" sz="2400" b="1" dirty="0">
                <a:latin typeface="Calibri" panose="020F0502020204030204" pitchFamily="34" charset="0"/>
              </a:rPr>
              <a:t>Principle #10.  </a:t>
            </a:r>
            <a:r>
              <a:rPr lang="en-US" altLang="en-US" sz="2400" b="1" i="1" dirty="0">
                <a:solidFill>
                  <a:schemeClr val="folHlink"/>
                </a:solidFill>
                <a:latin typeface="Calibri" panose="020F0502020204030204" pitchFamily="34" charset="0"/>
              </a:rPr>
              <a:t>Track the plan frequently and make adjustments as required.</a:t>
            </a:r>
            <a:r>
              <a:rPr lang="en-US" altLang="en-US" sz="2400" i="1" dirty="0">
                <a:latin typeface="Calibri" panose="020F0502020204030204" pitchFamily="34" charset="0"/>
              </a:rPr>
              <a:t> </a:t>
            </a:r>
            <a:r>
              <a:rPr lang="en-US" altLang="en-US" sz="2400" dirty="0">
                <a:latin typeface="Calibri" panose="020F0502020204030204" pitchFamily="34" charset="0"/>
              </a:rPr>
              <a:t>Software projects fall behind schedule one day at a time. </a:t>
            </a:r>
          </a:p>
        </p:txBody>
      </p:sp>
    </p:spTree>
    <p:extLst>
      <p:ext uri="{BB962C8B-B14F-4D97-AF65-F5344CB8AC3E}">
        <p14:creationId xmlns:p14="http://schemas.microsoft.com/office/powerpoint/2010/main" val="2064317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502661-50AD-442A-A64C-B5D364988DC9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Modeling Principles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altLang="en-US" dirty="0"/>
              <a:t>In software engineering work, two classes of models can be created: </a:t>
            </a:r>
          </a:p>
          <a:p>
            <a:pPr lvl="1">
              <a:spcBef>
                <a:spcPts val="300"/>
              </a:spcBef>
            </a:pPr>
            <a:r>
              <a:rPr lang="en-US" altLang="en-US" sz="2800" i="1" dirty="0">
                <a:solidFill>
                  <a:schemeClr val="folHlink"/>
                </a:solidFill>
              </a:rPr>
              <a:t>Requirements models</a:t>
            </a:r>
            <a:r>
              <a:rPr lang="en-US" altLang="en-US" sz="2800" dirty="0">
                <a:solidFill>
                  <a:schemeClr val="folHlink"/>
                </a:solidFill>
              </a:rPr>
              <a:t> (also called </a:t>
            </a:r>
            <a:r>
              <a:rPr lang="en-US" altLang="en-US" sz="2800" i="1" dirty="0">
                <a:solidFill>
                  <a:schemeClr val="folHlink"/>
                </a:solidFill>
              </a:rPr>
              <a:t>analysis models</a:t>
            </a:r>
            <a:r>
              <a:rPr lang="en-US" altLang="en-US" sz="2800" dirty="0">
                <a:solidFill>
                  <a:schemeClr val="folHlink"/>
                </a:solidFill>
              </a:rPr>
              <a:t>) </a:t>
            </a:r>
            <a:r>
              <a:rPr lang="en-US" altLang="en-US" sz="2800" dirty="0"/>
              <a:t>represent the customer requirements by depicting the software in three different domains: the information domain, the functional domain, and the behavioral domain. </a:t>
            </a:r>
          </a:p>
          <a:p>
            <a:pPr lvl="1">
              <a:spcBef>
                <a:spcPts val="300"/>
              </a:spcBef>
            </a:pPr>
            <a:r>
              <a:rPr lang="en-US" altLang="en-US" sz="2800" i="1" dirty="0">
                <a:solidFill>
                  <a:schemeClr val="folHlink"/>
                </a:solidFill>
              </a:rPr>
              <a:t>Design models</a:t>
            </a:r>
            <a:r>
              <a:rPr lang="en-US" altLang="en-US" sz="2800" dirty="0">
                <a:solidFill>
                  <a:schemeClr val="folHlink"/>
                </a:solidFill>
              </a:rPr>
              <a:t> </a:t>
            </a:r>
            <a:r>
              <a:rPr lang="en-US" altLang="en-US" sz="2800" dirty="0"/>
              <a:t>represent characteristics of the software that help practitioners to construct it effectively: the architecture, the user interface, and component-level detail.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41920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C1836-83C7-4070-92B2-5D66F452C211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990601"/>
            <a:ext cx="7315200" cy="633413"/>
          </a:xfrm>
        </p:spPr>
        <p:txBody>
          <a:bodyPr/>
          <a:lstStyle/>
          <a:p>
            <a:r>
              <a:rPr lang="en-US" altLang="en-US" sz="3600"/>
              <a:t>Requirements Modeling Principles</a:t>
            </a:r>
            <a:endParaRPr lang="en-US" altLang="en-US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400" b="1" dirty="0">
                <a:solidFill>
                  <a:schemeClr val="folHlink"/>
                </a:solidFill>
                <a:latin typeface="Calibri" panose="020F0502020204030204" pitchFamily="34" charset="0"/>
              </a:rPr>
              <a:t>Principle #1.  </a:t>
            </a:r>
            <a:r>
              <a:rPr lang="en-US" altLang="en-US" sz="2400" b="1" i="1" dirty="0">
                <a:solidFill>
                  <a:schemeClr val="folHlink"/>
                </a:solidFill>
                <a:latin typeface="Calibri" panose="020F0502020204030204" pitchFamily="34" charset="0"/>
              </a:rPr>
              <a:t>The information domain of a problem must be represented and understood.</a:t>
            </a:r>
          </a:p>
          <a:p>
            <a:r>
              <a:rPr lang="en-US" altLang="en-US" sz="2400" b="1" dirty="0">
                <a:solidFill>
                  <a:schemeClr val="folHlink"/>
                </a:solidFill>
                <a:latin typeface="Calibri" panose="020F0502020204030204" pitchFamily="34" charset="0"/>
              </a:rPr>
              <a:t>Principle #2.  </a:t>
            </a:r>
            <a:r>
              <a:rPr lang="en-US" altLang="en-US" sz="2400" b="1" i="1" dirty="0">
                <a:solidFill>
                  <a:schemeClr val="folHlink"/>
                </a:solidFill>
                <a:latin typeface="Calibri" panose="020F0502020204030204" pitchFamily="34" charset="0"/>
              </a:rPr>
              <a:t>The functions that the software performs must be defined. </a:t>
            </a:r>
          </a:p>
          <a:p>
            <a:r>
              <a:rPr lang="en-US" altLang="en-US" sz="2400" b="1" dirty="0">
                <a:solidFill>
                  <a:schemeClr val="folHlink"/>
                </a:solidFill>
                <a:latin typeface="Calibri" panose="020F0502020204030204" pitchFamily="34" charset="0"/>
              </a:rPr>
              <a:t>Principle #3. </a:t>
            </a:r>
            <a:r>
              <a:rPr lang="en-US" altLang="en-US" sz="2400" b="1" i="1" dirty="0">
                <a:solidFill>
                  <a:schemeClr val="folHlink"/>
                </a:solidFill>
                <a:latin typeface="Calibri" panose="020F0502020204030204" pitchFamily="34" charset="0"/>
              </a:rPr>
              <a:t> The behavior of the software (as a consequence of external events) must be represented.</a:t>
            </a:r>
          </a:p>
          <a:p>
            <a:r>
              <a:rPr lang="en-US" altLang="en-US" sz="2400" b="1" dirty="0">
                <a:solidFill>
                  <a:schemeClr val="folHlink"/>
                </a:solidFill>
                <a:latin typeface="Calibri" panose="020F0502020204030204" pitchFamily="34" charset="0"/>
              </a:rPr>
              <a:t>Principle #4.  </a:t>
            </a:r>
            <a:r>
              <a:rPr lang="en-US" altLang="en-US" sz="2400" b="1" i="1" dirty="0">
                <a:solidFill>
                  <a:schemeClr val="folHlink"/>
                </a:solidFill>
                <a:latin typeface="Calibri" panose="020F0502020204030204" pitchFamily="34" charset="0"/>
              </a:rPr>
              <a:t>The models that depict information, function, and behavior must be partitioned in a manner that uncovers detail in a layered (or hierarchical) fashion.</a:t>
            </a:r>
          </a:p>
          <a:p>
            <a:r>
              <a:rPr lang="en-US" altLang="en-US" sz="2400" b="1" dirty="0">
                <a:solidFill>
                  <a:schemeClr val="folHlink"/>
                </a:solidFill>
                <a:latin typeface="Calibri" panose="020F0502020204030204" pitchFamily="34" charset="0"/>
              </a:rPr>
              <a:t>Principle #5.   </a:t>
            </a:r>
            <a:r>
              <a:rPr lang="en-US" altLang="en-US" sz="2400" b="1" i="1" dirty="0">
                <a:solidFill>
                  <a:schemeClr val="folHlink"/>
                </a:solidFill>
                <a:latin typeface="Calibri" panose="020F0502020204030204" pitchFamily="34" charset="0"/>
              </a:rPr>
              <a:t>The analysis task should move from essential information toward implementation detail.</a:t>
            </a:r>
          </a:p>
        </p:txBody>
      </p:sp>
    </p:spTree>
    <p:extLst>
      <p:ext uri="{BB962C8B-B14F-4D97-AF65-F5344CB8AC3E}">
        <p14:creationId xmlns:p14="http://schemas.microsoft.com/office/powerpoint/2010/main" val="3422874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8AF81E-3A33-43DC-BF93-E0A89B5C1921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Design Modeling Principles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66317"/>
            <a:ext cx="10515600" cy="4351338"/>
          </a:xfrm>
        </p:spPr>
        <p:txBody>
          <a:bodyPr>
            <a:noAutofit/>
          </a:bodyPr>
          <a:lstStyle/>
          <a:p>
            <a:r>
              <a:rPr lang="en-US" altLang="en-US" sz="2400" b="1" dirty="0">
                <a:solidFill>
                  <a:schemeClr val="folHlink"/>
                </a:solidFill>
                <a:latin typeface="Calibri" panose="020F0502020204030204" pitchFamily="34" charset="0"/>
              </a:rPr>
              <a:t>Principle #1.   </a:t>
            </a:r>
            <a:r>
              <a:rPr lang="en-US" altLang="en-US" sz="2400" b="1" i="1" dirty="0">
                <a:solidFill>
                  <a:schemeClr val="folHlink"/>
                </a:solidFill>
                <a:latin typeface="Calibri" panose="020F0502020204030204" pitchFamily="34" charset="0"/>
              </a:rPr>
              <a:t>Design should be traceable to the requirements model.</a:t>
            </a:r>
          </a:p>
          <a:p>
            <a:r>
              <a:rPr lang="en-US" altLang="en-US" sz="2400" b="1" dirty="0">
                <a:solidFill>
                  <a:schemeClr val="folHlink"/>
                </a:solidFill>
                <a:latin typeface="Calibri" panose="020F0502020204030204" pitchFamily="34" charset="0"/>
              </a:rPr>
              <a:t>Principle #2.   </a:t>
            </a:r>
            <a:r>
              <a:rPr lang="en-US" altLang="en-US" sz="2400" b="1" i="1" dirty="0">
                <a:solidFill>
                  <a:schemeClr val="folHlink"/>
                </a:solidFill>
                <a:latin typeface="Calibri" panose="020F0502020204030204" pitchFamily="34" charset="0"/>
              </a:rPr>
              <a:t>Always consider the architecture of the system to be built.</a:t>
            </a:r>
          </a:p>
          <a:p>
            <a:r>
              <a:rPr lang="en-US" altLang="en-US" sz="2400" b="1" dirty="0">
                <a:solidFill>
                  <a:schemeClr val="folHlink"/>
                </a:solidFill>
                <a:latin typeface="Calibri" panose="020F0502020204030204" pitchFamily="34" charset="0"/>
              </a:rPr>
              <a:t>Principle #3.  </a:t>
            </a:r>
            <a:r>
              <a:rPr lang="en-US" altLang="en-US" sz="2400" b="1" i="1" dirty="0">
                <a:solidFill>
                  <a:schemeClr val="folHlink"/>
                </a:solidFill>
                <a:latin typeface="Calibri" panose="020F0502020204030204" pitchFamily="34" charset="0"/>
              </a:rPr>
              <a:t>Design of data is as important as design of processing functions.</a:t>
            </a:r>
            <a:r>
              <a:rPr lang="en-US" altLang="en-US" sz="2400" b="1" dirty="0">
                <a:solidFill>
                  <a:schemeClr val="folHlink"/>
                </a:solidFill>
                <a:latin typeface="Calibri" panose="020F0502020204030204" pitchFamily="34" charset="0"/>
              </a:rPr>
              <a:t> </a:t>
            </a:r>
          </a:p>
          <a:p>
            <a:r>
              <a:rPr lang="en-US" altLang="en-US" sz="2400" b="1" dirty="0">
                <a:solidFill>
                  <a:schemeClr val="folHlink"/>
                </a:solidFill>
                <a:latin typeface="Calibri" panose="020F0502020204030204" pitchFamily="34" charset="0"/>
              </a:rPr>
              <a:t>Principle #5.  User interface design should be tuned to the needs of the end-user. However, in every case, it should stress ease of use.</a:t>
            </a:r>
          </a:p>
          <a:p>
            <a:r>
              <a:rPr lang="en-US" altLang="en-US" sz="2400" b="1" dirty="0">
                <a:solidFill>
                  <a:schemeClr val="folHlink"/>
                </a:solidFill>
                <a:latin typeface="Calibri" panose="020F0502020204030204" pitchFamily="34" charset="0"/>
              </a:rPr>
              <a:t>Principle #6.  Component-level design should be functionally independent. </a:t>
            </a:r>
          </a:p>
          <a:p>
            <a:r>
              <a:rPr lang="en-US" altLang="en-US" sz="2400" b="1" dirty="0">
                <a:solidFill>
                  <a:schemeClr val="folHlink"/>
                </a:solidFill>
                <a:latin typeface="Calibri" panose="020F0502020204030204" pitchFamily="34" charset="0"/>
              </a:rPr>
              <a:t>Principle #7.  Components should be loosely coupled to one another and to the external environment.</a:t>
            </a:r>
          </a:p>
          <a:p>
            <a:r>
              <a:rPr lang="en-US" altLang="en-US" sz="2400" b="1" dirty="0">
                <a:solidFill>
                  <a:schemeClr val="folHlink"/>
                </a:solidFill>
                <a:latin typeface="Calibri" panose="020F0502020204030204" pitchFamily="34" charset="0"/>
              </a:rPr>
              <a:t>Principle #8.  Design representations (models) should be easily understandable. </a:t>
            </a:r>
          </a:p>
          <a:p>
            <a:r>
              <a:rPr lang="en-US" altLang="en-US" sz="2400" b="1" dirty="0">
                <a:solidFill>
                  <a:schemeClr val="folHlink"/>
                </a:solidFill>
                <a:latin typeface="Calibri" panose="020F0502020204030204" pitchFamily="34" charset="0"/>
              </a:rPr>
              <a:t>Principle #9.   The design should be developed iteratively. With each iteration, the designer should strive for greater simplicity.</a:t>
            </a:r>
          </a:p>
        </p:txBody>
      </p:sp>
    </p:spTree>
    <p:extLst>
      <p:ext uri="{BB962C8B-B14F-4D97-AF65-F5344CB8AC3E}">
        <p14:creationId xmlns:p14="http://schemas.microsoft.com/office/powerpoint/2010/main" val="928605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191EB6-5BAA-48A8-B8EA-1CA520F0B63F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-11846"/>
            <a:ext cx="10515600" cy="1325563"/>
          </a:xfrm>
        </p:spPr>
        <p:txBody>
          <a:bodyPr/>
          <a:lstStyle/>
          <a:p>
            <a:r>
              <a:rPr lang="en-US" altLang="en-US" sz="3600" dirty="0"/>
              <a:t>Agile Modeling Principles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237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200" b="1" dirty="0">
                <a:solidFill>
                  <a:schemeClr val="folHlink"/>
                </a:solidFill>
                <a:latin typeface="Calibri" panose="020F0502020204030204" pitchFamily="34" charset="0"/>
              </a:rPr>
              <a:t>Principle #1. </a:t>
            </a:r>
            <a:r>
              <a:rPr lang="en-US" altLang="en-US" sz="2200" b="1" i="1" dirty="0">
                <a:solidFill>
                  <a:schemeClr val="folHlink"/>
                </a:solidFill>
                <a:latin typeface="Calibri" panose="020F0502020204030204" pitchFamily="34" charset="0"/>
              </a:rPr>
              <a:t>The primary goal of the software team is to build software, not create models.</a:t>
            </a:r>
            <a:r>
              <a:rPr lang="en-US" altLang="en-US" sz="2200" b="1" dirty="0">
                <a:solidFill>
                  <a:schemeClr val="folHlink"/>
                </a:solidFill>
                <a:latin typeface="Calibri" panose="020F0502020204030204" pitchFamily="34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en-US" sz="2200" b="1" dirty="0">
                <a:solidFill>
                  <a:schemeClr val="folHlink"/>
                </a:solidFill>
                <a:latin typeface="Calibri" panose="020F0502020204030204" pitchFamily="34" charset="0"/>
              </a:rPr>
              <a:t>Principle #2. </a:t>
            </a:r>
            <a:r>
              <a:rPr lang="en-US" altLang="en-US" sz="2200" b="1" i="1" dirty="0">
                <a:solidFill>
                  <a:schemeClr val="folHlink"/>
                </a:solidFill>
                <a:latin typeface="Calibri" panose="020F0502020204030204" pitchFamily="34" charset="0"/>
              </a:rPr>
              <a:t>Travel light—don’t create more models than you need.</a:t>
            </a:r>
            <a:r>
              <a:rPr lang="en-US" altLang="en-US" sz="2200" b="1" dirty="0">
                <a:solidFill>
                  <a:schemeClr val="folHlink"/>
                </a:solidFill>
                <a:latin typeface="Calibri" panose="020F0502020204030204" pitchFamily="34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en-US" sz="2200" b="1" dirty="0">
                <a:solidFill>
                  <a:schemeClr val="folHlink"/>
                </a:solidFill>
                <a:latin typeface="Calibri" panose="020F0502020204030204" pitchFamily="34" charset="0"/>
              </a:rPr>
              <a:t>Principle #3. </a:t>
            </a:r>
            <a:r>
              <a:rPr lang="en-US" altLang="en-US" sz="2200" b="1" i="1" dirty="0">
                <a:solidFill>
                  <a:schemeClr val="folHlink"/>
                </a:solidFill>
                <a:latin typeface="Calibri" panose="020F0502020204030204" pitchFamily="34" charset="0"/>
              </a:rPr>
              <a:t>Strive to produce the simplest model that will describe the problem or the software.</a:t>
            </a:r>
            <a:r>
              <a:rPr lang="en-US" altLang="en-US" sz="2200" b="1" dirty="0">
                <a:solidFill>
                  <a:schemeClr val="folHlink"/>
                </a:solidFill>
                <a:latin typeface="Calibri" panose="020F0502020204030204" pitchFamily="34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en-US" sz="2200" b="1" dirty="0">
                <a:solidFill>
                  <a:schemeClr val="folHlink"/>
                </a:solidFill>
                <a:latin typeface="Calibri" panose="020F0502020204030204" pitchFamily="34" charset="0"/>
              </a:rPr>
              <a:t>Principle #4. </a:t>
            </a:r>
            <a:r>
              <a:rPr lang="en-US" altLang="en-US" sz="2200" b="1" i="1" dirty="0">
                <a:solidFill>
                  <a:schemeClr val="folHlink"/>
                </a:solidFill>
                <a:latin typeface="Calibri" panose="020F0502020204030204" pitchFamily="34" charset="0"/>
              </a:rPr>
              <a:t>Build models in a way that makes them amenable to change.</a:t>
            </a:r>
          </a:p>
          <a:p>
            <a:pPr>
              <a:lnSpc>
                <a:spcPct val="90000"/>
              </a:lnSpc>
            </a:pPr>
            <a:r>
              <a:rPr lang="en-US" altLang="en-US" sz="2200" b="1" dirty="0">
                <a:solidFill>
                  <a:schemeClr val="folHlink"/>
                </a:solidFill>
                <a:latin typeface="Calibri" panose="020F0502020204030204" pitchFamily="34" charset="0"/>
              </a:rPr>
              <a:t>Principle #5. </a:t>
            </a:r>
            <a:r>
              <a:rPr lang="en-US" altLang="en-US" sz="2200" b="1" i="1" dirty="0">
                <a:solidFill>
                  <a:schemeClr val="folHlink"/>
                </a:solidFill>
                <a:latin typeface="Calibri" panose="020F0502020204030204" pitchFamily="34" charset="0"/>
              </a:rPr>
              <a:t>Be able to state an explicit purpose for each model that is created.</a:t>
            </a:r>
          </a:p>
          <a:p>
            <a:pPr>
              <a:lnSpc>
                <a:spcPct val="90000"/>
              </a:lnSpc>
            </a:pPr>
            <a:r>
              <a:rPr lang="en-US" altLang="en-US" sz="2200" b="1" dirty="0">
                <a:solidFill>
                  <a:schemeClr val="folHlink"/>
                </a:solidFill>
                <a:latin typeface="Calibri" panose="020F0502020204030204" pitchFamily="34" charset="0"/>
              </a:rPr>
              <a:t>Principle #6.  </a:t>
            </a:r>
            <a:r>
              <a:rPr lang="en-US" altLang="en-US" sz="2200" b="1" i="1" dirty="0">
                <a:solidFill>
                  <a:schemeClr val="folHlink"/>
                </a:solidFill>
                <a:latin typeface="Calibri" panose="020F0502020204030204" pitchFamily="34" charset="0"/>
              </a:rPr>
              <a:t>Adapt the models you develop to the system at hand.</a:t>
            </a:r>
            <a:r>
              <a:rPr lang="en-US" altLang="en-US" sz="2200" b="1" dirty="0">
                <a:solidFill>
                  <a:schemeClr val="folHlink"/>
                </a:solidFill>
                <a:latin typeface="Calibri" panose="020F0502020204030204" pitchFamily="34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en-US" sz="2200" b="1" dirty="0">
                <a:solidFill>
                  <a:schemeClr val="folHlink"/>
                </a:solidFill>
                <a:latin typeface="Calibri" panose="020F0502020204030204" pitchFamily="34" charset="0"/>
              </a:rPr>
              <a:t>Principle #7.  </a:t>
            </a:r>
            <a:r>
              <a:rPr lang="en-US" altLang="en-US" sz="2200" b="1" i="1" dirty="0">
                <a:solidFill>
                  <a:schemeClr val="folHlink"/>
                </a:solidFill>
                <a:latin typeface="Calibri" panose="020F0502020204030204" pitchFamily="34" charset="0"/>
              </a:rPr>
              <a:t>Try to build useful models, but forget about building perfect models.</a:t>
            </a:r>
          </a:p>
          <a:p>
            <a:pPr>
              <a:lnSpc>
                <a:spcPct val="90000"/>
              </a:lnSpc>
            </a:pPr>
            <a:r>
              <a:rPr lang="en-US" altLang="en-US" sz="2200" b="1" dirty="0">
                <a:solidFill>
                  <a:schemeClr val="folHlink"/>
                </a:solidFill>
                <a:latin typeface="Calibri" panose="020F0502020204030204" pitchFamily="34" charset="0"/>
              </a:rPr>
              <a:t>Principle #8. </a:t>
            </a:r>
            <a:r>
              <a:rPr lang="en-US" altLang="en-US" sz="2200" b="1" i="1" dirty="0">
                <a:solidFill>
                  <a:schemeClr val="folHlink"/>
                </a:solidFill>
                <a:latin typeface="Calibri" panose="020F0502020204030204" pitchFamily="34" charset="0"/>
              </a:rPr>
              <a:t>Don’t become dogmatic about the syntax of the model. If it communicates content successfully, representation is secondary.</a:t>
            </a:r>
            <a:r>
              <a:rPr lang="en-US" altLang="en-US" sz="2200" b="1" dirty="0">
                <a:solidFill>
                  <a:schemeClr val="folHlink"/>
                </a:solidFill>
                <a:latin typeface="Calibri" panose="020F0502020204030204" pitchFamily="34" charset="0"/>
              </a:rPr>
              <a:t> </a:t>
            </a:r>
            <a:endParaRPr lang="en-US" altLang="en-US" sz="2200" b="1" i="1" dirty="0">
              <a:solidFill>
                <a:schemeClr val="folHlink"/>
              </a:solidFill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200" b="1" dirty="0">
                <a:solidFill>
                  <a:schemeClr val="folHlink"/>
                </a:solidFill>
                <a:latin typeface="Calibri" panose="020F0502020204030204" pitchFamily="34" charset="0"/>
              </a:rPr>
              <a:t>Principle #9. </a:t>
            </a:r>
            <a:r>
              <a:rPr lang="en-US" altLang="en-US" sz="2200" b="1" i="1" dirty="0">
                <a:solidFill>
                  <a:schemeClr val="folHlink"/>
                </a:solidFill>
                <a:latin typeface="Calibri" panose="020F0502020204030204" pitchFamily="34" charset="0"/>
              </a:rPr>
              <a:t>If your instincts tell you a model isn’t right even though it seems okay on paper, you probably have reason to be concerned.</a:t>
            </a:r>
            <a:r>
              <a:rPr lang="en-US" altLang="en-US" sz="2200" b="1" dirty="0">
                <a:solidFill>
                  <a:schemeClr val="folHlink"/>
                </a:solidFill>
                <a:latin typeface="Calibri" panose="020F0502020204030204" pitchFamily="34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en-US" sz="2200" b="1" dirty="0">
                <a:solidFill>
                  <a:schemeClr val="folHlink"/>
                </a:solidFill>
                <a:latin typeface="Calibri" panose="020F0502020204030204" pitchFamily="34" charset="0"/>
              </a:rPr>
              <a:t>Principle #10. </a:t>
            </a:r>
            <a:r>
              <a:rPr lang="en-US" altLang="en-US" sz="2200" b="1" i="1" dirty="0">
                <a:solidFill>
                  <a:schemeClr val="folHlink"/>
                </a:solidFill>
                <a:latin typeface="Calibri" panose="020F0502020204030204" pitchFamily="34" charset="0"/>
              </a:rPr>
              <a:t>Get feedback as soon as you can.</a:t>
            </a:r>
            <a:r>
              <a:rPr lang="en-US" altLang="en-US" sz="2200" b="1" dirty="0">
                <a:solidFill>
                  <a:schemeClr val="folHlink"/>
                </a:solidFill>
                <a:latin typeface="Calibri" panose="020F0502020204030204" pitchFamily="34" charset="0"/>
              </a:rPr>
              <a:t> </a:t>
            </a:r>
            <a:endParaRPr lang="en-US" altLang="en-US" sz="2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914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ACB447-64F2-4421-81CD-FE60178AE39C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Construction Principles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altLang="en-US" dirty="0">
                <a:latin typeface="Calibri" panose="020F0502020204030204" pitchFamily="34" charset="0"/>
              </a:rPr>
              <a:t>The construction activity encompasses a set of coding and testing tasks that lead to operational software that is ready for delivery to the customer or end-user. </a:t>
            </a:r>
          </a:p>
          <a:p>
            <a:pPr>
              <a:spcBef>
                <a:spcPts val="300"/>
              </a:spcBef>
            </a:pPr>
            <a:r>
              <a:rPr lang="en-US" altLang="en-US" dirty="0">
                <a:solidFill>
                  <a:schemeClr val="folHlink"/>
                </a:solidFill>
                <a:latin typeface="Calibri" panose="020F0502020204030204" pitchFamily="34" charset="0"/>
              </a:rPr>
              <a:t>Coding principles and concepts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en-US" dirty="0">
                <a:latin typeface="Calibri" panose="020F0502020204030204" pitchFamily="34" charset="0"/>
              </a:rPr>
              <a:t>are closely aligned programming style, programming languages, and programming methods.</a:t>
            </a:r>
          </a:p>
          <a:p>
            <a:pPr>
              <a:spcBef>
                <a:spcPts val="300"/>
              </a:spcBef>
            </a:pPr>
            <a:r>
              <a:rPr lang="en-US" altLang="en-US" dirty="0">
                <a:solidFill>
                  <a:schemeClr val="folHlink"/>
                </a:solidFill>
                <a:latin typeface="Calibri" panose="020F0502020204030204" pitchFamily="34" charset="0"/>
              </a:rPr>
              <a:t>Testing principles and concepts</a:t>
            </a:r>
            <a:r>
              <a:rPr lang="en-US" altLang="en-US" dirty="0">
                <a:latin typeface="Calibri" panose="020F0502020204030204" pitchFamily="34" charset="0"/>
              </a:rPr>
              <a:t> lead to the design of tests that systematically uncover different classes of errors and to do so with a minimum amount of time and effort. </a:t>
            </a:r>
          </a:p>
        </p:txBody>
      </p:sp>
    </p:spTree>
    <p:extLst>
      <p:ext uri="{BB962C8B-B14F-4D97-AF65-F5344CB8AC3E}">
        <p14:creationId xmlns:p14="http://schemas.microsoft.com/office/powerpoint/2010/main" val="209258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A60200-83D1-49D5-B798-11681126D441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Preparation Principles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en-US" b="1" i="1" dirty="0"/>
              <a:t>Before you write one line of code, be sure you:</a:t>
            </a:r>
          </a:p>
          <a:p>
            <a:pPr lvl="2">
              <a:spcBef>
                <a:spcPts val="300"/>
              </a:spcBef>
            </a:pPr>
            <a:r>
              <a:rPr lang="en-US" altLang="en-US" sz="2800" dirty="0"/>
              <a:t>Understand of the problem you’re trying to solve.</a:t>
            </a:r>
          </a:p>
          <a:p>
            <a:pPr lvl="2"/>
            <a:r>
              <a:rPr lang="en-US" altLang="en-US" sz="2800" dirty="0"/>
              <a:t>Understand basic design principles and concepts.</a:t>
            </a:r>
          </a:p>
          <a:p>
            <a:pPr lvl="2"/>
            <a:r>
              <a:rPr lang="en-US" altLang="en-US" sz="2800" dirty="0"/>
              <a:t>Pick a programming language that meets the needs of the software to be built and the environment in which it will operate.</a:t>
            </a:r>
          </a:p>
          <a:p>
            <a:pPr lvl="2"/>
            <a:r>
              <a:rPr lang="en-US" altLang="en-US" sz="2800" dirty="0"/>
              <a:t>Select a programming environment that provides tools that will make your work easier.</a:t>
            </a:r>
          </a:p>
          <a:p>
            <a:pPr lvl="2"/>
            <a:r>
              <a:rPr lang="en-US" altLang="en-US" sz="2800" dirty="0"/>
              <a:t>Create a set of unit tests that will be applied once the component you code is completed.</a:t>
            </a:r>
          </a:p>
        </p:txBody>
      </p:sp>
    </p:spTree>
    <p:extLst>
      <p:ext uri="{BB962C8B-B14F-4D97-AF65-F5344CB8AC3E}">
        <p14:creationId xmlns:p14="http://schemas.microsoft.com/office/powerpoint/2010/main" val="2206880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EB0327-4355-41A6-98C7-287CA369DDD0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Coding Principles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66318"/>
            <a:ext cx="10515600" cy="4351338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altLang="en-US" sz="2400" b="1" i="1" dirty="0">
                <a:latin typeface="Calibri" panose="020F0502020204030204" pitchFamily="34" charset="0"/>
              </a:rPr>
              <a:t>As you begin writing code, be sure you:</a:t>
            </a:r>
          </a:p>
          <a:p>
            <a:pPr lvl="2">
              <a:spcBef>
                <a:spcPts val="300"/>
              </a:spcBef>
            </a:pPr>
            <a:r>
              <a:rPr lang="en-US" altLang="en-US" sz="2400" dirty="0">
                <a:latin typeface="Calibri" panose="020F0502020204030204" pitchFamily="34" charset="0"/>
              </a:rPr>
              <a:t>Constrain your algorithms by following structured programming [Boh00] practice.</a:t>
            </a:r>
          </a:p>
          <a:p>
            <a:pPr lvl="2"/>
            <a:r>
              <a:rPr lang="en-US" altLang="en-US" sz="2400" dirty="0">
                <a:latin typeface="Calibri" panose="020F0502020204030204" pitchFamily="34" charset="0"/>
              </a:rPr>
              <a:t>Consider the use of pair programming</a:t>
            </a:r>
          </a:p>
          <a:p>
            <a:pPr lvl="2"/>
            <a:r>
              <a:rPr lang="en-US" altLang="en-US" sz="2400" dirty="0">
                <a:latin typeface="Calibri" panose="020F0502020204030204" pitchFamily="34" charset="0"/>
              </a:rPr>
              <a:t>Select data structures that will meet the needs of the design.</a:t>
            </a:r>
          </a:p>
          <a:p>
            <a:pPr lvl="2"/>
            <a:r>
              <a:rPr lang="en-US" altLang="en-US" sz="2400" dirty="0">
                <a:latin typeface="Calibri" panose="020F0502020204030204" pitchFamily="34" charset="0"/>
              </a:rPr>
              <a:t>Understand the software architecture and create interfaces that are consistent with it.</a:t>
            </a:r>
          </a:p>
          <a:p>
            <a:pPr lvl="2"/>
            <a:r>
              <a:rPr lang="en-US" altLang="en-US" sz="2400" dirty="0">
                <a:latin typeface="Calibri" panose="020F0502020204030204" pitchFamily="34" charset="0"/>
              </a:rPr>
              <a:t>Keep conditional logic as simple as possible.</a:t>
            </a:r>
          </a:p>
          <a:p>
            <a:pPr lvl="2"/>
            <a:r>
              <a:rPr lang="en-US" altLang="en-US" sz="2400" dirty="0">
                <a:latin typeface="Calibri" panose="020F0502020204030204" pitchFamily="34" charset="0"/>
              </a:rPr>
              <a:t>Create nested loops in a way that makes them easily testable.</a:t>
            </a:r>
          </a:p>
          <a:p>
            <a:pPr lvl="2"/>
            <a:r>
              <a:rPr lang="en-US" altLang="en-US" sz="2400" dirty="0">
                <a:latin typeface="Calibri" panose="020F0502020204030204" pitchFamily="34" charset="0"/>
              </a:rPr>
              <a:t>Select meaningful variable names and follow other local coding standards.</a:t>
            </a:r>
          </a:p>
          <a:p>
            <a:pPr lvl="2"/>
            <a:r>
              <a:rPr lang="en-US" altLang="en-US" sz="2400" dirty="0">
                <a:latin typeface="Calibri" panose="020F0502020204030204" pitchFamily="34" charset="0"/>
              </a:rPr>
              <a:t>Write code that is self-documenting.</a:t>
            </a:r>
          </a:p>
          <a:p>
            <a:pPr lvl="2"/>
            <a:r>
              <a:rPr lang="en-US" altLang="en-US" sz="2400" dirty="0">
                <a:latin typeface="Calibri" panose="020F0502020204030204" pitchFamily="34" charset="0"/>
              </a:rPr>
              <a:t>Create a visual layout (e.g., indentation and blank lines) that aids understanding.</a:t>
            </a:r>
          </a:p>
        </p:txBody>
      </p:sp>
    </p:spTree>
    <p:extLst>
      <p:ext uri="{BB962C8B-B14F-4D97-AF65-F5344CB8AC3E}">
        <p14:creationId xmlns:p14="http://schemas.microsoft.com/office/powerpoint/2010/main" val="2835196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D79DE-8B11-48DF-AC89-5DED19D2FDCF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Validation Principles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altLang="en-US" b="1" i="1" dirty="0"/>
              <a:t>After you’ve completed your first coding pass, be sure you:</a:t>
            </a:r>
          </a:p>
          <a:p>
            <a:pPr lvl="2">
              <a:spcBef>
                <a:spcPts val="300"/>
              </a:spcBef>
            </a:pPr>
            <a:r>
              <a:rPr lang="en-US" altLang="en-US" sz="2800" dirty="0"/>
              <a:t>Conduct a code walkthrough when appropriate.</a:t>
            </a:r>
          </a:p>
          <a:p>
            <a:pPr lvl="2"/>
            <a:r>
              <a:rPr lang="en-US" altLang="en-US" sz="2800" dirty="0"/>
              <a:t>Perform unit tests and correct errors you’ve uncovered.</a:t>
            </a:r>
          </a:p>
          <a:p>
            <a:pPr lvl="2">
              <a:spcAft>
                <a:spcPts val="1000"/>
              </a:spcAft>
            </a:pPr>
            <a:r>
              <a:rPr lang="en-US" altLang="en-US" sz="2800" dirty="0"/>
              <a:t>Refactor the code</a:t>
            </a:r>
            <a:r>
              <a:rPr lang="en-US" altLang="en-US" dirty="0">
                <a:latin typeface="Palatino" pitchFamily="-12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4760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799C4C-CC34-4D9D-9595-ABC12FDF23A4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Testing Principles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Al Davis [Dav95] suggests the following:</a:t>
            </a:r>
          </a:p>
          <a:p>
            <a:pPr lvl="1">
              <a:buClr>
                <a:schemeClr val="tx1"/>
              </a:buClr>
            </a:pPr>
            <a:r>
              <a:rPr lang="en-US" altLang="en-US" sz="2800" b="1" dirty="0">
                <a:solidFill>
                  <a:schemeClr val="folHlink"/>
                </a:solidFill>
              </a:rPr>
              <a:t>Principle #1. </a:t>
            </a:r>
            <a:r>
              <a:rPr lang="en-US" altLang="en-US" sz="2800" b="1" i="1" dirty="0">
                <a:solidFill>
                  <a:schemeClr val="folHlink"/>
                </a:solidFill>
              </a:rPr>
              <a:t>All tests should be traceable to customer requirements.</a:t>
            </a:r>
          </a:p>
          <a:p>
            <a:pPr lvl="1">
              <a:buClr>
                <a:schemeClr val="tx1"/>
              </a:buClr>
            </a:pPr>
            <a:r>
              <a:rPr lang="en-US" altLang="en-US" sz="2800" b="1" dirty="0">
                <a:solidFill>
                  <a:schemeClr val="folHlink"/>
                </a:solidFill>
              </a:rPr>
              <a:t>Principle #2. </a:t>
            </a:r>
            <a:r>
              <a:rPr lang="en-US" altLang="en-US" sz="2800" b="1" i="1" dirty="0">
                <a:solidFill>
                  <a:schemeClr val="folHlink"/>
                </a:solidFill>
              </a:rPr>
              <a:t>Tests should be planned long before testing begins. </a:t>
            </a:r>
          </a:p>
          <a:p>
            <a:pPr lvl="1">
              <a:buClr>
                <a:schemeClr val="tx1"/>
              </a:buClr>
            </a:pPr>
            <a:r>
              <a:rPr lang="en-US" altLang="en-US" sz="2800" b="1" dirty="0">
                <a:solidFill>
                  <a:schemeClr val="folHlink"/>
                </a:solidFill>
              </a:rPr>
              <a:t>Principle #3. </a:t>
            </a:r>
            <a:r>
              <a:rPr lang="en-US" altLang="en-US" sz="2800" b="1" i="1" dirty="0">
                <a:solidFill>
                  <a:schemeClr val="folHlink"/>
                </a:solidFill>
              </a:rPr>
              <a:t>The Pareto principle applies to software testing.</a:t>
            </a:r>
          </a:p>
          <a:p>
            <a:pPr lvl="1">
              <a:buClr>
                <a:schemeClr val="tx1"/>
              </a:buClr>
            </a:pPr>
            <a:r>
              <a:rPr lang="en-US" altLang="en-US" sz="2800" b="1" dirty="0">
                <a:solidFill>
                  <a:schemeClr val="folHlink"/>
                </a:solidFill>
              </a:rPr>
              <a:t>Principle #4. </a:t>
            </a:r>
            <a:r>
              <a:rPr lang="en-US" altLang="en-US" sz="2800" b="1" i="1" dirty="0">
                <a:solidFill>
                  <a:schemeClr val="folHlink"/>
                </a:solidFill>
              </a:rPr>
              <a:t>Testing should begin “in the small” and progress toward testing “in the large.</a:t>
            </a:r>
            <a:r>
              <a:rPr lang="en-US" altLang="en-US" sz="2800" i="1" dirty="0">
                <a:solidFill>
                  <a:schemeClr val="folHlink"/>
                </a:solidFill>
              </a:rPr>
              <a:t>”</a:t>
            </a:r>
          </a:p>
          <a:p>
            <a:pPr lvl="1">
              <a:buClr>
                <a:schemeClr val="tx1"/>
              </a:buClr>
            </a:pPr>
            <a:r>
              <a:rPr lang="en-US" altLang="en-US" sz="2800" b="1" dirty="0">
                <a:solidFill>
                  <a:schemeClr val="folHlink"/>
                </a:solidFill>
              </a:rPr>
              <a:t>Principle #5. </a:t>
            </a:r>
            <a:r>
              <a:rPr lang="en-US" altLang="en-US" sz="2800" b="1" i="1" dirty="0">
                <a:solidFill>
                  <a:schemeClr val="folHlink"/>
                </a:solidFill>
              </a:rPr>
              <a:t>Exhaustive testing is not possible.</a:t>
            </a:r>
          </a:p>
        </p:txBody>
      </p:sp>
    </p:spTree>
    <p:extLst>
      <p:ext uri="{BB962C8B-B14F-4D97-AF65-F5344CB8AC3E}">
        <p14:creationId xmlns:p14="http://schemas.microsoft.com/office/powerpoint/2010/main" val="1134810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2B08D5-0DBF-40DE-98E4-3298D4526D93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156346" y="115521"/>
            <a:ext cx="7315200" cy="633413"/>
          </a:xfrm>
        </p:spPr>
        <p:txBody>
          <a:bodyPr/>
          <a:lstStyle/>
          <a:p>
            <a:r>
              <a:rPr lang="en-US" altLang="en-US" sz="3600" b="1" dirty="0"/>
              <a:t>Software Engineering Knowledge</a:t>
            </a:r>
            <a:endParaRPr lang="en-US" altLang="en-US" b="1" dirty="0"/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748934"/>
            <a:ext cx="9799093" cy="610906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an editorial published in </a:t>
            </a:r>
            <a:r>
              <a:rPr lang="en-US" i="1" dirty="0"/>
              <a:t>IEEE Software </a:t>
            </a:r>
            <a:r>
              <a:rPr lang="en-US" dirty="0"/>
              <a:t>a decade ago, Steve McConnell [McC99] made the following comment:</a:t>
            </a:r>
          </a:p>
          <a:p>
            <a:r>
              <a:rPr lang="en-US" i="1" dirty="0"/>
              <a:t>Many software practitioners think of software engineering knowledge almost exclusively as knowledge of specific technologies: Java, Perl, html, C, Linux, Windows NT, and so on. </a:t>
            </a:r>
          </a:p>
          <a:p>
            <a:r>
              <a:rPr lang="en-US" i="1" dirty="0"/>
              <a:t>You often hear people say that software development knowledge has a 3-year half-life: half of what you need to know today will be obsolete within 3 years. </a:t>
            </a:r>
          </a:p>
          <a:p>
            <a:r>
              <a:rPr lang="en-US" i="1" dirty="0"/>
              <a:t>In the domain of technology-related knowledge, that’s probably about right. </a:t>
            </a:r>
          </a:p>
          <a:p>
            <a:r>
              <a:rPr lang="en-US" i="1" dirty="0"/>
              <a:t>But there is another kind of software development knowledge—a kind that I think of as “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software engineering principles</a:t>
            </a:r>
            <a:r>
              <a:rPr lang="en-US" i="1" dirty="0"/>
              <a:t>”—that does not have a three-year half-life. </a:t>
            </a:r>
          </a:p>
          <a:p>
            <a:r>
              <a:rPr lang="en-US" i="1" dirty="0"/>
              <a:t>These software engineering principles are likely to serve a professional programmer throughout his or her career.</a:t>
            </a:r>
            <a:endParaRPr lang="en-US" altLang="en-US" i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701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AAFF01-EC89-4515-A0C6-9AF97434550E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Deployment Principles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b="1" dirty="0">
                <a:solidFill>
                  <a:schemeClr val="folHlink"/>
                </a:solidFill>
              </a:rPr>
              <a:t>Principle #1.  </a:t>
            </a:r>
            <a:r>
              <a:rPr lang="en-US" altLang="en-US" sz="2400" b="1" i="1" dirty="0">
                <a:solidFill>
                  <a:schemeClr val="folHlink"/>
                </a:solidFill>
              </a:rPr>
              <a:t>Customer expectations for the software must be managed.</a:t>
            </a:r>
            <a:r>
              <a:rPr lang="en-US" altLang="en-US" sz="2400" i="1" dirty="0"/>
              <a:t>  </a:t>
            </a:r>
            <a:r>
              <a:rPr lang="en-US" altLang="en-US" sz="2400" dirty="0"/>
              <a:t>Too often, the customer expects more than the team has promised to deliver, and disappointment occurs immediately. </a:t>
            </a:r>
          </a:p>
          <a:p>
            <a:pPr>
              <a:lnSpc>
                <a:spcPct val="90000"/>
              </a:lnSpc>
            </a:pPr>
            <a:r>
              <a:rPr lang="en-US" altLang="en-US" sz="2400" b="1" dirty="0">
                <a:solidFill>
                  <a:schemeClr val="folHlink"/>
                </a:solidFill>
              </a:rPr>
              <a:t>Principle #2.  </a:t>
            </a:r>
            <a:r>
              <a:rPr lang="en-US" altLang="en-US" sz="2400" b="1" i="1" dirty="0">
                <a:solidFill>
                  <a:schemeClr val="folHlink"/>
                </a:solidFill>
              </a:rPr>
              <a:t>A complete delivery package should be assembled and tested.</a:t>
            </a:r>
          </a:p>
          <a:p>
            <a:pPr>
              <a:lnSpc>
                <a:spcPct val="90000"/>
              </a:lnSpc>
            </a:pPr>
            <a:r>
              <a:rPr lang="en-US" altLang="en-US" sz="2400" b="1" dirty="0">
                <a:solidFill>
                  <a:schemeClr val="folHlink"/>
                </a:solidFill>
              </a:rPr>
              <a:t>Principle #3.   </a:t>
            </a:r>
            <a:r>
              <a:rPr lang="en-US" altLang="en-US" sz="2400" b="1" i="1" dirty="0">
                <a:solidFill>
                  <a:schemeClr val="folHlink"/>
                </a:solidFill>
              </a:rPr>
              <a:t>A support regime must be established before the software is delivered.  </a:t>
            </a:r>
            <a:r>
              <a:rPr lang="en-US" altLang="en-US" sz="2400" dirty="0"/>
              <a:t>An end-user expects responsiveness and accurate information when a question or problem arises.</a:t>
            </a:r>
          </a:p>
          <a:p>
            <a:pPr>
              <a:lnSpc>
                <a:spcPct val="90000"/>
              </a:lnSpc>
            </a:pPr>
            <a:r>
              <a:rPr lang="en-US" altLang="en-US" sz="2400" b="1" dirty="0">
                <a:solidFill>
                  <a:schemeClr val="folHlink"/>
                </a:solidFill>
              </a:rPr>
              <a:t>Principle #4.  </a:t>
            </a:r>
            <a:r>
              <a:rPr lang="en-US" altLang="en-US" sz="2400" b="1" i="1" dirty="0">
                <a:solidFill>
                  <a:schemeClr val="folHlink"/>
                </a:solidFill>
              </a:rPr>
              <a:t>Appropriate instructional materials must be provided to end-users.</a:t>
            </a:r>
          </a:p>
          <a:p>
            <a:pPr>
              <a:lnSpc>
                <a:spcPct val="90000"/>
              </a:lnSpc>
            </a:pPr>
            <a:r>
              <a:rPr lang="en-US" altLang="en-US" sz="2400" b="1" dirty="0">
                <a:solidFill>
                  <a:schemeClr val="folHlink"/>
                </a:solidFill>
              </a:rPr>
              <a:t>Principle #5.  </a:t>
            </a:r>
            <a:r>
              <a:rPr lang="en-US" altLang="en-US" sz="2400" b="1" i="1" dirty="0">
                <a:solidFill>
                  <a:schemeClr val="folHlink"/>
                </a:solidFill>
              </a:rPr>
              <a:t>Buggy software should be fixed first, delivered later.</a:t>
            </a:r>
          </a:p>
        </p:txBody>
      </p:sp>
    </p:spTree>
    <p:extLst>
      <p:ext uri="{BB962C8B-B14F-4D97-AF65-F5344CB8AC3E}">
        <p14:creationId xmlns:p14="http://schemas.microsoft.com/office/powerpoint/2010/main" val="1499962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53836" y="343469"/>
            <a:ext cx="7467600" cy="633413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Principles that Guide Process - I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1821" y="1173708"/>
            <a:ext cx="10167582" cy="5452280"/>
          </a:xfrm>
        </p:spPr>
        <p:txBody>
          <a:bodyPr>
            <a:normAutofit fontScale="92500"/>
          </a:bodyPr>
          <a:lstStyle/>
          <a:p>
            <a:r>
              <a:rPr lang="en-US" dirty="0"/>
              <a:t>The following set of core principles can be applied to the framework, and by extension, to every software process.</a:t>
            </a:r>
          </a:p>
          <a:p>
            <a:r>
              <a:rPr lang="en-US" altLang="en-US" b="1" dirty="0">
                <a:solidFill>
                  <a:schemeClr val="folHlink"/>
                </a:solidFill>
                <a:latin typeface="Calibri" panose="020F0502020204030204" pitchFamily="34" charset="0"/>
              </a:rPr>
              <a:t>Principle #1. </a:t>
            </a:r>
            <a:r>
              <a:rPr lang="en-US" altLang="en-US" b="1" i="1" dirty="0">
                <a:solidFill>
                  <a:schemeClr val="folHlink"/>
                </a:solidFill>
                <a:latin typeface="Calibri" panose="020F0502020204030204" pitchFamily="34" charset="0"/>
              </a:rPr>
              <a:t>Be agile.</a:t>
            </a:r>
            <a:r>
              <a:rPr lang="en-US" altLang="en-US" dirty="0">
                <a:latin typeface="Calibri" panose="020F0502020204030204" pitchFamily="34" charset="0"/>
              </a:rPr>
              <a:t> Whether the process model you choose is prescriptive or agile, the basic tenets of agile development should govern your approach. </a:t>
            </a:r>
          </a:p>
          <a:p>
            <a:pPr>
              <a:spcBef>
                <a:spcPts val="600"/>
              </a:spcBef>
            </a:pPr>
            <a:r>
              <a:rPr lang="en-US" altLang="en-US" b="1" dirty="0">
                <a:solidFill>
                  <a:schemeClr val="folHlink"/>
                </a:solidFill>
                <a:latin typeface="Calibri" panose="020F0502020204030204" pitchFamily="34" charset="0"/>
              </a:rPr>
              <a:t>Principle #2. </a:t>
            </a:r>
            <a:r>
              <a:rPr lang="en-US" altLang="en-US" b="1" i="1" dirty="0">
                <a:solidFill>
                  <a:schemeClr val="folHlink"/>
                </a:solidFill>
                <a:latin typeface="Calibri" panose="020F0502020204030204" pitchFamily="34" charset="0"/>
              </a:rPr>
              <a:t>Focus on quality at every step.</a:t>
            </a:r>
            <a:r>
              <a:rPr lang="en-US" altLang="en-US" dirty="0">
                <a:latin typeface="Calibri" panose="020F0502020204030204" pitchFamily="34" charset="0"/>
              </a:rPr>
              <a:t> The exit condition for every process activity, action, and task should focus on the quality of the work product that has been produced. </a:t>
            </a:r>
          </a:p>
          <a:p>
            <a:pPr>
              <a:spcBef>
                <a:spcPts val="600"/>
              </a:spcBef>
            </a:pPr>
            <a:r>
              <a:rPr lang="en-US" altLang="en-US" b="1" dirty="0">
                <a:solidFill>
                  <a:schemeClr val="folHlink"/>
                </a:solidFill>
                <a:latin typeface="Calibri" panose="020F0502020204030204" pitchFamily="34" charset="0"/>
              </a:rPr>
              <a:t>Principle #3. </a:t>
            </a:r>
            <a:r>
              <a:rPr lang="en-US" altLang="en-US" b="1" i="1" dirty="0">
                <a:solidFill>
                  <a:schemeClr val="folHlink"/>
                </a:solidFill>
                <a:latin typeface="Calibri" panose="020F0502020204030204" pitchFamily="34" charset="0"/>
              </a:rPr>
              <a:t>Be ready to adapt.</a:t>
            </a:r>
            <a:r>
              <a:rPr lang="en-US" altLang="en-US" dirty="0">
                <a:solidFill>
                  <a:schemeClr val="folHlink"/>
                </a:solidFill>
                <a:latin typeface="Calibri" panose="020F0502020204030204" pitchFamily="34" charset="0"/>
              </a:rPr>
              <a:t> </a:t>
            </a:r>
            <a:r>
              <a:rPr lang="en-US" altLang="en-US" dirty="0">
                <a:latin typeface="Calibri" panose="020F0502020204030204" pitchFamily="34" charset="0"/>
              </a:rPr>
              <a:t>Process is not a religious experience and dogma has no place in it. When necessary, adapt your approach to constraints imposed by the problem, the people, and the project itself.</a:t>
            </a:r>
          </a:p>
          <a:p>
            <a:pPr>
              <a:spcBef>
                <a:spcPts val="600"/>
              </a:spcBef>
            </a:pPr>
            <a:r>
              <a:rPr lang="en-US" altLang="en-US" b="1" dirty="0">
                <a:solidFill>
                  <a:schemeClr val="folHlink"/>
                </a:solidFill>
                <a:latin typeface="Calibri" panose="020F0502020204030204" pitchFamily="34" charset="0"/>
              </a:rPr>
              <a:t>Principle #4. </a:t>
            </a:r>
            <a:r>
              <a:rPr lang="en-US" altLang="en-US" b="1" i="1" dirty="0">
                <a:solidFill>
                  <a:schemeClr val="folHlink"/>
                </a:solidFill>
                <a:latin typeface="Calibri" panose="020F0502020204030204" pitchFamily="34" charset="0"/>
              </a:rPr>
              <a:t>Build an effective team.</a:t>
            </a:r>
            <a:r>
              <a:rPr lang="en-US" altLang="en-US" b="1" i="1" dirty="0">
                <a:latin typeface="Calibri" panose="020F0502020204030204" pitchFamily="34" charset="0"/>
              </a:rPr>
              <a:t> </a:t>
            </a:r>
            <a:r>
              <a:rPr lang="en-US" altLang="en-US" dirty="0">
                <a:latin typeface="Calibri" panose="020F0502020204030204" pitchFamily="34" charset="0"/>
              </a:rPr>
              <a:t>Software engineering process and practice are important, but the bottom line is people. Build a self-organizing team that has mutual trust and respect.</a:t>
            </a:r>
          </a:p>
        </p:txBody>
      </p:sp>
    </p:spTree>
    <p:extLst>
      <p:ext uri="{BB962C8B-B14F-4D97-AF65-F5344CB8AC3E}">
        <p14:creationId xmlns:p14="http://schemas.microsoft.com/office/powerpoint/2010/main" val="4041723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DA1536-9862-4A99-956B-2CF2574F24CB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Principles that Guide Process - II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0060" y="1506537"/>
            <a:ext cx="10193740" cy="5032375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en-US" b="1" dirty="0"/>
              <a:t>Principle #5. </a:t>
            </a:r>
            <a:r>
              <a:rPr lang="en-US" altLang="en-US" b="1" i="1" dirty="0"/>
              <a:t>Establish mechanisms for communication and coordination.</a:t>
            </a:r>
            <a:r>
              <a:rPr lang="en-US" altLang="en-US" dirty="0"/>
              <a:t> Projects fail because important information falls into the cracks and/or stakeholders fail to coordinate their efforts to create a successful end product. </a:t>
            </a:r>
          </a:p>
          <a:p>
            <a:pPr>
              <a:spcBef>
                <a:spcPts val="600"/>
              </a:spcBef>
            </a:pPr>
            <a:r>
              <a:rPr lang="en-US" altLang="en-US" b="1" dirty="0"/>
              <a:t>Principle #6. </a:t>
            </a:r>
            <a:r>
              <a:rPr lang="en-US" altLang="en-US" b="1" i="1" dirty="0"/>
              <a:t>Manage change. </a:t>
            </a:r>
            <a:r>
              <a:rPr lang="en-US" altLang="en-US" dirty="0"/>
              <a:t>The approach may be either formal or informal, but mechanisms must be established to manage the way changes are requested, assessed, approved and implemented.</a:t>
            </a:r>
          </a:p>
          <a:p>
            <a:pPr>
              <a:spcBef>
                <a:spcPts val="600"/>
              </a:spcBef>
            </a:pPr>
            <a:r>
              <a:rPr lang="en-US" altLang="en-US" b="1" dirty="0"/>
              <a:t>Principle #7. </a:t>
            </a:r>
            <a:r>
              <a:rPr lang="en-US" altLang="en-US" b="1" i="1" dirty="0"/>
              <a:t>Assess risk. </a:t>
            </a:r>
            <a:r>
              <a:rPr lang="en-US" altLang="en-US" dirty="0"/>
              <a:t>Lots of things can go wrong as software is being developed. It’s essential that you establish contingency plans. </a:t>
            </a:r>
          </a:p>
          <a:p>
            <a:pPr>
              <a:spcBef>
                <a:spcPts val="600"/>
              </a:spcBef>
            </a:pPr>
            <a:r>
              <a:rPr lang="en-US" altLang="en-US" b="1" dirty="0"/>
              <a:t>Principle #8. </a:t>
            </a:r>
            <a:r>
              <a:rPr lang="en-US" altLang="en-US" b="1" i="1" dirty="0"/>
              <a:t>Create work products that provide value for others.</a:t>
            </a:r>
            <a:r>
              <a:rPr lang="en-US" altLang="en-US" dirty="0"/>
              <a:t> Create only those work products that provide value for other process activities, actions or tasks. </a:t>
            </a:r>
          </a:p>
        </p:txBody>
      </p:sp>
    </p:spTree>
    <p:extLst>
      <p:ext uri="{BB962C8B-B14F-4D97-AF65-F5344CB8AC3E}">
        <p14:creationId xmlns:p14="http://schemas.microsoft.com/office/powerpoint/2010/main" val="3929521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324135"/>
            <a:ext cx="7467600" cy="633413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Principles that Guide Practice - I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708" y="957548"/>
            <a:ext cx="10208525" cy="5708270"/>
          </a:xfrm>
        </p:spPr>
        <p:txBody>
          <a:bodyPr>
            <a:normAutofit fontScale="92500"/>
          </a:bodyPr>
          <a:lstStyle/>
          <a:p>
            <a:r>
              <a:rPr lang="en-US" dirty="0"/>
              <a:t>Software engineering practice has a single overriding goal—to deliver on-time, high-quality, operational software that contains functions and features that meet the needs of all stakeholders. The following set of core principles are fundamental to the practice of software engineering:</a:t>
            </a:r>
          </a:p>
          <a:p>
            <a:r>
              <a:rPr lang="en-US" altLang="en-US" b="1" dirty="0">
                <a:solidFill>
                  <a:schemeClr val="folHlink"/>
                </a:solidFill>
                <a:latin typeface="Calibri" panose="020F0502020204030204" pitchFamily="34" charset="0"/>
              </a:rPr>
              <a:t>Principle #1. </a:t>
            </a:r>
            <a:r>
              <a:rPr lang="en-US" altLang="en-US" b="1" i="1" dirty="0">
                <a:solidFill>
                  <a:schemeClr val="folHlink"/>
                </a:solidFill>
                <a:latin typeface="Calibri" panose="020F0502020204030204" pitchFamily="34" charset="0"/>
              </a:rPr>
              <a:t>Divide and conquer.</a:t>
            </a:r>
            <a:r>
              <a:rPr lang="en-US" altLang="en-US" b="1" dirty="0">
                <a:latin typeface="Calibri" panose="020F0502020204030204" pitchFamily="34" charset="0"/>
              </a:rPr>
              <a:t> </a:t>
            </a:r>
            <a:r>
              <a:rPr lang="en-US" altLang="en-US" dirty="0">
                <a:latin typeface="Calibri" panose="020F0502020204030204" pitchFamily="34" charset="0"/>
              </a:rPr>
              <a:t>Stated in a more technical manner, analysis and design should always emphasize </a:t>
            </a:r>
            <a:r>
              <a:rPr lang="en-US" altLang="en-US" i="1" dirty="0">
                <a:latin typeface="Calibri" panose="020F0502020204030204" pitchFamily="34" charset="0"/>
              </a:rPr>
              <a:t>separation of concerns</a:t>
            </a:r>
            <a:r>
              <a:rPr lang="en-US" altLang="en-US" dirty="0">
                <a:latin typeface="Calibri" panose="020F0502020204030204" pitchFamily="34" charset="0"/>
              </a:rPr>
              <a:t> (</a:t>
            </a:r>
            <a:r>
              <a:rPr lang="en-US" altLang="en-US" dirty="0" err="1">
                <a:latin typeface="Calibri" panose="020F0502020204030204" pitchFamily="34" charset="0"/>
              </a:rPr>
              <a:t>SoC</a:t>
            </a:r>
            <a:r>
              <a:rPr lang="en-US" altLang="en-US" dirty="0">
                <a:latin typeface="Calibri" panose="020F0502020204030204" pitchFamily="34" charset="0"/>
              </a:rPr>
              <a:t>).</a:t>
            </a:r>
          </a:p>
          <a:p>
            <a:r>
              <a:rPr lang="en-US" altLang="en-US" b="1" dirty="0">
                <a:solidFill>
                  <a:schemeClr val="folHlink"/>
                </a:solidFill>
                <a:latin typeface="Calibri" panose="020F0502020204030204" pitchFamily="34" charset="0"/>
              </a:rPr>
              <a:t>Principle #2.  </a:t>
            </a:r>
            <a:r>
              <a:rPr lang="en-US" altLang="en-US" b="1" i="1" dirty="0">
                <a:solidFill>
                  <a:schemeClr val="folHlink"/>
                </a:solidFill>
                <a:latin typeface="Calibri" panose="020F0502020204030204" pitchFamily="34" charset="0"/>
              </a:rPr>
              <a:t>Understand the use of abstraction.</a:t>
            </a:r>
            <a:r>
              <a:rPr lang="en-US" altLang="en-US" b="1" dirty="0">
                <a:latin typeface="Calibri" panose="020F0502020204030204" pitchFamily="34" charset="0"/>
              </a:rPr>
              <a:t> </a:t>
            </a:r>
            <a:r>
              <a:rPr lang="en-US" altLang="en-US" dirty="0">
                <a:latin typeface="Calibri" panose="020F0502020204030204" pitchFamily="34" charset="0"/>
              </a:rPr>
              <a:t>At it core, an abstraction is a simplification of some complex element of a system used to communication meaning in a single phrase.</a:t>
            </a:r>
          </a:p>
          <a:p>
            <a:r>
              <a:rPr lang="en-US" altLang="en-US" b="1" dirty="0">
                <a:solidFill>
                  <a:schemeClr val="folHlink"/>
                </a:solidFill>
                <a:latin typeface="Calibri" panose="020F0502020204030204" pitchFamily="34" charset="0"/>
              </a:rPr>
              <a:t>Principle #3.  Strive for consistency. </a:t>
            </a:r>
            <a:r>
              <a:rPr lang="en-US" altLang="en-US" dirty="0">
                <a:latin typeface="Calibri" panose="020F0502020204030204" pitchFamily="34" charset="0"/>
              </a:rPr>
              <a:t>A familiar context makes software easier to use.</a:t>
            </a:r>
          </a:p>
          <a:p>
            <a:r>
              <a:rPr lang="en-US" altLang="en-US" b="1" dirty="0">
                <a:solidFill>
                  <a:schemeClr val="folHlink"/>
                </a:solidFill>
                <a:latin typeface="Calibri" panose="020F0502020204030204" pitchFamily="34" charset="0"/>
              </a:rPr>
              <a:t>Principle #4. </a:t>
            </a:r>
            <a:r>
              <a:rPr lang="en-US" altLang="en-US" b="1" i="1" dirty="0">
                <a:solidFill>
                  <a:schemeClr val="folHlink"/>
                </a:solidFill>
                <a:latin typeface="Calibri" panose="020F0502020204030204" pitchFamily="34" charset="0"/>
              </a:rPr>
              <a:t>Focus on the transfer of information.</a:t>
            </a:r>
            <a:r>
              <a:rPr lang="en-US" altLang="en-US" b="1" i="1" dirty="0">
                <a:latin typeface="Calibri" panose="020F0502020204030204" pitchFamily="34" charset="0"/>
              </a:rPr>
              <a:t> </a:t>
            </a:r>
            <a:r>
              <a:rPr lang="en-US" altLang="en-US" dirty="0">
                <a:latin typeface="Calibri" panose="020F0502020204030204" pitchFamily="34" charset="0"/>
              </a:rPr>
              <a:t>Pay special attention to the analysis, design, construction, and testing of interfaces.</a:t>
            </a:r>
          </a:p>
        </p:txBody>
      </p:sp>
    </p:spTree>
    <p:extLst>
      <p:ext uri="{BB962C8B-B14F-4D97-AF65-F5344CB8AC3E}">
        <p14:creationId xmlns:p14="http://schemas.microsoft.com/office/powerpoint/2010/main" val="2302530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13098B-8862-45EC-B834-0B704DFB8DCE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557818" y="378726"/>
            <a:ext cx="7620000" cy="633413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Principles that Guide Practice - II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265" y="1307011"/>
            <a:ext cx="10249469" cy="435133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chemeClr val="folHlink"/>
                </a:solidFill>
              </a:rPr>
              <a:t>Principle #5.</a:t>
            </a:r>
            <a:r>
              <a:rPr lang="en-US" altLang="en-US" dirty="0">
                <a:solidFill>
                  <a:schemeClr val="folHlink"/>
                </a:solidFill>
              </a:rPr>
              <a:t> </a:t>
            </a:r>
            <a:r>
              <a:rPr lang="en-US" altLang="en-US" b="1" i="1" dirty="0">
                <a:solidFill>
                  <a:schemeClr val="folHlink"/>
                </a:solidFill>
              </a:rPr>
              <a:t>Build software that exhibits effective modularity.</a:t>
            </a:r>
            <a:r>
              <a:rPr lang="en-US" altLang="en-US" dirty="0"/>
              <a:t> Separation of concerns (Principle #1) establishes a philosophy for software. </a:t>
            </a:r>
            <a:r>
              <a:rPr lang="en-US" altLang="en-US" i="1" dirty="0"/>
              <a:t>Modularity </a:t>
            </a:r>
            <a:r>
              <a:rPr lang="en-US" altLang="en-US" dirty="0"/>
              <a:t>provides a mechanism for realizing the philosophy.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chemeClr val="folHlink"/>
                </a:solidFill>
              </a:rPr>
              <a:t>Principle #6.</a:t>
            </a:r>
            <a:r>
              <a:rPr lang="en-US" altLang="en-US" dirty="0">
                <a:solidFill>
                  <a:schemeClr val="folHlink"/>
                </a:solidFill>
              </a:rPr>
              <a:t>  </a:t>
            </a:r>
            <a:r>
              <a:rPr lang="en-US" altLang="en-US" b="1" i="1" dirty="0">
                <a:solidFill>
                  <a:schemeClr val="folHlink"/>
                </a:solidFill>
              </a:rPr>
              <a:t>Look for patterns.</a:t>
            </a:r>
            <a:r>
              <a:rPr lang="en-US" altLang="en-US" b="1" i="1" dirty="0"/>
              <a:t> </a:t>
            </a:r>
            <a:r>
              <a:rPr lang="en-US" altLang="en-US" dirty="0"/>
              <a:t> Brad Appleton [App00] suggests that: “</a:t>
            </a:r>
            <a:r>
              <a:rPr lang="en-US" altLang="en-US" dirty="0">
                <a:solidFill>
                  <a:srgbClr val="000000"/>
                </a:solidFill>
              </a:rPr>
              <a:t>The goal of patterns within the software community is to create a body of literature to help software developers resolve recurring problems encountered throughout all of software development.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chemeClr val="folHlink"/>
                </a:solidFill>
              </a:rPr>
              <a:t>Principle #7. </a:t>
            </a:r>
            <a:r>
              <a:rPr lang="en-US" altLang="en-US" b="1" i="1" dirty="0">
                <a:solidFill>
                  <a:schemeClr val="folHlink"/>
                </a:solidFill>
              </a:rPr>
              <a:t>When possible, represent the problem and its solution from a number of different perspectives.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chemeClr val="folHlink"/>
                </a:solidFill>
              </a:rPr>
              <a:t>Principle #8. </a:t>
            </a:r>
            <a:r>
              <a:rPr lang="en-US" altLang="en-US" b="1" i="1" dirty="0">
                <a:solidFill>
                  <a:schemeClr val="folHlink"/>
                </a:solidFill>
              </a:rPr>
              <a:t>Remember that someone will maintain the software.</a:t>
            </a:r>
            <a:endParaRPr lang="en-US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1542240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E9376C-A03A-4A84-A7BC-C48A1FCA4578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-1589"/>
            <a:ext cx="10515600" cy="1325563"/>
          </a:xfrm>
        </p:spPr>
        <p:txBody>
          <a:bodyPr/>
          <a:lstStyle/>
          <a:p>
            <a:r>
              <a:rPr lang="en-US" altLang="en-US" dirty="0"/>
              <a:t>Communication Principles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2639" y="1110752"/>
            <a:ext cx="10371161" cy="503237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en-US" b="1" dirty="0">
                <a:solidFill>
                  <a:schemeClr val="folHlink"/>
                </a:solidFill>
                <a:latin typeface="Calibri" panose="020F0502020204030204" pitchFamily="34" charset="0"/>
              </a:rPr>
              <a:t>Principle #1.  </a:t>
            </a:r>
            <a:r>
              <a:rPr lang="en-US" altLang="en-US" b="1" i="1" dirty="0">
                <a:solidFill>
                  <a:schemeClr val="folHlink"/>
                </a:solidFill>
                <a:latin typeface="Calibri" panose="020F0502020204030204" pitchFamily="34" charset="0"/>
              </a:rPr>
              <a:t>Listen.</a:t>
            </a:r>
            <a:r>
              <a:rPr lang="en-US" altLang="en-US" dirty="0">
                <a:latin typeface="Calibri" panose="020F0502020204030204" pitchFamily="34" charset="0"/>
              </a:rPr>
              <a:t>  Try to focus on the speaker’s words, rather than formulating your response to those words.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en-US" b="1" dirty="0">
                <a:solidFill>
                  <a:schemeClr val="folHlink"/>
                </a:solidFill>
                <a:latin typeface="Calibri" panose="020F0502020204030204" pitchFamily="34" charset="0"/>
              </a:rPr>
              <a:t>Principle # 2.  </a:t>
            </a:r>
            <a:r>
              <a:rPr lang="en-US" altLang="en-US" b="1" i="1" dirty="0">
                <a:solidFill>
                  <a:schemeClr val="folHlink"/>
                </a:solidFill>
                <a:latin typeface="Calibri" panose="020F0502020204030204" pitchFamily="34" charset="0"/>
              </a:rPr>
              <a:t>Prepare before you communicate. </a:t>
            </a:r>
            <a:r>
              <a:rPr lang="en-US" altLang="en-US" b="1" i="1" dirty="0">
                <a:latin typeface="Calibri" panose="020F0502020204030204" pitchFamily="34" charset="0"/>
              </a:rPr>
              <a:t> </a:t>
            </a:r>
            <a:r>
              <a:rPr lang="en-US" altLang="en-US" dirty="0">
                <a:latin typeface="Calibri" panose="020F0502020204030204" pitchFamily="34" charset="0"/>
              </a:rPr>
              <a:t>Spend the time to understand the problem before you meet with others.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en-US" b="1" dirty="0">
                <a:solidFill>
                  <a:schemeClr val="folHlink"/>
                </a:solidFill>
                <a:latin typeface="Calibri" panose="020F0502020204030204" pitchFamily="34" charset="0"/>
              </a:rPr>
              <a:t>Principle # 3.  </a:t>
            </a:r>
            <a:r>
              <a:rPr lang="en-US" altLang="en-US" b="1" i="1" dirty="0">
                <a:solidFill>
                  <a:schemeClr val="folHlink"/>
                </a:solidFill>
                <a:latin typeface="Calibri" panose="020F0502020204030204" pitchFamily="34" charset="0"/>
              </a:rPr>
              <a:t>Someone should facilitate the activity. </a:t>
            </a:r>
            <a:r>
              <a:rPr lang="en-US" altLang="en-US" dirty="0">
                <a:latin typeface="Calibri" panose="020F0502020204030204" pitchFamily="34" charset="0"/>
              </a:rPr>
              <a:t> Every communication meeting should have a leader (a facilitator) to keep the conversation moving in a productive direction; (2) to mediate any conflict that does occur, and (3) to ensure than other principles are followed.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en-US" b="1" dirty="0">
                <a:solidFill>
                  <a:schemeClr val="folHlink"/>
                </a:solidFill>
                <a:latin typeface="Calibri" panose="020F0502020204030204" pitchFamily="34" charset="0"/>
              </a:rPr>
              <a:t>Principle #4.  </a:t>
            </a:r>
            <a:r>
              <a:rPr lang="en-US" altLang="en-US" b="1" i="1" dirty="0">
                <a:solidFill>
                  <a:schemeClr val="folHlink"/>
                </a:solidFill>
                <a:latin typeface="Calibri" panose="020F0502020204030204" pitchFamily="34" charset="0"/>
              </a:rPr>
              <a:t>Face-to-face communication is best.</a:t>
            </a:r>
            <a:r>
              <a:rPr lang="en-US" altLang="en-US" i="1" dirty="0">
                <a:solidFill>
                  <a:schemeClr val="folHlink"/>
                </a:solidFill>
                <a:latin typeface="Calibri" panose="020F0502020204030204" pitchFamily="34" charset="0"/>
              </a:rPr>
              <a:t> </a:t>
            </a:r>
            <a:r>
              <a:rPr lang="en-US" altLang="en-US" dirty="0">
                <a:latin typeface="Calibri" panose="020F0502020204030204" pitchFamily="34" charset="0"/>
              </a:rPr>
              <a:t> But it usually works better when some other representation of the relevant information is present.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en-US" b="1" dirty="0">
                <a:solidFill>
                  <a:schemeClr val="folHlink"/>
                </a:solidFill>
                <a:latin typeface="Calibri" panose="020F0502020204030204" pitchFamily="34" charset="0"/>
              </a:rPr>
              <a:t>Principle # 5.  </a:t>
            </a:r>
            <a:r>
              <a:rPr lang="en-US" altLang="en-US" b="1" i="1" dirty="0">
                <a:solidFill>
                  <a:schemeClr val="folHlink"/>
                </a:solidFill>
                <a:latin typeface="Calibri" panose="020F0502020204030204" pitchFamily="34" charset="0"/>
              </a:rPr>
              <a:t>Take notes and document decisions.</a:t>
            </a:r>
            <a:r>
              <a:rPr lang="en-US" altLang="en-US" b="1" i="1" dirty="0">
                <a:latin typeface="Calibri" panose="020F0502020204030204" pitchFamily="34" charset="0"/>
              </a:rPr>
              <a:t> </a:t>
            </a:r>
            <a:r>
              <a:rPr lang="en-US" altLang="en-US" dirty="0">
                <a:latin typeface="Calibri" panose="020F0502020204030204" pitchFamily="34" charset="0"/>
              </a:rPr>
              <a:t>Someone participating in the communication should serve as a “recorder” and write down all important points and decisions.</a:t>
            </a:r>
          </a:p>
          <a:p>
            <a:pPr>
              <a:spcAft>
                <a:spcPts val="1000"/>
              </a:spcAft>
            </a:pPr>
            <a:endParaRPr lang="en-US" alt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541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319595-8607-4A58-A82F-BA7246DC699D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961030" y="0"/>
            <a:ext cx="10515600" cy="1325563"/>
          </a:xfrm>
        </p:spPr>
        <p:txBody>
          <a:bodyPr/>
          <a:lstStyle/>
          <a:p>
            <a:r>
              <a:rPr lang="en-US" altLang="en-US" dirty="0"/>
              <a:t>Communication Principles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1030" y="1093551"/>
            <a:ext cx="10515600" cy="4351338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en-US" altLang="en-US" sz="2400" b="1" dirty="0">
                <a:solidFill>
                  <a:schemeClr val="folHlink"/>
                </a:solidFill>
                <a:latin typeface="Calibri" panose="020F0502020204030204" pitchFamily="34" charset="0"/>
              </a:rPr>
              <a:t>Principle # 6.  </a:t>
            </a:r>
            <a:r>
              <a:rPr lang="en-US" altLang="en-US" sz="2400" b="1" i="1" dirty="0">
                <a:solidFill>
                  <a:schemeClr val="folHlink"/>
                </a:solidFill>
                <a:latin typeface="Calibri" panose="020F0502020204030204" pitchFamily="34" charset="0"/>
              </a:rPr>
              <a:t>Strive for collaboration.</a:t>
            </a:r>
            <a:r>
              <a:rPr lang="en-US" altLang="en-US" sz="2400" b="1" i="1" dirty="0">
                <a:latin typeface="Calibri" panose="020F0502020204030204" pitchFamily="34" charset="0"/>
              </a:rPr>
              <a:t> </a:t>
            </a:r>
            <a:r>
              <a:rPr lang="en-US" altLang="en-US" sz="2400" i="1" dirty="0">
                <a:latin typeface="Calibri" panose="020F0502020204030204" pitchFamily="34" charset="0"/>
              </a:rPr>
              <a:t> </a:t>
            </a:r>
            <a:r>
              <a:rPr lang="en-US" altLang="en-US" sz="2400" dirty="0">
                <a:latin typeface="Calibri" panose="020F0502020204030204" pitchFamily="34" charset="0"/>
              </a:rPr>
              <a:t>Collaboration and consensus occur when the collective knowledge of members of the team is combined …</a:t>
            </a:r>
          </a:p>
          <a:p>
            <a:pPr>
              <a:spcAft>
                <a:spcPts val="1000"/>
              </a:spcAft>
            </a:pPr>
            <a:r>
              <a:rPr lang="en-US" altLang="en-US" sz="2400" b="1" dirty="0">
                <a:solidFill>
                  <a:schemeClr val="folHlink"/>
                </a:solidFill>
                <a:latin typeface="Calibri" panose="020F0502020204030204" pitchFamily="34" charset="0"/>
              </a:rPr>
              <a:t>Principle # 7.  </a:t>
            </a:r>
            <a:r>
              <a:rPr lang="en-US" altLang="en-US" sz="2400" b="1" i="1" dirty="0">
                <a:solidFill>
                  <a:schemeClr val="folHlink"/>
                </a:solidFill>
                <a:latin typeface="Calibri" panose="020F0502020204030204" pitchFamily="34" charset="0"/>
              </a:rPr>
              <a:t>Stay focused, modularize your discussion.</a:t>
            </a:r>
            <a:r>
              <a:rPr lang="en-US" altLang="en-US" sz="2400" i="1" dirty="0">
                <a:latin typeface="Calibri" panose="020F0502020204030204" pitchFamily="34" charset="0"/>
              </a:rPr>
              <a:t> </a:t>
            </a:r>
            <a:r>
              <a:rPr lang="en-US" altLang="en-US" sz="2400" dirty="0">
                <a:latin typeface="Calibri" panose="020F0502020204030204" pitchFamily="34" charset="0"/>
              </a:rPr>
              <a:t>The more people involved in any communication, the more likely that discussion will bounce from one topic to the next.</a:t>
            </a:r>
          </a:p>
          <a:p>
            <a:pPr>
              <a:spcAft>
                <a:spcPts val="1000"/>
              </a:spcAft>
            </a:pPr>
            <a:r>
              <a:rPr lang="en-US" altLang="en-US" sz="2400" b="1" dirty="0">
                <a:solidFill>
                  <a:schemeClr val="folHlink"/>
                </a:solidFill>
                <a:latin typeface="Calibri" panose="020F0502020204030204" pitchFamily="34" charset="0"/>
              </a:rPr>
              <a:t>Principle # 8.  </a:t>
            </a:r>
            <a:r>
              <a:rPr lang="en-US" altLang="en-US" sz="2400" b="1" i="1" dirty="0">
                <a:solidFill>
                  <a:schemeClr val="folHlink"/>
                </a:solidFill>
                <a:latin typeface="Calibri" panose="020F0502020204030204" pitchFamily="34" charset="0"/>
              </a:rPr>
              <a:t>If something is unclear, draw a picture.</a:t>
            </a:r>
          </a:p>
          <a:p>
            <a:pPr>
              <a:spcAft>
                <a:spcPts val="1000"/>
              </a:spcAft>
            </a:pPr>
            <a:r>
              <a:rPr lang="en-US" altLang="en-US" sz="2400" b="1" dirty="0">
                <a:solidFill>
                  <a:schemeClr val="folHlink"/>
                </a:solidFill>
                <a:latin typeface="Calibri" panose="020F0502020204030204" pitchFamily="34" charset="0"/>
              </a:rPr>
              <a:t>Principle # 9.  </a:t>
            </a:r>
            <a:r>
              <a:rPr lang="en-US" altLang="en-US" sz="2400" b="1" i="1" dirty="0">
                <a:solidFill>
                  <a:schemeClr val="folHlink"/>
                </a:solidFill>
                <a:latin typeface="Calibri" panose="020F0502020204030204" pitchFamily="34" charset="0"/>
              </a:rPr>
              <a:t>(a) Once you agree to something, move on; (b) If you can’t agree to something, move on; (c) If a feature or function is unclear and cannot be clarified at the moment, move on. </a:t>
            </a:r>
          </a:p>
          <a:p>
            <a:pPr>
              <a:spcAft>
                <a:spcPts val="1000"/>
              </a:spcAft>
            </a:pPr>
            <a:r>
              <a:rPr lang="en-US" altLang="en-US" sz="2400" b="1" dirty="0">
                <a:solidFill>
                  <a:schemeClr val="folHlink"/>
                </a:solidFill>
                <a:latin typeface="Calibri" panose="020F0502020204030204" pitchFamily="34" charset="0"/>
              </a:rPr>
              <a:t>Principle # 10.  </a:t>
            </a:r>
            <a:r>
              <a:rPr lang="en-US" altLang="en-US" sz="2400" b="1" i="1" dirty="0">
                <a:solidFill>
                  <a:schemeClr val="folHlink"/>
                </a:solidFill>
                <a:latin typeface="Calibri" panose="020F0502020204030204" pitchFamily="34" charset="0"/>
              </a:rPr>
              <a:t>Negotiation is not a contest or a game. It works best when both parties win.</a:t>
            </a:r>
          </a:p>
        </p:txBody>
      </p:sp>
    </p:spTree>
    <p:extLst>
      <p:ext uri="{BB962C8B-B14F-4D97-AF65-F5344CB8AC3E}">
        <p14:creationId xmlns:p14="http://schemas.microsoft.com/office/powerpoint/2010/main" val="626251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FB1CD7-7D9D-4D01-B23B-AD24146D749D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Planning Principles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5713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b="1" dirty="0">
                <a:solidFill>
                  <a:schemeClr val="folHlink"/>
                </a:solidFill>
              </a:rPr>
              <a:t>Principle #1.  </a:t>
            </a:r>
            <a:r>
              <a:rPr lang="en-US" altLang="en-US" b="1" i="1" dirty="0">
                <a:solidFill>
                  <a:schemeClr val="folHlink"/>
                </a:solidFill>
              </a:rPr>
              <a:t>Understand the scope of the project.</a:t>
            </a:r>
            <a:r>
              <a:rPr lang="en-US" altLang="en-US" b="1" dirty="0">
                <a:solidFill>
                  <a:schemeClr val="folHlink"/>
                </a:solidFill>
              </a:rPr>
              <a:t> </a:t>
            </a:r>
            <a:r>
              <a:rPr lang="en-US" altLang="en-US" b="1" dirty="0"/>
              <a:t> </a:t>
            </a:r>
            <a:r>
              <a:rPr lang="en-US" altLang="en-US" dirty="0"/>
              <a:t>It’s impossible to use a roadmap if you don’t know where you’re going. Scope provides the software team with a destination.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b="1" dirty="0">
                <a:solidFill>
                  <a:schemeClr val="folHlink"/>
                </a:solidFill>
              </a:rPr>
              <a:t>Principle #2.  </a:t>
            </a:r>
            <a:r>
              <a:rPr lang="en-US" altLang="en-US" b="1" i="1" dirty="0">
                <a:solidFill>
                  <a:schemeClr val="folHlink"/>
                </a:solidFill>
              </a:rPr>
              <a:t>Involve the customer in the planning activity. </a:t>
            </a:r>
            <a:r>
              <a:rPr lang="en-US" altLang="en-US" b="1" i="1" dirty="0"/>
              <a:t> </a:t>
            </a:r>
            <a:r>
              <a:rPr lang="en-US" altLang="en-US" dirty="0"/>
              <a:t>The customer defines priorities and establishes project constraints.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b="1" dirty="0">
                <a:solidFill>
                  <a:schemeClr val="folHlink"/>
                </a:solidFill>
              </a:rPr>
              <a:t>Principle #3.</a:t>
            </a:r>
            <a:r>
              <a:rPr lang="en-US" altLang="en-US" b="1" i="1" dirty="0">
                <a:solidFill>
                  <a:schemeClr val="folHlink"/>
                </a:solidFill>
              </a:rPr>
              <a:t> </a:t>
            </a:r>
            <a:r>
              <a:rPr lang="en-US" altLang="en-US" b="1" dirty="0">
                <a:solidFill>
                  <a:schemeClr val="folHlink"/>
                </a:solidFill>
              </a:rPr>
              <a:t> </a:t>
            </a:r>
            <a:r>
              <a:rPr lang="en-US" altLang="en-US" b="1" i="1" dirty="0">
                <a:solidFill>
                  <a:schemeClr val="folHlink"/>
                </a:solidFill>
              </a:rPr>
              <a:t>Recognize that planning is iterative. </a:t>
            </a:r>
            <a:r>
              <a:rPr lang="en-US" altLang="en-US" b="1" dirty="0"/>
              <a:t> </a:t>
            </a:r>
            <a:r>
              <a:rPr lang="en-US" altLang="en-US" dirty="0"/>
              <a:t>A project plan is never engraved in stone. As work begins, it very likely that things will change.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b="1" dirty="0">
                <a:solidFill>
                  <a:schemeClr val="folHlink"/>
                </a:solidFill>
              </a:rPr>
              <a:t>Principle #4.  </a:t>
            </a:r>
            <a:r>
              <a:rPr lang="en-US" altLang="en-US" b="1" i="1" dirty="0">
                <a:solidFill>
                  <a:schemeClr val="folHlink"/>
                </a:solidFill>
              </a:rPr>
              <a:t>Estimate based on what you know.</a:t>
            </a:r>
            <a:r>
              <a:rPr lang="en-US" altLang="en-US" b="1" i="1" dirty="0"/>
              <a:t> </a:t>
            </a:r>
            <a:r>
              <a:rPr lang="en-US" altLang="en-US" b="1" dirty="0"/>
              <a:t> </a:t>
            </a:r>
            <a:r>
              <a:rPr lang="en-US" altLang="en-US" dirty="0"/>
              <a:t>The intent of estimation is to provide an indication of effort, cost, and task duration, based on the team’s current understanding of the work to be done.</a:t>
            </a:r>
          </a:p>
        </p:txBody>
      </p:sp>
    </p:spTree>
    <p:extLst>
      <p:ext uri="{BB962C8B-B14F-4D97-AF65-F5344CB8AC3E}">
        <p14:creationId xmlns:p14="http://schemas.microsoft.com/office/powerpoint/2010/main" val="2076852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2339</Words>
  <Application>Microsoft Office PowerPoint</Application>
  <PresentationFormat>Widescreen</PresentationFormat>
  <Paragraphs>144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Helvetica</vt:lpstr>
      <vt:lpstr>Palatino</vt:lpstr>
      <vt:lpstr>Office Theme</vt:lpstr>
      <vt:lpstr>Chapter 4: Principles that Guide Practice </vt:lpstr>
      <vt:lpstr>Software Engineering Knowledge</vt:lpstr>
      <vt:lpstr>Principles that Guide Process - I</vt:lpstr>
      <vt:lpstr>Principles that Guide Process - II</vt:lpstr>
      <vt:lpstr>Principles that Guide Practice - I</vt:lpstr>
      <vt:lpstr>Principles that Guide Practice - II</vt:lpstr>
      <vt:lpstr>Communication Principles</vt:lpstr>
      <vt:lpstr>Communication Principles</vt:lpstr>
      <vt:lpstr>Planning Principles</vt:lpstr>
      <vt:lpstr>Planning Principles</vt:lpstr>
      <vt:lpstr>Modeling Principles</vt:lpstr>
      <vt:lpstr>Requirements Modeling Principles</vt:lpstr>
      <vt:lpstr>Design Modeling Principles</vt:lpstr>
      <vt:lpstr>Agile Modeling Principles</vt:lpstr>
      <vt:lpstr>Construction Principles</vt:lpstr>
      <vt:lpstr>Preparation Principles</vt:lpstr>
      <vt:lpstr>Coding Principles</vt:lpstr>
      <vt:lpstr>Validation Principles</vt:lpstr>
      <vt:lpstr>Testing Principles</vt:lpstr>
      <vt:lpstr>Deployment Principles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 Nazia</dc:creator>
  <cp:lastModifiedBy>SMIU</cp:lastModifiedBy>
  <cp:revision>36</cp:revision>
  <dcterms:created xsi:type="dcterms:W3CDTF">2020-02-14T04:23:27Z</dcterms:created>
  <dcterms:modified xsi:type="dcterms:W3CDTF">2022-10-17T04:50:22Z</dcterms:modified>
</cp:coreProperties>
</file>