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90" r:id="rId5"/>
    <p:sldId id="261" r:id="rId6"/>
    <p:sldId id="263" r:id="rId7"/>
    <p:sldId id="264" r:id="rId8"/>
    <p:sldId id="265" r:id="rId9"/>
    <p:sldId id="266" r:id="rId10"/>
    <p:sldId id="267" r:id="rId11"/>
    <p:sldId id="268" r:id="rId12"/>
    <p:sldId id="269" r:id="rId13"/>
    <p:sldId id="271" r:id="rId14"/>
    <p:sldId id="285" r:id="rId15"/>
    <p:sldId id="272" r:id="rId16"/>
    <p:sldId id="289" r:id="rId17"/>
    <p:sldId id="273" r:id="rId18"/>
    <p:sldId id="286" r:id="rId19"/>
    <p:sldId id="274" r:id="rId20"/>
    <p:sldId id="275" r:id="rId21"/>
    <p:sldId id="276" r:id="rId22"/>
    <p:sldId id="277" r:id="rId23"/>
    <p:sldId id="278" r:id="rId24"/>
    <p:sldId id="279" r:id="rId25"/>
    <p:sldId id="287" r:id="rId26"/>
    <p:sldId id="288" r:id="rId27"/>
    <p:sldId id="280" r:id="rId28"/>
    <p:sldId id="281" r:id="rId29"/>
    <p:sldId id="283"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4" d="100"/>
          <a:sy n="84" d="100"/>
        </p:scale>
        <p:origin x="58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A80950B-4C0C-4B3B-8C1A-BA381D0AF144}"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972349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80950B-4C0C-4B3B-8C1A-BA381D0AF144}"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215969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80950B-4C0C-4B3B-8C1A-BA381D0AF144}"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3463398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80950B-4C0C-4B3B-8C1A-BA381D0AF144}"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1926359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A80950B-4C0C-4B3B-8C1A-BA381D0AF144}" type="datetimeFigureOut">
              <a:rPr lang="en-US" smtClean="0"/>
              <a:t>6/9/2020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9030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80950B-4C0C-4B3B-8C1A-BA381D0AF144}"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2745713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80950B-4C0C-4B3B-8C1A-BA381D0AF144}" type="datetimeFigureOut">
              <a:rPr lang="en-US" smtClean="0"/>
              <a:t>6/9/2020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83903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80950B-4C0C-4B3B-8C1A-BA381D0AF144}" type="datetimeFigureOut">
              <a:rPr lang="en-US" smtClean="0"/>
              <a:t>6/9/2020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710570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0950B-4C0C-4B3B-8C1A-BA381D0AF144}" type="datetimeFigureOut">
              <a:rPr lang="en-US" smtClean="0"/>
              <a:t>6/9/2020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45593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0950B-4C0C-4B3B-8C1A-BA381D0AF144}"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2415492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A80950B-4C0C-4B3B-8C1A-BA381D0AF144}" type="datetimeFigureOut">
              <a:rPr lang="en-US" smtClean="0"/>
              <a:t>6/9/2020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1988E-01D3-4F5F-963F-5CE5141A2478}" type="slidenum">
              <a:rPr lang="en-US" smtClean="0"/>
              <a:t>‹#›</a:t>
            </a:fld>
            <a:endParaRPr lang="en-US"/>
          </a:p>
        </p:txBody>
      </p:sp>
    </p:spTree>
    <p:extLst>
      <p:ext uri="{BB962C8B-B14F-4D97-AF65-F5344CB8AC3E}">
        <p14:creationId xmlns:p14="http://schemas.microsoft.com/office/powerpoint/2010/main" val="3158542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0950B-4C0C-4B3B-8C1A-BA381D0AF144}" type="datetimeFigureOut">
              <a:rPr lang="en-US" smtClean="0"/>
              <a:t>6/9/2020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1988E-01D3-4F5F-963F-5CE5141A2478}" type="slidenum">
              <a:rPr lang="en-US" smtClean="0"/>
              <a:t>‹#›</a:t>
            </a:fld>
            <a:endParaRPr lang="en-US"/>
          </a:p>
        </p:txBody>
      </p:sp>
    </p:spTree>
    <p:extLst>
      <p:ext uri="{BB962C8B-B14F-4D97-AF65-F5344CB8AC3E}">
        <p14:creationId xmlns:p14="http://schemas.microsoft.com/office/powerpoint/2010/main" val="4229906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altLang="en-US" dirty="0">
                <a:ea typeface="ＭＳ Ｐゴシック" charset="-128"/>
              </a:rPr>
              <a:t>Chapter 5: </a:t>
            </a:r>
            <a:r>
              <a:rPr lang="en-US" altLang="en-US" b="1" dirty="0">
                <a:solidFill>
                  <a:schemeClr val="folHlink"/>
                </a:solidFill>
                <a:ea typeface="ＭＳ Ｐゴシック" charset="-128"/>
              </a:rPr>
              <a:t>Understanding Requirements</a:t>
            </a:r>
            <a:br>
              <a:rPr lang="en-US" altLang="en-US" b="1" dirty="0">
                <a:solidFill>
                  <a:schemeClr val="folHlink"/>
                </a:solidFill>
                <a:ea typeface="ＭＳ Ｐゴシック" charset="-128"/>
              </a:rPr>
            </a:br>
            <a:endParaRPr lang="en-US" dirty="0"/>
          </a:p>
        </p:txBody>
      </p:sp>
      <p:sp>
        <p:nvSpPr>
          <p:cNvPr id="3" name="Subtitle 2"/>
          <p:cNvSpPr>
            <a:spLocks noGrp="1"/>
          </p:cNvSpPr>
          <p:nvPr>
            <p:ph type="subTitle" idx="1"/>
          </p:nvPr>
        </p:nvSpPr>
        <p:spPr/>
        <p:txBody>
          <a:bodyPr/>
          <a:lstStyle/>
          <a:p>
            <a:r>
              <a:rPr lang="en-US" dirty="0"/>
              <a:t>Course Supervisor: </a:t>
            </a:r>
            <a:r>
              <a:rPr lang="en-US" dirty="0" err="1"/>
              <a:t>Syeda</a:t>
            </a:r>
            <a:r>
              <a:rPr lang="en-US" dirty="0"/>
              <a:t> Nazia Ashraf</a:t>
            </a:r>
          </a:p>
          <a:p>
            <a:endParaRPr lang="en-US" dirty="0"/>
          </a:p>
          <a:p>
            <a:endParaRPr lang="en-US" dirty="0"/>
          </a:p>
        </p:txBody>
      </p:sp>
      <p:sp>
        <p:nvSpPr>
          <p:cNvPr id="4" name="Rectangle 3"/>
          <p:cNvSpPr/>
          <p:nvPr/>
        </p:nvSpPr>
        <p:spPr>
          <a:xfrm>
            <a:off x="3552967" y="6111825"/>
            <a:ext cx="6096000" cy="584775"/>
          </a:xfrm>
          <a:prstGeom prst="rect">
            <a:avLst/>
          </a:prstGeom>
        </p:spPr>
        <p:txBody>
          <a:bodyPr>
            <a:spAutoFit/>
          </a:bodyPr>
          <a:lstStyle/>
          <a:p>
            <a:pPr>
              <a:spcBef>
                <a:spcPct val="0"/>
              </a:spcBef>
              <a:buClrTx/>
              <a:buSzTx/>
              <a:buFontTx/>
              <a:buNone/>
            </a:pPr>
            <a:r>
              <a:rPr lang="en-US" altLang="en-US" i="1" dirty="0">
                <a:solidFill>
                  <a:schemeClr val="tx2"/>
                </a:solidFill>
              </a:rPr>
              <a:t>Software Engineering: A Practitioner</a:t>
            </a:r>
            <a:r>
              <a:rPr lang="ja-JP" altLang="en-US" i="1" dirty="0">
                <a:solidFill>
                  <a:schemeClr val="tx2"/>
                </a:solidFill>
              </a:rPr>
              <a:t>’</a:t>
            </a:r>
            <a:r>
              <a:rPr lang="en-US" altLang="ja-JP" i="1" dirty="0">
                <a:solidFill>
                  <a:schemeClr val="tx2"/>
                </a:solidFill>
              </a:rPr>
              <a:t>s Approach, 7/e </a:t>
            </a:r>
          </a:p>
          <a:p>
            <a:pPr>
              <a:spcBef>
                <a:spcPct val="0"/>
              </a:spcBef>
              <a:buClrTx/>
              <a:buSzTx/>
              <a:buFontTx/>
              <a:buNone/>
            </a:pPr>
            <a:r>
              <a:rPr lang="en-US" altLang="en-US" sz="1400" b="1" dirty="0">
                <a:latin typeface="Arial" panose="020B0604020202020204" pitchFamily="34" charset="0"/>
              </a:rPr>
              <a:t>by Roger S. Pressman</a:t>
            </a:r>
            <a:endParaRPr lang="en-US" altLang="en-US" sz="1100" b="1" dirty="0">
              <a:latin typeface="Arial" panose="020B0604020202020204" pitchFamily="34" charset="0"/>
            </a:endParaRPr>
          </a:p>
        </p:txBody>
      </p:sp>
    </p:spTree>
    <p:extLst>
      <p:ext uri="{BB962C8B-B14F-4D97-AF65-F5344CB8AC3E}">
        <p14:creationId xmlns:p14="http://schemas.microsoft.com/office/powerpoint/2010/main" val="226729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392072" y="145577"/>
            <a:ext cx="8992737" cy="1014413"/>
          </a:xfrm>
        </p:spPr>
        <p:txBody>
          <a:bodyPr>
            <a:normAutofit fontScale="90000"/>
          </a:bodyPr>
          <a:lstStyle/>
          <a:p>
            <a:pPr eaLnBrk="1" hangingPunct="1"/>
            <a:r>
              <a:rPr lang="en-US" altLang="en-US" dirty="0">
                <a:ea typeface="ＭＳ Ｐゴシック" charset="-128"/>
              </a:rPr>
              <a:t>Mini-specification for List Entry for </a:t>
            </a:r>
            <a:r>
              <a:rPr lang="en-US" altLang="en-US" dirty="0" err="1">
                <a:ea typeface="ＭＳ Ｐゴシック" charset="-128"/>
              </a:rPr>
              <a:t>SafeHome</a:t>
            </a:r>
            <a:endParaRPr lang="en-US" altLang="en-US" dirty="0">
              <a:ea typeface="ＭＳ Ｐゴシック" charset="-128"/>
            </a:endParaRPr>
          </a:p>
        </p:txBody>
      </p:sp>
      <p:sp>
        <p:nvSpPr>
          <p:cNvPr id="14341" name="Rectangle 3"/>
          <p:cNvSpPr>
            <a:spLocks noGrp="1" noChangeArrowheads="1"/>
          </p:cNvSpPr>
          <p:nvPr>
            <p:ph type="body" idx="1"/>
          </p:nvPr>
        </p:nvSpPr>
        <p:spPr>
          <a:xfrm>
            <a:off x="1009934" y="1159990"/>
            <a:ext cx="10235821" cy="5404583"/>
          </a:xfrm>
        </p:spPr>
        <p:txBody>
          <a:bodyPr>
            <a:normAutofit lnSpcReduction="10000"/>
          </a:bodyPr>
          <a:lstStyle/>
          <a:p>
            <a:pPr marL="0" indent="0">
              <a:spcBef>
                <a:spcPts val="300"/>
              </a:spcBef>
              <a:buNone/>
            </a:pPr>
            <a:endParaRPr lang="en-US" altLang="en-US" sz="1800" dirty="0">
              <a:ea typeface="ＭＳ Ｐゴシック" charset="-128"/>
            </a:endParaRPr>
          </a:p>
          <a:p>
            <a:pPr marL="0" indent="0"/>
            <a:r>
              <a:rPr lang="en-US" altLang="en-US" sz="2400" dirty="0">
                <a:ea typeface="ＭＳ Ｐゴシック" charset="-128"/>
              </a:rPr>
              <a:t>An object or service described on a list will require further explanation. </a:t>
            </a:r>
          </a:p>
          <a:p>
            <a:pPr marL="0" indent="0"/>
            <a:r>
              <a:rPr lang="en-US" altLang="en-US" sz="2400" dirty="0">
                <a:ea typeface="ＭＳ Ｐゴシック" charset="-128"/>
              </a:rPr>
              <a:t>So stakeholders develop mini-specifications to further elaborate entries. </a:t>
            </a:r>
          </a:p>
          <a:p>
            <a:pPr marL="0" indent="0"/>
            <a:r>
              <a:rPr lang="en-US" altLang="en-US" sz="2400" dirty="0">
                <a:ea typeface="ＭＳ Ｐゴシック" charset="-128"/>
              </a:rPr>
              <a:t>For example, object Control Panel might be: </a:t>
            </a:r>
          </a:p>
          <a:p>
            <a:pPr marL="0" indent="0"/>
            <a:r>
              <a:rPr lang="en-US" altLang="en-US" sz="2400" i="1" dirty="0">
                <a:ea typeface="ＭＳ Ｐゴシック" charset="-128"/>
              </a:rPr>
              <a:t>The control panel is a wall-mounted unit that is approximately 9x5 inches in size. The control panel has wireless connectivity to sensors and a PC. User interaction occurs through a keypad containing 12 keys. A 3x3 inch LCD color display provides user feed-back. Software provides interactive prompt, echo, and similar functions. </a:t>
            </a:r>
          </a:p>
          <a:p>
            <a:pPr marL="0" indent="0"/>
            <a:r>
              <a:rPr lang="en-US" altLang="en-US" sz="2400" dirty="0">
                <a:ea typeface="ＭＳ Ｐゴシック" charset="-128"/>
              </a:rPr>
              <a:t>These mini-specifications are presented for discussion and changes. </a:t>
            </a:r>
          </a:p>
          <a:p>
            <a:pPr marL="0" indent="0"/>
            <a:r>
              <a:rPr lang="en-US" altLang="en-US" sz="2400" dirty="0">
                <a:ea typeface="ＭＳ Ｐゴシック" charset="-128"/>
              </a:rPr>
              <a:t>In some cases, developers of these mini-specification will discover new object and services, constraints, performance requirements. </a:t>
            </a:r>
          </a:p>
          <a:p>
            <a:pPr marL="0" indent="0"/>
            <a:r>
              <a:rPr lang="en-US" altLang="en-US" sz="2400" dirty="0">
                <a:ea typeface="ＭＳ Ｐゴシック" charset="-128"/>
              </a:rPr>
              <a:t>For those issues that cannot be resolved in the meeting, they are put on the issue list so idea can be acted on later. </a:t>
            </a:r>
          </a:p>
          <a:p>
            <a:pPr marL="0" indent="0"/>
            <a:endParaRPr lang="en-US" altLang="en-US" sz="1800" dirty="0">
              <a:ea typeface="ＭＳ Ｐゴシック" charset="-128"/>
            </a:endParaRPr>
          </a:p>
        </p:txBody>
      </p:sp>
    </p:spTree>
    <p:extLst>
      <p:ext uri="{BB962C8B-B14F-4D97-AF65-F5344CB8AC3E}">
        <p14:creationId xmlns:p14="http://schemas.microsoft.com/office/powerpoint/2010/main" val="2460125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F218FA27-350B-436E-962C-1161155DD546}" type="slidenum">
              <a:rPr lang="en-US" altLang="en-US" sz="1000"/>
              <a:pPr>
                <a:spcBef>
                  <a:spcPct val="0"/>
                </a:spcBef>
                <a:buClrTx/>
                <a:buSzTx/>
                <a:buFontTx/>
                <a:buNone/>
              </a:pPr>
              <a:t>11</a:t>
            </a:fld>
            <a:endParaRPr lang="en-US" altLang="en-US" sz="1000"/>
          </a:p>
        </p:txBody>
      </p:sp>
      <p:sp>
        <p:nvSpPr>
          <p:cNvPr id="15364" name="Rectangle 2"/>
          <p:cNvSpPr>
            <a:spLocks noGrp="1" noChangeArrowheads="1"/>
          </p:cNvSpPr>
          <p:nvPr>
            <p:ph type="title"/>
          </p:nvPr>
        </p:nvSpPr>
        <p:spPr>
          <a:xfrm>
            <a:off x="2591593" y="187657"/>
            <a:ext cx="6932613" cy="627063"/>
          </a:xfrm>
        </p:spPr>
        <p:txBody>
          <a:bodyPr/>
          <a:lstStyle/>
          <a:p>
            <a:pPr eaLnBrk="1" hangingPunct="1"/>
            <a:r>
              <a:rPr lang="en-US" altLang="en-US" sz="3200" dirty="0">
                <a:ea typeface="ＭＳ Ｐゴシック" charset="-128"/>
              </a:rPr>
              <a:t>Quality Function Deployment(QFD)</a:t>
            </a:r>
          </a:p>
        </p:txBody>
      </p:sp>
      <p:sp>
        <p:nvSpPr>
          <p:cNvPr id="15365" name="Rectangle 3"/>
          <p:cNvSpPr>
            <a:spLocks noGrp="1" noChangeArrowheads="1"/>
          </p:cNvSpPr>
          <p:nvPr>
            <p:ph type="body" idx="1"/>
          </p:nvPr>
        </p:nvSpPr>
        <p:spPr>
          <a:xfrm>
            <a:off x="1037230" y="814720"/>
            <a:ext cx="10304060" cy="4191000"/>
          </a:xfrm>
        </p:spPr>
        <p:txBody>
          <a:bodyPr>
            <a:noAutofit/>
          </a:bodyPr>
          <a:lstStyle/>
          <a:p>
            <a:pPr eaLnBrk="1" hangingPunct="1"/>
            <a:r>
              <a:rPr lang="en-US" altLang="en-US" sz="2400" dirty="0">
                <a:solidFill>
                  <a:srgbClr val="000000"/>
                </a:solidFill>
                <a:ea typeface="ＭＳ Ｐゴシック" charset="-128"/>
              </a:rPr>
              <a:t>QFD is a quality management technique that translates the needs of the customer into technical requirements for software. It concentrates on maximizing customer satisfaction from the software engineering process. It identifies three types of requirements. </a:t>
            </a:r>
          </a:p>
          <a:p>
            <a:pPr lvl="1" eaLnBrk="1" hangingPunct="1"/>
            <a:r>
              <a:rPr lang="en-US" altLang="en-US" dirty="0">
                <a:solidFill>
                  <a:srgbClr val="800000"/>
                </a:solidFill>
                <a:ea typeface="ＭＳ Ｐゴシック" charset="-128"/>
              </a:rPr>
              <a:t>Normal requirements</a:t>
            </a:r>
            <a:r>
              <a:rPr lang="en-US" altLang="en-US" dirty="0">
                <a:solidFill>
                  <a:srgbClr val="000000"/>
                </a:solidFill>
                <a:ea typeface="ＭＳ Ｐゴシック" charset="-128"/>
              </a:rPr>
              <a:t>: objectives and goals stated during meeting with customers. </a:t>
            </a:r>
          </a:p>
          <a:p>
            <a:pPr lvl="1" eaLnBrk="1" hangingPunct="1"/>
            <a:r>
              <a:rPr lang="en-US" altLang="en-US" dirty="0">
                <a:solidFill>
                  <a:srgbClr val="800000"/>
                </a:solidFill>
                <a:ea typeface="ＭＳ Ｐゴシック" charset="-128"/>
              </a:rPr>
              <a:t>Expected requirements</a:t>
            </a:r>
            <a:r>
              <a:rPr lang="en-US" altLang="en-US" dirty="0">
                <a:solidFill>
                  <a:srgbClr val="000000"/>
                </a:solidFill>
                <a:ea typeface="ＭＳ Ｐゴシック" charset="-128"/>
              </a:rPr>
              <a:t>: are implicitly and not stated by the customers. Their absence will be a cause for significant dissatisfaction. For example: ease of human/machine interaction, overall operational correctness and reliability, and ease of software installation. </a:t>
            </a:r>
          </a:p>
          <a:p>
            <a:pPr lvl="1" eaLnBrk="1" hangingPunct="1"/>
            <a:r>
              <a:rPr lang="en-US" altLang="en-US" dirty="0">
                <a:solidFill>
                  <a:srgbClr val="800000"/>
                </a:solidFill>
                <a:ea typeface="ＭＳ Ｐゴシック" charset="-128"/>
              </a:rPr>
              <a:t>Exciting requirements: </a:t>
            </a:r>
            <a:r>
              <a:rPr lang="en-US" altLang="en-US" dirty="0">
                <a:solidFill>
                  <a:srgbClr val="000000"/>
                </a:solidFill>
                <a:ea typeface="ＭＳ Ｐゴシック" charset="-128"/>
              </a:rPr>
              <a:t>Features go beyond the customer’s expectations and prove to be very satisfying when present. For example, software for a new mobile phone coupled with a set of additional capabilities, multi-touch screen, visual voice mail that delight every users of the product. </a:t>
            </a:r>
            <a:endParaRPr lang="en-US" altLang="en-US" sz="2400" dirty="0">
              <a:solidFill>
                <a:srgbClr val="000000"/>
              </a:solidFill>
              <a:ea typeface="ＭＳ Ｐゴシック" charset="-128"/>
            </a:endParaRPr>
          </a:p>
          <a:p>
            <a:pPr eaLnBrk="1" hangingPunct="1"/>
            <a:r>
              <a:rPr lang="en-US" altLang="en-US" sz="2400" dirty="0">
                <a:solidFill>
                  <a:schemeClr val="folHlink"/>
                </a:solidFill>
                <a:ea typeface="ＭＳ Ｐゴシック" charset="-128"/>
              </a:rPr>
              <a:t>Function deployment </a:t>
            </a:r>
            <a:r>
              <a:rPr lang="en-US" altLang="en-US" sz="2400" dirty="0">
                <a:ea typeface="ＭＳ Ｐゴシック" charset="-128"/>
              </a:rPr>
              <a:t>determines the </a:t>
            </a:r>
            <a:r>
              <a:rPr lang="ja-JP" altLang="en-US" sz="2400" dirty="0">
                <a:ea typeface="ＭＳ Ｐゴシック" charset="-128"/>
              </a:rPr>
              <a:t>“</a:t>
            </a:r>
            <a:r>
              <a:rPr lang="en-US" altLang="ja-JP" sz="2400" dirty="0">
                <a:ea typeface="ＭＳ Ｐゴシック" charset="-128"/>
              </a:rPr>
              <a:t>value</a:t>
            </a:r>
            <a:r>
              <a:rPr lang="ja-JP" altLang="en-US" sz="2400" dirty="0">
                <a:ea typeface="ＭＳ Ｐゴシック" charset="-128"/>
              </a:rPr>
              <a:t>”</a:t>
            </a:r>
            <a:r>
              <a:rPr lang="en-US" altLang="ja-JP" sz="2400" dirty="0">
                <a:ea typeface="ＭＳ Ｐゴシック" charset="-128"/>
              </a:rPr>
              <a:t> (as perceived by the customer) of each function required of the system and deploys these values throughout. </a:t>
            </a:r>
            <a:endParaRPr lang="en-US" altLang="en-US" sz="2400" dirty="0">
              <a:ea typeface="ＭＳ Ｐゴシック" charset="-128"/>
            </a:endParaRPr>
          </a:p>
        </p:txBody>
      </p:sp>
    </p:spTree>
    <p:extLst>
      <p:ext uri="{BB962C8B-B14F-4D97-AF65-F5344CB8AC3E}">
        <p14:creationId xmlns:p14="http://schemas.microsoft.com/office/powerpoint/2010/main" val="846597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926309" y="119418"/>
            <a:ext cx="6932613" cy="627063"/>
          </a:xfrm>
        </p:spPr>
        <p:txBody>
          <a:bodyPr/>
          <a:lstStyle/>
          <a:p>
            <a:pPr eaLnBrk="1" hangingPunct="1"/>
            <a:r>
              <a:rPr lang="en-US" altLang="en-US" sz="3200" dirty="0">
                <a:ea typeface="ＭＳ Ｐゴシック" charset="-128"/>
              </a:rPr>
              <a:t>Elicitation Work Product</a:t>
            </a:r>
          </a:p>
        </p:txBody>
      </p:sp>
      <p:sp>
        <p:nvSpPr>
          <p:cNvPr id="16389" name="Rectangle 3"/>
          <p:cNvSpPr>
            <a:spLocks noGrp="1" noChangeArrowheads="1"/>
          </p:cNvSpPr>
          <p:nvPr>
            <p:ph type="body" idx="1"/>
          </p:nvPr>
        </p:nvSpPr>
        <p:spPr>
          <a:xfrm>
            <a:off x="1269242" y="842016"/>
            <a:ext cx="9717206" cy="6015984"/>
          </a:xfrm>
        </p:spPr>
        <p:txBody>
          <a:bodyPr>
            <a:normAutofit/>
          </a:bodyPr>
          <a:lstStyle/>
          <a:p>
            <a:pPr eaLnBrk="1" hangingPunct="1"/>
            <a:r>
              <a:rPr lang="en-US" altLang="en-US" sz="2400" dirty="0">
                <a:solidFill>
                  <a:srgbClr val="000000"/>
                </a:solidFill>
                <a:ea typeface="ＭＳ Ｐゴシック" charset="-128"/>
              </a:rPr>
              <a:t>Will vary depending on the size of the system or product to be built. For most systems, the work products include:</a:t>
            </a:r>
          </a:p>
          <a:p>
            <a:pPr lvl="1" eaLnBrk="1" hangingPunct="1"/>
            <a:r>
              <a:rPr lang="en-US" altLang="en-US" dirty="0">
                <a:solidFill>
                  <a:srgbClr val="000000"/>
                </a:solidFill>
                <a:ea typeface="ＭＳ Ｐゴシック" charset="-128"/>
              </a:rPr>
              <a:t>A statement of need and feasibility</a:t>
            </a:r>
          </a:p>
          <a:p>
            <a:pPr lvl="1" eaLnBrk="1" hangingPunct="1"/>
            <a:r>
              <a:rPr lang="en-US" altLang="en-US" dirty="0">
                <a:solidFill>
                  <a:srgbClr val="000000"/>
                </a:solidFill>
                <a:ea typeface="ＭＳ Ｐゴシック" charset="-128"/>
              </a:rPr>
              <a:t>A bounded statement of scope for the system or product</a:t>
            </a:r>
          </a:p>
          <a:p>
            <a:pPr lvl="1" eaLnBrk="1" hangingPunct="1"/>
            <a:r>
              <a:rPr lang="en-US" altLang="en-US" dirty="0">
                <a:solidFill>
                  <a:srgbClr val="000000"/>
                </a:solidFill>
                <a:ea typeface="ＭＳ Ｐゴシック" charset="-128"/>
              </a:rPr>
              <a:t>A list of customers, users and other stakeholders who participated in requirements elicitation</a:t>
            </a:r>
          </a:p>
          <a:p>
            <a:pPr lvl="1" eaLnBrk="1" hangingPunct="1"/>
            <a:r>
              <a:rPr lang="en-US" altLang="en-US" dirty="0">
                <a:solidFill>
                  <a:srgbClr val="000000"/>
                </a:solidFill>
                <a:ea typeface="ＭＳ Ｐゴシック" charset="-128"/>
              </a:rPr>
              <a:t>A description of the system’s technical environment</a:t>
            </a:r>
          </a:p>
          <a:p>
            <a:pPr lvl="1" eaLnBrk="1" hangingPunct="1"/>
            <a:r>
              <a:rPr lang="en-US" altLang="en-US" dirty="0">
                <a:solidFill>
                  <a:srgbClr val="000000"/>
                </a:solidFill>
                <a:ea typeface="ＭＳ Ｐゴシック" charset="-128"/>
              </a:rPr>
              <a:t>A list of requirements (preferably organized by function) and the domain constraints that apply to each</a:t>
            </a:r>
          </a:p>
          <a:p>
            <a:pPr lvl="1" eaLnBrk="1" hangingPunct="1"/>
            <a:r>
              <a:rPr lang="en-US" altLang="en-US" dirty="0">
                <a:solidFill>
                  <a:srgbClr val="000000"/>
                </a:solidFill>
                <a:ea typeface="ＭＳ Ｐゴシック" charset="-128"/>
              </a:rPr>
              <a:t>A set of usage scenarios that provide insight into the use of the system or product under different operating conditions.</a:t>
            </a:r>
          </a:p>
          <a:p>
            <a:pPr lvl="1" eaLnBrk="1" hangingPunct="1"/>
            <a:r>
              <a:rPr lang="en-US" altLang="en-US" dirty="0">
                <a:solidFill>
                  <a:srgbClr val="000000"/>
                </a:solidFill>
                <a:ea typeface="ＭＳ Ｐゴシック" charset="-128"/>
              </a:rPr>
              <a:t>Any prototypes developed to better define requirements. </a:t>
            </a:r>
          </a:p>
          <a:p>
            <a:pPr eaLnBrk="1" hangingPunct="1"/>
            <a:endParaRPr lang="en-US" altLang="en-US" sz="2000" dirty="0">
              <a:solidFill>
                <a:srgbClr val="000000"/>
              </a:solidFill>
              <a:ea typeface="ＭＳ Ｐゴシック" charset="-128"/>
            </a:endParaRPr>
          </a:p>
        </p:txBody>
      </p:sp>
    </p:spTree>
    <p:extLst>
      <p:ext uri="{BB962C8B-B14F-4D97-AF65-F5344CB8AC3E}">
        <p14:creationId xmlns:p14="http://schemas.microsoft.com/office/powerpoint/2010/main" val="2625158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1673F8B5-4360-4B91-BF11-B0DD83512D63}" type="slidenum">
              <a:rPr lang="en-US" altLang="en-US" sz="1000"/>
              <a:pPr>
                <a:spcBef>
                  <a:spcPct val="0"/>
                </a:spcBef>
                <a:buClrTx/>
                <a:buSzTx/>
                <a:buFontTx/>
                <a:buNone/>
              </a:pPr>
              <a:t>13</a:t>
            </a:fld>
            <a:endParaRPr lang="en-US" altLang="en-US" sz="1000"/>
          </a:p>
        </p:txBody>
      </p:sp>
      <p:sp>
        <p:nvSpPr>
          <p:cNvPr id="18436" name="Rectangle 2"/>
          <p:cNvSpPr>
            <a:spLocks noGrp="1" noChangeArrowheads="1"/>
          </p:cNvSpPr>
          <p:nvPr>
            <p:ph type="title"/>
          </p:nvPr>
        </p:nvSpPr>
        <p:spPr>
          <a:xfrm>
            <a:off x="3615520" y="36136"/>
            <a:ext cx="3321050" cy="685800"/>
          </a:xfrm>
        </p:spPr>
        <p:txBody>
          <a:bodyPr>
            <a:normAutofit fontScale="90000"/>
          </a:bodyPr>
          <a:lstStyle/>
          <a:p>
            <a:pPr eaLnBrk="1" hangingPunct="1"/>
            <a:r>
              <a:rPr lang="en-US" altLang="en-US" dirty="0">
                <a:ea typeface="ＭＳ Ｐゴシック" charset="-128"/>
              </a:rPr>
              <a:t>Use-Cases</a:t>
            </a:r>
          </a:p>
        </p:txBody>
      </p:sp>
      <p:sp>
        <p:nvSpPr>
          <p:cNvPr id="18437" name="Rectangle 3"/>
          <p:cNvSpPr>
            <a:spLocks noGrp="1" noChangeArrowheads="1"/>
          </p:cNvSpPr>
          <p:nvPr>
            <p:ph type="body" idx="1"/>
          </p:nvPr>
        </p:nvSpPr>
        <p:spPr>
          <a:xfrm>
            <a:off x="1105469" y="880282"/>
            <a:ext cx="10044752" cy="4473575"/>
          </a:xfrm>
        </p:spPr>
        <p:txBody>
          <a:bodyPr>
            <a:noAutofit/>
          </a:bodyPr>
          <a:lstStyle/>
          <a:p>
            <a:pPr eaLnBrk="1" hangingPunct="1">
              <a:lnSpc>
                <a:spcPct val="90000"/>
              </a:lnSpc>
            </a:pPr>
            <a:r>
              <a:rPr lang="en-US" altLang="en-US" sz="2400" dirty="0">
                <a:ea typeface="ＭＳ Ｐゴシック" charset="-128"/>
              </a:rPr>
              <a:t>A collection of user scenarios that describe the thread of usage of a system</a:t>
            </a:r>
          </a:p>
          <a:p>
            <a:pPr eaLnBrk="1" hangingPunct="1">
              <a:lnSpc>
                <a:spcPct val="90000"/>
              </a:lnSpc>
            </a:pPr>
            <a:r>
              <a:rPr lang="en-US" altLang="en-US" sz="2400" dirty="0">
                <a:ea typeface="ＭＳ Ｐゴシック" charset="-128"/>
              </a:rPr>
              <a:t>Each scenario is described from the point-of-view of an </a:t>
            </a:r>
            <a:r>
              <a:rPr lang="ja-JP" altLang="en-US" sz="2400" dirty="0">
                <a:ea typeface="ＭＳ Ｐゴシック" charset="-128"/>
              </a:rPr>
              <a:t>“</a:t>
            </a:r>
            <a:r>
              <a:rPr lang="en-US" altLang="ja-JP" sz="2400" dirty="0">
                <a:ea typeface="ＭＳ Ｐゴシック" charset="-128"/>
              </a:rPr>
              <a:t>actor</a:t>
            </a:r>
            <a:r>
              <a:rPr lang="ja-JP" altLang="en-US" sz="2400" dirty="0">
                <a:ea typeface="ＭＳ Ｐゴシック" charset="-128"/>
              </a:rPr>
              <a:t>”</a:t>
            </a:r>
            <a:r>
              <a:rPr lang="en-US" altLang="ja-JP" sz="2400" dirty="0">
                <a:ea typeface="ＭＳ Ｐゴシック" charset="-128"/>
              </a:rPr>
              <a:t>—a person or device that interacts with the software in some way ( not necessarily users). External entities. For example, a machine in four different modes of programming, test, monitoring and troubleshooting modes. Four actors can be defined. Programmer, tester, monitor, and troubleshooter. In some cases, the machine operator can play all of these roles. Or different people can play different roles. </a:t>
            </a:r>
          </a:p>
        </p:txBody>
      </p:sp>
    </p:spTree>
    <p:extLst>
      <p:ext uri="{BB962C8B-B14F-4D97-AF65-F5344CB8AC3E}">
        <p14:creationId xmlns:p14="http://schemas.microsoft.com/office/powerpoint/2010/main" val="58973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ea typeface="ＭＳ Ｐゴシック" charset="-128"/>
              </a:rPr>
              <a:t>Use-Cases</a:t>
            </a:r>
            <a:endParaRPr lang="en-US" dirty="0"/>
          </a:p>
        </p:txBody>
      </p:sp>
      <p:sp>
        <p:nvSpPr>
          <p:cNvPr id="3" name="Content Placeholder 2"/>
          <p:cNvSpPr>
            <a:spLocks noGrp="1"/>
          </p:cNvSpPr>
          <p:nvPr>
            <p:ph idx="1"/>
          </p:nvPr>
        </p:nvSpPr>
        <p:spPr>
          <a:xfrm>
            <a:off x="838200" y="1161789"/>
            <a:ext cx="10735101" cy="5532437"/>
          </a:xfrm>
        </p:spPr>
        <p:txBody>
          <a:bodyPr>
            <a:normAutofit/>
          </a:bodyPr>
          <a:lstStyle/>
          <a:p>
            <a:r>
              <a:rPr lang="en-US" altLang="en-US" sz="2400" dirty="0">
                <a:ea typeface="ＭＳ Ｐゴシック" charset="-128"/>
              </a:rPr>
              <a:t>Once actors are defined, use cases can be developed. Each scenario answers the following questions:</a:t>
            </a:r>
          </a:p>
          <a:p>
            <a:pPr lvl="1">
              <a:spcBef>
                <a:spcPts val="300"/>
              </a:spcBef>
            </a:pPr>
            <a:r>
              <a:rPr lang="en-US" altLang="en-US" dirty="0">
                <a:solidFill>
                  <a:schemeClr val="folHlink"/>
                </a:solidFill>
                <a:ea typeface="ＭＳ Ｐゴシック" charset="-128"/>
              </a:rPr>
              <a:t>Who is the primary actor, the secondary actor (s) ( to support the primary actors)?</a:t>
            </a:r>
          </a:p>
          <a:p>
            <a:pPr lvl="1"/>
            <a:r>
              <a:rPr lang="en-US" altLang="en-US" dirty="0">
                <a:solidFill>
                  <a:schemeClr val="folHlink"/>
                </a:solidFill>
                <a:ea typeface="ＭＳ Ｐゴシック" charset="-128"/>
              </a:rPr>
              <a:t>What are the actor</a:t>
            </a:r>
            <a:r>
              <a:rPr lang="ja-JP" altLang="en-US" dirty="0">
                <a:solidFill>
                  <a:schemeClr val="folHlink"/>
                </a:solidFill>
                <a:ea typeface="ＭＳ Ｐゴシック" charset="-128"/>
              </a:rPr>
              <a:t>’</a:t>
            </a:r>
            <a:r>
              <a:rPr lang="en-US" altLang="ja-JP" dirty="0">
                <a:solidFill>
                  <a:schemeClr val="folHlink"/>
                </a:solidFill>
                <a:ea typeface="ＭＳ Ｐゴシック" charset="-128"/>
              </a:rPr>
              <a:t>s goals?</a:t>
            </a:r>
          </a:p>
          <a:p>
            <a:pPr lvl="1"/>
            <a:r>
              <a:rPr lang="en-US" altLang="en-US" dirty="0">
                <a:solidFill>
                  <a:schemeClr val="folHlink"/>
                </a:solidFill>
                <a:ea typeface="ＭＳ Ｐゴシック" charset="-128"/>
              </a:rPr>
              <a:t>What preconditions should exist before the story begins?</a:t>
            </a:r>
          </a:p>
          <a:p>
            <a:pPr lvl="1"/>
            <a:r>
              <a:rPr lang="en-US" altLang="en-US" dirty="0">
                <a:solidFill>
                  <a:schemeClr val="folHlink"/>
                </a:solidFill>
                <a:ea typeface="ＭＳ Ｐゴシック" charset="-128"/>
              </a:rPr>
              <a:t>What main tasks or functions are performed by the actor?</a:t>
            </a:r>
          </a:p>
          <a:p>
            <a:pPr lvl="1"/>
            <a:r>
              <a:rPr lang="en-US" altLang="en-US" dirty="0">
                <a:solidFill>
                  <a:schemeClr val="folHlink"/>
                </a:solidFill>
                <a:ea typeface="ＭＳ Ｐゴシック" charset="-128"/>
              </a:rPr>
              <a:t>What extensions might be considered as the story is described?</a:t>
            </a:r>
          </a:p>
          <a:p>
            <a:pPr lvl="1"/>
            <a:r>
              <a:rPr lang="en-US" altLang="en-US" dirty="0">
                <a:solidFill>
                  <a:schemeClr val="folHlink"/>
                </a:solidFill>
                <a:ea typeface="ＭＳ Ｐゴシック" charset="-128"/>
              </a:rPr>
              <a:t>What variations in the actor</a:t>
            </a:r>
            <a:r>
              <a:rPr lang="ja-JP" altLang="en-US" dirty="0">
                <a:solidFill>
                  <a:schemeClr val="folHlink"/>
                </a:solidFill>
                <a:ea typeface="ＭＳ Ｐゴシック" charset="-128"/>
              </a:rPr>
              <a:t>’</a:t>
            </a:r>
            <a:r>
              <a:rPr lang="en-US" altLang="ja-JP" dirty="0">
                <a:solidFill>
                  <a:schemeClr val="folHlink"/>
                </a:solidFill>
                <a:ea typeface="ＭＳ Ｐゴシック" charset="-128"/>
              </a:rPr>
              <a:t>s interaction are possible?</a:t>
            </a:r>
          </a:p>
          <a:p>
            <a:pPr lvl="1"/>
            <a:r>
              <a:rPr lang="en-US" altLang="en-US" dirty="0">
                <a:solidFill>
                  <a:schemeClr val="folHlink"/>
                </a:solidFill>
                <a:ea typeface="ＭＳ Ｐゴシック" charset="-128"/>
              </a:rPr>
              <a:t>What system information will the actor acquire, produce, or change?</a:t>
            </a:r>
          </a:p>
          <a:p>
            <a:pPr lvl="1"/>
            <a:r>
              <a:rPr lang="en-US" altLang="en-US" dirty="0">
                <a:solidFill>
                  <a:schemeClr val="folHlink"/>
                </a:solidFill>
                <a:ea typeface="ＭＳ Ｐゴシック" charset="-128"/>
              </a:rPr>
              <a:t>Will the actor have to inform the system about changes in the external environment?</a:t>
            </a:r>
          </a:p>
          <a:p>
            <a:pPr lvl="1"/>
            <a:r>
              <a:rPr lang="en-US" altLang="en-US" dirty="0">
                <a:solidFill>
                  <a:schemeClr val="folHlink"/>
                </a:solidFill>
                <a:ea typeface="ＭＳ Ｐゴシック" charset="-128"/>
              </a:rPr>
              <a:t>What information does the actor desire from the system?</a:t>
            </a:r>
          </a:p>
          <a:p>
            <a:pPr lvl="1"/>
            <a:r>
              <a:rPr lang="en-US" altLang="en-US" dirty="0">
                <a:solidFill>
                  <a:schemeClr val="folHlink"/>
                </a:solidFill>
                <a:ea typeface="ＭＳ Ｐゴシック" charset="-128"/>
              </a:rPr>
              <a:t>Does the actor wish to be informed about unexpected changes?</a:t>
            </a:r>
          </a:p>
          <a:p>
            <a:endParaRPr lang="en-US" dirty="0"/>
          </a:p>
        </p:txBody>
      </p:sp>
    </p:spTree>
    <p:extLst>
      <p:ext uri="{BB962C8B-B14F-4D97-AF65-F5344CB8AC3E}">
        <p14:creationId xmlns:p14="http://schemas.microsoft.com/office/powerpoint/2010/main" val="340441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3055962" y="162636"/>
            <a:ext cx="6781800" cy="685800"/>
          </a:xfrm>
        </p:spPr>
        <p:txBody>
          <a:bodyPr>
            <a:normAutofit fontScale="90000"/>
          </a:bodyPr>
          <a:lstStyle/>
          <a:p>
            <a:pPr eaLnBrk="1" hangingPunct="1"/>
            <a:r>
              <a:rPr lang="en-US" altLang="en-US" dirty="0">
                <a:ea typeface="ＭＳ Ｐゴシック" charset="-128"/>
              </a:rPr>
              <a:t>Use-Cases for </a:t>
            </a:r>
            <a:r>
              <a:rPr lang="en-US" altLang="en-US" dirty="0" err="1">
                <a:ea typeface="ＭＳ Ｐゴシック" charset="-128"/>
              </a:rPr>
              <a:t>SafeHome</a:t>
            </a:r>
            <a:endParaRPr lang="en-US" altLang="en-US" dirty="0">
              <a:ea typeface="ＭＳ Ｐゴシック" charset="-128"/>
            </a:endParaRPr>
          </a:p>
        </p:txBody>
      </p:sp>
      <p:sp>
        <p:nvSpPr>
          <p:cNvPr id="19461" name="Rectangle 3"/>
          <p:cNvSpPr>
            <a:spLocks noGrp="1" noChangeArrowheads="1"/>
          </p:cNvSpPr>
          <p:nvPr>
            <p:ph type="body" idx="1"/>
          </p:nvPr>
        </p:nvSpPr>
        <p:spPr>
          <a:xfrm>
            <a:off x="846161" y="996287"/>
            <a:ext cx="10372299" cy="5861713"/>
          </a:xfrm>
        </p:spPr>
        <p:txBody>
          <a:bodyPr>
            <a:normAutofit fontScale="47500" lnSpcReduction="20000"/>
          </a:bodyPr>
          <a:lstStyle/>
          <a:p>
            <a:pPr eaLnBrk="1" hangingPunct="1">
              <a:lnSpc>
                <a:spcPct val="90000"/>
              </a:lnSpc>
            </a:pPr>
            <a:r>
              <a:rPr lang="en-US" altLang="en-US" sz="4600" dirty="0">
                <a:ea typeface="ＭＳ Ｐゴシック" charset="-128"/>
              </a:rPr>
              <a:t>Four actors are defined: homeowner ( a user), setup manager (likely the same person as homeowner but playing a different role), sensors (device attached to the system), and the monitoring and response subsystem ( the central station that monitors the home security function). </a:t>
            </a:r>
          </a:p>
          <a:p>
            <a:pPr eaLnBrk="1" hangingPunct="1">
              <a:lnSpc>
                <a:spcPct val="90000"/>
              </a:lnSpc>
            </a:pPr>
            <a:r>
              <a:rPr lang="en-US" altLang="en-US" sz="4600" dirty="0">
                <a:ea typeface="ＭＳ Ｐゴシック" charset="-128"/>
              </a:rPr>
              <a:t>To simplify the example, we only consider homeowner actor, who interacts with the home security function in a number of different ways using either the alarm control pane or a PC.</a:t>
            </a:r>
          </a:p>
          <a:p>
            <a:pPr lvl="1" eaLnBrk="1" hangingPunct="1">
              <a:lnSpc>
                <a:spcPct val="90000"/>
              </a:lnSpc>
            </a:pPr>
            <a:r>
              <a:rPr lang="en-US" altLang="en-US" sz="4600" dirty="0">
                <a:ea typeface="ＭＳ Ｐゴシック" charset="-128"/>
              </a:rPr>
              <a:t>Enters a password to allow all other interactions</a:t>
            </a:r>
          </a:p>
          <a:p>
            <a:pPr lvl="1" eaLnBrk="1" hangingPunct="1">
              <a:lnSpc>
                <a:spcPct val="90000"/>
              </a:lnSpc>
            </a:pPr>
            <a:r>
              <a:rPr lang="en-US" altLang="en-US" sz="4600" dirty="0">
                <a:ea typeface="ＭＳ Ｐゴシック" charset="-128"/>
              </a:rPr>
              <a:t>Inquires about the status of a security zone</a:t>
            </a:r>
          </a:p>
          <a:p>
            <a:pPr lvl="1" eaLnBrk="1" hangingPunct="1">
              <a:lnSpc>
                <a:spcPct val="90000"/>
              </a:lnSpc>
            </a:pPr>
            <a:r>
              <a:rPr lang="en-US" altLang="en-US" sz="4600" dirty="0">
                <a:ea typeface="ＭＳ Ｐゴシック" charset="-128"/>
              </a:rPr>
              <a:t>Inquires about the status of a sensor</a:t>
            </a:r>
          </a:p>
          <a:p>
            <a:pPr lvl="1" eaLnBrk="1" hangingPunct="1">
              <a:lnSpc>
                <a:spcPct val="90000"/>
              </a:lnSpc>
            </a:pPr>
            <a:r>
              <a:rPr lang="en-US" altLang="en-US" sz="4600" dirty="0">
                <a:ea typeface="ＭＳ Ｐゴシック" charset="-128"/>
              </a:rPr>
              <a:t>Press the panic button in an emergency</a:t>
            </a:r>
          </a:p>
          <a:p>
            <a:pPr lvl="1" eaLnBrk="1" hangingPunct="1">
              <a:lnSpc>
                <a:spcPct val="90000"/>
              </a:lnSpc>
            </a:pPr>
            <a:r>
              <a:rPr lang="en-US" altLang="en-US" sz="4600" dirty="0">
                <a:ea typeface="ＭＳ Ｐゴシック" charset="-128"/>
              </a:rPr>
              <a:t>Activates/deactivate the security system</a:t>
            </a:r>
          </a:p>
          <a:p>
            <a:r>
              <a:rPr lang="en-US" altLang="en-US" sz="4600" dirty="0">
                <a:ea typeface="ＭＳ Ｐゴシック" charset="-128"/>
              </a:rPr>
              <a:t>Considering the situation in which the homeowner uses the control panel, the basic use case (presenting a high-level story) for system activation follows: </a:t>
            </a:r>
          </a:p>
          <a:p>
            <a:pPr eaLnBrk="1" hangingPunct="1">
              <a:lnSpc>
                <a:spcPct val="90000"/>
              </a:lnSpc>
              <a:buFont typeface="Wingdings" panose="05000000000000000000" pitchFamily="2" charset="2"/>
              <a:buNone/>
            </a:pPr>
            <a:r>
              <a:rPr lang="en-US" altLang="en-US" sz="4600" dirty="0">
                <a:ea typeface="ＭＳ Ｐゴシック" charset="-128"/>
              </a:rPr>
              <a:t>1. The homeowner observes the </a:t>
            </a:r>
            <a:r>
              <a:rPr lang="en-US" altLang="en-US" sz="4600" i="1" dirty="0" err="1">
                <a:ea typeface="ＭＳ Ｐゴシック" charset="-128"/>
              </a:rPr>
              <a:t>SafeHome</a:t>
            </a:r>
            <a:r>
              <a:rPr lang="en-US" altLang="en-US" sz="4600" dirty="0">
                <a:ea typeface="ＭＳ Ｐゴシック" charset="-128"/>
              </a:rPr>
              <a:t> control panel to determine if the system is ready for input. If the system is not ready, a not ready message is displayed, and the homeowner must physically close windows or doors so that not ready message disappears. ( not ready means sensor is open when door window is open)</a:t>
            </a:r>
          </a:p>
          <a:p>
            <a:pPr eaLnBrk="1" hangingPunct="1">
              <a:lnSpc>
                <a:spcPct val="90000"/>
              </a:lnSpc>
              <a:buFont typeface="Wingdings" panose="05000000000000000000" pitchFamily="2" charset="2"/>
              <a:buNone/>
            </a:pPr>
            <a:endParaRPr lang="en-US" altLang="en-US" sz="1600" dirty="0">
              <a:solidFill>
                <a:schemeClr val="folHlink"/>
              </a:solidFill>
              <a:ea typeface="ＭＳ Ｐゴシック" charset="-128"/>
            </a:endParaRPr>
          </a:p>
        </p:txBody>
      </p:sp>
    </p:spTree>
    <p:extLst>
      <p:ext uri="{BB962C8B-B14F-4D97-AF65-F5344CB8AC3E}">
        <p14:creationId xmlns:p14="http://schemas.microsoft.com/office/powerpoint/2010/main" val="243174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7354" y="914400"/>
            <a:ext cx="10479248" cy="4555808"/>
          </a:xfrm>
          <a:prstGeom prst="rect">
            <a:avLst/>
          </a:prstGeom>
        </p:spPr>
      </p:pic>
    </p:spTree>
    <p:extLst>
      <p:ext uri="{BB962C8B-B14F-4D97-AF65-F5344CB8AC3E}">
        <p14:creationId xmlns:p14="http://schemas.microsoft.com/office/powerpoint/2010/main" val="2073983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3015018" y="108045"/>
            <a:ext cx="6781800" cy="685800"/>
          </a:xfrm>
        </p:spPr>
        <p:txBody>
          <a:bodyPr>
            <a:normAutofit fontScale="90000"/>
          </a:bodyPr>
          <a:lstStyle/>
          <a:p>
            <a:pPr eaLnBrk="1" hangingPunct="1"/>
            <a:r>
              <a:rPr lang="en-US" altLang="en-US" dirty="0">
                <a:ea typeface="ＭＳ Ｐゴシック" charset="-128"/>
              </a:rPr>
              <a:t>Use-Cases for </a:t>
            </a:r>
            <a:r>
              <a:rPr lang="en-US" altLang="en-US" dirty="0" err="1">
                <a:ea typeface="ＭＳ Ｐゴシック" charset="-128"/>
              </a:rPr>
              <a:t>SafeHome</a:t>
            </a:r>
            <a:endParaRPr lang="en-US" altLang="en-US" dirty="0">
              <a:ea typeface="ＭＳ Ｐゴシック" charset="-128"/>
            </a:endParaRPr>
          </a:p>
        </p:txBody>
      </p:sp>
      <p:sp>
        <p:nvSpPr>
          <p:cNvPr id="20485" name="Rectangle 3"/>
          <p:cNvSpPr>
            <a:spLocks noGrp="1" noChangeArrowheads="1"/>
          </p:cNvSpPr>
          <p:nvPr>
            <p:ph type="body" idx="1"/>
          </p:nvPr>
        </p:nvSpPr>
        <p:spPr>
          <a:xfrm>
            <a:off x="1037229" y="941695"/>
            <a:ext cx="10249469" cy="5916305"/>
          </a:xfrm>
        </p:spPr>
        <p:txBody>
          <a:bodyPr>
            <a:noAutofit/>
          </a:bodyPr>
          <a:lstStyle/>
          <a:p>
            <a:pPr eaLnBrk="1" hangingPunct="1">
              <a:lnSpc>
                <a:spcPct val="90000"/>
              </a:lnSpc>
            </a:pPr>
            <a:r>
              <a:rPr lang="en-US" altLang="en-US" dirty="0">
                <a:ea typeface="ＭＳ Ｐゴシック" charset="-128"/>
              </a:rPr>
              <a:t>2. The homeowner uses the keypad to key in a four-digit password. The password is compared with the valid password. If it is incorrect, the control panel will beep once and reset itself for additional input. If the password is correct, the control panel awaits further actions. </a:t>
            </a:r>
          </a:p>
          <a:p>
            <a:pPr eaLnBrk="1" hangingPunct="1">
              <a:lnSpc>
                <a:spcPct val="90000"/>
              </a:lnSpc>
            </a:pPr>
            <a:r>
              <a:rPr lang="en-US" altLang="en-US" dirty="0">
                <a:ea typeface="ＭＳ Ｐゴシック" charset="-128"/>
              </a:rPr>
              <a:t>3. The homeowner selects and keys in stay or away to activate the system. Stay activates only perimeter sensors ( inside motion detecting sensor are deactivated). Away activates all sensors. </a:t>
            </a:r>
          </a:p>
          <a:p>
            <a:pPr eaLnBrk="1" hangingPunct="1">
              <a:lnSpc>
                <a:spcPct val="90000"/>
              </a:lnSpc>
            </a:pPr>
            <a:r>
              <a:rPr lang="en-US" altLang="en-US" dirty="0">
                <a:ea typeface="ＭＳ Ｐゴシック" charset="-128"/>
              </a:rPr>
              <a:t>4. When activation occurs, a read alarm light can be observed by the homeowner. </a:t>
            </a:r>
          </a:p>
          <a:p>
            <a:pPr eaLnBrk="1" hangingPunct="1">
              <a:lnSpc>
                <a:spcPct val="90000"/>
              </a:lnSpc>
            </a:pPr>
            <a:endParaRPr lang="en-US" altLang="en-US" sz="2400" dirty="0">
              <a:ea typeface="ＭＳ Ｐゴシック" charset="-128"/>
            </a:endParaRPr>
          </a:p>
        </p:txBody>
      </p:sp>
    </p:spTree>
    <p:extLst>
      <p:ext uri="{BB962C8B-B14F-4D97-AF65-F5344CB8AC3E}">
        <p14:creationId xmlns:p14="http://schemas.microsoft.com/office/powerpoint/2010/main" val="2346425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Use-Cases for </a:t>
            </a:r>
            <a:r>
              <a:rPr lang="en-US" altLang="en-US" dirty="0" err="1">
                <a:ea typeface="ＭＳ Ｐゴシック" charset="-128"/>
              </a:rPr>
              <a:t>SafeHome</a:t>
            </a:r>
            <a:endParaRPr lang="en-US" dirty="0"/>
          </a:p>
        </p:txBody>
      </p:sp>
      <p:sp>
        <p:nvSpPr>
          <p:cNvPr id="3" name="Content Placeholder 2"/>
          <p:cNvSpPr>
            <a:spLocks noGrp="1"/>
          </p:cNvSpPr>
          <p:nvPr>
            <p:ph idx="1"/>
          </p:nvPr>
        </p:nvSpPr>
        <p:spPr/>
        <p:txBody>
          <a:bodyPr>
            <a:normAutofit lnSpcReduction="10000"/>
          </a:bodyPr>
          <a:lstStyle/>
          <a:p>
            <a:r>
              <a:rPr lang="en-US" altLang="en-US" dirty="0">
                <a:ea typeface="ＭＳ Ｐゴシック" charset="-128"/>
              </a:rPr>
              <a:t>Uses cases are further elaborated to provide more details. </a:t>
            </a:r>
          </a:p>
          <a:p>
            <a:r>
              <a:rPr lang="en-US" altLang="en-US" b="1" dirty="0">
                <a:ea typeface="ＭＳ Ｐゴシック" charset="-128"/>
              </a:rPr>
              <a:t>Precondition:</a:t>
            </a:r>
            <a:r>
              <a:rPr lang="en-US" altLang="en-US" dirty="0">
                <a:ea typeface="ＭＳ Ｐゴシック" charset="-128"/>
              </a:rPr>
              <a:t> system has been programmed for a password and to recognize various sensors</a:t>
            </a:r>
          </a:p>
          <a:p>
            <a:r>
              <a:rPr lang="en-US" altLang="en-US" b="1" dirty="0">
                <a:ea typeface="ＭＳ Ｐゴシック" charset="-128"/>
              </a:rPr>
              <a:t>Trigger:</a:t>
            </a:r>
            <a:r>
              <a:rPr lang="en-US" altLang="en-US" dirty="0">
                <a:ea typeface="ＭＳ Ｐゴシック" charset="-128"/>
              </a:rPr>
              <a:t> the homeowner decided to set the system to turn on the alarm function.</a:t>
            </a:r>
          </a:p>
          <a:p>
            <a:r>
              <a:rPr lang="en-US" altLang="en-US" b="1" dirty="0">
                <a:ea typeface="ＭＳ Ｐゴシック" charset="-128"/>
              </a:rPr>
              <a:t>Scenario: 1</a:t>
            </a:r>
            <a:r>
              <a:rPr lang="en-US" altLang="en-US" dirty="0">
                <a:ea typeface="ＭＳ Ｐゴシック" charset="-128"/>
              </a:rPr>
              <a:t>. homeowner observes control panel, 2. enter password, 3. select stay or away, 4. observes red alarm light to indicate that the house has been armed.</a:t>
            </a:r>
          </a:p>
          <a:p>
            <a:r>
              <a:rPr lang="en-US" altLang="en-US" b="1" dirty="0">
                <a:ea typeface="ＭＳ Ｐゴシック" charset="-128"/>
              </a:rPr>
              <a:t>Exceptions: 1</a:t>
            </a:r>
            <a:r>
              <a:rPr lang="en-US" altLang="en-US" dirty="0">
                <a:ea typeface="ＭＳ Ｐゴシック" charset="-128"/>
              </a:rPr>
              <a:t>. control panel is not ready ( check door open) 2. password is incorrect 3. correct password is not recognized. </a:t>
            </a:r>
          </a:p>
          <a:p>
            <a:pPr>
              <a:buNone/>
            </a:pPr>
            <a:endParaRPr lang="en-US" altLang="en-US" dirty="0">
              <a:solidFill>
                <a:schemeClr val="folHlink"/>
              </a:solidFill>
              <a:ea typeface="ＭＳ Ｐゴシック" charset="-128"/>
            </a:endParaRPr>
          </a:p>
          <a:p>
            <a:endParaRPr lang="en-US" dirty="0"/>
          </a:p>
        </p:txBody>
      </p:sp>
    </p:spTree>
    <p:extLst>
      <p:ext uri="{BB962C8B-B14F-4D97-AF65-F5344CB8AC3E}">
        <p14:creationId xmlns:p14="http://schemas.microsoft.com/office/powerpoint/2010/main" val="382763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3096904" y="203579"/>
            <a:ext cx="6781800" cy="685800"/>
          </a:xfrm>
        </p:spPr>
        <p:txBody>
          <a:bodyPr>
            <a:normAutofit fontScale="90000"/>
          </a:bodyPr>
          <a:lstStyle/>
          <a:p>
            <a:pPr eaLnBrk="1" hangingPunct="1"/>
            <a:r>
              <a:rPr lang="en-US" altLang="en-US" dirty="0">
                <a:ea typeface="ＭＳ Ｐゴシック" charset="-128"/>
              </a:rPr>
              <a:t>Use-Cases for </a:t>
            </a:r>
            <a:r>
              <a:rPr lang="en-US" altLang="en-US" dirty="0" err="1">
                <a:ea typeface="ＭＳ Ｐゴシック" charset="-128"/>
              </a:rPr>
              <a:t>SafeHome</a:t>
            </a:r>
            <a:endParaRPr lang="en-US" altLang="en-US" dirty="0">
              <a:ea typeface="ＭＳ Ｐゴシック" charset="-128"/>
            </a:endParaRPr>
          </a:p>
        </p:txBody>
      </p:sp>
      <p:sp>
        <p:nvSpPr>
          <p:cNvPr id="21509" name="Rectangle 3"/>
          <p:cNvSpPr>
            <a:spLocks noGrp="1" noChangeArrowheads="1"/>
          </p:cNvSpPr>
          <p:nvPr>
            <p:ph type="body" idx="1"/>
          </p:nvPr>
        </p:nvSpPr>
        <p:spPr>
          <a:xfrm>
            <a:off x="838199" y="889378"/>
            <a:ext cx="10544033" cy="5729786"/>
          </a:xfrm>
        </p:spPr>
        <p:txBody>
          <a:bodyPr>
            <a:normAutofit/>
          </a:bodyPr>
          <a:lstStyle/>
          <a:p>
            <a:pPr eaLnBrk="1" hangingPunct="1">
              <a:lnSpc>
                <a:spcPct val="90000"/>
              </a:lnSpc>
            </a:pPr>
            <a:r>
              <a:rPr lang="en-US" altLang="en-US" sz="2000" dirty="0">
                <a:ea typeface="ＭＳ Ｐゴシック" charset="-128"/>
              </a:rPr>
              <a:t>Priority: Essential, must be implemented. </a:t>
            </a:r>
          </a:p>
          <a:p>
            <a:pPr eaLnBrk="1" hangingPunct="1">
              <a:lnSpc>
                <a:spcPct val="90000"/>
              </a:lnSpc>
            </a:pPr>
            <a:r>
              <a:rPr lang="en-US" altLang="en-US" sz="2000" dirty="0">
                <a:ea typeface="ＭＳ Ｐゴシック" charset="-128"/>
              </a:rPr>
              <a:t>When available: first increment. </a:t>
            </a:r>
          </a:p>
          <a:p>
            <a:pPr eaLnBrk="1" hangingPunct="1">
              <a:lnSpc>
                <a:spcPct val="90000"/>
              </a:lnSpc>
            </a:pPr>
            <a:r>
              <a:rPr lang="en-US" altLang="en-US" sz="2000" dirty="0">
                <a:ea typeface="ＭＳ Ｐゴシック" charset="-128"/>
              </a:rPr>
              <a:t>Frequency of use: Many times per day. </a:t>
            </a:r>
          </a:p>
          <a:p>
            <a:pPr eaLnBrk="1" hangingPunct="1">
              <a:lnSpc>
                <a:spcPct val="90000"/>
              </a:lnSpc>
            </a:pPr>
            <a:r>
              <a:rPr lang="en-US" altLang="en-US" sz="2000" dirty="0">
                <a:ea typeface="ＭＳ Ｐゴシック" charset="-128"/>
              </a:rPr>
              <a:t>Channel to actor: via control panel interface. </a:t>
            </a:r>
          </a:p>
          <a:p>
            <a:pPr eaLnBrk="1" hangingPunct="1">
              <a:lnSpc>
                <a:spcPct val="90000"/>
              </a:lnSpc>
            </a:pPr>
            <a:r>
              <a:rPr lang="en-US" altLang="en-US" sz="2000" dirty="0">
                <a:ea typeface="ＭＳ Ｐゴシック" charset="-128"/>
              </a:rPr>
              <a:t>Secondary actor: support technician, sensors. </a:t>
            </a:r>
          </a:p>
          <a:p>
            <a:pPr eaLnBrk="1" hangingPunct="1">
              <a:lnSpc>
                <a:spcPct val="90000"/>
              </a:lnSpc>
            </a:pPr>
            <a:r>
              <a:rPr lang="en-US" altLang="en-US" sz="2000" dirty="0">
                <a:ea typeface="ＭＳ Ｐゴシック" charset="-128"/>
              </a:rPr>
              <a:t>Channels to secondary actors: phone line for technician, hardwired and radio frequency interface for sensors. </a:t>
            </a:r>
          </a:p>
          <a:p>
            <a:pPr eaLnBrk="1" hangingPunct="1">
              <a:lnSpc>
                <a:spcPct val="90000"/>
              </a:lnSpc>
            </a:pPr>
            <a:endParaRPr lang="en-US" altLang="en-US" sz="2000" dirty="0">
              <a:ea typeface="ＭＳ Ｐゴシック" charset="-128"/>
            </a:endParaRPr>
          </a:p>
          <a:p>
            <a:pPr eaLnBrk="1" hangingPunct="1">
              <a:lnSpc>
                <a:spcPct val="90000"/>
              </a:lnSpc>
            </a:pPr>
            <a:r>
              <a:rPr lang="en-US" altLang="en-US" sz="2000" dirty="0">
                <a:ea typeface="ＭＳ Ｐゴシック" charset="-128"/>
              </a:rPr>
              <a:t>Open issue: </a:t>
            </a:r>
          </a:p>
          <a:p>
            <a:pPr eaLnBrk="1" hangingPunct="1">
              <a:lnSpc>
                <a:spcPct val="90000"/>
              </a:lnSpc>
            </a:pPr>
            <a:r>
              <a:rPr lang="en-US" altLang="en-US" sz="2000" dirty="0">
                <a:ea typeface="ＭＳ Ｐゴシック" charset="-128"/>
              </a:rPr>
              <a:t>1. should there be a way to activate the system without the use of a password? </a:t>
            </a:r>
          </a:p>
          <a:p>
            <a:pPr eaLnBrk="1" hangingPunct="1">
              <a:lnSpc>
                <a:spcPct val="90000"/>
              </a:lnSpc>
            </a:pPr>
            <a:r>
              <a:rPr lang="en-US" altLang="en-US" sz="2000" dirty="0">
                <a:ea typeface="ＭＳ Ｐゴシック" charset="-128"/>
              </a:rPr>
              <a:t>2. should the control panel display additional messages? </a:t>
            </a:r>
          </a:p>
          <a:p>
            <a:pPr eaLnBrk="1" hangingPunct="1">
              <a:lnSpc>
                <a:spcPct val="90000"/>
              </a:lnSpc>
            </a:pPr>
            <a:r>
              <a:rPr lang="en-US" altLang="en-US" sz="2000" dirty="0">
                <a:ea typeface="ＭＳ Ｐゴシック" charset="-128"/>
              </a:rPr>
              <a:t>3. How much time does the homeowner has to enter the password from the time the first key is pressed? </a:t>
            </a:r>
          </a:p>
          <a:p>
            <a:pPr eaLnBrk="1" hangingPunct="1">
              <a:lnSpc>
                <a:spcPct val="90000"/>
              </a:lnSpc>
            </a:pPr>
            <a:r>
              <a:rPr lang="en-US" altLang="en-US" sz="2000" dirty="0">
                <a:ea typeface="ＭＳ Ｐゴシック" charset="-128"/>
              </a:rPr>
              <a:t>4. Is there a way to deactivate t0 system before it actually activates? </a:t>
            </a:r>
          </a:p>
        </p:txBody>
      </p:sp>
    </p:spTree>
    <p:extLst>
      <p:ext uri="{BB962C8B-B14F-4D97-AF65-F5344CB8AC3E}">
        <p14:creationId xmlns:p14="http://schemas.microsoft.com/office/powerpoint/2010/main" val="2582229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6B7A5CA3-C3A5-4B43-8F39-4A00207FB6B9}" type="slidenum">
              <a:rPr lang="en-US" altLang="en-US" sz="1000"/>
              <a:pPr>
                <a:spcBef>
                  <a:spcPct val="0"/>
                </a:spcBef>
                <a:buClrTx/>
                <a:buSzTx/>
                <a:buFontTx/>
                <a:buNone/>
              </a:pPr>
              <a:t>2</a:t>
            </a:fld>
            <a:endParaRPr lang="en-US" altLang="en-US" sz="1000"/>
          </a:p>
        </p:txBody>
      </p:sp>
      <p:sp>
        <p:nvSpPr>
          <p:cNvPr id="6148" name="Rectangle 2"/>
          <p:cNvSpPr>
            <a:spLocks noGrp="1" noChangeArrowheads="1"/>
          </p:cNvSpPr>
          <p:nvPr>
            <p:ph type="title"/>
          </p:nvPr>
        </p:nvSpPr>
        <p:spPr>
          <a:xfrm>
            <a:off x="2823368" y="199031"/>
            <a:ext cx="6545263" cy="633413"/>
          </a:xfrm>
        </p:spPr>
        <p:txBody>
          <a:bodyPr>
            <a:normAutofit fontScale="90000"/>
          </a:bodyPr>
          <a:lstStyle/>
          <a:p>
            <a:pPr eaLnBrk="1" hangingPunct="1"/>
            <a:r>
              <a:rPr lang="en-US" altLang="en-US" dirty="0">
                <a:ea typeface="ＭＳ Ｐゴシック" charset="-128"/>
              </a:rPr>
              <a:t>Requirements Engineering-I</a:t>
            </a:r>
          </a:p>
        </p:txBody>
      </p:sp>
      <p:sp>
        <p:nvSpPr>
          <p:cNvPr id="6149" name="Rectangle 3"/>
          <p:cNvSpPr>
            <a:spLocks noGrp="1" noChangeArrowheads="1"/>
          </p:cNvSpPr>
          <p:nvPr>
            <p:ph type="body" idx="1"/>
          </p:nvPr>
        </p:nvSpPr>
        <p:spPr>
          <a:xfrm>
            <a:off x="818866" y="941696"/>
            <a:ext cx="10563367" cy="4495800"/>
          </a:xfrm>
        </p:spPr>
        <p:txBody>
          <a:bodyPr>
            <a:noAutofit/>
          </a:bodyPr>
          <a:lstStyle/>
          <a:p>
            <a:pPr eaLnBrk="1" hangingPunct="1"/>
            <a:r>
              <a:rPr lang="en-US" altLang="en-US" sz="2400" dirty="0">
                <a:ea typeface="ＭＳ Ｐゴシック" charset="-128"/>
              </a:rPr>
              <a:t>It encompasses seven tasks. Some tasks can occur in parallel</a:t>
            </a:r>
            <a:r>
              <a:rPr lang="en-US" altLang="en-US" sz="2400" dirty="0">
                <a:solidFill>
                  <a:schemeClr val="folHlink"/>
                </a:solidFill>
                <a:ea typeface="ＭＳ Ｐゴシック" charset="-128"/>
              </a:rPr>
              <a:t>. </a:t>
            </a:r>
          </a:p>
          <a:p>
            <a:pPr eaLnBrk="1" hangingPunct="1"/>
            <a:r>
              <a:rPr lang="en-US" altLang="en-US" sz="2400" dirty="0">
                <a:solidFill>
                  <a:schemeClr val="folHlink"/>
                </a:solidFill>
                <a:ea typeface="ＭＳ Ｐゴシック" charset="-128"/>
              </a:rPr>
              <a:t>Inception</a:t>
            </a:r>
            <a:r>
              <a:rPr lang="en-US" altLang="en-US" sz="2400" dirty="0">
                <a:ea typeface="ＭＳ Ｐゴシック" charset="-128"/>
              </a:rPr>
              <a:t>—ask a set of questions that establish …</a:t>
            </a:r>
          </a:p>
          <a:p>
            <a:pPr lvl="1" eaLnBrk="1" hangingPunct="1"/>
            <a:r>
              <a:rPr lang="en-US" altLang="en-US" dirty="0">
                <a:ea typeface="ＭＳ Ｐゴシック" charset="-128"/>
              </a:rPr>
              <a:t>basic understanding of the problem</a:t>
            </a:r>
          </a:p>
          <a:p>
            <a:pPr lvl="1" eaLnBrk="1" hangingPunct="1"/>
            <a:r>
              <a:rPr lang="en-US" altLang="en-US" dirty="0">
                <a:ea typeface="ＭＳ Ｐゴシック" charset="-128"/>
              </a:rPr>
              <a:t>the people who want a solution</a:t>
            </a:r>
          </a:p>
          <a:p>
            <a:pPr lvl="1" eaLnBrk="1" hangingPunct="1"/>
            <a:r>
              <a:rPr lang="en-US" altLang="en-US" dirty="0">
                <a:ea typeface="ＭＳ Ｐゴシック" charset="-128"/>
              </a:rPr>
              <a:t>the nature of the solution that is desired, and </a:t>
            </a:r>
          </a:p>
          <a:p>
            <a:pPr lvl="1" eaLnBrk="1" hangingPunct="1"/>
            <a:r>
              <a:rPr lang="en-US" altLang="en-US" dirty="0">
                <a:ea typeface="ＭＳ Ｐゴシック" charset="-128"/>
              </a:rPr>
              <a:t>the effectiveness of preliminary communication and collaboration between the customer and the developer</a:t>
            </a:r>
          </a:p>
          <a:p>
            <a:pPr eaLnBrk="1" hangingPunct="1"/>
            <a:r>
              <a:rPr lang="en-US" altLang="en-US" sz="2400" dirty="0">
                <a:solidFill>
                  <a:schemeClr val="folHlink"/>
                </a:solidFill>
                <a:ea typeface="ＭＳ Ｐゴシック" charset="-128"/>
              </a:rPr>
              <a:t>Elicitation</a:t>
            </a:r>
            <a:r>
              <a:rPr lang="en-US" altLang="en-US" sz="2400" dirty="0">
                <a:ea typeface="ＭＳ Ｐゴシック" charset="-128"/>
              </a:rPr>
              <a:t>—elicit requirements from all stakeholders</a:t>
            </a:r>
          </a:p>
          <a:p>
            <a:pPr eaLnBrk="1" hangingPunct="1"/>
            <a:r>
              <a:rPr lang="en-US" altLang="en-US" sz="2400" dirty="0">
                <a:solidFill>
                  <a:schemeClr val="folHlink"/>
                </a:solidFill>
                <a:ea typeface="ＭＳ Ｐゴシック" charset="-128"/>
              </a:rPr>
              <a:t>Elaboration</a:t>
            </a:r>
            <a:r>
              <a:rPr lang="en-US" altLang="en-US" sz="2400" dirty="0">
                <a:ea typeface="ＭＳ Ｐゴシック" charset="-128"/>
              </a:rPr>
              <a:t>—create an analysis model that identifies, expand and refine data, function and behavioral requirements. Driven by </a:t>
            </a:r>
            <a:r>
              <a:rPr lang="en-US" altLang="en-US" sz="2400" dirty="0">
                <a:solidFill>
                  <a:srgbClr val="C00000"/>
                </a:solidFill>
                <a:ea typeface="ＭＳ Ｐゴシック" charset="-128"/>
              </a:rPr>
              <a:t>user scenarios </a:t>
            </a:r>
            <a:r>
              <a:rPr lang="en-US" altLang="en-US" sz="2400" dirty="0">
                <a:ea typeface="ＭＳ Ｐゴシック" charset="-128"/>
              </a:rPr>
              <a:t>that describe how the end users and other actors will interact with the system. </a:t>
            </a:r>
          </a:p>
          <a:p>
            <a:pPr eaLnBrk="1" hangingPunct="1"/>
            <a:r>
              <a:rPr lang="en-US" altLang="en-US" sz="2400" dirty="0">
                <a:solidFill>
                  <a:schemeClr val="folHlink"/>
                </a:solidFill>
                <a:ea typeface="ＭＳ Ｐゴシック" charset="-128"/>
              </a:rPr>
              <a:t>Negotiation</a:t>
            </a:r>
            <a:r>
              <a:rPr lang="en-US" altLang="en-US" sz="2400" dirty="0">
                <a:ea typeface="ＭＳ Ｐゴシック" charset="-128"/>
              </a:rPr>
              <a:t>—agree on a deliverable system that is realistic for developers and customers</a:t>
            </a:r>
          </a:p>
        </p:txBody>
      </p:sp>
    </p:spTree>
    <p:extLst>
      <p:ext uri="{BB962C8B-B14F-4D97-AF65-F5344CB8AC3E}">
        <p14:creationId xmlns:p14="http://schemas.microsoft.com/office/powerpoint/2010/main" val="3812718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160060" y="211540"/>
            <a:ext cx="9038040" cy="685800"/>
          </a:xfrm>
        </p:spPr>
        <p:txBody>
          <a:bodyPr>
            <a:normAutofit fontScale="90000"/>
          </a:bodyPr>
          <a:lstStyle/>
          <a:p>
            <a:pPr eaLnBrk="1" hangingPunct="1"/>
            <a:r>
              <a:rPr lang="en-US" altLang="en-US" dirty="0">
                <a:ea typeface="ＭＳ Ｐゴシック" charset="-128"/>
              </a:rPr>
              <a:t>Building The Requirement/Analysis Models</a:t>
            </a:r>
          </a:p>
        </p:txBody>
      </p:sp>
      <p:sp>
        <p:nvSpPr>
          <p:cNvPr id="22533" name="Rectangle 3"/>
          <p:cNvSpPr>
            <a:spLocks noGrp="1" noChangeArrowheads="1"/>
          </p:cNvSpPr>
          <p:nvPr>
            <p:ph type="body" idx="1"/>
          </p:nvPr>
        </p:nvSpPr>
        <p:spPr>
          <a:xfrm>
            <a:off x="873456" y="897340"/>
            <a:ext cx="10467833" cy="5835650"/>
          </a:xfrm>
        </p:spPr>
        <p:txBody>
          <a:bodyPr>
            <a:normAutofit/>
          </a:bodyPr>
          <a:lstStyle/>
          <a:p>
            <a:pPr eaLnBrk="1" hangingPunct="1">
              <a:lnSpc>
                <a:spcPct val="90000"/>
              </a:lnSpc>
            </a:pPr>
            <a:r>
              <a:rPr lang="en-US" altLang="en-US" sz="2200" dirty="0">
                <a:ea typeface="ＭＳ Ｐゴシック" charset="-128"/>
              </a:rPr>
              <a:t>The intent of the analysis/requirement model is to provide a description of the required informational, functional, and behavioral domains for a computer-based system. The model changes dynamically as you learn more about the system to build. Other stakeholders understand more about what they rally require. </a:t>
            </a:r>
          </a:p>
          <a:p>
            <a:pPr eaLnBrk="1" hangingPunct="1"/>
            <a:r>
              <a:rPr lang="en-US" altLang="en-US" sz="2200" dirty="0">
                <a:ea typeface="ＭＳ Ｐゴシック" charset="-128"/>
              </a:rPr>
              <a:t>A set of generic Elements of the analysis model that are common to all models. </a:t>
            </a:r>
          </a:p>
          <a:p>
            <a:pPr lvl="1" eaLnBrk="1" hangingPunct="1"/>
            <a:r>
              <a:rPr lang="en-US" altLang="en-US" sz="2200" dirty="0">
                <a:solidFill>
                  <a:schemeClr val="folHlink"/>
                </a:solidFill>
                <a:ea typeface="ＭＳ Ｐゴシック" charset="-128"/>
              </a:rPr>
              <a:t>Scenario-based elements</a:t>
            </a:r>
          </a:p>
          <a:p>
            <a:pPr lvl="2" eaLnBrk="1" hangingPunct="1"/>
            <a:r>
              <a:rPr lang="en-US" altLang="en-US" sz="2200" dirty="0">
                <a:ea typeface="ＭＳ Ｐゴシック" charset="-128"/>
              </a:rPr>
              <a:t>Functional—processing narratives for software functions</a:t>
            </a:r>
          </a:p>
          <a:p>
            <a:pPr lvl="2" eaLnBrk="1" hangingPunct="1"/>
            <a:r>
              <a:rPr lang="en-US" altLang="en-US" sz="2200" dirty="0">
                <a:ea typeface="ＭＳ Ｐゴシック" charset="-128"/>
              </a:rPr>
              <a:t>Use-case—descriptions of the interaction between an </a:t>
            </a:r>
            <a:r>
              <a:rPr lang="ja-JP" altLang="en-US" sz="2200" dirty="0">
                <a:ea typeface="ＭＳ Ｐゴシック" charset="-128"/>
              </a:rPr>
              <a:t>“</a:t>
            </a:r>
            <a:r>
              <a:rPr lang="en-US" altLang="ja-JP" sz="2200" dirty="0">
                <a:ea typeface="ＭＳ Ｐゴシック" charset="-128"/>
              </a:rPr>
              <a:t>actor</a:t>
            </a:r>
            <a:r>
              <a:rPr lang="ja-JP" altLang="en-US" sz="2200" dirty="0">
                <a:ea typeface="ＭＳ Ｐゴシック" charset="-128"/>
              </a:rPr>
              <a:t>”</a:t>
            </a:r>
            <a:r>
              <a:rPr lang="en-US" altLang="ja-JP" sz="2200" dirty="0">
                <a:ea typeface="ＭＳ Ｐゴシック" charset="-128"/>
              </a:rPr>
              <a:t> and the system</a:t>
            </a:r>
          </a:p>
          <a:p>
            <a:pPr lvl="1" eaLnBrk="1" hangingPunct="1"/>
            <a:r>
              <a:rPr lang="en-US" altLang="en-US" sz="2200" dirty="0">
                <a:solidFill>
                  <a:schemeClr val="folHlink"/>
                </a:solidFill>
                <a:ea typeface="ＭＳ Ｐゴシック" charset="-128"/>
              </a:rPr>
              <a:t>Class-based elements</a:t>
            </a:r>
          </a:p>
          <a:p>
            <a:pPr lvl="2" eaLnBrk="1" hangingPunct="1"/>
            <a:r>
              <a:rPr lang="en-US" altLang="en-US" sz="2200" dirty="0">
                <a:ea typeface="ＭＳ Ｐゴシック" charset="-128"/>
              </a:rPr>
              <a:t>Each usage scenario implies a set of objects (actors) that are categorized into classes. State diagram</a:t>
            </a:r>
          </a:p>
          <a:p>
            <a:pPr lvl="1" eaLnBrk="1" hangingPunct="1"/>
            <a:r>
              <a:rPr lang="en-US" altLang="en-US" sz="2200" dirty="0">
                <a:solidFill>
                  <a:schemeClr val="folHlink"/>
                </a:solidFill>
                <a:ea typeface="ＭＳ Ｐゴシック" charset="-128"/>
              </a:rPr>
              <a:t>Behavioral elements</a:t>
            </a:r>
          </a:p>
          <a:p>
            <a:pPr lvl="2" eaLnBrk="1" hangingPunct="1"/>
            <a:r>
              <a:rPr lang="en-US" altLang="en-US" sz="2200" dirty="0">
                <a:ea typeface="ＭＳ Ｐゴシック" charset="-128"/>
              </a:rPr>
              <a:t>State diagram is one method by depicting its states and the events that cause the system to change state. </a:t>
            </a:r>
          </a:p>
          <a:p>
            <a:pPr lvl="1" eaLnBrk="1" hangingPunct="1"/>
            <a:r>
              <a:rPr lang="en-US" altLang="en-US" sz="2200" dirty="0">
                <a:solidFill>
                  <a:schemeClr val="folHlink"/>
                </a:solidFill>
                <a:ea typeface="ＭＳ Ｐゴシック" charset="-128"/>
              </a:rPr>
              <a:t>Flow-oriented element</a:t>
            </a:r>
          </a:p>
          <a:p>
            <a:pPr lvl="2" eaLnBrk="1" hangingPunct="1"/>
            <a:r>
              <a:rPr lang="en-US" altLang="en-US" sz="2200" dirty="0">
                <a:ea typeface="ＭＳ Ｐゴシック" charset="-128"/>
              </a:rPr>
              <a:t>Data flow diagram, input, transform it and produce output. </a:t>
            </a:r>
          </a:p>
          <a:p>
            <a:pPr eaLnBrk="1" hangingPunct="1">
              <a:lnSpc>
                <a:spcPct val="90000"/>
              </a:lnSpc>
            </a:pPr>
            <a:endParaRPr lang="en-US" altLang="en-US" sz="1600" dirty="0">
              <a:ea typeface="ＭＳ Ｐゴシック" charset="-128"/>
            </a:endParaRPr>
          </a:p>
          <a:p>
            <a:pPr eaLnBrk="1" hangingPunct="1">
              <a:lnSpc>
                <a:spcPct val="90000"/>
              </a:lnSpc>
            </a:pPr>
            <a:endParaRPr lang="en-US" altLang="en-US" sz="1600" dirty="0">
              <a:ea typeface="ＭＳ Ｐゴシック" charset="-128"/>
            </a:endParaRPr>
          </a:p>
        </p:txBody>
      </p:sp>
    </p:spTree>
    <p:extLst>
      <p:ext uri="{BB962C8B-B14F-4D97-AF65-F5344CB8AC3E}">
        <p14:creationId xmlns:p14="http://schemas.microsoft.com/office/powerpoint/2010/main" val="2981911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6EBB8745-A9AC-4C6E-BBDF-B7BD6C9BB986}" type="slidenum">
              <a:rPr lang="en-US" altLang="en-US" sz="1000"/>
              <a:pPr>
                <a:spcBef>
                  <a:spcPct val="0"/>
                </a:spcBef>
                <a:buClrTx/>
                <a:buSzTx/>
                <a:buFontTx/>
                <a:buNone/>
              </a:pPr>
              <a:t>21</a:t>
            </a:fld>
            <a:endParaRPr lang="en-US" altLang="en-US" sz="1000"/>
          </a:p>
        </p:txBody>
      </p:sp>
      <p:sp>
        <p:nvSpPr>
          <p:cNvPr id="23556" name="Rectangle 3"/>
          <p:cNvSpPr>
            <a:spLocks noGrp="1" noChangeArrowheads="1"/>
          </p:cNvSpPr>
          <p:nvPr>
            <p:ph type="title"/>
          </p:nvPr>
        </p:nvSpPr>
        <p:spPr>
          <a:xfrm>
            <a:off x="2797792" y="0"/>
            <a:ext cx="5700713" cy="464024"/>
          </a:xfrm>
        </p:spPr>
        <p:txBody>
          <a:bodyPr>
            <a:normAutofit fontScale="90000"/>
          </a:bodyPr>
          <a:lstStyle/>
          <a:p>
            <a:pPr eaLnBrk="1" hangingPunct="1"/>
            <a:r>
              <a:rPr lang="en-US" altLang="en-US" dirty="0">
                <a:ea typeface="ＭＳ Ｐゴシック" charset="-128"/>
              </a:rPr>
              <a:t>UML Use Case Diagram</a:t>
            </a:r>
          </a:p>
        </p:txBody>
      </p:sp>
      <p:pic>
        <p:nvPicPr>
          <p:cNvPr id="2" name="Picture 1"/>
          <p:cNvPicPr>
            <a:picLocks noChangeAspect="1"/>
          </p:cNvPicPr>
          <p:nvPr/>
        </p:nvPicPr>
        <p:blipFill>
          <a:blip r:embed="rId2"/>
          <a:stretch>
            <a:fillRect/>
          </a:stretch>
        </p:blipFill>
        <p:spPr>
          <a:xfrm>
            <a:off x="969803" y="464024"/>
            <a:ext cx="9053637" cy="6393976"/>
          </a:xfrm>
          <a:prstGeom prst="rect">
            <a:avLst/>
          </a:prstGeom>
        </p:spPr>
      </p:pic>
    </p:spTree>
    <p:extLst>
      <p:ext uri="{BB962C8B-B14F-4D97-AF65-F5344CB8AC3E}">
        <p14:creationId xmlns:p14="http://schemas.microsoft.com/office/powerpoint/2010/main" val="616969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title"/>
          </p:nvPr>
        </p:nvSpPr>
        <p:spPr>
          <a:xfrm>
            <a:off x="2878316" y="119560"/>
            <a:ext cx="6478588" cy="290689"/>
          </a:xfrm>
        </p:spPr>
        <p:txBody>
          <a:bodyPr>
            <a:noAutofit/>
          </a:bodyPr>
          <a:lstStyle/>
          <a:p>
            <a:pPr eaLnBrk="1" hangingPunct="1"/>
            <a:r>
              <a:rPr lang="en-US" altLang="en-US" sz="2200" dirty="0">
                <a:ea typeface="ＭＳ Ｐゴシック" charset="-128"/>
              </a:rPr>
              <a:t>UML Activity Diagrams Eliciting Requirements</a:t>
            </a:r>
          </a:p>
        </p:txBody>
      </p:sp>
      <p:pic>
        <p:nvPicPr>
          <p:cNvPr id="2" name="Picture 1"/>
          <p:cNvPicPr>
            <a:picLocks noChangeAspect="1"/>
          </p:cNvPicPr>
          <p:nvPr/>
        </p:nvPicPr>
        <p:blipFill>
          <a:blip r:embed="rId2"/>
          <a:stretch>
            <a:fillRect/>
          </a:stretch>
        </p:blipFill>
        <p:spPr>
          <a:xfrm>
            <a:off x="6074389" y="3407437"/>
            <a:ext cx="43221" cy="43125"/>
          </a:xfrm>
          <a:prstGeom prst="rect">
            <a:avLst/>
          </a:prstGeom>
        </p:spPr>
      </p:pic>
      <p:pic>
        <p:nvPicPr>
          <p:cNvPr id="4" name="Picture 3"/>
          <p:cNvPicPr>
            <a:picLocks noChangeAspect="1"/>
          </p:cNvPicPr>
          <p:nvPr/>
        </p:nvPicPr>
        <p:blipFill>
          <a:blip r:embed="rId3"/>
          <a:stretch>
            <a:fillRect/>
          </a:stretch>
        </p:blipFill>
        <p:spPr>
          <a:xfrm>
            <a:off x="1735365" y="669556"/>
            <a:ext cx="8993236" cy="6188444"/>
          </a:xfrm>
          <a:prstGeom prst="rect">
            <a:avLst/>
          </a:prstGeom>
        </p:spPr>
      </p:pic>
    </p:spTree>
    <p:extLst>
      <p:ext uri="{BB962C8B-B14F-4D97-AF65-F5344CB8AC3E}">
        <p14:creationId xmlns:p14="http://schemas.microsoft.com/office/powerpoint/2010/main" val="3977944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0CB8AE47-0077-4DE7-9CE2-137EDF0621B1}" type="slidenum">
              <a:rPr lang="en-US" altLang="en-US" sz="1000"/>
              <a:pPr>
                <a:spcBef>
                  <a:spcPct val="0"/>
                </a:spcBef>
                <a:buClrTx/>
                <a:buSzTx/>
                <a:buFontTx/>
                <a:buNone/>
              </a:pPr>
              <a:t>23</a:t>
            </a:fld>
            <a:endParaRPr lang="en-US" altLang="en-US" sz="1000"/>
          </a:p>
        </p:txBody>
      </p:sp>
      <p:sp>
        <p:nvSpPr>
          <p:cNvPr id="25604" name="Rectangle 2"/>
          <p:cNvSpPr>
            <a:spLocks noGrp="1" noChangeArrowheads="1"/>
          </p:cNvSpPr>
          <p:nvPr>
            <p:ph type="title"/>
          </p:nvPr>
        </p:nvSpPr>
        <p:spPr>
          <a:xfrm>
            <a:off x="3630305" y="109183"/>
            <a:ext cx="3614738" cy="464024"/>
          </a:xfrm>
        </p:spPr>
        <p:txBody>
          <a:bodyPr>
            <a:normAutofit fontScale="90000"/>
          </a:bodyPr>
          <a:lstStyle/>
          <a:p>
            <a:pPr eaLnBrk="1" hangingPunct="1"/>
            <a:r>
              <a:rPr lang="en-US" altLang="en-US">
                <a:ea typeface="ＭＳ Ｐゴシック" charset="-128"/>
              </a:rPr>
              <a:t>Class Diagram</a:t>
            </a:r>
          </a:p>
        </p:txBody>
      </p:sp>
      <p:pic>
        <p:nvPicPr>
          <p:cNvPr id="2" name="Picture 1"/>
          <p:cNvPicPr>
            <a:picLocks noChangeAspect="1"/>
          </p:cNvPicPr>
          <p:nvPr/>
        </p:nvPicPr>
        <p:blipFill>
          <a:blip r:embed="rId2"/>
          <a:stretch>
            <a:fillRect/>
          </a:stretch>
        </p:blipFill>
        <p:spPr>
          <a:xfrm>
            <a:off x="1416847" y="1385865"/>
            <a:ext cx="9032371" cy="4359843"/>
          </a:xfrm>
          <a:prstGeom prst="rect">
            <a:avLst/>
          </a:prstGeom>
        </p:spPr>
      </p:pic>
    </p:spTree>
    <p:extLst>
      <p:ext uri="{BB962C8B-B14F-4D97-AF65-F5344CB8AC3E}">
        <p14:creationId xmlns:p14="http://schemas.microsoft.com/office/powerpoint/2010/main" val="2839645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4CA62FE0-F5E7-4BEF-913B-1E34F4737767}" type="slidenum">
              <a:rPr lang="en-US" altLang="en-US" sz="1000"/>
              <a:pPr>
                <a:spcBef>
                  <a:spcPct val="0"/>
                </a:spcBef>
                <a:buClrTx/>
                <a:buSzTx/>
                <a:buFontTx/>
                <a:buNone/>
              </a:pPr>
              <a:t>24</a:t>
            </a:fld>
            <a:endParaRPr lang="en-US" altLang="en-US" sz="1000"/>
          </a:p>
        </p:txBody>
      </p:sp>
      <p:sp>
        <p:nvSpPr>
          <p:cNvPr id="26628" name="Rectangle 3"/>
          <p:cNvSpPr>
            <a:spLocks noGrp="1" noChangeArrowheads="1"/>
          </p:cNvSpPr>
          <p:nvPr>
            <p:ph type="title"/>
          </p:nvPr>
        </p:nvSpPr>
        <p:spPr>
          <a:xfrm>
            <a:off x="2857500" y="0"/>
            <a:ext cx="6477000" cy="685800"/>
          </a:xfrm>
        </p:spPr>
        <p:txBody>
          <a:bodyPr>
            <a:normAutofit fontScale="90000"/>
          </a:bodyPr>
          <a:lstStyle/>
          <a:p>
            <a:pPr eaLnBrk="1" hangingPunct="1"/>
            <a:r>
              <a:rPr lang="en-US" altLang="en-US" dirty="0">
                <a:ea typeface="ＭＳ Ｐゴシック" charset="-128"/>
              </a:rPr>
              <a:t>UML State Diagram</a:t>
            </a:r>
          </a:p>
        </p:txBody>
      </p:sp>
      <p:sp>
        <p:nvSpPr>
          <p:cNvPr id="26641" name="Rectangle 1"/>
          <p:cNvSpPr>
            <a:spLocks noChangeArrowheads="1"/>
          </p:cNvSpPr>
          <p:nvPr/>
        </p:nvSpPr>
        <p:spPr bwMode="auto">
          <a:xfrm>
            <a:off x="2590800" y="5181601"/>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r>
              <a:rPr lang="en-US" altLang="en-US"/>
              <a:t>software embedded within control panel that is responsible for reading user input.</a:t>
            </a:r>
            <a:endParaRPr lang="en-US" altLang="en-US">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955502" y="685800"/>
            <a:ext cx="10008460" cy="4247184"/>
          </a:xfrm>
          <a:prstGeom prst="rect">
            <a:avLst/>
          </a:prstGeom>
        </p:spPr>
      </p:pic>
    </p:spTree>
    <p:extLst>
      <p:ext uri="{BB962C8B-B14F-4D97-AF65-F5344CB8AC3E}">
        <p14:creationId xmlns:p14="http://schemas.microsoft.com/office/powerpoint/2010/main" val="2725739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ea typeface="ＭＳ Ｐゴシック" charset="-128"/>
              </a:rPr>
              <a:t>Analysis Patterns</a:t>
            </a:r>
            <a:endParaRPr lang="en-US" dirty="0"/>
          </a:p>
        </p:txBody>
      </p:sp>
      <p:sp>
        <p:nvSpPr>
          <p:cNvPr id="3" name="Content Placeholder 2"/>
          <p:cNvSpPr>
            <a:spLocks noGrp="1"/>
          </p:cNvSpPr>
          <p:nvPr>
            <p:ph idx="1"/>
          </p:nvPr>
        </p:nvSpPr>
        <p:spPr>
          <a:xfrm>
            <a:off x="838200" y="1690688"/>
            <a:ext cx="10515600" cy="4486275"/>
          </a:xfrm>
        </p:spPr>
        <p:txBody>
          <a:bodyPr/>
          <a:lstStyle/>
          <a:p>
            <a:r>
              <a:rPr lang="en-US" dirty="0"/>
              <a:t>These </a:t>
            </a:r>
            <a:r>
              <a:rPr lang="en-US" i="1" dirty="0"/>
              <a:t>analysis patterns </a:t>
            </a:r>
            <a:r>
              <a:rPr lang="en-US" dirty="0"/>
              <a:t>[Fow97] suggest solutions (e.g., a class, a function, a behavior) within the application domain that can be reused when modeling many applications.</a:t>
            </a:r>
          </a:p>
          <a:p>
            <a:r>
              <a:rPr lang="en-US" dirty="0"/>
              <a:t>Analysis patterns are integrated into the analysis model by reference to the pattern name. They are also stored in a repository so that requirements engineers can use search facilities to find and apply them.</a:t>
            </a:r>
          </a:p>
        </p:txBody>
      </p:sp>
    </p:spTree>
    <p:extLst>
      <p:ext uri="{BB962C8B-B14F-4D97-AF65-F5344CB8AC3E}">
        <p14:creationId xmlns:p14="http://schemas.microsoft.com/office/powerpoint/2010/main" val="1360392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4512" y="1071562"/>
            <a:ext cx="8562975" cy="4714875"/>
          </a:xfrm>
          <a:prstGeom prst="rect">
            <a:avLst/>
          </a:prstGeom>
        </p:spPr>
      </p:pic>
    </p:spTree>
    <p:extLst>
      <p:ext uri="{BB962C8B-B14F-4D97-AF65-F5344CB8AC3E}">
        <p14:creationId xmlns:p14="http://schemas.microsoft.com/office/powerpoint/2010/main" val="2131356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type="title"/>
          </p:nvPr>
        </p:nvSpPr>
        <p:spPr>
          <a:xfrm>
            <a:off x="1473958" y="144438"/>
            <a:ext cx="8127242" cy="685800"/>
          </a:xfrm>
        </p:spPr>
        <p:txBody>
          <a:bodyPr>
            <a:normAutofit fontScale="90000"/>
          </a:bodyPr>
          <a:lstStyle/>
          <a:p>
            <a:pPr eaLnBrk="1" hangingPunct="1"/>
            <a:r>
              <a:rPr lang="en-US" altLang="en-US" dirty="0">
                <a:ea typeface="ＭＳ Ｐゴシック" charset="-128"/>
              </a:rPr>
              <a:t>Analysis Patterns: to Reuse Solutions</a:t>
            </a:r>
          </a:p>
        </p:txBody>
      </p:sp>
      <p:sp>
        <p:nvSpPr>
          <p:cNvPr id="184324" name="Text Box 4"/>
          <p:cNvSpPr txBox="1">
            <a:spLocks noChangeArrowheads="1"/>
          </p:cNvSpPr>
          <p:nvPr/>
        </p:nvSpPr>
        <p:spPr bwMode="auto">
          <a:xfrm>
            <a:off x="996286" y="900248"/>
            <a:ext cx="9526137"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sz="2400">
                <a:solidFill>
                  <a:schemeClr val="tx1"/>
                </a:solidFill>
                <a:latin typeface="Arial" charset="0"/>
                <a:ea typeface="ＭＳ Ｐゴシック" charset="0"/>
                <a:cs typeface="ＭＳ Ｐゴシック" charset="0"/>
              </a:defRPr>
            </a:lvl1pPr>
            <a:lvl2pPr>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lvl="1">
              <a:spcBef>
                <a:spcPts val="300"/>
              </a:spcBef>
              <a:defRPr/>
            </a:pPr>
            <a:r>
              <a:rPr lang="en-US" sz="2000" b="1" dirty="0">
                <a:solidFill>
                  <a:schemeClr val="folHlink"/>
                </a:solidFill>
                <a:latin typeface="+mn-lt"/>
                <a:cs typeface="ＭＳ Ｐゴシック" charset="0"/>
              </a:rPr>
              <a:t>Pattern name:</a:t>
            </a:r>
            <a:r>
              <a:rPr lang="en-US" sz="2000" b="1" dirty="0">
                <a:solidFill>
                  <a:schemeClr val="bg1"/>
                </a:solidFill>
                <a:latin typeface="+mn-lt"/>
                <a:cs typeface="ＭＳ Ｐゴシック" charset="0"/>
              </a:rPr>
              <a:t>  </a:t>
            </a:r>
            <a:r>
              <a:rPr lang="en-US" sz="2000" b="1" dirty="0">
                <a:latin typeface="+mn-lt"/>
                <a:cs typeface="ＭＳ Ｐゴシック" charset="0"/>
              </a:rPr>
              <a:t>A descriptor that captures the essence of the pattern. </a:t>
            </a:r>
          </a:p>
          <a:p>
            <a:pPr lvl="1">
              <a:spcBef>
                <a:spcPts val="300"/>
              </a:spcBef>
              <a:defRPr/>
            </a:pPr>
            <a:r>
              <a:rPr lang="en-US" sz="2000" b="1" dirty="0">
                <a:solidFill>
                  <a:schemeClr val="folHlink"/>
                </a:solidFill>
                <a:latin typeface="+mn-lt"/>
                <a:cs typeface="ＭＳ Ｐゴシック" charset="0"/>
              </a:rPr>
              <a:t>Intent:</a:t>
            </a:r>
            <a:r>
              <a:rPr lang="en-US" sz="2000" b="1" dirty="0">
                <a:latin typeface="+mn-lt"/>
                <a:cs typeface="ＭＳ Ｐゴシック" charset="0"/>
              </a:rPr>
              <a:t> Describes what the pattern accomplishes or represents </a:t>
            </a:r>
          </a:p>
          <a:p>
            <a:pPr lvl="1">
              <a:spcBef>
                <a:spcPts val="300"/>
              </a:spcBef>
              <a:defRPr/>
            </a:pPr>
            <a:r>
              <a:rPr lang="en-US" sz="2000" b="1" dirty="0">
                <a:solidFill>
                  <a:schemeClr val="folHlink"/>
                </a:solidFill>
                <a:latin typeface="+mn-lt"/>
                <a:cs typeface="ＭＳ Ｐゴシック" charset="0"/>
              </a:rPr>
              <a:t>Motivation: </a:t>
            </a:r>
            <a:r>
              <a:rPr lang="en-US" sz="2000" b="1" dirty="0">
                <a:latin typeface="+mn-lt"/>
                <a:cs typeface="ＭＳ Ｐゴシック" charset="0"/>
              </a:rPr>
              <a:t> A scenario that illustrates how the pattern can be used to address the problem.</a:t>
            </a:r>
          </a:p>
          <a:p>
            <a:pPr lvl="1">
              <a:spcBef>
                <a:spcPts val="300"/>
              </a:spcBef>
              <a:defRPr/>
            </a:pPr>
            <a:r>
              <a:rPr lang="en-US" sz="2000" b="1" dirty="0">
                <a:solidFill>
                  <a:schemeClr val="folHlink"/>
                </a:solidFill>
                <a:latin typeface="+mn-lt"/>
                <a:cs typeface="ＭＳ Ｐゴシック" charset="0"/>
              </a:rPr>
              <a:t>Forces and context: </a:t>
            </a:r>
            <a:r>
              <a:rPr lang="en-US" sz="2000" b="1" dirty="0">
                <a:latin typeface="+mn-lt"/>
                <a:cs typeface="ＭＳ Ｐゴシック" charset="0"/>
              </a:rPr>
              <a:t> A description of external issues (forces) that can affect how the pattern is used and also the external issues that will be resolved when the pattern is applied. </a:t>
            </a:r>
          </a:p>
          <a:p>
            <a:pPr lvl="1">
              <a:spcBef>
                <a:spcPts val="300"/>
              </a:spcBef>
              <a:defRPr/>
            </a:pPr>
            <a:r>
              <a:rPr lang="en-US" sz="2000" b="1" dirty="0">
                <a:solidFill>
                  <a:schemeClr val="folHlink"/>
                </a:solidFill>
                <a:latin typeface="+mn-lt"/>
                <a:cs typeface="ＭＳ Ｐゴシック" charset="0"/>
              </a:rPr>
              <a:t>Solution: </a:t>
            </a:r>
            <a:r>
              <a:rPr lang="en-US" sz="2000" b="1" dirty="0">
                <a:latin typeface="+mn-lt"/>
                <a:cs typeface="ＭＳ Ｐゴシック" charset="0"/>
              </a:rPr>
              <a:t> A description of how the pattern is applied to solve the problem with an emphasis on structural and behavioral issues.</a:t>
            </a:r>
          </a:p>
          <a:p>
            <a:pPr lvl="1">
              <a:spcBef>
                <a:spcPts val="300"/>
              </a:spcBef>
              <a:defRPr/>
            </a:pPr>
            <a:r>
              <a:rPr lang="en-US" sz="2000" b="1" dirty="0">
                <a:solidFill>
                  <a:schemeClr val="folHlink"/>
                </a:solidFill>
                <a:latin typeface="+mn-lt"/>
                <a:cs typeface="ＭＳ Ｐゴシック" charset="0"/>
              </a:rPr>
              <a:t>Consequences:</a:t>
            </a:r>
            <a:r>
              <a:rPr lang="en-US" sz="2000" b="1" dirty="0">
                <a:latin typeface="+mn-lt"/>
                <a:cs typeface="ＭＳ Ｐゴシック" charset="0"/>
              </a:rPr>
              <a:t>  Addresses what happens when the pattern is applied and what trade-offs exist during its application.</a:t>
            </a:r>
          </a:p>
          <a:p>
            <a:pPr lvl="1">
              <a:spcBef>
                <a:spcPts val="300"/>
              </a:spcBef>
              <a:defRPr/>
            </a:pPr>
            <a:r>
              <a:rPr lang="en-US" sz="2000" b="1" dirty="0">
                <a:solidFill>
                  <a:schemeClr val="folHlink"/>
                </a:solidFill>
                <a:latin typeface="+mn-lt"/>
                <a:cs typeface="ＭＳ Ｐゴシック" charset="0"/>
              </a:rPr>
              <a:t>Design:</a:t>
            </a:r>
            <a:r>
              <a:rPr lang="en-US" sz="2000" b="1" dirty="0">
                <a:latin typeface="+mn-lt"/>
                <a:cs typeface="ＭＳ Ｐゴシック" charset="0"/>
              </a:rPr>
              <a:t>  Discusses how the analysis pattern can be achieved through the use of known design patterns.</a:t>
            </a:r>
          </a:p>
          <a:p>
            <a:pPr lvl="1">
              <a:spcBef>
                <a:spcPts val="300"/>
              </a:spcBef>
              <a:defRPr/>
            </a:pPr>
            <a:r>
              <a:rPr lang="en-US" sz="2000" b="1" dirty="0">
                <a:solidFill>
                  <a:schemeClr val="folHlink"/>
                </a:solidFill>
                <a:latin typeface="+mn-lt"/>
                <a:cs typeface="ＭＳ Ｐゴシック" charset="0"/>
              </a:rPr>
              <a:t>Known uses:</a:t>
            </a:r>
            <a:r>
              <a:rPr lang="en-US" sz="2000" b="1" dirty="0">
                <a:latin typeface="+mn-lt"/>
                <a:cs typeface="ＭＳ Ｐゴシック" charset="0"/>
              </a:rPr>
              <a:t>  Examples of uses within actual systems.</a:t>
            </a:r>
          </a:p>
          <a:p>
            <a:pPr lvl="1">
              <a:spcBef>
                <a:spcPts val="300"/>
              </a:spcBef>
              <a:defRPr/>
            </a:pPr>
            <a:r>
              <a:rPr lang="en-US" sz="2000" b="1" dirty="0">
                <a:solidFill>
                  <a:schemeClr val="folHlink"/>
                </a:solidFill>
                <a:latin typeface="+mn-lt"/>
                <a:cs typeface="ＭＳ Ｐゴシック" charset="0"/>
              </a:rPr>
              <a:t>Related patterns:</a:t>
            </a:r>
            <a:r>
              <a:rPr lang="en-US" sz="2000" b="1" dirty="0">
                <a:latin typeface="+mn-lt"/>
                <a:cs typeface="ＭＳ Ｐゴシック" charset="0"/>
              </a:rPr>
              <a:t>  On e or more analysis patterns that are related to the named pattern because (1) it i</a:t>
            </a:r>
            <a:r>
              <a:rPr lang="en-US" sz="2000" b="1" dirty="0">
                <a:effectLst>
                  <a:outerShdw blurRad="38100" dist="38100" dir="2700000" algn="tl">
                    <a:srgbClr val="FFFFFF"/>
                  </a:outerShdw>
                </a:effectLst>
                <a:latin typeface="+mn-lt"/>
                <a:cs typeface="ＭＳ Ｐゴシック" charset="0"/>
              </a:rPr>
              <a:t>s commonly used with the named pattern; (2) it is structurally similar to the named pattern; (3) it is a variation of the named pattern.</a:t>
            </a:r>
            <a:endParaRPr lang="en-US" sz="2000" b="1" dirty="0">
              <a:latin typeface="+mn-lt"/>
              <a:cs typeface="ＭＳ Ｐゴシック" charset="0"/>
            </a:endParaRPr>
          </a:p>
        </p:txBody>
      </p:sp>
    </p:spTree>
    <p:extLst>
      <p:ext uri="{BB962C8B-B14F-4D97-AF65-F5344CB8AC3E}">
        <p14:creationId xmlns:p14="http://schemas.microsoft.com/office/powerpoint/2010/main" val="1050867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a:xfrm>
            <a:off x="2962275" y="319739"/>
            <a:ext cx="6267450" cy="633413"/>
          </a:xfrm>
        </p:spPr>
        <p:txBody>
          <a:bodyPr>
            <a:normAutofit fontScale="90000"/>
          </a:bodyPr>
          <a:lstStyle/>
          <a:p>
            <a:pPr eaLnBrk="1" hangingPunct="1"/>
            <a:r>
              <a:rPr lang="en-US" altLang="en-US" dirty="0">
                <a:ea typeface="ＭＳ Ｐゴシック" charset="-128"/>
              </a:rPr>
              <a:t>Negotiating Requirements</a:t>
            </a:r>
          </a:p>
        </p:txBody>
      </p:sp>
      <p:sp>
        <p:nvSpPr>
          <p:cNvPr id="28677" name="Rectangle 3"/>
          <p:cNvSpPr>
            <a:spLocks noGrp="1" noChangeArrowheads="1"/>
          </p:cNvSpPr>
          <p:nvPr>
            <p:ph type="body" idx="1"/>
          </p:nvPr>
        </p:nvSpPr>
        <p:spPr>
          <a:xfrm>
            <a:off x="1132763" y="1140725"/>
            <a:ext cx="9785445" cy="4191000"/>
          </a:xfrm>
        </p:spPr>
        <p:txBody>
          <a:bodyPr>
            <a:noAutofit/>
          </a:bodyPr>
          <a:lstStyle/>
          <a:p>
            <a:pPr eaLnBrk="1" hangingPunct="1"/>
            <a:r>
              <a:rPr lang="en-US" altLang="en-US" sz="2200" dirty="0">
                <a:solidFill>
                  <a:srgbClr val="000000"/>
                </a:solidFill>
                <a:ea typeface="ＭＳ Ｐゴシック" charset="-128"/>
              </a:rPr>
              <a:t>Even after inception, elicitation and elaborations, customer requirements are still not sufficient in details to proceed to next activity. </a:t>
            </a:r>
          </a:p>
          <a:p>
            <a:pPr eaLnBrk="1" hangingPunct="1"/>
            <a:r>
              <a:rPr lang="en-US" altLang="en-US" sz="2200" dirty="0">
                <a:solidFill>
                  <a:srgbClr val="000000"/>
                </a:solidFill>
                <a:ea typeface="ＭＳ Ｐゴシック" charset="-128"/>
              </a:rPr>
              <a:t>Stakeholders need to balance functionality, performance and other product or system characteristics against cost and time-to-market. </a:t>
            </a:r>
          </a:p>
          <a:p>
            <a:pPr eaLnBrk="1" hangingPunct="1"/>
            <a:r>
              <a:rPr lang="en-US" altLang="en-US" sz="2200" dirty="0">
                <a:solidFill>
                  <a:srgbClr val="000000"/>
                </a:solidFill>
                <a:ea typeface="ＭＳ Ｐゴシック" charset="-128"/>
              </a:rPr>
              <a:t>Thus, negotiation is to develop a project plan that meets stakeholder needs while at the same time reflecting the real-world constraints such as time, people and budget. </a:t>
            </a:r>
          </a:p>
          <a:p>
            <a:pPr eaLnBrk="1" hangingPunct="1"/>
            <a:r>
              <a:rPr lang="en-US" altLang="en-US" sz="2200" dirty="0">
                <a:solidFill>
                  <a:schemeClr val="folHlink"/>
                </a:solidFill>
                <a:ea typeface="ＭＳ Ｐゴシック" charset="-128"/>
              </a:rPr>
              <a:t>Identify the key stakeholders</a:t>
            </a:r>
            <a:endParaRPr lang="en-US" altLang="en-US" sz="2200" dirty="0">
              <a:ea typeface="ＭＳ Ｐゴシック" charset="-128"/>
            </a:endParaRPr>
          </a:p>
          <a:p>
            <a:pPr lvl="1" eaLnBrk="1" hangingPunct="1"/>
            <a:r>
              <a:rPr lang="en-US" altLang="en-US" sz="2200" dirty="0">
                <a:ea typeface="ＭＳ Ｐゴシック" charset="-128"/>
              </a:rPr>
              <a:t>These are the people who will be involved in the negotiation</a:t>
            </a:r>
          </a:p>
          <a:p>
            <a:pPr eaLnBrk="1" hangingPunct="1"/>
            <a:r>
              <a:rPr lang="en-US" altLang="en-US" sz="2200" dirty="0">
                <a:solidFill>
                  <a:schemeClr val="folHlink"/>
                </a:solidFill>
                <a:ea typeface="ＭＳ Ｐゴシック" charset="-128"/>
              </a:rPr>
              <a:t>Determine each of the stakeholders </a:t>
            </a:r>
            <a:r>
              <a:rPr lang="ja-JP" altLang="en-US" sz="2200" dirty="0">
                <a:solidFill>
                  <a:schemeClr val="folHlink"/>
                </a:solidFill>
                <a:ea typeface="ＭＳ Ｐゴシック" charset="-128"/>
              </a:rPr>
              <a:t>“</a:t>
            </a:r>
            <a:r>
              <a:rPr lang="en-US" altLang="ja-JP" sz="2200" dirty="0">
                <a:solidFill>
                  <a:schemeClr val="folHlink"/>
                </a:solidFill>
                <a:ea typeface="ＭＳ Ｐゴシック" charset="-128"/>
              </a:rPr>
              <a:t>win conditions</a:t>
            </a:r>
            <a:r>
              <a:rPr lang="ja-JP" altLang="en-US" sz="2200" dirty="0">
                <a:solidFill>
                  <a:schemeClr val="folHlink"/>
                </a:solidFill>
                <a:ea typeface="ＭＳ Ｐゴシック" charset="-128"/>
              </a:rPr>
              <a:t>”</a:t>
            </a:r>
            <a:endParaRPr lang="en-US" altLang="ja-JP" sz="2200" dirty="0">
              <a:ea typeface="ＭＳ Ｐゴシック" charset="-128"/>
            </a:endParaRPr>
          </a:p>
          <a:p>
            <a:pPr lvl="1" eaLnBrk="1" hangingPunct="1"/>
            <a:r>
              <a:rPr lang="en-US" altLang="en-US" sz="2200" dirty="0">
                <a:ea typeface="ＭＳ Ｐゴシック" charset="-128"/>
              </a:rPr>
              <a:t>Win conditions are not always obvious</a:t>
            </a:r>
          </a:p>
          <a:p>
            <a:pPr eaLnBrk="1" hangingPunct="1"/>
            <a:r>
              <a:rPr lang="en-US" altLang="en-US" sz="2200" dirty="0">
                <a:solidFill>
                  <a:schemeClr val="folHlink"/>
                </a:solidFill>
                <a:ea typeface="ＭＳ Ｐゴシック" charset="-128"/>
              </a:rPr>
              <a:t>Negotiate</a:t>
            </a:r>
            <a:endParaRPr lang="en-US" altLang="en-US" sz="2200" dirty="0">
              <a:ea typeface="ＭＳ Ｐゴシック" charset="-128"/>
            </a:endParaRPr>
          </a:p>
          <a:p>
            <a:pPr lvl="1" eaLnBrk="1" hangingPunct="1"/>
            <a:r>
              <a:rPr lang="en-US" altLang="en-US" sz="2200" dirty="0">
                <a:ea typeface="ＭＳ Ｐゴシック" charset="-128"/>
              </a:rPr>
              <a:t>Work toward a set of requirements that lead to </a:t>
            </a:r>
            <a:r>
              <a:rPr lang="ja-JP" altLang="en-US" sz="2200" dirty="0">
                <a:ea typeface="ＭＳ Ｐゴシック" charset="-128"/>
              </a:rPr>
              <a:t>“</a:t>
            </a:r>
            <a:r>
              <a:rPr lang="en-US" altLang="ja-JP" sz="2200" dirty="0">
                <a:ea typeface="ＭＳ Ｐゴシック" charset="-128"/>
              </a:rPr>
              <a:t>win-win</a:t>
            </a:r>
            <a:r>
              <a:rPr lang="ja-JP" altLang="en-US" sz="2200" dirty="0">
                <a:ea typeface="ＭＳ Ｐゴシック" charset="-128"/>
              </a:rPr>
              <a:t>”</a:t>
            </a:r>
            <a:r>
              <a:rPr lang="en-US" altLang="ja-JP" sz="2200" dirty="0">
                <a:ea typeface="ＭＳ Ｐゴシック" charset="-128"/>
              </a:rPr>
              <a:t> for all concerned including the software team. </a:t>
            </a:r>
            <a:endParaRPr lang="en-US" altLang="en-US" sz="2200" dirty="0">
              <a:ea typeface="ＭＳ Ｐゴシック" charset="-128"/>
            </a:endParaRPr>
          </a:p>
        </p:txBody>
      </p:sp>
    </p:spTree>
    <p:extLst>
      <p:ext uri="{BB962C8B-B14F-4D97-AF65-F5344CB8AC3E}">
        <p14:creationId xmlns:p14="http://schemas.microsoft.com/office/powerpoint/2010/main" val="456572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2705100" y="292976"/>
            <a:ext cx="6781800" cy="633413"/>
          </a:xfrm>
        </p:spPr>
        <p:txBody>
          <a:bodyPr>
            <a:normAutofit fontScale="90000"/>
          </a:bodyPr>
          <a:lstStyle/>
          <a:p>
            <a:pPr eaLnBrk="1" hangingPunct="1"/>
            <a:r>
              <a:rPr lang="en-US" altLang="en-US" dirty="0">
                <a:ea typeface="ＭＳ Ｐゴシック" charset="-128"/>
              </a:rPr>
              <a:t>Validating Requirements - I</a:t>
            </a:r>
          </a:p>
        </p:txBody>
      </p:sp>
      <p:sp>
        <p:nvSpPr>
          <p:cNvPr id="30725" name="Rectangle 3"/>
          <p:cNvSpPr>
            <a:spLocks noGrp="1" noChangeArrowheads="1"/>
          </p:cNvSpPr>
          <p:nvPr>
            <p:ph type="body" idx="1"/>
          </p:nvPr>
        </p:nvSpPr>
        <p:spPr>
          <a:xfrm>
            <a:off x="1173707" y="1033818"/>
            <a:ext cx="9498841" cy="3429000"/>
          </a:xfrm>
        </p:spPr>
        <p:txBody>
          <a:bodyPr>
            <a:noAutofit/>
          </a:bodyPr>
          <a:lstStyle/>
          <a:p>
            <a:pPr>
              <a:spcBef>
                <a:spcPts val="300"/>
              </a:spcBef>
            </a:pPr>
            <a:r>
              <a:rPr lang="en-US" altLang="en-US" sz="2400" dirty="0">
                <a:ea typeface="ＭＳ Ｐゴシック" charset="-128"/>
              </a:rPr>
              <a:t>Is each requirement consistent with the overall objective for the system/product?</a:t>
            </a:r>
          </a:p>
          <a:p>
            <a:pPr eaLnBrk="1" hangingPunct="1">
              <a:lnSpc>
                <a:spcPct val="90000"/>
              </a:lnSpc>
            </a:pPr>
            <a:r>
              <a:rPr lang="en-US" altLang="en-US" sz="2400" dirty="0">
                <a:ea typeface="ＭＳ Ｐゴシック" charset="-128"/>
              </a:rPr>
              <a:t>Have all requirements been specified at the proper level of abstraction? That is, do some requirements provide a level of technical detail that is inappropriate at this stage?</a:t>
            </a:r>
          </a:p>
          <a:p>
            <a:pPr eaLnBrk="1" hangingPunct="1">
              <a:lnSpc>
                <a:spcPct val="90000"/>
              </a:lnSpc>
            </a:pPr>
            <a:r>
              <a:rPr lang="en-US" altLang="en-US" sz="2400" dirty="0">
                <a:ea typeface="ＭＳ Ｐゴシック" charset="-128"/>
              </a:rPr>
              <a:t>Is the requirement really necessary or does it represent an add-on feature that may not be essential to the objective of the system?</a:t>
            </a:r>
          </a:p>
          <a:p>
            <a:pPr eaLnBrk="1" hangingPunct="1">
              <a:lnSpc>
                <a:spcPct val="90000"/>
              </a:lnSpc>
            </a:pPr>
            <a:r>
              <a:rPr lang="en-US" altLang="en-US" sz="2400" dirty="0">
                <a:ea typeface="ＭＳ Ｐゴシック" charset="-128"/>
              </a:rPr>
              <a:t>Is each requirement bounded and unambiguous?</a:t>
            </a:r>
          </a:p>
          <a:p>
            <a:pPr eaLnBrk="1" hangingPunct="1">
              <a:lnSpc>
                <a:spcPct val="90000"/>
              </a:lnSpc>
            </a:pPr>
            <a:r>
              <a:rPr lang="en-US" altLang="en-US" sz="2400" dirty="0">
                <a:ea typeface="ＭＳ Ｐゴシック" charset="-128"/>
              </a:rPr>
              <a:t>Does each requirement have attribution? That is, is a source (generally, a specific individual) noted for each requirement? </a:t>
            </a:r>
          </a:p>
          <a:p>
            <a:pPr eaLnBrk="1" hangingPunct="1">
              <a:lnSpc>
                <a:spcPct val="90000"/>
              </a:lnSpc>
            </a:pPr>
            <a:r>
              <a:rPr lang="en-US" altLang="en-US" sz="2400" dirty="0">
                <a:ea typeface="ＭＳ Ｐゴシック" charset="-128"/>
              </a:rPr>
              <a:t>Do any requirements conflict with other requirements?</a:t>
            </a:r>
          </a:p>
        </p:txBody>
      </p:sp>
    </p:spTree>
    <p:extLst>
      <p:ext uri="{BB962C8B-B14F-4D97-AF65-F5344CB8AC3E}">
        <p14:creationId xmlns:p14="http://schemas.microsoft.com/office/powerpoint/2010/main" val="88300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DDE8F77B-8CFA-4A50-A78C-8C8B4ADA5950}" type="slidenum">
              <a:rPr lang="en-US" altLang="en-US" sz="1000"/>
              <a:pPr>
                <a:spcBef>
                  <a:spcPct val="0"/>
                </a:spcBef>
                <a:buClrTx/>
                <a:buSzTx/>
                <a:buFontTx/>
                <a:buNone/>
              </a:pPr>
              <a:t>3</a:t>
            </a:fld>
            <a:endParaRPr lang="en-US" altLang="en-US" sz="1000"/>
          </a:p>
        </p:txBody>
      </p:sp>
      <p:sp>
        <p:nvSpPr>
          <p:cNvPr id="7172" name="Rectangle 2"/>
          <p:cNvSpPr>
            <a:spLocks noGrp="1" noChangeArrowheads="1"/>
          </p:cNvSpPr>
          <p:nvPr>
            <p:ph type="title"/>
          </p:nvPr>
        </p:nvSpPr>
        <p:spPr>
          <a:xfrm>
            <a:off x="2169995" y="37579"/>
            <a:ext cx="8178800" cy="762000"/>
          </a:xfrm>
        </p:spPr>
        <p:txBody>
          <a:bodyPr/>
          <a:lstStyle/>
          <a:p>
            <a:pPr eaLnBrk="1" hangingPunct="1"/>
            <a:r>
              <a:rPr lang="en-US" altLang="en-US" dirty="0">
                <a:ea typeface="ＭＳ Ｐゴシック" charset="-128"/>
              </a:rPr>
              <a:t>Requirements Engineering-II</a:t>
            </a:r>
          </a:p>
        </p:txBody>
      </p:sp>
      <p:sp>
        <p:nvSpPr>
          <p:cNvPr id="7173" name="Rectangle 3"/>
          <p:cNvSpPr>
            <a:spLocks noGrp="1" noChangeArrowheads="1"/>
          </p:cNvSpPr>
          <p:nvPr>
            <p:ph type="body" idx="1"/>
          </p:nvPr>
        </p:nvSpPr>
        <p:spPr>
          <a:xfrm>
            <a:off x="759725" y="799579"/>
            <a:ext cx="10672549" cy="4114800"/>
          </a:xfrm>
        </p:spPr>
        <p:txBody>
          <a:bodyPr>
            <a:noAutofit/>
          </a:bodyPr>
          <a:lstStyle/>
          <a:p>
            <a:pPr eaLnBrk="1" hangingPunct="1">
              <a:lnSpc>
                <a:spcPct val="90000"/>
              </a:lnSpc>
            </a:pPr>
            <a:r>
              <a:rPr lang="en-US" altLang="en-US" sz="2200" dirty="0">
                <a:solidFill>
                  <a:schemeClr val="folHlink"/>
                </a:solidFill>
                <a:ea typeface="ＭＳ Ｐゴシック" charset="-128"/>
              </a:rPr>
              <a:t>Specification</a:t>
            </a:r>
            <a:r>
              <a:rPr lang="en-US" altLang="en-US" sz="2200" dirty="0">
                <a:ea typeface="ＭＳ Ｐゴシック" charset="-128"/>
              </a:rPr>
              <a:t>—can be any one (or more) of the following:</a:t>
            </a:r>
          </a:p>
          <a:p>
            <a:pPr lvl="1" eaLnBrk="1" hangingPunct="1">
              <a:lnSpc>
                <a:spcPct val="90000"/>
              </a:lnSpc>
            </a:pPr>
            <a:r>
              <a:rPr lang="en-US" altLang="en-US" sz="2200" dirty="0">
                <a:ea typeface="ＭＳ Ｐゴシック" charset="-128"/>
              </a:rPr>
              <a:t>A written document</a:t>
            </a:r>
          </a:p>
          <a:p>
            <a:pPr lvl="1" eaLnBrk="1" hangingPunct="1">
              <a:lnSpc>
                <a:spcPct val="90000"/>
              </a:lnSpc>
            </a:pPr>
            <a:r>
              <a:rPr lang="en-US" altLang="en-US" sz="2200" dirty="0">
                <a:ea typeface="ＭＳ Ｐゴシック" charset="-128"/>
              </a:rPr>
              <a:t>A set of graphical models</a:t>
            </a:r>
          </a:p>
          <a:p>
            <a:pPr lvl="1" eaLnBrk="1" hangingPunct="1">
              <a:lnSpc>
                <a:spcPct val="90000"/>
              </a:lnSpc>
            </a:pPr>
            <a:r>
              <a:rPr lang="en-US" altLang="en-US" sz="2200" dirty="0">
                <a:ea typeface="ＭＳ Ｐゴシック" charset="-128"/>
              </a:rPr>
              <a:t>A formal mathematical model</a:t>
            </a:r>
          </a:p>
          <a:p>
            <a:pPr lvl="1" eaLnBrk="1" hangingPunct="1">
              <a:lnSpc>
                <a:spcPct val="90000"/>
              </a:lnSpc>
            </a:pPr>
            <a:r>
              <a:rPr lang="en-US" altLang="en-US" sz="2200" dirty="0">
                <a:ea typeface="ＭＳ Ｐゴシック" charset="-128"/>
              </a:rPr>
              <a:t>A collection of user scenarios (use-cases)</a:t>
            </a:r>
          </a:p>
          <a:p>
            <a:pPr lvl="1" eaLnBrk="1" hangingPunct="1">
              <a:lnSpc>
                <a:spcPct val="90000"/>
              </a:lnSpc>
            </a:pPr>
            <a:r>
              <a:rPr lang="en-US" altLang="en-US" sz="2200" dirty="0">
                <a:ea typeface="ＭＳ Ｐゴシック" charset="-128"/>
              </a:rPr>
              <a:t>A prototype</a:t>
            </a:r>
          </a:p>
          <a:p>
            <a:pPr eaLnBrk="1" hangingPunct="1">
              <a:lnSpc>
                <a:spcPct val="90000"/>
              </a:lnSpc>
            </a:pPr>
            <a:r>
              <a:rPr lang="en-US" altLang="en-US" sz="2200" dirty="0">
                <a:solidFill>
                  <a:schemeClr val="folHlink"/>
                </a:solidFill>
                <a:ea typeface="ＭＳ Ｐゴシック" charset="-128"/>
              </a:rPr>
              <a:t>Validation</a:t>
            </a:r>
            <a:r>
              <a:rPr lang="en-US" altLang="en-US" sz="2200" dirty="0">
                <a:ea typeface="ＭＳ Ｐゴシック" charset="-128"/>
              </a:rPr>
              <a:t>—a review mechanism that looks for review team to find errors in content or interpretation</a:t>
            </a:r>
          </a:p>
          <a:p>
            <a:pPr lvl="1" eaLnBrk="1" hangingPunct="1">
              <a:lnSpc>
                <a:spcPct val="90000"/>
              </a:lnSpc>
            </a:pPr>
            <a:r>
              <a:rPr lang="en-US" altLang="en-US" sz="2200" dirty="0">
                <a:ea typeface="ＭＳ Ｐゴシック" charset="-128"/>
              </a:rPr>
              <a:t>errors in content or interpretation</a:t>
            </a:r>
          </a:p>
          <a:p>
            <a:pPr lvl="1" eaLnBrk="1" hangingPunct="1">
              <a:lnSpc>
                <a:spcPct val="90000"/>
              </a:lnSpc>
            </a:pPr>
            <a:r>
              <a:rPr lang="en-US" altLang="en-US" sz="2200" dirty="0">
                <a:ea typeface="ＭＳ Ｐゴシック" charset="-128"/>
              </a:rPr>
              <a:t>areas where clarification may be required</a:t>
            </a:r>
          </a:p>
          <a:p>
            <a:pPr lvl="1" eaLnBrk="1" hangingPunct="1">
              <a:lnSpc>
                <a:spcPct val="90000"/>
              </a:lnSpc>
            </a:pPr>
            <a:r>
              <a:rPr lang="en-US" altLang="en-US" sz="2200" dirty="0">
                <a:ea typeface="ＭＳ Ｐゴシック" charset="-128"/>
              </a:rPr>
              <a:t>missing information</a:t>
            </a:r>
          </a:p>
          <a:p>
            <a:pPr lvl="1" eaLnBrk="1" hangingPunct="1">
              <a:lnSpc>
                <a:spcPct val="90000"/>
              </a:lnSpc>
            </a:pPr>
            <a:r>
              <a:rPr lang="en-US" altLang="en-US" sz="2200" dirty="0">
                <a:ea typeface="ＭＳ Ｐゴシック" charset="-128"/>
              </a:rPr>
              <a:t>inconsistencies (a major problem when large products or systems are engineered)</a:t>
            </a:r>
          </a:p>
          <a:p>
            <a:pPr lvl="1" eaLnBrk="1" hangingPunct="1">
              <a:lnSpc>
                <a:spcPct val="90000"/>
              </a:lnSpc>
            </a:pPr>
            <a:r>
              <a:rPr lang="en-US" altLang="en-US" sz="2200" dirty="0">
                <a:ea typeface="ＭＳ Ｐゴシック" charset="-128"/>
              </a:rPr>
              <a:t>conflicting or unrealistic (unachievable) requirements. </a:t>
            </a:r>
          </a:p>
          <a:p>
            <a:pPr eaLnBrk="1" hangingPunct="1">
              <a:lnSpc>
                <a:spcPct val="90000"/>
              </a:lnSpc>
            </a:pPr>
            <a:r>
              <a:rPr lang="en-US" altLang="en-US" sz="2200" dirty="0">
                <a:solidFill>
                  <a:schemeClr val="folHlink"/>
                </a:solidFill>
                <a:ea typeface="ＭＳ Ｐゴシック" charset="-128"/>
              </a:rPr>
              <a:t>Requirements management</a:t>
            </a:r>
            <a:r>
              <a:rPr lang="en-US" altLang="en-US" sz="2200" dirty="0">
                <a:ea typeface="ＭＳ Ｐゴシック" charset="-128"/>
              </a:rPr>
              <a:t>— Requirements change and the desire to change persists throughout the life of the system. Help the project team identify, control and track requirements and changes to requirements at any time as the project proceeds. </a:t>
            </a:r>
          </a:p>
        </p:txBody>
      </p:sp>
    </p:spTree>
    <p:extLst>
      <p:ext uri="{BB962C8B-B14F-4D97-AF65-F5344CB8AC3E}">
        <p14:creationId xmlns:p14="http://schemas.microsoft.com/office/powerpoint/2010/main" val="906940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2641600" y="444690"/>
            <a:ext cx="6908800" cy="633413"/>
          </a:xfrm>
        </p:spPr>
        <p:txBody>
          <a:bodyPr>
            <a:normAutofit fontScale="90000"/>
          </a:bodyPr>
          <a:lstStyle/>
          <a:p>
            <a:pPr eaLnBrk="1" hangingPunct="1"/>
            <a:r>
              <a:rPr lang="en-US" altLang="en-US" dirty="0">
                <a:ea typeface="ＭＳ Ｐゴシック" charset="-128"/>
              </a:rPr>
              <a:t>Validating Requirements - II</a:t>
            </a:r>
          </a:p>
        </p:txBody>
      </p:sp>
      <p:sp>
        <p:nvSpPr>
          <p:cNvPr id="31749" name="Rectangle 3"/>
          <p:cNvSpPr>
            <a:spLocks noGrp="1" noChangeArrowheads="1"/>
          </p:cNvSpPr>
          <p:nvPr>
            <p:ph type="body" idx="1"/>
          </p:nvPr>
        </p:nvSpPr>
        <p:spPr>
          <a:xfrm>
            <a:off x="838200" y="1402544"/>
            <a:ext cx="10515600" cy="4351338"/>
          </a:xfrm>
        </p:spPr>
        <p:txBody>
          <a:bodyPr>
            <a:normAutofit/>
          </a:bodyPr>
          <a:lstStyle/>
          <a:p>
            <a:pPr>
              <a:spcBef>
                <a:spcPts val="300"/>
              </a:spcBef>
            </a:pPr>
            <a:r>
              <a:rPr lang="en-US" altLang="en-US" sz="2400" dirty="0">
                <a:ea typeface="ＭＳ Ｐゴシック" charset="-128"/>
              </a:rPr>
              <a:t>Is each requirement achievable in the technical environment that will house the system or product?</a:t>
            </a:r>
          </a:p>
          <a:p>
            <a:pPr>
              <a:spcBef>
                <a:spcPts val="300"/>
              </a:spcBef>
            </a:pPr>
            <a:r>
              <a:rPr lang="en-US" altLang="en-US" sz="2400" dirty="0">
                <a:ea typeface="ＭＳ Ｐゴシック" charset="-128"/>
              </a:rPr>
              <a:t>Is each requirement testable, once implemented?</a:t>
            </a:r>
          </a:p>
          <a:p>
            <a:pPr>
              <a:spcBef>
                <a:spcPts val="300"/>
              </a:spcBef>
            </a:pPr>
            <a:r>
              <a:rPr lang="en-US" altLang="en-US" sz="2400" dirty="0">
                <a:ea typeface="ＭＳ Ｐゴシック" charset="-128"/>
              </a:rPr>
              <a:t>Does the requirements model properly reflect the information, function and behavior of the system to be built.</a:t>
            </a:r>
          </a:p>
          <a:p>
            <a:pPr eaLnBrk="1" hangingPunct="1"/>
            <a:r>
              <a:rPr lang="en-US" altLang="en-US" sz="2400" dirty="0">
                <a:ea typeface="ＭＳ Ｐゴシック" charset="-128"/>
              </a:rPr>
              <a:t>Has the requirements model been </a:t>
            </a:r>
            <a:r>
              <a:rPr lang="ja-JP" altLang="en-US" sz="2400" dirty="0">
                <a:ea typeface="ＭＳ Ｐゴシック" charset="-128"/>
              </a:rPr>
              <a:t>“</a:t>
            </a:r>
            <a:r>
              <a:rPr lang="en-US" altLang="ja-JP" sz="2400" dirty="0">
                <a:ea typeface="ＭＳ Ｐゴシック" charset="-128"/>
              </a:rPr>
              <a:t>partitioned</a:t>
            </a:r>
            <a:r>
              <a:rPr lang="ja-JP" altLang="en-US" sz="2400" dirty="0">
                <a:ea typeface="ＭＳ Ｐゴシック" charset="-128"/>
              </a:rPr>
              <a:t>”</a:t>
            </a:r>
            <a:r>
              <a:rPr lang="en-US" altLang="ja-JP" sz="2400" dirty="0">
                <a:ea typeface="ＭＳ Ｐゴシック" charset="-128"/>
              </a:rPr>
              <a:t> in a way that exposes progressively more detailed information about the system.</a:t>
            </a:r>
          </a:p>
          <a:p>
            <a:pPr eaLnBrk="1" hangingPunct="1"/>
            <a:r>
              <a:rPr lang="en-US" altLang="en-US" sz="2400" dirty="0">
                <a:ea typeface="ＭＳ Ｐゴシック" charset="-128"/>
              </a:rPr>
              <a:t>Have requirements patterns been used to simplify the requirements model. Have all patterns been properly validated? Are all patterns consistent with customer requirements?	</a:t>
            </a:r>
            <a:endParaRPr lang="en-US" altLang="en-US" sz="2400" b="1" dirty="0">
              <a:latin typeface="Arial" panose="020B0604020202020204" pitchFamily="34" charset="0"/>
              <a:ea typeface="ＭＳ Ｐゴシック" charset="-128"/>
            </a:endParaRPr>
          </a:p>
        </p:txBody>
      </p:sp>
    </p:spTree>
    <p:extLst>
      <p:ext uri="{BB962C8B-B14F-4D97-AF65-F5344CB8AC3E}">
        <p14:creationId xmlns:p14="http://schemas.microsoft.com/office/powerpoint/2010/main" val="246772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F4CD55-1C20-4A9B-87B7-FA0C3833EC3D}"/>
              </a:ext>
            </a:extLst>
          </p:cNvPr>
          <p:cNvPicPr>
            <a:picLocks noChangeAspect="1"/>
          </p:cNvPicPr>
          <p:nvPr/>
        </p:nvPicPr>
        <p:blipFill>
          <a:blip r:embed="rId2"/>
          <a:stretch>
            <a:fillRect/>
          </a:stretch>
        </p:blipFill>
        <p:spPr>
          <a:xfrm>
            <a:off x="1887939" y="63690"/>
            <a:ext cx="8377397" cy="6761875"/>
          </a:xfrm>
          <a:prstGeom prst="rect">
            <a:avLst/>
          </a:prstGeom>
        </p:spPr>
      </p:pic>
    </p:spTree>
    <p:extLst>
      <p:ext uri="{BB962C8B-B14F-4D97-AF65-F5344CB8AC3E}">
        <p14:creationId xmlns:p14="http://schemas.microsoft.com/office/powerpoint/2010/main" val="2164615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6E8D8CD3-CEA3-475E-B7C4-4E2F78FB2BFD}" type="slidenum">
              <a:rPr lang="en-US" altLang="en-US" sz="1000"/>
              <a:pPr>
                <a:spcBef>
                  <a:spcPct val="0"/>
                </a:spcBef>
                <a:buClrTx/>
                <a:buSzTx/>
                <a:buFontTx/>
                <a:buNone/>
              </a:pPr>
              <a:t>5</a:t>
            </a:fld>
            <a:endParaRPr lang="en-US" altLang="en-US" sz="1000"/>
          </a:p>
        </p:txBody>
      </p:sp>
      <p:sp>
        <p:nvSpPr>
          <p:cNvPr id="8196" name="Rectangle 2"/>
          <p:cNvSpPr>
            <a:spLocks noGrp="1" noChangeArrowheads="1"/>
          </p:cNvSpPr>
          <p:nvPr>
            <p:ph type="title"/>
          </p:nvPr>
        </p:nvSpPr>
        <p:spPr>
          <a:xfrm>
            <a:off x="2209800" y="152401"/>
            <a:ext cx="7620000" cy="633413"/>
          </a:xfrm>
        </p:spPr>
        <p:txBody>
          <a:bodyPr/>
          <a:lstStyle/>
          <a:p>
            <a:pPr eaLnBrk="1" hangingPunct="1"/>
            <a:r>
              <a:rPr lang="en-US" altLang="en-US" sz="3600" dirty="0">
                <a:ea typeface="ＭＳ Ｐゴシック" charset="-128"/>
              </a:rPr>
              <a:t>Inception: Establish the Groundwork</a:t>
            </a:r>
          </a:p>
        </p:txBody>
      </p:sp>
      <p:sp>
        <p:nvSpPr>
          <p:cNvPr id="8197" name="Rectangle 3"/>
          <p:cNvSpPr>
            <a:spLocks noGrp="1" noChangeArrowheads="1"/>
          </p:cNvSpPr>
          <p:nvPr>
            <p:ph type="body" idx="1"/>
          </p:nvPr>
        </p:nvSpPr>
        <p:spPr>
          <a:xfrm>
            <a:off x="941696" y="1029269"/>
            <a:ext cx="10399593" cy="4724400"/>
          </a:xfrm>
        </p:spPr>
        <p:txBody>
          <a:bodyPr>
            <a:noAutofit/>
          </a:bodyPr>
          <a:lstStyle/>
          <a:p>
            <a:pPr eaLnBrk="1" hangingPunct="1">
              <a:lnSpc>
                <a:spcPct val="90000"/>
              </a:lnSpc>
            </a:pPr>
            <a:r>
              <a:rPr lang="en-US" altLang="en-US" sz="2200" dirty="0">
                <a:ea typeface="ＭＳ Ｐゴシック" charset="-128"/>
              </a:rPr>
              <a:t>Identify stakeholders (who benefit directly or indirectly from the system)</a:t>
            </a:r>
          </a:p>
          <a:p>
            <a:pPr lvl="1" eaLnBrk="1" hangingPunct="1">
              <a:lnSpc>
                <a:spcPct val="90000"/>
              </a:lnSpc>
            </a:pPr>
            <a:r>
              <a:rPr lang="ja-JP" altLang="en-US" sz="2200" dirty="0">
                <a:ea typeface="ＭＳ Ｐゴシック" charset="-128"/>
              </a:rPr>
              <a:t>“</a:t>
            </a:r>
            <a:r>
              <a:rPr lang="en-US" altLang="ja-JP" sz="2200" dirty="0">
                <a:ea typeface="ＭＳ Ｐゴシック" charset="-128"/>
              </a:rPr>
              <a:t>who else do you think I should talk to?</a:t>
            </a:r>
            <a:r>
              <a:rPr lang="ja-JP" altLang="en-US" sz="2200" dirty="0">
                <a:ea typeface="ＭＳ Ｐゴシック" charset="-128"/>
              </a:rPr>
              <a:t>”</a:t>
            </a:r>
            <a:r>
              <a:rPr lang="en-US" altLang="ja-JP" sz="2200" dirty="0">
                <a:ea typeface="ＭＳ Ｐゴシック" charset="-128"/>
              </a:rPr>
              <a:t> is asked for every stakeholder</a:t>
            </a:r>
          </a:p>
          <a:p>
            <a:pPr eaLnBrk="1" hangingPunct="1">
              <a:lnSpc>
                <a:spcPct val="90000"/>
              </a:lnSpc>
            </a:pPr>
            <a:r>
              <a:rPr lang="en-US" altLang="en-US" sz="2200" dirty="0">
                <a:ea typeface="ＭＳ Ｐゴシック" charset="-128"/>
              </a:rPr>
              <a:t>Recognize multiple points of view and category. </a:t>
            </a:r>
          </a:p>
          <a:p>
            <a:pPr eaLnBrk="1" hangingPunct="1">
              <a:lnSpc>
                <a:spcPct val="90000"/>
              </a:lnSpc>
            </a:pPr>
            <a:r>
              <a:rPr lang="en-US" altLang="en-US" sz="2200" dirty="0">
                <a:ea typeface="ＭＳ Ｐゴシック" charset="-128"/>
              </a:rPr>
              <a:t>Work toward collaboration within stakeholder and with SE PR actioners. Identify areas of commonality and conflicts. (priority points for requirements) </a:t>
            </a:r>
          </a:p>
          <a:p>
            <a:pPr eaLnBrk="1" hangingPunct="1">
              <a:lnSpc>
                <a:spcPct val="90000"/>
              </a:lnSpc>
            </a:pPr>
            <a:r>
              <a:rPr lang="en-US" altLang="en-US" sz="2200" dirty="0">
                <a:ea typeface="ＭＳ Ｐゴシック" charset="-128"/>
              </a:rPr>
              <a:t>The first set of questions to </a:t>
            </a:r>
            <a:r>
              <a:rPr lang="ja-JP" altLang="en-US" sz="2200" dirty="0">
                <a:ea typeface="ＭＳ Ｐゴシック" charset="-128"/>
              </a:rPr>
              <a:t>“</a:t>
            </a:r>
            <a:r>
              <a:rPr lang="en-US" altLang="ja-JP" sz="2200" dirty="0">
                <a:ea typeface="ＭＳ Ｐゴシック" charset="-128"/>
              </a:rPr>
              <a:t>break the ice</a:t>
            </a:r>
            <a:r>
              <a:rPr lang="ja-JP" altLang="en-US" sz="2200" dirty="0">
                <a:ea typeface="ＭＳ Ｐゴシック" charset="-128"/>
              </a:rPr>
              <a:t>”</a:t>
            </a:r>
            <a:r>
              <a:rPr lang="en-US" altLang="ja-JP" sz="2200" dirty="0">
                <a:ea typeface="ＭＳ Ｐゴシック" charset="-128"/>
              </a:rPr>
              <a:t> and identify who are the stakeholders</a:t>
            </a:r>
            <a:endParaRPr lang="en-US" altLang="ja-JP" sz="2200" dirty="0">
              <a:ea typeface="ＭＳ Ｐゴシック" charset="-128"/>
              <a:sym typeface="Symbol" panose="05050102010706020507" pitchFamily="18" charset="2"/>
            </a:endParaRPr>
          </a:p>
          <a:p>
            <a:pPr lvl="1" eaLnBrk="1" hangingPunct="1">
              <a:lnSpc>
                <a:spcPct val="90000"/>
              </a:lnSpc>
            </a:pPr>
            <a:r>
              <a:rPr lang="en-US" altLang="en-US" sz="2200" dirty="0">
                <a:ea typeface="ＭＳ Ｐゴシック" charset="-128"/>
              </a:rPr>
              <a:t>Who is behind the request for this work?</a:t>
            </a:r>
          </a:p>
          <a:p>
            <a:pPr lvl="1" eaLnBrk="1" hangingPunct="1">
              <a:lnSpc>
                <a:spcPct val="90000"/>
              </a:lnSpc>
            </a:pPr>
            <a:r>
              <a:rPr lang="en-US" altLang="en-US" sz="2200" dirty="0">
                <a:ea typeface="ＭＳ Ｐゴシック" charset="-128"/>
              </a:rPr>
              <a:t>Who will use the solution?</a:t>
            </a:r>
          </a:p>
          <a:p>
            <a:pPr lvl="1" eaLnBrk="1" hangingPunct="1">
              <a:lnSpc>
                <a:spcPct val="90000"/>
              </a:lnSpc>
            </a:pPr>
            <a:r>
              <a:rPr lang="en-US" altLang="en-US" sz="2200" dirty="0">
                <a:ea typeface="ＭＳ Ｐゴシック" charset="-128"/>
              </a:rPr>
              <a:t>What will be the economic benefit of a successful solution</a:t>
            </a:r>
          </a:p>
          <a:p>
            <a:pPr lvl="1" eaLnBrk="1" hangingPunct="1">
              <a:lnSpc>
                <a:spcPct val="90000"/>
              </a:lnSpc>
            </a:pPr>
            <a:r>
              <a:rPr lang="en-US" altLang="en-US" sz="2200" dirty="0">
                <a:ea typeface="ＭＳ Ｐゴシック" charset="-128"/>
              </a:rPr>
              <a:t>Is there another source for the solution that you need?</a:t>
            </a:r>
          </a:p>
        </p:txBody>
      </p:sp>
    </p:spTree>
    <p:extLst>
      <p:ext uri="{BB962C8B-B14F-4D97-AF65-F5344CB8AC3E}">
        <p14:creationId xmlns:p14="http://schemas.microsoft.com/office/powerpoint/2010/main" val="2417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C2419753-FC11-4738-BE72-5C7CA026B62E}" type="slidenum">
              <a:rPr lang="en-US" altLang="en-US" sz="1000"/>
              <a:pPr>
                <a:spcBef>
                  <a:spcPct val="0"/>
                </a:spcBef>
                <a:buClrTx/>
                <a:buSzTx/>
                <a:buFontTx/>
                <a:buNone/>
              </a:pPr>
              <a:t>6</a:t>
            </a:fld>
            <a:endParaRPr lang="en-US" altLang="en-US" sz="1000"/>
          </a:p>
        </p:txBody>
      </p:sp>
      <p:sp>
        <p:nvSpPr>
          <p:cNvPr id="10244" name="Rectangle 2"/>
          <p:cNvSpPr>
            <a:spLocks noGrp="1" noChangeArrowheads="1"/>
          </p:cNvSpPr>
          <p:nvPr>
            <p:ph type="title"/>
          </p:nvPr>
        </p:nvSpPr>
        <p:spPr>
          <a:xfrm>
            <a:off x="2057400" y="0"/>
            <a:ext cx="8382000" cy="1014413"/>
          </a:xfrm>
        </p:spPr>
        <p:txBody>
          <a:bodyPr/>
          <a:lstStyle/>
          <a:p>
            <a:pPr eaLnBrk="1" hangingPunct="1"/>
            <a:r>
              <a:rPr lang="en-US" altLang="en-US" dirty="0">
                <a:ea typeface="ＭＳ Ｐゴシック" charset="-128"/>
              </a:rPr>
              <a:t>Eliciting or Gathering Requirements</a:t>
            </a:r>
          </a:p>
        </p:txBody>
      </p:sp>
      <p:sp>
        <p:nvSpPr>
          <p:cNvPr id="9221" name="Rectangle 3"/>
          <p:cNvSpPr>
            <a:spLocks noGrp="1" noChangeArrowheads="1"/>
          </p:cNvSpPr>
          <p:nvPr>
            <p:ph type="body" idx="1"/>
          </p:nvPr>
        </p:nvSpPr>
        <p:spPr>
          <a:xfrm>
            <a:off x="1132764" y="1004663"/>
            <a:ext cx="10044752" cy="4114800"/>
          </a:xfrm>
        </p:spPr>
        <p:txBody>
          <a:bodyPr>
            <a:noAutofit/>
          </a:bodyPr>
          <a:lstStyle/>
          <a:p>
            <a:pPr>
              <a:spcBef>
                <a:spcPts val="300"/>
              </a:spcBef>
              <a:defRPr/>
            </a:pPr>
            <a:r>
              <a:rPr lang="en-US" sz="2200" dirty="0"/>
              <a:t>Requirements elicitation combines elements of problem solving, elaboration, negotiation and specification. Some basic guidelines for productive collaborative work: </a:t>
            </a:r>
          </a:p>
          <a:p>
            <a:pPr>
              <a:spcBef>
                <a:spcPts val="300"/>
              </a:spcBef>
              <a:defRPr/>
            </a:pPr>
            <a:r>
              <a:rPr lang="en-US" sz="2200" dirty="0"/>
              <a:t>Meetings are conducted and attended by both software engineers and customers</a:t>
            </a:r>
          </a:p>
          <a:p>
            <a:pPr>
              <a:defRPr/>
            </a:pPr>
            <a:r>
              <a:rPr lang="en-US" sz="2200" dirty="0"/>
              <a:t>Rules for preparation and participation are established</a:t>
            </a:r>
          </a:p>
          <a:p>
            <a:pPr>
              <a:defRPr/>
            </a:pPr>
            <a:r>
              <a:rPr lang="en-US" sz="2200" dirty="0"/>
              <a:t>An agenda is suggested (formal enough and be flexible)</a:t>
            </a:r>
          </a:p>
          <a:p>
            <a:pPr>
              <a:defRPr/>
            </a:pPr>
            <a:r>
              <a:rPr lang="en-US" sz="2200" dirty="0"/>
              <a:t>A "facilitator" (can be a customer, a developer, or an outsider) controls the meeting</a:t>
            </a:r>
          </a:p>
          <a:p>
            <a:pPr>
              <a:defRPr/>
            </a:pPr>
            <a:r>
              <a:rPr lang="en-US" sz="2200" dirty="0"/>
              <a:t>A "definition mechanism" (can be work sheets, flip charts, or wall stickers or an electronic bulletin board, chat room or virtual forum) is used</a:t>
            </a:r>
          </a:p>
          <a:p>
            <a:pPr>
              <a:defRPr/>
            </a:pPr>
            <a:r>
              <a:rPr lang="en-US" sz="2200" dirty="0"/>
              <a:t>The goal is </a:t>
            </a:r>
          </a:p>
          <a:p>
            <a:pPr lvl="1">
              <a:defRPr/>
            </a:pPr>
            <a:r>
              <a:rPr lang="en-US" sz="2200" dirty="0">
                <a:solidFill>
                  <a:schemeClr val="folHlink"/>
                </a:solidFill>
              </a:rPr>
              <a:t>To identify the problem</a:t>
            </a:r>
          </a:p>
          <a:p>
            <a:pPr lvl="1">
              <a:defRPr/>
            </a:pPr>
            <a:r>
              <a:rPr lang="en-US" sz="2200" dirty="0">
                <a:solidFill>
                  <a:schemeClr val="folHlink"/>
                </a:solidFill>
              </a:rPr>
              <a:t>Propose elements of the solution</a:t>
            </a:r>
          </a:p>
          <a:p>
            <a:pPr lvl="1">
              <a:defRPr/>
            </a:pPr>
            <a:r>
              <a:rPr lang="en-US" sz="2200" dirty="0">
                <a:solidFill>
                  <a:schemeClr val="folHlink"/>
                </a:solidFill>
              </a:rPr>
              <a:t>Negotiate different approaches, and</a:t>
            </a:r>
          </a:p>
          <a:p>
            <a:pPr lvl="1">
              <a:defRPr/>
            </a:pPr>
            <a:r>
              <a:rPr lang="en-US" sz="2200" dirty="0">
                <a:solidFill>
                  <a:schemeClr val="folHlink"/>
                </a:solidFill>
              </a:rPr>
              <a:t>Specify a preliminary set of solution requirements</a:t>
            </a:r>
          </a:p>
        </p:txBody>
      </p:sp>
    </p:spTree>
    <p:extLst>
      <p:ext uri="{BB962C8B-B14F-4D97-AF65-F5344CB8AC3E}">
        <p14:creationId xmlns:p14="http://schemas.microsoft.com/office/powerpoint/2010/main" val="350002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13D02C70-CA5F-498C-9DEB-0E9912DFC9C7}" type="slidenum">
              <a:rPr lang="en-US" altLang="en-US" sz="1000"/>
              <a:pPr>
                <a:spcBef>
                  <a:spcPct val="0"/>
                </a:spcBef>
                <a:buClrTx/>
                <a:buSzTx/>
                <a:buFontTx/>
                <a:buNone/>
              </a:pPr>
              <a:t>7</a:t>
            </a:fld>
            <a:endParaRPr lang="en-US" altLang="en-US" sz="1000"/>
          </a:p>
        </p:txBody>
      </p:sp>
      <p:sp>
        <p:nvSpPr>
          <p:cNvPr id="11268" name="Rectangle 2"/>
          <p:cNvSpPr>
            <a:spLocks noGrp="1" noChangeArrowheads="1"/>
          </p:cNvSpPr>
          <p:nvPr>
            <p:ph type="title"/>
          </p:nvPr>
        </p:nvSpPr>
        <p:spPr>
          <a:xfrm>
            <a:off x="2133600" y="0"/>
            <a:ext cx="8382000" cy="1014413"/>
          </a:xfrm>
        </p:spPr>
        <p:txBody>
          <a:bodyPr/>
          <a:lstStyle/>
          <a:p>
            <a:pPr eaLnBrk="1" hangingPunct="1"/>
            <a:r>
              <a:rPr lang="en-US" altLang="en-US" sz="3600">
                <a:ea typeface="ＭＳ Ｐゴシック" charset="-128"/>
              </a:rPr>
              <a:t>Product Request for SafeHome Project</a:t>
            </a:r>
          </a:p>
        </p:txBody>
      </p:sp>
      <p:sp>
        <p:nvSpPr>
          <p:cNvPr id="11269" name="Rectangle 3"/>
          <p:cNvSpPr>
            <a:spLocks noGrp="1" noChangeArrowheads="1"/>
          </p:cNvSpPr>
          <p:nvPr>
            <p:ph type="body" idx="1"/>
          </p:nvPr>
        </p:nvSpPr>
        <p:spPr>
          <a:xfrm>
            <a:off x="1160060" y="1014413"/>
            <a:ext cx="10058400" cy="4114800"/>
          </a:xfrm>
        </p:spPr>
        <p:txBody>
          <a:bodyPr>
            <a:noAutofit/>
          </a:bodyPr>
          <a:lstStyle/>
          <a:p>
            <a:pPr marL="0" indent="0">
              <a:spcBef>
                <a:spcPts val="300"/>
              </a:spcBef>
              <a:buNone/>
            </a:pPr>
            <a:r>
              <a:rPr lang="en-US" altLang="en-US" sz="2400" dirty="0">
                <a:ea typeface="ＭＳ Ｐゴシック" charset="-128"/>
              </a:rPr>
              <a:t>During inception basic questions and answers establish the scope of the problem and overall perception of a solution, one or two-page ”product request” were written out of the initial meetings. The product requests will be distributed to all attendees. For example a narrative for </a:t>
            </a:r>
            <a:r>
              <a:rPr lang="en-US" altLang="en-US" sz="2400" dirty="0" err="1">
                <a:ea typeface="ＭＳ Ｐゴシック" charset="-128"/>
              </a:rPr>
              <a:t>SafeHome</a:t>
            </a:r>
            <a:r>
              <a:rPr lang="en-US" altLang="en-US" sz="2400" dirty="0">
                <a:ea typeface="ＭＳ Ｐゴシック" charset="-128"/>
              </a:rPr>
              <a:t> project</a:t>
            </a:r>
          </a:p>
          <a:p>
            <a:pPr marL="0" indent="0">
              <a:spcBef>
                <a:spcPts val="300"/>
              </a:spcBef>
              <a:buNone/>
            </a:pPr>
            <a:endParaRPr lang="en-US" altLang="en-US" sz="2400" dirty="0">
              <a:ea typeface="ＭＳ Ｐゴシック" charset="-128"/>
            </a:endParaRPr>
          </a:p>
          <a:p>
            <a:pPr marL="0" indent="0">
              <a:spcBef>
                <a:spcPts val="300"/>
              </a:spcBef>
            </a:pPr>
            <a:r>
              <a:rPr lang="en-US" altLang="en-US" sz="2400" dirty="0">
                <a:ea typeface="ＭＳ Ｐゴシック" charset="-128"/>
              </a:rPr>
              <a:t>Our research indicates that the market for home management system is growing at rate of 40 percent per year. The first </a:t>
            </a:r>
            <a:r>
              <a:rPr lang="en-US" altLang="en-US" sz="2400" i="1" dirty="0" err="1">
                <a:ea typeface="ＭＳ Ｐゴシック" charset="-128"/>
              </a:rPr>
              <a:t>SafeHome</a:t>
            </a:r>
            <a:r>
              <a:rPr lang="en-US" altLang="en-US" sz="2400" dirty="0">
                <a:ea typeface="ＭＳ Ｐゴシック" charset="-128"/>
              </a:rPr>
              <a:t> function we bring to market should be the home security function. Most people are familiar with alarm systems so this would be an easy sell. </a:t>
            </a:r>
          </a:p>
          <a:p>
            <a:pPr marL="0" indent="0">
              <a:spcBef>
                <a:spcPts val="300"/>
              </a:spcBef>
            </a:pPr>
            <a:endParaRPr lang="en-US" altLang="en-US" sz="2400" dirty="0">
              <a:ea typeface="ＭＳ Ｐゴシック" charset="-128"/>
            </a:endParaRPr>
          </a:p>
          <a:p>
            <a:pPr marL="0" indent="0">
              <a:spcBef>
                <a:spcPts val="300"/>
              </a:spcBef>
            </a:pPr>
            <a:r>
              <a:rPr lang="en-US" altLang="en-US" sz="2400" dirty="0">
                <a:ea typeface="ＭＳ Ｐゴシック" charset="-128"/>
              </a:rPr>
              <a:t>The home security function would protect against and/or recognize a variety of undesirable situations such as illegal entry, fire, flooding, carbon monoxide levels and others. It will use our wireless sensors to detect each situation. It can be programmed by the homeowner, and will automatically telephone a monitoring agency when a situation is detected. </a:t>
            </a:r>
          </a:p>
        </p:txBody>
      </p:sp>
    </p:spTree>
    <p:extLst>
      <p:ext uri="{BB962C8B-B14F-4D97-AF65-F5344CB8AC3E}">
        <p14:creationId xmlns:p14="http://schemas.microsoft.com/office/powerpoint/2010/main" val="36366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2098343" y="0"/>
            <a:ext cx="8382000" cy="1014413"/>
          </a:xfrm>
        </p:spPr>
        <p:txBody>
          <a:bodyPr/>
          <a:lstStyle/>
          <a:p>
            <a:pPr eaLnBrk="1" hangingPunct="1"/>
            <a:r>
              <a:rPr lang="en-US" altLang="en-US" dirty="0">
                <a:ea typeface="ＭＳ Ｐゴシック" charset="-128"/>
              </a:rPr>
              <a:t>Provide Lists Requirements</a:t>
            </a:r>
          </a:p>
        </p:txBody>
      </p:sp>
      <p:sp>
        <p:nvSpPr>
          <p:cNvPr id="12293" name="Rectangle 3"/>
          <p:cNvSpPr>
            <a:spLocks noGrp="1" noChangeArrowheads="1"/>
          </p:cNvSpPr>
          <p:nvPr>
            <p:ph type="body" idx="1"/>
          </p:nvPr>
        </p:nvSpPr>
        <p:spPr>
          <a:xfrm>
            <a:off x="873456" y="1014413"/>
            <a:ext cx="10440537" cy="5727581"/>
          </a:xfrm>
        </p:spPr>
        <p:txBody>
          <a:bodyPr>
            <a:normAutofit/>
          </a:bodyPr>
          <a:lstStyle/>
          <a:p>
            <a:pPr marL="0" indent="0">
              <a:spcBef>
                <a:spcPts val="300"/>
              </a:spcBef>
              <a:buNone/>
            </a:pPr>
            <a:endParaRPr lang="en-US" altLang="en-US" sz="1800" dirty="0">
              <a:ea typeface="ＭＳ Ｐゴシック" charset="-128"/>
            </a:endParaRPr>
          </a:p>
          <a:p>
            <a:pPr marL="0" indent="0"/>
            <a:r>
              <a:rPr lang="en-US" altLang="en-US" sz="2400" dirty="0">
                <a:ea typeface="ＭＳ Ｐゴシック" charset="-128"/>
              </a:rPr>
              <a:t>Before the meeting starts, each attendee is requested to make a list of objects that are part of the environment that surrounds the systems, other objects that are to be produced by the system and objects that are used by the system to perform its function. In addition, make another list of services (processes or functions) that manipulate or interact with the objects. Finally list of constraints ( e.g. cost, size, business rules) and performance criteria ( e.g., speed, accuracy) are also developed. The attendees are informed that the lists are not expected to be exhaustive but are expected to reflect each person’s perception of the system. </a:t>
            </a:r>
            <a:endParaRPr lang="en-US" altLang="en-US" sz="2400" dirty="0">
              <a:solidFill>
                <a:schemeClr val="folHlink"/>
              </a:solidFill>
              <a:ea typeface="ＭＳ Ｐゴシック" charset="-128"/>
            </a:endParaRPr>
          </a:p>
          <a:p>
            <a:pPr marL="0" indent="0">
              <a:spcBef>
                <a:spcPts val="300"/>
              </a:spcBef>
              <a:buNone/>
            </a:pPr>
            <a:endParaRPr lang="en-US" altLang="en-US" sz="2400" dirty="0">
              <a:ea typeface="ＭＳ Ｐゴシック" charset="-128"/>
            </a:endParaRPr>
          </a:p>
          <a:p>
            <a:pPr marL="0" indent="0">
              <a:spcBef>
                <a:spcPts val="300"/>
              </a:spcBef>
            </a:pPr>
            <a:r>
              <a:rPr lang="en-US" altLang="en-US" sz="2400" dirty="0">
                <a:ea typeface="ＭＳ Ｐゴシック" charset="-128"/>
              </a:rPr>
              <a:t>But even with additional information, ambiguity would be present, omissions would likely exist, and errors might occur. </a:t>
            </a:r>
          </a:p>
        </p:txBody>
      </p:sp>
    </p:spTree>
    <p:extLst>
      <p:ext uri="{BB962C8B-B14F-4D97-AF65-F5344CB8AC3E}">
        <p14:creationId xmlns:p14="http://schemas.microsoft.com/office/powerpoint/2010/main" val="2333684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ea typeface="ＭＳ Ｐゴシック" charset="-128"/>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ea typeface="ＭＳ Ｐゴシック" charset="-128"/>
              </a:defRPr>
            </a:lvl2pPr>
            <a:lvl3pPr marL="1143000" indent="-228600">
              <a:spcBef>
                <a:spcPct val="20000"/>
              </a:spcBef>
              <a:buClr>
                <a:schemeClr val="tx2"/>
              </a:buClr>
              <a:buChar char="•"/>
              <a:defRPr>
                <a:solidFill>
                  <a:schemeClr val="tx1"/>
                </a:solidFill>
                <a:latin typeface="Helvetica" panose="020B0604020202020204" pitchFamily="34" charset="0"/>
                <a:ea typeface="ＭＳ Ｐゴシック" charset="-128"/>
              </a:defRPr>
            </a:lvl3pPr>
            <a:lvl4pPr marL="1600200" indent="-228600">
              <a:spcBef>
                <a:spcPct val="20000"/>
              </a:spcBef>
              <a:buClr>
                <a:schemeClr val="hlink"/>
              </a:buClr>
              <a:buChar char="•"/>
              <a:defRPr sz="1600">
                <a:solidFill>
                  <a:schemeClr val="tx1"/>
                </a:solidFill>
                <a:latin typeface="Helvetica" panose="020B0604020202020204" pitchFamily="34" charset="0"/>
                <a:ea typeface="ＭＳ Ｐゴシック" charset="-128"/>
              </a:defRPr>
            </a:lvl4pPr>
            <a:lvl5pPr marL="2057400" indent="-228600">
              <a:spcBef>
                <a:spcPct val="20000"/>
              </a:spcBef>
              <a:buClr>
                <a:schemeClr val="tx1"/>
              </a:buClr>
              <a:buSzPct val="85000"/>
              <a:buChar char="•"/>
              <a:defRPr sz="1600">
                <a:solidFill>
                  <a:schemeClr val="tx1"/>
                </a:solidFill>
                <a:latin typeface="Helvetica" panose="020B0604020202020204" pitchFamily="34" charset="0"/>
                <a:ea typeface="ＭＳ Ｐゴシック" charset="-128"/>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ea typeface="ＭＳ Ｐゴシック" charset="-128"/>
              </a:defRPr>
            </a:lvl9pPr>
          </a:lstStyle>
          <a:p>
            <a:pPr>
              <a:spcBef>
                <a:spcPct val="0"/>
              </a:spcBef>
              <a:buClrTx/>
              <a:buSzTx/>
              <a:buFontTx/>
              <a:buNone/>
            </a:pPr>
            <a:fld id="{D07B23BC-AD6F-41D3-85D7-4BFF29DFF304}" type="slidenum">
              <a:rPr lang="en-US" altLang="en-US" sz="1000"/>
              <a:pPr>
                <a:spcBef>
                  <a:spcPct val="0"/>
                </a:spcBef>
                <a:buClrTx/>
                <a:buSzTx/>
                <a:buFontTx/>
                <a:buNone/>
              </a:pPr>
              <a:t>9</a:t>
            </a:fld>
            <a:endParaRPr lang="en-US" altLang="en-US" sz="1000"/>
          </a:p>
        </p:txBody>
      </p:sp>
      <p:sp>
        <p:nvSpPr>
          <p:cNvPr id="13316" name="Rectangle 2"/>
          <p:cNvSpPr>
            <a:spLocks noGrp="1" noChangeArrowheads="1"/>
          </p:cNvSpPr>
          <p:nvPr>
            <p:ph type="title"/>
          </p:nvPr>
        </p:nvSpPr>
        <p:spPr>
          <a:xfrm>
            <a:off x="2133600" y="111041"/>
            <a:ext cx="8382000" cy="1014413"/>
          </a:xfrm>
        </p:spPr>
        <p:txBody>
          <a:bodyPr/>
          <a:lstStyle/>
          <a:p>
            <a:pPr eaLnBrk="1" hangingPunct="1"/>
            <a:r>
              <a:rPr lang="en-US" altLang="en-US" dirty="0">
                <a:ea typeface="ＭＳ Ｐゴシック" charset="-128"/>
              </a:rPr>
              <a:t>Lists Example for </a:t>
            </a:r>
            <a:r>
              <a:rPr lang="en-US" altLang="en-US" dirty="0" err="1">
                <a:ea typeface="ＭＳ Ｐゴシック" charset="-128"/>
              </a:rPr>
              <a:t>SafeHome</a:t>
            </a:r>
            <a:endParaRPr lang="en-US" altLang="en-US" dirty="0">
              <a:ea typeface="ＭＳ Ｐゴシック" charset="-128"/>
            </a:endParaRPr>
          </a:p>
        </p:txBody>
      </p:sp>
      <p:sp>
        <p:nvSpPr>
          <p:cNvPr id="9221" name="Rectangle 3"/>
          <p:cNvSpPr>
            <a:spLocks noGrp="1" noChangeArrowheads="1"/>
          </p:cNvSpPr>
          <p:nvPr>
            <p:ph type="body" idx="1"/>
          </p:nvPr>
        </p:nvSpPr>
        <p:spPr>
          <a:xfrm>
            <a:off x="1064525" y="984912"/>
            <a:ext cx="10290411" cy="5873087"/>
          </a:xfrm>
        </p:spPr>
        <p:txBody>
          <a:bodyPr>
            <a:normAutofit/>
          </a:bodyPr>
          <a:lstStyle/>
          <a:p>
            <a:pPr marL="0" indent="0">
              <a:spcBef>
                <a:spcPts val="300"/>
              </a:spcBef>
              <a:buNone/>
              <a:defRPr/>
            </a:pPr>
            <a:endParaRPr lang="en-US" sz="1800" dirty="0"/>
          </a:p>
          <a:p>
            <a:pPr eaLnBrk="1" hangingPunct="1">
              <a:lnSpc>
                <a:spcPct val="90000"/>
              </a:lnSpc>
              <a:buFont typeface="Wingdings" charset="0"/>
              <a:buChar char="n"/>
              <a:defRPr/>
            </a:pPr>
            <a:r>
              <a:rPr lang="en-US" sz="2400" dirty="0">
                <a:solidFill>
                  <a:srgbClr val="FF0000"/>
                </a:solidFill>
              </a:rPr>
              <a:t>Objects </a:t>
            </a:r>
            <a:r>
              <a:rPr lang="en-US" sz="2400" dirty="0"/>
              <a:t>described for </a:t>
            </a:r>
            <a:r>
              <a:rPr lang="en-US" sz="2400" i="1" dirty="0" err="1"/>
              <a:t>safeHome</a:t>
            </a:r>
            <a:r>
              <a:rPr lang="en-US" sz="2400" dirty="0"/>
              <a:t> might include the control panel, smoke detectors, window and door sensors, motion detectors, an alarm, an event ( a sensor has been activated), a display, a PC, telephone numbers, a a telephone call, and so on. </a:t>
            </a:r>
          </a:p>
          <a:p>
            <a:pPr eaLnBrk="1" hangingPunct="1">
              <a:lnSpc>
                <a:spcPct val="90000"/>
              </a:lnSpc>
              <a:buFont typeface="Wingdings" charset="0"/>
              <a:buChar char="n"/>
              <a:defRPr/>
            </a:pPr>
            <a:r>
              <a:rPr lang="en-US" sz="2400" dirty="0"/>
              <a:t>List of </a:t>
            </a:r>
            <a:r>
              <a:rPr lang="en-US" sz="2400" dirty="0">
                <a:solidFill>
                  <a:srgbClr val="FF0000"/>
                </a:solidFill>
              </a:rPr>
              <a:t>services</a:t>
            </a:r>
            <a:r>
              <a:rPr lang="en-US" sz="2400" dirty="0"/>
              <a:t> might include configuring the system, setting the alarm, monitoring the sensors, dialing the phone, programming the control panel, and reading the display )( note that service acts on an object).</a:t>
            </a:r>
          </a:p>
          <a:p>
            <a:pPr eaLnBrk="1" hangingPunct="1">
              <a:lnSpc>
                <a:spcPct val="90000"/>
              </a:lnSpc>
              <a:buFont typeface="Wingdings" charset="0"/>
              <a:buChar char="n"/>
              <a:defRPr/>
            </a:pPr>
            <a:r>
              <a:rPr lang="en-US" sz="2400" dirty="0"/>
              <a:t>List of </a:t>
            </a:r>
            <a:r>
              <a:rPr lang="en-US" sz="2400" dirty="0">
                <a:solidFill>
                  <a:srgbClr val="FF0000"/>
                </a:solidFill>
              </a:rPr>
              <a:t>constraints</a:t>
            </a:r>
            <a:r>
              <a:rPr lang="en-US" sz="2400" dirty="0"/>
              <a:t> (e.g. the system must recognize when sensor are not operating, must be user-friendly, must interface directly to a standard phone line) and </a:t>
            </a:r>
          </a:p>
          <a:p>
            <a:pPr eaLnBrk="1" hangingPunct="1">
              <a:lnSpc>
                <a:spcPct val="90000"/>
              </a:lnSpc>
              <a:buFont typeface="Wingdings" charset="0"/>
              <a:buChar char="n"/>
              <a:defRPr/>
            </a:pPr>
            <a:r>
              <a:rPr lang="en-US" sz="2400" dirty="0">
                <a:solidFill>
                  <a:srgbClr val="FF0000"/>
                </a:solidFill>
              </a:rPr>
              <a:t>performance</a:t>
            </a:r>
            <a:r>
              <a:rPr lang="en-US" sz="2400" dirty="0"/>
              <a:t> criteria ( e.g. a sensor event should be recognized within one second, and an event priority scheme should be implemented).</a:t>
            </a:r>
          </a:p>
          <a:p>
            <a:pPr eaLnBrk="1" hangingPunct="1">
              <a:lnSpc>
                <a:spcPct val="90000"/>
              </a:lnSpc>
              <a:buFont typeface="Wingdings" charset="0"/>
              <a:buChar char="n"/>
              <a:defRPr/>
            </a:pPr>
            <a:endParaRPr lang="en-US" sz="1800" dirty="0"/>
          </a:p>
        </p:txBody>
      </p:sp>
    </p:spTree>
    <p:extLst>
      <p:ext uri="{BB962C8B-B14F-4D97-AF65-F5344CB8AC3E}">
        <p14:creationId xmlns:p14="http://schemas.microsoft.com/office/powerpoint/2010/main" val="2108281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TotalTime>
  <Words>3026</Words>
  <Application>Microsoft Office PowerPoint</Application>
  <PresentationFormat>Widescreen</PresentationFormat>
  <Paragraphs>203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Helvetica</vt:lpstr>
      <vt:lpstr>Wingdings</vt:lpstr>
      <vt:lpstr>Office Theme</vt:lpstr>
      <vt:lpstr>Chapter 5: Understanding Requirements </vt:lpstr>
      <vt:lpstr>Requirements Engineering-I</vt:lpstr>
      <vt:lpstr>Requirements Engineering-II</vt:lpstr>
      <vt:lpstr>PowerPoint Presentation</vt:lpstr>
      <vt:lpstr>Inception: Establish the Groundwork</vt:lpstr>
      <vt:lpstr>Eliciting or Gathering Requirements</vt:lpstr>
      <vt:lpstr>Product Request for SafeHome Project</vt:lpstr>
      <vt:lpstr>Provide Lists Requirements</vt:lpstr>
      <vt:lpstr>Lists Example for SafeHome</vt:lpstr>
      <vt:lpstr>Mini-specification for List Entry for SafeHome</vt:lpstr>
      <vt:lpstr>Quality Function Deployment(QFD)</vt:lpstr>
      <vt:lpstr>Elicitation Work Product</vt:lpstr>
      <vt:lpstr>Use-Cases</vt:lpstr>
      <vt:lpstr>Use-Cases</vt:lpstr>
      <vt:lpstr>Use-Cases for SafeHome</vt:lpstr>
      <vt:lpstr>PowerPoint Presentation</vt:lpstr>
      <vt:lpstr>Use-Cases for SafeHome</vt:lpstr>
      <vt:lpstr>Use-Cases for SafeHome</vt:lpstr>
      <vt:lpstr>Use-Cases for SafeHome</vt:lpstr>
      <vt:lpstr>Building The Requirement/Analysis Models</vt:lpstr>
      <vt:lpstr>UML Use Case Diagram</vt:lpstr>
      <vt:lpstr>UML Activity Diagrams Eliciting Requirements</vt:lpstr>
      <vt:lpstr>Class Diagram</vt:lpstr>
      <vt:lpstr>UML State Diagram</vt:lpstr>
      <vt:lpstr>Analysis Patterns</vt:lpstr>
      <vt:lpstr>PowerPoint Presentation</vt:lpstr>
      <vt:lpstr>Analysis Patterns: to Reuse Solutions</vt:lpstr>
      <vt:lpstr>Negotiating Requirements</vt:lpstr>
      <vt:lpstr>Validating Requirements - I</vt:lpstr>
      <vt:lpstr>Validating Requirements -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Nazia</dc:creator>
  <cp:lastModifiedBy>Syeda Nazia Ashraf</cp:lastModifiedBy>
  <cp:revision>42</cp:revision>
  <dcterms:created xsi:type="dcterms:W3CDTF">2020-02-14T04:53:40Z</dcterms:created>
  <dcterms:modified xsi:type="dcterms:W3CDTF">2020-06-09T08:01:17Z</dcterms:modified>
</cp:coreProperties>
</file>