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41" r:id="rId3"/>
    <p:sldId id="342" r:id="rId4"/>
    <p:sldId id="343" r:id="rId5"/>
    <p:sldId id="344" r:id="rId6"/>
    <p:sldId id="345" r:id="rId7"/>
    <p:sldId id="348" r:id="rId8"/>
    <p:sldId id="347" r:id="rId9"/>
    <p:sldId id="349" r:id="rId10"/>
    <p:sldId id="257" r:id="rId11"/>
    <p:sldId id="336" r:id="rId12"/>
    <p:sldId id="339" r:id="rId13"/>
    <p:sldId id="258" r:id="rId14"/>
    <p:sldId id="259" r:id="rId15"/>
    <p:sldId id="260" r:id="rId16"/>
    <p:sldId id="261" r:id="rId17"/>
    <p:sldId id="262" r:id="rId18"/>
    <p:sldId id="263" r:id="rId19"/>
    <p:sldId id="294" r:id="rId20"/>
    <p:sldId id="274" r:id="rId21"/>
    <p:sldId id="295" r:id="rId22"/>
    <p:sldId id="337" r:id="rId23"/>
    <p:sldId id="338" r:id="rId24"/>
    <p:sldId id="351" r:id="rId25"/>
    <p:sldId id="352" r:id="rId26"/>
    <p:sldId id="296" r:id="rId27"/>
    <p:sldId id="340" r:id="rId28"/>
    <p:sldId id="298" r:id="rId29"/>
    <p:sldId id="299" r:id="rId30"/>
    <p:sldId id="301" r:id="rId31"/>
    <p:sldId id="302" r:id="rId32"/>
    <p:sldId id="303" r:id="rId33"/>
    <p:sldId id="304" r:id="rId34"/>
    <p:sldId id="305" r:id="rId35"/>
    <p:sldId id="306" r:id="rId36"/>
    <p:sldId id="307" r:id="rId37"/>
    <p:sldId id="309" r:id="rId38"/>
    <p:sldId id="310" r:id="rId39"/>
    <p:sldId id="311" r:id="rId40"/>
    <p:sldId id="312" r:id="rId41"/>
    <p:sldId id="317" r:id="rId42"/>
    <p:sldId id="318" r:id="rId43"/>
    <p:sldId id="319" r:id="rId44"/>
    <p:sldId id="320" r:id="rId45"/>
    <p:sldId id="321" r:id="rId46"/>
    <p:sldId id="322" r:id="rId47"/>
    <p:sldId id="323" r:id="rId48"/>
    <p:sldId id="324" r:id="rId49"/>
    <p:sldId id="325" r:id="rId50"/>
    <p:sldId id="315" r:id="rId51"/>
    <p:sldId id="326" r:id="rId52"/>
    <p:sldId id="327" r:id="rId53"/>
    <p:sldId id="328" r:id="rId54"/>
    <p:sldId id="329" r:id="rId55"/>
    <p:sldId id="330" r:id="rId56"/>
    <p:sldId id="33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D6A4D-3B7F-4971-AF3C-F7F65F3BEC75}"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372F7-65C5-4183-B60B-E16BF1CFD630}" type="slidenum">
              <a:rPr lang="en-US" smtClean="0"/>
              <a:t>‹#›</a:t>
            </a:fld>
            <a:endParaRPr lang="en-US"/>
          </a:p>
        </p:txBody>
      </p:sp>
    </p:spTree>
    <p:extLst>
      <p:ext uri="{BB962C8B-B14F-4D97-AF65-F5344CB8AC3E}">
        <p14:creationId xmlns:p14="http://schemas.microsoft.com/office/powerpoint/2010/main" val="3004440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D588BB2-DDF7-406B-B974-559BD5CB0473}" type="slidenum">
              <a:rPr lang="en-US" smtClean="0"/>
              <a:pPr/>
              <a:t>5</a:t>
            </a:fld>
            <a:endParaRPr lang="en-US" smtClean="0"/>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4"/>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75077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F799000-79EC-4617-994D-40103F25DE45}" type="slidenum">
              <a:rPr lang="en-US" altLang="en-US" smtClean="0"/>
              <a:pPr>
                <a:spcBef>
                  <a:spcPct val="0"/>
                </a:spcBef>
              </a:pPr>
              <a:t>24</a:t>
            </a:fld>
            <a:endParaRPr lang="en-US" altLang="en-US" smtClean="0"/>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r>
              <a:rPr lang="en-US" altLang="en-US" smtClean="0"/>
              <a:t>"You cannot solve it, unless you understand it."</a:t>
            </a:r>
          </a:p>
        </p:txBody>
      </p:sp>
    </p:spTree>
    <p:extLst>
      <p:ext uri="{BB962C8B-B14F-4D97-AF65-F5344CB8AC3E}">
        <p14:creationId xmlns:p14="http://schemas.microsoft.com/office/powerpoint/2010/main" val="239274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7808-4E65-4829-A204-55B465C15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C4AFFF-13B2-4E42-9CE4-DAD1E5D5B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2752CB-0B30-499E-B127-1CDFDAB8D599}"/>
              </a:ext>
            </a:extLst>
          </p:cNvPr>
          <p:cNvSpPr>
            <a:spLocks noGrp="1"/>
          </p:cNvSpPr>
          <p:nvPr>
            <p:ph type="dt" sz="half" idx="10"/>
          </p:nvPr>
        </p:nvSpPr>
        <p:spPr/>
        <p:txBody>
          <a:bodyPr/>
          <a:lstStyle/>
          <a:p>
            <a:fld id="{3370B808-599C-4838-8B17-114A319BD52C}" type="datetimeFigureOut">
              <a:rPr lang="en-US" smtClean="0"/>
              <a:t>9/19/2024</a:t>
            </a:fld>
            <a:endParaRPr lang="en-US"/>
          </a:p>
        </p:txBody>
      </p:sp>
      <p:sp>
        <p:nvSpPr>
          <p:cNvPr id="5" name="Footer Placeholder 4">
            <a:extLst>
              <a:ext uri="{FF2B5EF4-FFF2-40B4-BE49-F238E27FC236}">
                <a16:creationId xmlns:a16="http://schemas.microsoft.com/office/drawing/2014/main" id="{FF9A3BF3-7AB5-4EDE-853B-68A5A40BC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A7E9A-1AE3-45FE-BAA5-A969F4294124}"/>
              </a:ext>
            </a:extLst>
          </p:cNvPr>
          <p:cNvSpPr>
            <a:spLocks noGrp="1"/>
          </p:cNvSpPr>
          <p:nvPr>
            <p:ph type="sldNum" sz="quarter" idx="12"/>
          </p:nvPr>
        </p:nvSpPr>
        <p:spPr/>
        <p:txBody>
          <a:bodyPr/>
          <a:lstStyle/>
          <a:p>
            <a:fld id="{FE8E891A-34C4-418B-88A2-2171AA1A2441}" type="slidenum">
              <a:rPr lang="en-US" smtClean="0"/>
              <a:t>‹#›</a:t>
            </a:fld>
            <a:endParaRPr lang="en-US"/>
          </a:p>
        </p:txBody>
      </p:sp>
    </p:spTree>
    <p:extLst>
      <p:ext uri="{BB962C8B-B14F-4D97-AF65-F5344CB8AC3E}">
        <p14:creationId xmlns:p14="http://schemas.microsoft.com/office/powerpoint/2010/main" val="243854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16BC-D034-4A75-BE5D-5B96919106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D772F3-81B5-4A40-B409-A17B17CA2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773B6-59E7-4FA0-9AFF-0475B80DD147}"/>
              </a:ext>
            </a:extLst>
          </p:cNvPr>
          <p:cNvSpPr>
            <a:spLocks noGrp="1"/>
          </p:cNvSpPr>
          <p:nvPr>
            <p:ph type="dt" sz="half" idx="10"/>
          </p:nvPr>
        </p:nvSpPr>
        <p:spPr/>
        <p:txBody>
          <a:bodyPr/>
          <a:lstStyle/>
          <a:p>
            <a:fld id="{3370B808-599C-4838-8B17-114A319BD52C}" type="datetimeFigureOut">
              <a:rPr lang="en-US" smtClean="0"/>
              <a:t>9/19/2024</a:t>
            </a:fld>
            <a:endParaRPr lang="en-US"/>
          </a:p>
        </p:txBody>
      </p:sp>
      <p:sp>
        <p:nvSpPr>
          <p:cNvPr id="5" name="Footer Placeholder 4">
            <a:extLst>
              <a:ext uri="{FF2B5EF4-FFF2-40B4-BE49-F238E27FC236}">
                <a16:creationId xmlns:a16="http://schemas.microsoft.com/office/drawing/2014/main" id="{9768ADAF-EE0F-4903-83F2-0A562ED49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0E75A-D2FF-4E6C-AA61-40AAD4F9FE38}"/>
              </a:ext>
            </a:extLst>
          </p:cNvPr>
          <p:cNvSpPr>
            <a:spLocks noGrp="1"/>
          </p:cNvSpPr>
          <p:nvPr>
            <p:ph type="sldNum" sz="quarter" idx="12"/>
          </p:nvPr>
        </p:nvSpPr>
        <p:spPr/>
        <p:txBody>
          <a:bodyPr/>
          <a:lstStyle/>
          <a:p>
            <a:fld id="{FE8E891A-34C4-418B-88A2-2171AA1A2441}" type="slidenum">
              <a:rPr lang="en-US" smtClean="0"/>
              <a:t>‹#›</a:t>
            </a:fld>
            <a:endParaRPr lang="en-US"/>
          </a:p>
        </p:txBody>
      </p:sp>
    </p:spTree>
    <p:extLst>
      <p:ext uri="{BB962C8B-B14F-4D97-AF65-F5344CB8AC3E}">
        <p14:creationId xmlns:p14="http://schemas.microsoft.com/office/powerpoint/2010/main" val="103549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C5743-C02E-4306-A66B-3E59F5E28C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53ABBB-1FC6-49FB-A7BD-06D8273BE8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420E6-0A0B-41E7-A1BA-E79D40D1F41C}"/>
              </a:ext>
            </a:extLst>
          </p:cNvPr>
          <p:cNvSpPr>
            <a:spLocks noGrp="1"/>
          </p:cNvSpPr>
          <p:nvPr>
            <p:ph type="dt" sz="half" idx="10"/>
          </p:nvPr>
        </p:nvSpPr>
        <p:spPr/>
        <p:txBody>
          <a:bodyPr/>
          <a:lstStyle/>
          <a:p>
            <a:fld id="{3370B808-599C-4838-8B17-114A319BD52C}" type="datetimeFigureOut">
              <a:rPr lang="en-US" smtClean="0"/>
              <a:t>9/19/2024</a:t>
            </a:fld>
            <a:endParaRPr lang="en-US"/>
          </a:p>
        </p:txBody>
      </p:sp>
      <p:sp>
        <p:nvSpPr>
          <p:cNvPr id="5" name="Footer Placeholder 4">
            <a:extLst>
              <a:ext uri="{FF2B5EF4-FFF2-40B4-BE49-F238E27FC236}">
                <a16:creationId xmlns:a16="http://schemas.microsoft.com/office/drawing/2014/main" id="{EE03C02F-1E1F-4610-A401-AA73F46EE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92552-A642-47AE-8DB9-600C8E0D50C4}"/>
              </a:ext>
            </a:extLst>
          </p:cNvPr>
          <p:cNvSpPr>
            <a:spLocks noGrp="1"/>
          </p:cNvSpPr>
          <p:nvPr>
            <p:ph type="sldNum" sz="quarter" idx="12"/>
          </p:nvPr>
        </p:nvSpPr>
        <p:spPr/>
        <p:txBody>
          <a:bodyPr/>
          <a:lstStyle/>
          <a:p>
            <a:fld id="{FE8E891A-34C4-418B-88A2-2171AA1A2441}" type="slidenum">
              <a:rPr lang="en-US" smtClean="0"/>
              <a:t>‹#›</a:t>
            </a:fld>
            <a:endParaRPr lang="en-US"/>
          </a:p>
        </p:txBody>
      </p:sp>
    </p:spTree>
    <p:extLst>
      <p:ext uri="{BB962C8B-B14F-4D97-AF65-F5344CB8AC3E}">
        <p14:creationId xmlns:p14="http://schemas.microsoft.com/office/powerpoint/2010/main" val="57738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D876-972E-4C7C-A993-0B0A26D9A1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357FE-7D07-45FC-B5B6-A812AD1B51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625B8-1CAA-468A-8D1E-13209916860B}"/>
              </a:ext>
            </a:extLst>
          </p:cNvPr>
          <p:cNvSpPr>
            <a:spLocks noGrp="1"/>
          </p:cNvSpPr>
          <p:nvPr>
            <p:ph type="dt" sz="half" idx="10"/>
          </p:nvPr>
        </p:nvSpPr>
        <p:spPr/>
        <p:txBody>
          <a:bodyPr/>
          <a:lstStyle/>
          <a:p>
            <a:fld id="{3370B808-599C-4838-8B17-114A319BD52C}" type="datetimeFigureOut">
              <a:rPr lang="en-US" smtClean="0"/>
              <a:t>9/19/2024</a:t>
            </a:fld>
            <a:endParaRPr lang="en-US"/>
          </a:p>
        </p:txBody>
      </p:sp>
      <p:sp>
        <p:nvSpPr>
          <p:cNvPr id="5" name="Footer Placeholder 4">
            <a:extLst>
              <a:ext uri="{FF2B5EF4-FFF2-40B4-BE49-F238E27FC236}">
                <a16:creationId xmlns:a16="http://schemas.microsoft.com/office/drawing/2014/main" id="{1C067881-CFDA-4CFA-854D-4808D3834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3D606-9AB3-43ED-B498-B8B6CBC77EEB}"/>
              </a:ext>
            </a:extLst>
          </p:cNvPr>
          <p:cNvSpPr>
            <a:spLocks noGrp="1"/>
          </p:cNvSpPr>
          <p:nvPr>
            <p:ph type="sldNum" sz="quarter" idx="12"/>
          </p:nvPr>
        </p:nvSpPr>
        <p:spPr/>
        <p:txBody>
          <a:bodyPr/>
          <a:lstStyle/>
          <a:p>
            <a:fld id="{FE8E891A-34C4-418B-88A2-2171AA1A2441}" type="slidenum">
              <a:rPr lang="en-US" smtClean="0"/>
              <a:t>‹#›</a:t>
            </a:fld>
            <a:endParaRPr lang="en-US"/>
          </a:p>
        </p:txBody>
      </p:sp>
    </p:spTree>
    <p:extLst>
      <p:ext uri="{BB962C8B-B14F-4D97-AF65-F5344CB8AC3E}">
        <p14:creationId xmlns:p14="http://schemas.microsoft.com/office/powerpoint/2010/main" val="425969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1464-CAAC-486E-8AA8-F0F691652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FEE463-FA73-4A6E-A437-71C0BA6F1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4C79B-0479-4E0E-8A4E-0E33875E1FF6}"/>
              </a:ext>
            </a:extLst>
          </p:cNvPr>
          <p:cNvSpPr>
            <a:spLocks noGrp="1"/>
          </p:cNvSpPr>
          <p:nvPr>
            <p:ph type="dt" sz="half" idx="10"/>
          </p:nvPr>
        </p:nvSpPr>
        <p:spPr/>
        <p:txBody>
          <a:bodyPr/>
          <a:lstStyle/>
          <a:p>
            <a:fld id="{3370B808-599C-4838-8B17-114A319BD52C}" type="datetimeFigureOut">
              <a:rPr lang="en-US" smtClean="0"/>
              <a:t>9/19/2024</a:t>
            </a:fld>
            <a:endParaRPr lang="en-US"/>
          </a:p>
        </p:txBody>
      </p:sp>
      <p:sp>
        <p:nvSpPr>
          <p:cNvPr id="5" name="Footer Placeholder 4">
            <a:extLst>
              <a:ext uri="{FF2B5EF4-FFF2-40B4-BE49-F238E27FC236}">
                <a16:creationId xmlns:a16="http://schemas.microsoft.com/office/drawing/2014/main" id="{F24B8CB4-CA6C-4E06-95E4-011993F42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F49B3-2E93-4625-87AB-CA945D607432}"/>
              </a:ext>
            </a:extLst>
          </p:cNvPr>
          <p:cNvSpPr>
            <a:spLocks noGrp="1"/>
          </p:cNvSpPr>
          <p:nvPr>
            <p:ph type="sldNum" sz="quarter" idx="12"/>
          </p:nvPr>
        </p:nvSpPr>
        <p:spPr/>
        <p:txBody>
          <a:bodyPr/>
          <a:lstStyle/>
          <a:p>
            <a:fld id="{FE8E891A-34C4-418B-88A2-2171AA1A2441}" type="slidenum">
              <a:rPr lang="en-US" smtClean="0"/>
              <a:t>‹#›</a:t>
            </a:fld>
            <a:endParaRPr lang="en-US"/>
          </a:p>
        </p:txBody>
      </p:sp>
    </p:spTree>
    <p:extLst>
      <p:ext uri="{BB962C8B-B14F-4D97-AF65-F5344CB8AC3E}">
        <p14:creationId xmlns:p14="http://schemas.microsoft.com/office/powerpoint/2010/main" val="244282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46ED-11DB-4FB9-8469-E16184D70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8DE58-78EE-419E-B11E-C227D8A6D5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1C4AD4-B8FA-4BDC-9DB4-87F040253D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13C4F8-C503-4CEE-A857-79D0F73EBE58}"/>
              </a:ext>
            </a:extLst>
          </p:cNvPr>
          <p:cNvSpPr>
            <a:spLocks noGrp="1"/>
          </p:cNvSpPr>
          <p:nvPr>
            <p:ph type="dt" sz="half" idx="10"/>
          </p:nvPr>
        </p:nvSpPr>
        <p:spPr/>
        <p:txBody>
          <a:bodyPr/>
          <a:lstStyle/>
          <a:p>
            <a:fld id="{3370B808-599C-4838-8B17-114A319BD52C}" type="datetimeFigureOut">
              <a:rPr lang="en-US" smtClean="0"/>
              <a:t>9/19/2024</a:t>
            </a:fld>
            <a:endParaRPr lang="en-US"/>
          </a:p>
        </p:txBody>
      </p:sp>
      <p:sp>
        <p:nvSpPr>
          <p:cNvPr id="6" name="Footer Placeholder 5">
            <a:extLst>
              <a:ext uri="{FF2B5EF4-FFF2-40B4-BE49-F238E27FC236}">
                <a16:creationId xmlns:a16="http://schemas.microsoft.com/office/drawing/2014/main" id="{51DB7778-9974-48C4-9CCE-6ED193162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75A9DF-1E09-4151-9ADD-16E8C85DF857}"/>
              </a:ext>
            </a:extLst>
          </p:cNvPr>
          <p:cNvSpPr>
            <a:spLocks noGrp="1"/>
          </p:cNvSpPr>
          <p:nvPr>
            <p:ph type="sldNum" sz="quarter" idx="12"/>
          </p:nvPr>
        </p:nvSpPr>
        <p:spPr/>
        <p:txBody>
          <a:bodyPr/>
          <a:lstStyle/>
          <a:p>
            <a:fld id="{FE8E891A-34C4-418B-88A2-2171AA1A2441}" type="slidenum">
              <a:rPr lang="en-US" smtClean="0"/>
              <a:t>‹#›</a:t>
            </a:fld>
            <a:endParaRPr lang="en-US"/>
          </a:p>
        </p:txBody>
      </p:sp>
    </p:spTree>
    <p:extLst>
      <p:ext uri="{BB962C8B-B14F-4D97-AF65-F5344CB8AC3E}">
        <p14:creationId xmlns:p14="http://schemas.microsoft.com/office/powerpoint/2010/main" val="298981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A0D5-507C-40D8-AB20-51ABD3309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0A40FA-0446-4946-9916-4DB6CEB40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6B3B65-D544-4EC3-926D-C3DBD51B7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86DC8-7F8D-486B-9EE3-78E14458D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1156D1-0783-492E-8E6A-7483DDE24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2C37C3-AD2E-437E-A336-8D5C5FA09B2B}"/>
              </a:ext>
            </a:extLst>
          </p:cNvPr>
          <p:cNvSpPr>
            <a:spLocks noGrp="1"/>
          </p:cNvSpPr>
          <p:nvPr>
            <p:ph type="dt" sz="half" idx="10"/>
          </p:nvPr>
        </p:nvSpPr>
        <p:spPr/>
        <p:txBody>
          <a:bodyPr/>
          <a:lstStyle/>
          <a:p>
            <a:fld id="{3370B808-599C-4838-8B17-114A319BD52C}" type="datetimeFigureOut">
              <a:rPr lang="en-US" smtClean="0"/>
              <a:t>9/19/2024</a:t>
            </a:fld>
            <a:endParaRPr lang="en-US"/>
          </a:p>
        </p:txBody>
      </p:sp>
      <p:sp>
        <p:nvSpPr>
          <p:cNvPr id="8" name="Footer Placeholder 7">
            <a:extLst>
              <a:ext uri="{FF2B5EF4-FFF2-40B4-BE49-F238E27FC236}">
                <a16:creationId xmlns:a16="http://schemas.microsoft.com/office/drawing/2014/main" id="{E11552D3-C77D-4859-96F0-F81A3C241A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234F2-BD8C-48F8-B01F-EF035793F673}"/>
              </a:ext>
            </a:extLst>
          </p:cNvPr>
          <p:cNvSpPr>
            <a:spLocks noGrp="1"/>
          </p:cNvSpPr>
          <p:nvPr>
            <p:ph type="sldNum" sz="quarter" idx="12"/>
          </p:nvPr>
        </p:nvSpPr>
        <p:spPr/>
        <p:txBody>
          <a:bodyPr/>
          <a:lstStyle/>
          <a:p>
            <a:fld id="{FE8E891A-34C4-418B-88A2-2171AA1A2441}" type="slidenum">
              <a:rPr lang="en-US" smtClean="0"/>
              <a:t>‹#›</a:t>
            </a:fld>
            <a:endParaRPr lang="en-US"/>
          </a:p>
        </p:txBody>
      </p:sp>
    </p:spTree>
    <p:extLst>
      <p:ext uri="{BB962C8B-B14F-4D97-AF65-F5344CB8AC3E}">
        <p14:creationId xmlns:p14="http://schemas.microsoft.com/office/powerpoint/2010/main" val="72961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A9B6-3F92-4384-B11C-045DF423D4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77A15-7C7A-4050-A309-CE4184BE3407}"/>
              </a:ext>
            </a:extLst>
          </p:cNvPr>
          <p:cNvSpPr>
            <a:spLocks noGrp="1"/>
          </p:cNvSpPr>
          <p:nvPr>
            <p:ph type="dt" sz="half" idx="10"/>
          </p:nvPr>
        </p:nvSpPr>
        <p:spPr/>
        <p:txBody>
          <a:bodyPr/>
          <a:lstStyle/>
          <a:p>
            <a:fld id="{3370B808-599C-4838-8B17-114A319BD52C}" type="datetimeFigureOut">
              <a:rPr lang="en-US" smtClean="0"/>
              <a:t>9/19/2024</a:t>
            </a:fld>
            <a:endParaRPr lang="en-US"/>
          </a:p>
        </p:txBody>
      </p:sp>
      <p:sp>
        <p:nvSpPr>
          <p:cNvPr id="4" name="Footer Placeholder 3">
            <a:extLst>
              <a:ext uri="{FF2B5EF4-FFF2-40B4-BE49-F238E27FC236}">
                <a16:creationId xmlns:a16="http://schemas.microsoft.com/office/drawing/2014/main" id="{F1CAADD4-2DD3-4CDB-A31F-7EDC0988A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26D5D4-D69C-4E6F-A53C-5913D4D65515}"/>
              </a:ext>
            </a:extLst>
          </p:cNvPr>
          <p:cNvSpPr>
            <a:spLocks noGrp="1"/>
          </p:cNvSpPr>
          <p:nvPr>
            <p:ph type="sldNum" sz="quarter" idx="12"/>
          </p:nvPr>
        </p:nvSpPr>
        <p:spPr/>
        <p:txBody>
          <a:bodyPr/>
          <a:lstStyle/>
          <a:p>
            <a:fld id="{FE8E891A-34C4-418B-88A2-2171AA1A2441}" type="slidenum">
              <a:rPr lang="en-US" smtClean="0"/>
              <a:t>‹#›</a:t>
            </a:fld>
            <a:endParaRPr lang="en-US"/>
          </a:p>
        </p:txBody>
      </p:sp>
    </p:spTree>
    <p:extLst>
      <p:ext uri="{BB962C8B-B14F-4D97-AF65-F5344CB8AC3E}">
        <p14:creationId xmlns:p14="http://schemas.microsoft.com/office/powerpoint/2010/main" val="35703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76C1D7-A275-4A8E-8A36-B07B829866E4}"/>
              </a:ext>
            </a:extLst>
          </p:cNvPr>
          <p:cNvSpPr>
            <a:spLocks noGrp="1"/>
          </p:cNvSpPr>
          <p:nvPr>
            <p:ph type="dt" sz="half" idx="10"/>
          </p:nvPr>
        </p:nvSpPr>
        <p:spPr/>
        <p:txBody>
          <a:bodyPr/>
          <a:lstStyle/>
          <a:p>
            <a:fld id="{3370B808-599C-4838-8B17-114A319BD52C}" type="datetimeFigureOut">
              <a:rPr lang="en-US" smtClean="0"/>
              <a:t>9/19/2024</a:t>
            </a:fld>
            <a:endParaRPr lang="en-US"/>
          </a:p>
        </p:txBody>
      </p:sp>
      <p:sp>
        <p:nvSpPr>
          <p:cNvPr id="3" name="Footer Placeholder 2">
            <a:extLst>
              <a:ext uri="{FF2B5EF4-FFF2-40B4-BE49-F238E27FC236}">
                <a16:creationId xmlns:a16="http://schemas.microsoft.com/office/drawing/2014/main" id="{5F1E8B79-F5C2-4CE9-8FBB-9C0ADA08DD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AC9E3E-4DDB-45E3-8D3A-C3A459E2F2FB}"/>
              </a:ext>
            </a:extLst>
          </p:cNvPr>
          <p:cNvSpPr>
            <a:spLocks noGrp="1"/>
          </p:cNvSpPr>
          <p:nvPr>
            <p:ph type="sldNum" sz="quarter" idx="12"/>
          </p:nvPr>
        </p:nvSpPr>
        <p:spPr/>
        <p:txBody>
          <a:bodyPr/>
          <a:lstStyle/>
          <a:p>
            <a:fld id="{FE8E891A-34C4-418B-88A2-2171AA1A2441}" type="slidenum">
              <a:rPr lang="en-US" smtClean="0"/>
              <a:t>‹#›</a:t>
            </a:fld>
            <a:endParaRPr lang="en-US"/>
          </a:p>
        </p:txBody>
      </p:sp>
    </p:spTree>
    <p:extLst>
      <p:ext uri="{BB962C8B-B14F-4D97-AF65-F5344CB8AC3E}">
        <p14:creationId xmlns:p14="http://schemas.microsoft.com/office/powerpoint/2010/main" val="199683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7FDB-057B-41EA-A79D-D0FBBE92D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F4196E-2C86-4574-951F-19E788B43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2524EA-DED4-4E81-9048-7DD3C8807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869D8-3733-447C-9F3F-F28A2B8CC0C4}"/>
              </a:ext>
            </a:extLst>
          </p:cNvPr>
          <p:cNvSpPr>
            <a:spLocks noGrp="1"/>
          </p:cNvSpPr>
          <p:nvPr>
            <p:ph type="dt" sz="half" idx="10"/>
          </p:nvPr>
        </p:nvSpPr>
        <p:spPr/>
        <p:txBody>
          <a:bodyPr/>
          <a:lstStyle/>
          <a:p>
            <a:fld id="{3370B808-599C-4838-8B17-114A319BD52C}" type="datetimeFigureOut">
              <a:rPr lang="en-US" smtClean="0"/>
              <a:t>9/19/2024</a:t>
            </a:fld>
            <a:endParaRPr lang="en-US"/>
          </a:p>
        </p:txBody>
      </p:sp>
      <p:sp>
        <p:nvSpPr>
          <p:cNvPr id="6" name="Footer Placeholder 5">
            <a:extLst>
              <a:ext uri="{FF2B5EF4-FFF2-40B4-BE49-F238E27FC236}">
                <a16:creationId xmlns:a16="http://schemas.microsoft.com/office/drawing/2014/main" id="{2EDA25AA-7592-40C5-925A-781CC4A4D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2E093-7942-4C1F-AC3E-DE227C6CE81E}"/>
              </a:ext>
            </a:extLst>
          </p:cNvPr>
          <p:cNvSpPr>
            <a:spLocks noGrp="1"/>
          </p:cNvSpPr>
          <p:nvPr>
            <p:ph type="sldNum" sz="quarter" idx="12"/>
          </p:nvPr>
        </p:nvSpPr>
        <p:spPr/>
        <p:txBody>
          <a:bodyPr/>
          <a:lstStyle/>
          <a:p>
            <a:fld id="{FE8E891A-34C4-418B-88A2-2171AA1A2441}" type="slidenum">
              <a:rPr lang="en-US" smtClean="0"/>
              <a:t>‹#›</a:t>
            </a:fld>
            <a:endParaRPr lang="en-US"/>
          </a:p>
        </p:txBody>
      </p:sp>
    </p:spTree>
    <p:extLst>
      <p:ext uri="{BB962C8B-B14F-4D97-AF65-F5344CB8AC3E}">
        <p14:creationId xmlns:p14="http://schemas.microsoft.com/office/powerpoint/2010/main" val="136469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0D87-EEE5-4CFA-9A61-5AF354E4C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021481-440C-4268-9B82-DE36D97BB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EB71DA-9E7C-4BA3-9002-0173E3738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1CE75-FDDA-4F65-8336-B29E8C52FBBB}"/>
              </a:ext>
            </a:extLst>
          </p:cNvPr>
          <p:cNvSpPr>
            <a:spLocks noGrp="1"/>
          </p:cNvSpPr>
          <p:nvPr>
            <p:ph type="dt" sz="half" idx="10"/>
          </p:nvPr>
        </p:nvSpPr>
        <p:spPr/>
        <p:txBody>
          <a:bodyPr/>
          <a:lstStyle/>
          <a:p>
            <a:fld id="{3370B808-599C-4838-8B17-114A319BD52C}" type="datetimeFigureOut">
              <a:rPr lang="en-US" smtClean="0"/>
              <a:t>9/19/2024</a:t>
            </a:fld>
            <a:endParaRPr lang="en-US"/>
          </a:p>
        </p:txBody>
      </p:sp>
      <p:sp>
        <p:nvSpPr>
          <p:cNvPr id="6" name="Footer Placeholder 5">
            <a:extLst>
              <a:ext uri="{FF2B5EF4-FFF2-40B4-BE49-F238E27FC236}">
                <a16:creationId xmlns:a16="http://schemas.microsoft.com/office/drawing/2014/main" id="{44D8818A-A31E-4177-94AB-F949D551B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D43C7-2C99-4679-AEE7-2C63F54B3EE7}"/>
              </a:ext>
            </a:extLst>
          </p:cNvPr>
          <p:cNvSpPr>
            <a:spLocks noGrp="1"/>
          </p:cNvSpPr>
          <p:nvPr>
            <p:ph type="sldNum" sz="quarter" idx="12"/>
          </p:nvPr>
        </p:nvSpPr>
        <p:spPr/>
        <p:txBody>
          <a:bodyPr/>
          <a:lstStyle/>
          <a:p>
            <a:fld id="{FE8E891A-34C4-418B-88A2-2171AA1A2441}" type="slidenum">
              <a:rPr lang="en-US" smtClean="0"/>
              <a:t>‹#›</a:t>
            </a:fld>
            <a:endParaRPr lang="en-US"/>
          </a:p>
        </p:txBody>
      </p:sp>
    </p:spTree>
    <p:extLst>
      <p:ext uri="{BB962C8B-B14F-4D97-AF65-F5344CB8AC3E}">
        <p14:creationId xmlns:p14="http://schemas.microsoft.com/office/powerpoint/2010/main" val="2084685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11385-9932-4C70-8227-9C19DA521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18A941-AC26-422D-BEFF-34147E404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C874B-017B-4B91-9F14-404408B8F3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0B808-599C-4838-8B17-114A319BD52C}" type="datetimeFigureOut">
              <a:rPr lang="en-US" smtClean="0"/>
              <a:t>9/19/2024</a:t>
            </a:fld>
            <a:endParaRPr lang="en-US"/>
          </a:p>
        </p:txBody>
      </p:sp>
      <p:sp>
        <p:nvSpPr>
          <p:cNvPr id="5" name="Footer Placeholder 4">
            <a:extLst>
              <a:ext uri="{FF2B5EF4-FFF2-40B4-BE49-F238E27FC236}">
                <a16:creationId xmlns:a16="http://schemas.microsoft.com/office/drawing/2014/main" id="{78B167F1-0C18-4939-97B9-0F9341FA4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DFEC2A-9FAC-48CB-8DFE-A615B18EF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E891A-34C4-418B-88A2-2171AA1A2441}" type="slidenum">
              <a:rPr lang="en-US" smtClean="0"/>
              <a:t>‹#›</a:t>
            </a:fld>
            <a:endParaRPr lang="en-US"/>
          </a:p>
        </p:txBody>
      </p:sp>
    </p:spTree>
    <p:extLst>
      <p:ext uri="{BB962C8B-B14F-4D97-AF65-F5344CB8AC3E}">
        <p14:creationId xmlns:p14="http://schemas.microsoft.com/office/powerpoint/2010/main" val="1954728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d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d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d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d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4808-33AA-4F1A-AAF3-1D8235F9F322}"/>
              </a:ext>
            </a:extLst>
          </p:cNvPr>
          <p:cNvSpPr>
            <a:spLocks noGrp="1"/>
          </p:cNvSpPr>
          <p:nvPr>
            <p:ph type="ctrTitle"/>
          </p:nvPr>
        </p:nvSpPr>
        <p:spPr/>
        <p:txBody>
          <a:bodyPr/>
          <a:lstStyle/>
          <a:p>
            <a:r>
              <a:rPr lang="en-US" dirty="0"/>
              <a:t>LECT 1: </a:t>
            </a:r>
            <a:r>
              <a:rPr lang="en-US" dirty="0" smtClean="0"/>
              <a:t>Software and Software Engineering</a:t>
            </a:r>
            <a:endParaRPr lang="en-US" dirty="0"/>
          </a:p>
        </p:txBody>
      </p:sp>
      <p:sp>
        <p:nvSpPr>
          <p:cNvPr id="3" name="Subtitle 2">
            <a:extLst>
              <a:ext uri="{FF2B5EF4-FFF2-40B4-BE49-F238E27FC236}">
                <a16:creationId xmlns:a16="http://schemas.microsoft.com/office/drawing/2014/main" id="{C7F4614C-EB2C-4877-B2C9-232E71AD4642}"/>
              </a:ext>
            </a:extLst>
          </p:cNvPr>
          <p:cNvSpPr>
            <a:spLocks noGrp="1"/>
          </p:cNvSpPr>
          <p:nvPr>
            <p:ph type="subTitle" idx="1"/>
          </p:nvPr>
        </p:nvSpPr>
        <p:spPr>
          <a:xfrm>
            <a:off x="1524000" y="3915547"/>
            <a:ext cx="9144000" cy="1655762"/>
          </a:xfrm>
        </p:spPr>
        <p:txBody>
          <a:bodyPr/>
          <a:lstStyle/>
          <a:p>
            <a:r>
              <a:rPr lang="en-US" dirty="0" smtClean="0"/>
              <a:t>Course Supervisor: </a:t>
            </a:r>
            <a:r>
              <a:rPr lang="en-US" dirty="0" err="1" smtClean="0"/>
              <a:t>Syeda</a:t>
            </a:r>
            <a:r>
              <a:rPr lang="en-US" dirty="0" smtClean="0"/>
              <a:t> Nazia Ashraf</a:t>
            </a:r>
            <a:endParaRPr lang="en-US" dirty="0"/>
          </a:p>
        </p:txBody>
      </p:sp>
      <p:sp>
        <p:nvSpPr>
          <p:cNvPr id="4" name="Rectangle 3"/>
          <p:cNvSpPr/>
          <p:nvPr/>
        </p:nvSpPr>
        <p:spPr>
          <a:xfrm>
            <a:off x="3257006" y="5976893"/>
            <a:ext cx="6096000" cy="584775"/>
          </a:xfrm>
          <a:prstGeom prst="rect">
            <a:avLst/>
          </a:prstGeom>
        </p:spPr>
        <p:txBody>
          <a:bodyPr>
            <a:spAutoFit/>
          </a:bodyPr>
          <a:lstStyle/>
          <a:p>
            <a:r>
              <a:rPr lang="en-US" altLang="en-US" i="1" dirty="0">
                <a:solidFill>
                  <a:schemeClr val="tx2"/>
                </a:solidFill>
                <a:latin typeface="Helvetica" panose="020B0604020202020204" pitchFamily="34" charset="0"/>
              </a:rPr>
              <a:t>Software Engineering: A Practitioner’s Approach, 7/e </a:t>
            </a:r>
          </a:p>
          <a:p>
            <a:r>
              <a:rPr lang="en-US" altLang="en-US" sz="1400" b="1" dirty="0"/>
              <a:t>by Roger S. Pressman</a:t>
            </a:r>
            <a:endParaRPr lang="en-US" altLang="en-US" sz="1100" b="1" dirty="0"/>
          </a:p>
        </p:txBody>
      </p:sp>
    </p:spTree>
    <p:extLst>
      <p:ext uri="{BB962C8B-B14F-4D97-AF65-F5344CB8AC3E}">
        <p14:creationId xmlns:p14="http://schemas.microsoft.com/office/powerpoint/2010/main" val="3989389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1E4C-33E6-42AA-9CDF-0E393C496EEF}"/>
              </a:ext>
            </a:extLst>
          </p:cNvPr>
          <p:cNvSpPr>
            <a:spLocks noGrp="1"/>
          </p:cNvSpPr>
          <p:nvPr>
            <p:ph type="title"/>
          </p:nvPr>
        </p:nvSpPr>
        <p:spPr/>
        <p:txBody>
          <a:bodyPr/>
          <a:lstStyle/>
          <a:p>
            <a:r>
              <a:rPr lang="en-US" altLang="en-US" dirty="0"/>
              <a:t>What is Software?</a:t>
            </a:r>
            <a:endParaRPr lang="en-US" dirty="0"/>
          </a:p>
        </p:txBody>
      </p:sp>
      <p:sp>
        <p:nvSpPr>
          <p:cNvPr id="3" name="Content Placeholder 2">
            <a:extLst>
              <a:ext uri="{FF2B5EF4-FFF2-40B4-BE49-F238E27FC236}">
                <a16:creationId xmlns:a16="http://schemas.microsoft.com/office/drawing/2014/main" id="{EACFEC9F-C5B1-4CD6-978C-F29810A703C9}"/>
              </a:ext>
            </a:extLst>
          </p:cNvPr>
          <p:cNvSpPr>
            <a:spLocks noGrp="1"/>
          </p:cNvSpPr>
          <p:nvPr>
            <p:ph idx="1"/>
          </p:nvPr>
        </p:nvSpPr>
        <p:spPr/>
        <p:txBody>
          <a:bodyPr>
            <a:normAutofit/>
          </a:bodyPr>
          <a:lstStyle/>
          <a:p>
            <a:pPr>
              <a:spcBef>
                <a:spcPct val="50000"/>
              </a:spcBef>
            </a:pPr>
            <a:r>
              <a:rPr lang="en-US" altLang="en-US" i="1" dirty="0">
                <a:latin typeface="Palatino" pitchFamily="-128" charset="0"/>
              </a:rPr>
              <a:t>Software is: (1) </a:t>
            </a:r>
            <a:r>
              <a:rPr lang="en-US" altLang="en-US" i="1" dirty="0">
                <a:solidFill>
                  <a:schemeClr val="folHlink"/>
                </a:solidFill>
                <a:latin typeface="Palatino" pitchFamily="-128" charset="0"/>
              </a:rPr>
              <a:t>instructions</a:t>
            </a:r>
            <a:r>
              <a:rPr lang="en-US" altLang="en-US" i="1" dirty="0">
                <a:latin typeface="Palatino" pitchFamily="-128" charset="0"/>
              </a:rPr>
              <a:t> (computer programs) that when executed provide desired features, function, and performance;  (2) </a:t>
            </a:r>
            <a:r>
              <a:rPr lang="en-US" altLang="en-US" i="1" dirty="0">
                <a:solidFill>
                  <a:schemeClr val="folHlink"/>
                </a:solidFill>
                <a:latin typeface="Palatino" pitchFamily="-128" charset="0"/>
              </a:rPr>
              <a:t>data structures</a:t>
            </a:r>
            <a:r>
              <a:rPr lang="en-US" altLang="en-US" i="1" dirty="0">
                <a:latin typeface="Palatino" pitchFamily="-128" charset="0"/>
              </a:rPr>
              <a:t> that enable the programs to adequately manipulate information and (3) </a:t>
            </a:r>
            <a:r>
              <a:rPr lang="en-US" altLang="en-US" i="1" dirty="0">
                <a:solidFill>
                  <a:schemeClr val="folHlink"/>
                </a:solidFill>
                <a:latin typeface="Palatino" pitchFamily="-128" charset="0"/>
              </a:rPr>
              <a:t>documentation</a:t>
            </a:r>
            <a:r>
              <a:rPr lang="en-US" altLang="en-US" i="1" dirty="0">
                <a:latin typeface="Palatino" pitchFamily="-128" charset="0"/>
              </a:rPr>
              <a:t> that describes the operation and use of the programs.</a:t>
            </a:r>
            <a:r>
              <a:rPr lang="en-US" altLang="en-US" dirty="0">
                <a:latin typeface="Palatino" pitchFamily="-128" charset="0"/>
              </a:rPr>
              <a:t> </a:t>
            </a:r>
          </a:p>
          <a:p>
            <a:endParaRPr lang="en-US" dirty="0"/>
          </a:p>
        </p:txBody>
      </p:sp>
    </p:spTree>
    <p:extLst>
      <p:ext uri="{BB962C8B-B14F-4D97-AF65-F5344CB8AC3E}">
        <p14:creationId xmlns:p14="http://schemas.microsoft.com/office/powerpoint/2010/main" val="25369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Why Software is Important?</a:t>
            </a:r>
          </a:p>
        </p:txBody>
      </p:sp>
      <p:sp>
        <p:nvSpPr>
          <p:cNvPr id="3" name="Content Placeholder 2"/>
          <p:cNvSpPr>
            <a:spLocks noGrp="1"/>
          </p:cNvSpPr>
          <p:nvPr>
            <p:ph idx="1"/>
          </p:nvPr>
        </p:nvSpPr>
        <p:spPr>
          <a:xfrm>
            <a:off x="838200" y="1325563"/>
            <a:ext cx="10515600" cy="5430079"/>
          </a:xfrm>
        </p:spPr>
        <p:txBody>
          <a:bodyPr>
            <a:normAutofit/>
          </a:bodyPr>
          <a:lstStyle/>
          <a:p>
            <a:r>
              <a:rPr lang="en-US" dirty="0"/>
              <a:t>The economies of ALL developed nations are dependent </a:t>
            </a:r>
            <a:r>
              <a:rPr lang="en-US" dirty="0" smtClean="0"/>
              <a:t>on software</a:t>
            </a:r>
            <a:r>
              <a:rPr lang="en-US" dirty="0"/>
              <a:t>.</a:t>
            </a:r>
          </a:p>
          <a:p>
            <a:r>
              <a:rPr lang="en-US" dirty="0" smtClean="0"/>
              <a:t>More </a:t>
            </a:r>
            <a:r>
              <a:rPr lang="en-US" dirty="0"/>
              <a:t>and more systems are software controlled ( </a:t>
            </a:r>
            <a:r>
              <a:rPr lang="en-US" dirty="0" smtClean="0"/>
              <a:t>transportation, medical</a:t>
            </a:r>
            <a:r>
              <a:rPr lang="en-US" dirty="0"/>
              <a:t>, telecommunications, military, industrial, </a:t>
            </a:r>
            <a:r>
              <a:rPr lang="en-US" dirty="0" smtClean="0"/>
              <a:t>entertainment)</a:t>
            </a:r>
            <a:endParaRPr lang="en-US" dirty="0"/>
          </a:p>
          <a:p>
            <a:r>
              <a:rPr lang="en-US" dirty="0" smtClean="0"/>
              <a:t>Software </a:t>
            </a:r>
            <a:r>
              <a:rPr lang="en-US" dirty="0"/>
              <a:t>engineering is concerned with theories, methods and </a:t>
            </a:r>
            <a:r>
              <a:rPr lang="en-US" dirty="0" smtClean="0"/>
              <a:t>tools for </a:t>
            </a:r>
            <a:r>
              <a:rPr lang="en-US" dirty="0"/>
              <a:t>professional software development.</a:t>
            </a:r>
          </a:p>
          <a:p>
            <a:r>
              <a:rPr lang="en-US" dirty="0" smtClean="0"/>
              <a:t>Expenditure </a:t>
            </a:r>
            <a:r>
              <a:rPr lang="en-US" dirty="0"/>
              <a:t>on software represents </a:t>
            </a:r>
            <a:r>
              <a:rPr lang="en-US" dirty="0" smtClean="0"/>
              <a:t>a significant </a:t>
            </a:r>
            <a:r>
              <a:rPr lang="en-US" dirty="0"/>
              <a:t>fraction of </a:t>
            </a:r>
            <a:r>
              <a:rPr lang="en-US" dirty="0" smtClean="0"/>
              <a:t>GNP (Gross National Product) </a:t>
            </a:r>
            <a:r>
              <a:rPr lang="en-US" dirty="0"/>
              <a:t>in all developed countries.</a:t>
            </a:r>
          </a:p>
        </p:txBody>
      </p:sp>
    </p:spTree>
    <p:extLst>
      <p:ext uri="{BB962C8B-B14F-4D97-AF65-F5344CB8AC3E}">
        <p14:creationId xmlns:p14="http://schemas.microsoft.com/office/powerpoint/2010/main" val="126018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5218"/>
          </a:xfrm>
        </p:spPr>
        <p:txBody>
          <a:bodyPr/>
          <a:lstStyle/>
          <a:p>
            <a:r>
              <a:rPr lang="en-US" dirty="0" smtClean="0"/>
              <a:t>Software</a:t>
            </a:r>
            <a:endParaRPr lang="en-US" dirty="0"/>
          </a:p>
        </p:txBody>
      </p:sp>
      <p:sp>
        <p:nvSpPr>
          <p:cNvPr id="3" name="Content Placeholder 2"/>
          <p:cNvSpPr>
            <a:spLocks noGrp="1"/>
          </p:cNvSpPr>
          <p:nvPr>
            <p:ph idx="1"/>
          </p:nvPr>
        </p:nvSpPr>
        <p:spPr>
          <a:xfrm>
            <a:off x="838200" y="709684"/>
            <a:ext cx="10515600" cy="6148315"/>
          </a:xfrm>
        </p:spPr>
        <p:txBody>
          <a:bodyPr>
            <a:normAutofit fontScale="92500" lnSpcReduction="20000"/>
          </a:bodyPr>
          <a:lstStyle/>
          <a:p>
            <a:r>
              <a:rPr lang="en-US" b="1" dirty="0" smtClean="0"/>
              <a:t>What is it? </a:t>
            </a:r>
            <a:r>
              <a:rPr lang="en-US" dirty="0" smtClean="0"/>
              <a:t>Computer software is the product that software engineers design and build. It encompasses programs that execute within a computer of any size and architecture, documents that encompass hard copy and virtual forms, and data that combine numbers and text but also includes representation of pictorial, video, and audio information.</a:t>
            </a:r>
          </a:p>
          <a:p>
            <a:r>
              <a:rPr lang="en-US" b="1" dirty="0" smtClean="0"/>
              <a:t>Who does it?</a:t>
            </a:r>
            <a:r>
              <a:rPr lang="en-US" dirty="0" smtClean="0"/>
              <a:t> Software Engineers build it, and virtually everyone in the industrialized world uses it either directly or indirectly.</a:t>
            </a:r>
          </a:p>
          <a:p>
            <a:r>
              <a:rPr lang="en-US" b="1" dirty="0" smtClean="0"/>
              <a:t>Why is it important? </a:t>
            </a:r>
            <a:r>
              <a:rPr lang="en-US" dirty="0" smtClean="0"/>
              <a:t>Because it effects nearly every aspect of our lives and has become pervasive in our commerce, our culture, and our everyday activities. </a:t>
            </a:r>
          </a:p>
          <a:p>
            <a:r>
              <a:rPr lang="en-US" b="1" dirty="0" smtClean="0"/>
              <a:t>What </a:t>
            </a:r>
            <a:r>
              <a:rPr lang="en-US" b="1" dirty="0"/>
              <a:t>are the steps? </a:t>
            </a:r>
            <a:r>
              <a:rPr lang="en-US" dirty="0"/>
              <a:t>You build computer </a:t>
            </a:r>
            <a:r>
              <a:rPr lang="en-US" dirty="0" smtClean="0"/>
              <a:t>software like </a:t>
            </a:r>
            <a:r>
              <a:rPr lang="en-US" dirty="0"/>
              <a:t>you build any successful product, </a:t>
            </a:r>
            <a:r>
              <a:rPr lang="en-US" dirty="0" smtClean="0"/>
              <a:t>by applying </a:t>
            </a:r>
            <a:r>
              <a:rPr lang="en-US" dirty="0"/>
              <a:t>an agile, adaptable process that </a:t>
            </a:r>
            <a:r>
              <a:rPr lang="en-US" dirty="0" smtClean="0"/>
              <a:t>leads to </a:t>
            </a:r>
            <a:r>
              <a:rPr lang="en-US" dirty="0"/>
              <a:t>a high-quality result that meets the needs </a:t>
            </a:r>
            <a:r>
              <a:rPr lang="en-US" dirty="0" smtClean="0"/>
              <a:t>of the </a:t>
            </a:r>
            <a:r>
              <a:rPr lang="en-US" dirty="0"/>
              <a:t>people who will use the product. You </a:t>
            </a:r>
            <a:r>
              <a:rPr lang="en-US" dirty="0" smtClean="0"/>
              <a:t>apply a </a:t>
            </a:r>
            <a:r>
              <a:rPr lang="en-US" dirty="0"/>
              <a:t>software engineering approach.</a:t>
            </a:r>
          </a:p>
          <a:p>
            <a:r>
              <a:rPr lang="en-US" b="1" dirty="0"/>
              <a:t>What is the work product? </a:t>
            </a:r>
            <a:r>
              <a:rPr lang="en-US" dirty="0"/>
              <a:t>From the point </a:t>
            </a:r>
            <a:r>
              <a:rPr lang="en-US" dirty="0" smtClean="0"/>
              <a:t>of view </a:t>
            </a:r>
            <a:r>
              <a:rPr lang="en-US" dirty="0"/>
              <a:t>of a software engineer, the work product </a:t>
            </a:r>
            <a:r>
              <a:rPr lang="en-US" dirty="0" smtClean="0"/>
              <a:t>is the programs</a:t>
            </a:r>
            <a:r>
              <a:rPr lang="en-US" dirty="0"/>
              <a:t>, </a:t>
            </a:r>
            <a:r>
              <a:rPr lang="en-US" dirty="0" smtClean="0"/>
              <a:t>documents and data. But from </a:t>
            </a:r>
            <a:r>
              <a:rPr lang="en-US" dirty="0"/>
              <a:t>the user’s viewpoint, the work product </a:t>
            </a:r>
            <a:r>
              <a:rPr lang="en-US" dirty="0" smtClean="0"/>
              <a:t>is the </a:t>
            </a:r>
            <a:r>
              <a:rPr lang="en-US" dirty="0"/>
              <a:t>resultant information that somehow </a:t>
            </a:r>
            <a:r>
              <a:rPr lang="en-US" dirty="0" smtClean="0"/>
              <a:t>makes the </a:t>
            </a:r>
            <a:r>
              <a:rPr lang="en-US" dirty="0"/>
              <a:t>user’s world better.</a:t>
            </a:r>
            <a:endParaRPr lang="en-US" dirty="0" smtClean="0"/>
          </a:p>
        </p:txBody>
      </p:sp>
    </p:spTree>
    <p:extLst>
      <p:ext uri="{BB962C8B-B14F-4D97-AF65-F5344CB8AC3E}">
        <p14:creationId xmlns:p14="http://schemas.microsoft.com/office/powerpoint/2010/main" val="292630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7970-88AB-4CA6-A040-248FE75E54BC}"/>
              </a:ext>
            </a:extLst>
          </p:cNvPr>
          <p:cNvSpPr>
            <a:spLocks noGrp="1"/>
          </p:cNvSpPr>
          <p:nvPr>
            <p:ph type="title"/>
          </p:nvPr>
        </p:nvSpPr>
        <p:spPr/>
        <p:txBody>
          <a:bodyPr/>
          <a:lstStyle/>
          <a:p>
            <a:r>
              <a:rPr lang="en-US" dirty="0"/>
              <a:t>Software Characteristics</a:t>
            </a:r>
          </a:p>
        </p:txBody>
      </p:sp>
      <p:sp>
        <p:nvSpPr>
          <p:cNvPr id="3" name="Content Placeholder 2">
            <a:extLst>
              <a:ext uri="{FF2B5EF4-FFF2-40B4-BE49-F238E27FC236}">
                <a16:creationId xmlns:a16="http://schemas.microsoft.com/office/drawing/2014/main" id="{0C7107D6-44C8-405C-BCE3-2944922568FA}"/>
              </a:ext>
            </a:extLst>
          </p:cNvPr>
          <p:cNvSpPr>
            <a:spLocks noGrp="1"/>
          </p:cNvSpPr>
          <p:nvPr>
            <p:ph idx="1"/>
          </p:nvPr>
        </p:nvSpPr>
        <p:spPr>
          <a:xfrm>
            <a:off x="838200" y="1593668"/>
            <a:ext cx="10515600" cy="4963885"/>
          </a:xfrm>
        </p:spPr>
        <p:txBody>
          <a:bodyPr>
            <a:normAutofit fontScale="92500" lnSpcReduction="10000"/>
          </a:bodyPr>
          <a:lstStyle/>
          <a:p>
            <a:r>
              <a:rPr lang="en-US" b="1" dirty="0"/>
              <a:t>1. Software Development: </a:t>
            </a:r>
          </a:p>
          <a:p>
            <a:r>
              <a:rPr lang="en-US" b="1" dirty="0"/>
              <a:t>“Software is developed or engineered; it is not manufactured in the classical sense”. </a:t>
            </a:r>
            <a:r>
              <a:rPr lang="en-US" i="1" dirty="0"/>
              <a:t>(Because it does not have physical existence</a:t>
            </a:r>
            <a:r>
              <a:rPr lang="en-US" i="1" dirty="0" smtClean="0"/>
              <a:t>).</a:t>
            </a:r>
          </a:p>
          <a:p>
            <a:r>
              <a:rPr lang="en-US" dirty="0" smtClean="0"/>
              <a:t>Although some similarities exist between software development and hardware manufacture, the two activities are fundamentally different. In both activities, high quality is achieved through good design, but the manufacturing phase for hardware can introduce quality problems that are nonexistent (or easily corrected) for software.</a:t>
            </a:r>
          </a:p>
          <a:p>
            <a:r>
              <a:rPr lang="en-US" dirty="0" smtClean="0"/>
              <a:t>Both activities are dependent on people, but the relationship between people applied and work accomplished is entirely different. Both activities require the construction of a "product" but the approaches are different.</a:t>
            </a:r>
          </a:p>
          <a:p>
            <a:r>
              <a:rPr lang="en-US" dirty="0" smtClean="0"/>
              <a:t>Software costs are concentrated in engineering. This means that software projects cannot be managed as if they were manufacturing projects.</a:t>
            </a:r>
            <a:endParaRPr lang="en-US" dirty="0"/>
          </a:p>
        </p:txBody>
      </p:sp>
    </p:spTree>
    <p:extLst>
      <p:ext uri="{BB962C8B-B14F-4D97-AF65-F5344CB8AC3E}">
        <p14:creationId xmlns:p14="http://schemas.microsoft.com/office/powerpoint/2010/main" val="331545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A35C-DD9D-4150-9083-7BABFA97A807}"/>
              </a:ext>
            </a:extLst>
          </p:cNvPr>
          <p:cNvSpPr>
            <a:spLocks noGrp="1"/>
          </p:cNvSpPr>
          <p:nvPr>
            <p:ph type="title"/>
          </p:nvPr>
        </p:nvSpPr>
        <p:spPr/>
        <p:txBody>
          <a:bodyPr/>
          <a:lstStyle/>
          <a:p>
            <a:r>
              <a:rPr lang="en-US" dirty="0"/>
              <a:t>Software Characteristics</a:t>
            </a:r>
          </a:p>
        </p:txBody>
      </p:sp>
      <p:sp>
        <p:nvSpPr>
          <p:cNvPr id="3" name="Content Placeholder 2">
            <a:extLst>
              <a:ext uri="{FF2B5EF4-FFF2-40B4-BE49-F238E27FC236}">
                <a16:creationId xmlns:a16="http://schemas.microsoft.com/office/drawing/2014/main" id="{5897A0BB-05CE-4039-B241-ECDDF49886FB}"/>
              </a:ext>
            </a:extLst>
          </p:cNvPr>
          <p:cNvSpPr>
            <a:spLocks noGrp="1"/>
          </p:cNvSpPr>
          <p:nvPr>
            <p:ph idx="1"/>
          </p:nvPr>
        </p:nvSpPr>
        <p:spPr>
          <a:xfrm>
            <a:off x="838200" y="1515291"/>
            <a:ext cx="10515600" cy="4661672"/>
          </a:xfrm>
        </p:spPr>
        <p:txBody>
          <a:bodyPr>
            <a:normAutofit lnSpcReduction="10000"/>
          </a:bodyPr>
          <a:lstStyle/>
          <a:p>
            <a:r>
              <a:rPr lang="en-US" b="1" dirty="0" smtClean="0"/>
              <a:t>2. Software doesn't "wear out.“: </a:t>
            </a:r>
            <a:r>
              <a:rPr lang="en-US" dirty="0" smtClean="0"/>
              <a:t>but it deteriorates (</a:t>
            </a:r>
            <a:r>
              <a:rPr lang="en-US" dirty="0"/>
              <a:t>due to </a:t>
            </a:r>
            <a:r>
              <a:rPr lang="en-US" dirty="0" smtClean="0"/>
              <a:t>change).</a:t>
            </a:r>
          </a:p>
          <a:p>
            <a:r>
              <a:rPr lang="en-US" dirty="0" smtClean="0"/>
              <a:t>Hardware has </a:t>
            </a:r>
            <a:r>
              <a:rPr lang="en-US" dirty="0" smtClean="0">
                <a:solidFill>
                  <a:srgbClr val="FF0000"/>
                </a:solidFill>
              </a:rPr>
              <a:t>“bathtub curve” </a:t>
            </a:r>
            <a:r>
              <a:rPr lang="en-US" dirty="0"/>
              <a:t>of failure </a:t>
            </a:r>
            <a:r>
              <a:rPr lang="en-US" dirty="0" smtClean="0"/>
              <a:t>rate in </a:t>
            </a:r>
            <a:r>
              <a:rPr lang="en-US" dirty="0">
                <a:solidFill>
                  <a:srgbClr val="FF0000"/>
                </a:solidFill>
              </a:rPr>
              <a:t>Figure 1.1</a:t>
            </a:r>
            <a:r>
              <a:rPr lang="en-US" dirty="0" smtClean="0"/>
              <a:t> </a:t>
            </a:r>
            <a:r>
              <a:rPr lang="en-US" dirty="0"/>
              <a:t>( high failure rate in the beginning, then drop </a:t>
            </a:r>
            <a:r>
              <a:rPr lang="en-US" dirty="0" smtClean="0"/>
              <a:t>to steady </a:t>
            </a:r>
            <a:r>
              <a:rPr lang="en-US" dirty="0"/>
              <a:t>state, then cumulative effects of dust, vibration, </a:t>
            </a:r>
            <a:r>
              <a:rPr lang="en-US" dirty="0" smtClean="0"/>
              <a:t>abuse, </a:t>
            </a:r>
            <a:r>
              <a:rPr lang="en-US" dirty="0"/>
              <a:t>temperature extremes, and many other environmental maladies</a:t>
            </a:r>
            <a:r>
              <a:rPr lang="en-US" dirty="0" smtClean="0"/>
              <a:t> </a:t>
            </a:r>
            <a:r>
              <a:rPr lang="en-US" dirty="0"/>
              <a:t>occurs</a:t>
            </a:r>
            <a:r>
              <a:rPr lang="en-US" dirty="0" smtClean="0"/>
              <a:t>).</a:t>
            </a:r>
            <a:r>
              <a:rPr lang="en-US" b="1" dirty="0"/>
              <a:t> </a:t>
            </a:r>
            <a:r>
              <a:rPr lang="en-US" dirty="0" smtClean="0"/>
              <a:t>Stated </a:t>
            </a:r>
            <a:r>
              <a:rPr lang="en-US" dirty="0"/>
              <a:t>simply, the hardware begins to wear out. </a:t>
            </a:r>
            <a:endParaRPr lang="en-US" dirty="0" smtClean="0"/>
          </a:p>
          <a:p>
            <a:r>
              <a:rPr lang="en-US" dirty="0" smtClean="0"/>
              <a:t>Software </a:t>
            </a:r>
            <a:r>
              <a:rPr lang="en-US" dirty="0"/>
              <a:t>is not susceptible to the environmental maladies that cause hardware to wear out. </a:t>
            </a:r>
            <a:r>
              <a:rPr lang="en-US" dirty="0" smtClean="0"/>
              <a:t> In </a:t>
            </a:r>
            <a:r>
              <a:rPr lang="en-US" dirty="0"/>
              <a:t>theory, therefore, the failure rate curve for software should take the form of the </a:t>
            </a:r>
            <a:r>
              <a:rPr lang="en-US" dirty="0">
                <a:solidFill>
                  <a:srgbClr val="FF0000"/>
                </a:solidFill>
              </a:rPr>
              <a:t>“idealized curve” </a:t>
            </a:r>
            <a:r>
              <a:rPr lang="en-US" dirty="0"/>
              <a:t>shown in </a:t>
            </a:r>
            <a:r>
              <a:rPr lang="en-US" dirty="0">
                <a:solidFill>
                  <a:srgbClr val="FF0000"/>
                </a:solidFill>
              </a:rPr>
              <a:t>Figure 1.2</a:t>
            </a:r>
            <a:r>
              <a:rPr lang="en-US" dirty="0"/>
              <a:t>. Undiscovered defects will cause high failure rates early in the life of a program. However, these are corrected (ideally, without introducing other errors) and the curve flattens as shown</a:t>
            </a:r>
          </a:p>
          <a:p>
            <a:endParaRPr lang="en-US" dirty="0"/>
          </a:p>
          <a:p>
            <a:endParaRPr lang="en-US" dirty="0"/>
          </a:p>
        </p:txBody>
      </p:sp>
    </p:spTree>
    <p:extLst>
      <p:ext uri="{BB962C8B-B14F-4D97-AF65-F5344CB8AC3E}">
        <p14:creationId xmlns:p14="http://schemas.microsoft.com/office/powerpoint/2010/main" val="116159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1944" y="1310484"/>
            <a:ext cx="8428112" cy="4237032"/>
          </a:xfrm>
          <a:prstGeom prst="rect">
            <a:avLst/>
          </a:prstGeom>
        </p:spPr>
      </p:pic>
    </p:spTree>
    <p:extLst>
      <p:ext uri="{BB962C8B-B14F-4D97-AF65-F5344CB8AC3E}">
        <p14:creationId xmlns:p14="http://schemas.microsoft.com/office/powerpoint/2010/main" val="3350537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2876" y="396632"/>
            <a:ext cx="4413259" cy="646331"/>
          </a:xfrm>
          <a:prstGeom prst="rect">
            <a:avLst/>
          </a:prstGeom>
        </p:spPr>
        <p:txBody>
          <a:bodyPr wrap="none">
            <a:spAutoFit/>
          </a:bodyPr>
          <a:lstStyle/>
          <a:p>
            <a:r>
              <a:rPr lang="en-US" altLang="en-US" sz="3600" dirty="0"/>
              <a:t>Wear vs. Deterioration</a:t>
            </a:r>
            <a:endParaRPr lang="en-US" sz="3600" dirty="0"/>
          </a:p>
        </p:txBody>
      </p:sp>
      <p:pic>
        <p:nvPicPr>
          <p:cNvPr id="4" name="Picture 3"/>
          <p:cNvPicPr>
            <a:picLocks noChangeAspect="1"/>
          </p:cNvPicPr>
          <p:nvPr/>
        </p:nvPicPr>
        <p:blipFill>
          <a:blip r:embed="rId2"/>
          <a:stretch>
            <a:fillRect/>
          </a:stretch>
        </p:blipFill>
        <p:spPr>
          <a:xfrm>
            <a:off x="1838723" y="1251187"/>
            <a:ext cx="8514554" cy="4355625"/>
          </a:xfrm>
          <a:prstGeom prst="rect">
            <a:avLst/>
          </a:prstGeom>
        </p:spPr>
      </p:pic>
    </p:spTree>
    <p:extLst>
      <p:ext uri="{BB962C8B-B14F-4D97-AF65-F5344CB8AC3E}">
        <p14:creationId xmlns:p14="http://schemas.microsoft.com/office/powerpoint/2010/main" val="225081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EB50-0EB8-4274-8E34-0BD4D6AFE27F}"/>
              </a:ext>
            </a:extLst>
          </p:cNvPr>
          <p:cNvSpPr>
            <a:spLocks noGrp="1"/>
          </p:cNvSpPr>
          <p:nvPr>
            <p:ph type="title"/>
          </p:nvPr>
        </p:nvSpPr>
        <p:spPr/>
        <p:txBody>
          <a:bodyPr/>
          <a:lstStyle/>
          <a:p>
            <a:r>
              <a:rPr lang="en-US" dirty="0"/>
              <a:t>Software Characteristics</a:t>
            </a:r>
          </a:p>
        </p:txBody>
      </p:sp>
      <p:sp>
        <p:nvSpPr>
          <p:cNvPr id="3" name="Content Placeholder 2">
            <a:extLst>
              <a:ext uri="{FF2B5EF4-FFF2-40B4-BE49-F238E27FC236}">
                <a16:creationId xmlns:a16="http://schemas.microsoft.com/office/drawing/2014/main" id="{CA73E92C-C69A-4020-AE7A-EAC9E932C194}"/>
              </a:ext>
            </a:extLst>
          </p:cNvPr>
          <p:cNvSpPr>
            <a:spLocks noGrp="1"/>
          </p:cNvSpPr>
          <p:nvPr>
            <p:ph idx="1"/>
          </p:nvPr>
        </p:nvSpPr>
        <p:spPr/>
        <p:txBody>
          <a:bodyPr>
            <a:normAutofit/>
          </a:bodyPr>
          <a:lstStyle/>
          <a:p>
            <a:r>
              <a:rPr lang="en-US" dirty="0"/>
              <a:t>Another aspect of wear illustrates the </a:t>
            </a:r>
            <a:r>
              <a:rPr lang="en-US" dirty="0">
                <a:solidFill>
                  <a:srgbClr val="FF0000"/>
                </a:solidFill>
              </a:rPr>
              <a:t>difference between hardware and software. </a:t>
            </a:r>
            <a:r>
              <a:rPr lang="en-US" dirty="0"/>
              <a:t>When a hardware component wears out, it is replaced by a spare part. There are no software spare parts. Every software failure indicates an error in design or in the process through which design was translated into machine executable code. Therefore, </a:t>
            </a:r>
            <a:r>
              <a:rPr lang="en-US" dirty="0">
                <a:solidFill>
                  <a:srgbClr val="FF0000"/>
                </a:solidFill>
              </a:rPr>
              <a:t>software maintenance involves considerably more complexity than hardware maintenance.</a:t>
            </a:r>
          </a:p>
        </p:txBody>
      </p:sp>
    </p:spTree>
    <p:extLst>
      <p:ext uri="{BB962C8B-B14F-4D97-AF65-F5344CB8AC3E}">
        <p14:creationId xmlns:p14="http://schemas.microsoft.com/office/powerpoint/2010/main" val="44412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6B72-28D9-464A-B413-70E365820ECF}"/>
              </a:ext>
            </a:extLst>
          </p:cNvPr>
          <p:cNvSpPr>
            <a:spLocks noGrp="1"/>
          </p:cNvSpPr>
          <p:nvPr>
            <p:ph type="title"/>
          </p:nvPr>
        </p:nvSpPr>
        <p:spPr/>
        <p:txBody>
          <a:bodyPr/>
          <a:lstStyle/>
          <a:p>
            <a:r>
              <a:rPr lang="en-US" dirty="0"/>
              <a:t>Software Characteristics</a:t>
            </a:r>
          </a:p>
        </p:txBody>
      </p:sp>
      <p:sp>
        <p:nvSpPr>
          <p:cNvPr id="3" name="Content Placeholder 2">
            <a:extLst>
              <a:ext uri="{FF2B5EF4-FFF2-40B4-BE49-F238E27FC236}">
                <a16:creationId xmlns:a16="http://schemas.microsoft.com/office/drawing/2014/main" id="{F972D441-7917-4C8B-B2A9-DC428B919E4A}"/>
              </a:ext>
            </a:extLst>
          </p:cNvPr>
          <p:cNvSpPr>
            <a:spLocks noGrp="1"/>
          </p:cNvSpPr>
          <p:nvPr>
            <p:ph idx="1"/>
          </p:nvPr>
        </p:nvSpPr>
        <p:spPr/>
        <p:txBody>
          <a:bodyPr/>
          <a:lstStyle/>
          <a:p>
            <a:r>
              <a:rPr lang="en-US" b="1" dirty="0"/>
              <a:t>3. Although the industry is moving toward component-based assembly, most software continues to be custom built:</a:t>
            </a:r>
          </a:p>
          <a:p>
            <a:r>
              <a:rPr lang="en-US" dirty="0"/>
              <a:t>In the hardware world, component reuse is a natural part of the engineering process. In the software world, it is something that has only begun to be achieved on a broad scale. A software component should be designed and implemented so that it can be reused in many different programs.</a:t>
            </a:r>
          </a:p>
        </p:txBody>
      </p:sp>
    </p:spTree>
    <p:extLst>
      <p:ext uri="{BB962C8B-B14F-4D97-AF65-F5344CB8AC3E}">
        <p14:creationId xmlns:p14="http://schemas.microsoft.com/office/powerpoint/2010/main" val="173011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Software </a:t>
            </a:r>
            <a:r>
              <a:rPr lang="en-US" dirty="0"/>
              <a:t>Applications</a:t>
            </a:r>
          </a:p>
        </p:txBody>
      </p:sp>
      <p:sp>
        <p:nvSpPr>
          <p:cNvPr id="3" name="Content Placeholder 2"/>
          <p:cNvSpPr>
            <a:spLocks noGrp="1"/>
          </p:cNvSpPr>
          <p:nvPr>
            <p:ph idx="1"/>
          </p:nvPr>
        </p:nvSpPr>
        <p:spPr>
          <a:xfrm>
            <a:off x="838200" y="1091820"/>
            <a:ext cx="10515600" cy="5766179"/>
          </a:xfrm>
        </p:spPr>
        <p:txBody>
          <a:bodyPr>
            <a:normAutofit fontScale="92500" lnSpcReduction="10000"/>
          </a:bodyPr>
          <a:lstStyle/>
          <a:p>
            <a:pPr marL="0" indent="0">
              <a:buNone/>
            </a:pPr>
            <a:r>
              <a:rPr lang="en-US" dirty="0" smtClean="0"/>
              <a:t>1. </a:t>
            </a:r>
            <a:r>
              <a:rPr lang="en-US" b="1" dirty="0" smtClean="0"/>
              <a:t>System </a:t>
            </a:r>
            <a:r>
              <a:rPr lang="en-US" b="1" dirty="0"/>
              <a:t>software</a:t>
            </a:r>
            <a:r>
              <a:rPr lang="en-US" dirty="0"/>
              <a:t>: such as compilers, editors, file management utilities</a:t>
            </a:r>
          </a:p>
          <a:p>
            <a:pPr marL="0" indent="0">
              <a:buNone/>
            </a:pPr>
            <a:r>
              <a:rPr lang="en-US" dirty="0" smtClean="0"/>
              <a:t>2</a:t>
            </a:r>
            <a:r>
              <a:rPr lang="en-US" dirty="0"/>
              <a:t>. </a:t>
            </a:r>
            <a:r>
              <a:rPr lang="en-US" b="1" dirty="0"/>
              <a:t>Application software: </a:t>
            </a:r>
            <a:r>
              <a:rPr lang="en-US" dirty="0"/>
              <a:t>stand-alone programs for specific needs.</a:t>
            </a:r>
          </a:p>
          <a:p>
            <a:pPr marL="0" indent="0">
              <a:buNone/>
            </a:pPr>
            <a:r>
              <a:rPr lang="en-US" dirty="0" smtClean="0"/>
              <a:t>3</a:t>
            </a:r>
            <a:r>
              <a:rPr lang="en-US" dirty="0"/>
              <a:t>. </a:t>
            </a:r>
            <a:r>
              <a:rPr lang="en-US" b="1" dirty="0"/>
              <a:t>Engineering/scientific software</a:t>
            </a:r>
            <a:r>
              <a:rPr lang="en-US" dirty="0"/>
              <a:t>: Characterized by “number crunching</a:t>
            </a:r>
            <a:r>
              <a:rPr lang="en-US" dirty="0" smtClean="0"/>
              <a:t>” algorithms</a:t>
            </a:r>
            <a:r>
              <a:rPr lang="en-US" dirty="0"/>
              <a:t>. </a:t>
            </a:r>
            <a:r>
              <a:rPr lang="en-US" dirty="0" smtClean="0"/>
              <a:t>Such as automotive stress analysis, molecular biology, orbital dynamics etc.</a:t>
            </a:r>
          </a:p>
          <a:p>
            <a:pPr marL="0" indent="0">
              <a:buNone/>
            </a:pPr>
            <a:r>
              <a:rPr lang="en-US" dirty="0" smtClean="0"/>
              <a:t>4</a:t>
            </a:r>
            <a:r>
              <a:rPr lang="en-US" dirty="0"/>
              <a:t>. </a:t>
            </a:r>
            <a:r>
              <a:rPr lang="en-US" b="1" dirty="0"/>
              <a:t>Embedded </a:t>
            </a:r>
            <a:r>
              <a:rPr lang="en-US" b="1" dirty="0" smtClean="0"/>
              <a:t>software: </a:t>
            </a:r>
            <a:r>
              <a:rPr lang="en-US" dirty="0"/>
              <a:t>resides within a product or system. (key pad control of </a:t>
            </a:r>
            <a:r>
              <a:rPr lang="en-US" dirty="0" smtClean="0"/>
              <a:t>a microwave </a:t>
            </a:r>
            <a:r>
              <a:rPr lang="en-US" dirty="0"/>
              <a:t>oven, digital function of dashboard display in a car)</a:t>
            </a:r>
          </a:p>
          <a:p>
            <a:pPr marL="0" indent="0">
              <a:buNone/>
            </a:pPr>
            <a:r>
              <a:rPr lang="en-US" dirty="0" smtClean="0"/>
              <a:t>5</a:t>
            </a:r>
            <a:r>
              <a:rPr lang="en-US" dirty="0"/>
              <a:t>. </a:t>
            </a:r>
            <a:r>
              <a:rPr lang="en-US" b="1" dirty="0"/>
              <a:t>Product-line </a:t>
            </a:r>
            <a:r>
              <a:rPr lang="en-US" b="1" dirty="0" smtClean="0"/>
              <a:t>software: </a:t>
            </a:r>
            <a:r>
              <a:rPr lang="en-US" dirty="0"/>
              <a:t>focus on a limited marketplace to address mass </a:t>
            </a:r>
            <a:r>
              <a:rPr lang="en-US" dirty="0" smtClean="0"/>
              <a:t>consumer market</a:t>
            </a:r>
            <a:r>
              <a:rPr lang="en-US" dirty="0"/>
              <a:t>. (word processing, graphics, database management)</a:t>
            </a:r>
          </a:p>
          <a:p>
            <a:pPr marL="0" indent="0">
              <a:buNone/>
            </a:pPr>
            <a:r>
              <a:rPr lang="en-US" dirty="0" smtClean="0"/>
              <a:t>6</a:t>
            </a:r>
            <a:r>
              <a:rPr lang="en-US" dirty="0"/>
              <a:t>. </a:t>
            </a:r>
            <a:r>
              <a:rPr lang="en-US" b="1" dirty="0" err="1"/>
              <a:t>WebApps</a:t>
            </a:r>
            <a:r>
              <a:rPr lang="en-US" dirty="0"/>
              <a:t> (Web applications</a:t>
            </a:r>
            <a:r>
              <a:rPr lang="en-US" dirty="0" smtClean="0"/>
              <a:t>): </a:t>
            </a:r>
            <a:r>
              <a:rPr lang="en-US" dirty="0"/>
              <a:t>network centric software. As web 2.0 emerges, </a:t>
            </a:r>
            <a:r>
              <a:rPr lang="en-US" dirty="0" smtClean="0"/>
              <a:t>more sophisticated </a:t>
            </a:r>
            <a:r>
              <a:rPr lang="en-US" dirty="0"/>
              <a:t>computing environments is supported integrated with remote database </a:t>
            </a:r>
            <a:r>
              <a:rPr lang="en-US" dirty="0" smtClean="0"/>
              <a:t>and business </a:t>
            </a:r>
            <a:r>
              <a:rPr lang="en-US" dirty="0"/>
              <a:t>applications.</a:t>
            </a:r>
          </a:p>
          <a:p>
            <a:pPr marL="0" indent="0">
              <a:buNone/>
            </a:pPr>
            <a:r>
              <a:rPr lang="en-US" dirty="0" smtClean="0"/>
              <a:t>7</a:t>
            </a:r>
            <a:r>
              <a:rPr lang="en-US" dirty="0"/>
              <a:t>. </a:t>
            </a:r>
            <a:r>
              <a:rPr lang="en-US" b="1" dirty="0"/>
              <a:t>AI </a:t>
            </a:r>
            <a:r>
              <a:rPr lang="en-US" dirty="0" smtClean="0"/>
              <a:t>software: </a:t>
            </a:r>
            <a:r>
              <a:rPr lang="en-US" dirty="0"/>
              <a:t>uses non-numerical algorithm to solve complex problem. Robotics, </a:t>
            </a:r>
            <a:r>
              <a:rPr lang="en-US" dirty="0" smtClean="0"/>
              <a:t>expert system</a:t>
            </a:r>
            <a:r>
              <a:rPr lang="en-US" dirty="0"/>
              <a:t>, pattern recognition game playing</a:t>
            </a:r>
          </a:p>
        </p:txBody>
      </p:sp>
    </p:spTree>
    <p:extLst>
      <p:ext uri="{BB962C8B-B14F-4D97-AF65-F5344CB8AC3E}">
        <p14:creationId xmlns:p14="http://schemas.microsoft.com/office/powerpoint/2010/main" val="88598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r>
              <a:rPr lang="en-US" dirty="0" smtClean="0">
                <a:latin typeface="Helvetica" pitchFamily="34" charset="0"/>
              </a:rPr>
              <a:t>Instructor</a:t>
            </a:r>
            <a:r>
              <a:rPr lang="en-US" dirty="0" smtClean="0">
                <a:latin typeface="Helvetica" pitchFamily="34" charset="0"/>
                <a:ea typeface="Helvetica" pitchFamily="34" charset="0"/>
                <a:cs typeface="Helvetica" pitchFamily="34" charset="0"/>
              </a:rPr>
              <a:t>: </a:t>
            </a:r>
            <a:r>
              <a:rPr lang="en-US" dirty="0" err="1" smtClean="0">
                <a:latin typeface="Helvetica" pitchFamily="34" charset="0"/>
                <a:ea typeface="Helvetica" pitchFamily="34" charset="0"/>
                <a:cs typeface="Helvetica" pitchFamily="34" charset="0"/>
              </a:rPr>
              <a:t>Syeda</a:t>
            </a:r>
            <a:r>
              <a:rPr lang="en-US" dirty="0" smtClean="0">
                <a:latin typeface="Helvetica" pitchFamily="34" charset="0"/>
                <a:ea typeface="Helvetica" pitchFamily="34" charset="0"/>
                <a:cs typeface="Helvetica" pitchFamily="34" charset="0"/>
              </a:rPr>
              <a:t> </a:t>
            </a:r>
            <a:r>
              <a:rPr lang="en-US" dirty="0" err="1" smtClean="0">
                <a:latin typeface="Helvetica" pitchFamily="34" charset="0"/>
                <a:ea typeface="Helvetica" pitchFamily="34" charset="0"/>
                <a:cs typeface="Helvetica" pitchFamily="34" charset="0"/>
              </a:rPr>
              <a:t>Nazia</a:t>
            </a:r>
            <a:r>
              <a:rPr lang="en-US" dirty="0" smtClean="0">
                <a:latin typeface="Helvetica" pitchFamily="34" charset="0"/>
                <a:ea typeface="Helvetica" pitchFamily="34" charset="0"/>
                <a:cs typeface="Helvetica" pitchFamily="34" charset="0"/>
              </a:rPr>
              <a:t> </a:t>
            </a:r>
            <a:r>
              <a:rPr lang="en-US" dirty="0" err="1" smtClean="0">
                <a:latin typeface="Helvetica" pitchFamily="34" charset="0"/>
                <a:ea typeface="Helvetica" pitchFamily="34" charset="0"/>
                <a:cs typeface="Helvetica" pitchFamily="34" charset="0"/>
              </a:rPr>
              <a:t>Ashraf</a:t>
            </a:r>
            <a:endParaRPr lang="en-US" dirty="0" smtClean="0"/>
          </a:p>
        </p:txBody>
      </p:sp>
      <p:sp>
        <p:nvSpPr>
          <p:cNvPr id="3075" name="Content Placeholder 2"/>
          <p:cNvSpPr>
            <a:spLocks noGrp="1"/>
          </p:cNvSpPr>
          <p:nvPr>
            <p:ph idx="1"/>
          </p:nvPr>
        </p:nvSpPr>
        <p:spPr/>
        <p:txBody>
          <a:bodyPr>
            <a:normAutofit/>
          </a:bodyPr>
          <a:lstStyle/>
          <a:p>
            <a:r>
              <a:rPr lang="en-US" dirty="0" smtClean="0"/>
              <a:t>Lecturer, CS Department, SMIU, </a:t>
            </a:r>
            <a:r>
              <a:rPr lang="en-US" dirty="0"/>
              <a:t>Karachi </a:t>
            </a:r>
            <a:r>
              <a:rPr lang="en-US" dirty="0" smtClean="0"/>
              <a:t>and have 9 </a:t>
            </a:r>
            <a:r>
              <a:rPr lang="en-US" dirty="0"/>
              <a:t>years of </a:t>
            </a:r>
            <a:r>
              <a:rPr lang="en-US" dirty="0" smtClean="0"/>
              <a:t>experience. </a:t>
            </a:r>
          </a:p>
          <a:p>
            <a:r>
              <a:rPr lang="en-US" dirty="0" smtClean="0"/>
              <a:t>PhD(CS) scholar in </a:t>
            </a:r>
            <a:r>
              <a:rPr lang="en-US" dirty="0" err="1" smtClean="0"/>
              <a:t>Bahria</a:t>
            </a:r>
            <a:r>
              <a:rPr lang="en-US" dirty="0" smtClean="0"/>
              <a:t> University Karachi</a:t>
            </a:r>
          </a:p>
          <a:p>
            <a:r>
              <a:rPr lang="en-US" dirty="0" err="1" smtClean="0"/>
              <a:t>M.Engg</a:t>
            </a:r>
            <a:r>
              <a:rPr lang="en-US" dirty="0" smtClean="0"/>
              <a:t>. in Computer Systems from NED University, Karachi</a:t>
            </a:r>
          </a:p>
          <a:p>
            <a:r>
              <a:rPr lang="en-US" dirty="0" smtClean="0"/>
              <a:t>BS Computer </a:t>
            </a:r>
            <a:r>
              <a:rPr lang="en-US" dirty="0" err="1" smtClean="0"/>
              <a:t>Engg</a:t>
            </a:r>
            <a:r>
              <a:rPr lang="en-US" dirty="0" smtClean="0"/>
              <a:t>. from SSUET, Karachi</a:t>
            </a:r>
          </a:p>
          <a:p>
            <a:r>
              <a:rPr lang="en-US" dirty="0" smtClean="0"/>
              <a:t>More than 2 years of Experience in FUUAST, Karachi</a:t>
            </a:r>
          </a:p>
          <a:p>
            <a:endParaRPr lang="en-US" dirty="0" smtClean="0"/>
          </a:p>
        </p:txBody>
      </p:sp>
      <p:sp>
        <p:nvSpPr>
          <p:cNvPr id="5" name="Slide Number Placeholder 4"/>
          <p:cNvSpPr>
            <a:spLocks noGrp="1"/>
          </p:cNvSpPr>
          <p:nvPr>
            <p:ph type="sldNum" sz="quarter" idx="12"/>
          </p:nvPr>
        </p:nvSpPr>
        <p:spPr/>
        <p:txBody>
          <a:bodyPr/>
          <a:lstStyle/>
          <a:p>
            <a:fld id="{FEFC15C1-C056-4061-9E53-681186A5AF22}" type="slidenum">
              <a:rPr lang="en-US" smtClean="0"/>
              <a:pPr/>
              <a:t>2</a:t>
            </a:fld>
            <a:endParaRPr lang="en-US"/>
          </a:p>
        </p:txBody>
      </p:sp>
    </p:spTree>
    <p:extLst>
      <p:ext uri="{BB962C8B-B14F-4D97-AF65-F5344CB8AC3E}">
        <p14:creationId xmlns:p14="http://schemas.microsoft.com/office/powerpoint/2010/main" val="2133477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SW APPLICATIONS- NEW CATEGORIES</a:t>
            </a:r>
            <a:endParaRPr lang="en-US" dirty="0"/>
          </a:p>
        </p:txBody>
      </p:sp>
      <p:sp>
        <p:nvSpPr>
          <p:cNvPr id="3" name="Content Placeholder 2"/>
          <p:cNvSpPr>
            <a:spLocks noGrp="1"/>
          </p:cNvSpPr>
          <p:nvPr>
            <p:ph idx="1"/>
          </p:nvPr>
        </p:nvSpPr>
        <p:spPr>
          <a:xfrm>
            <a:off x="838200" y="1078174"/>
            <a:ext cx="10515600" cy="5882184"/>
          </a:xfrm>
        </p:spPr>
        <p:txBody>
          <a:bodyPr>
            <a:normAutofit lnSpcReduction="10000"/>
          </a:bodyPr>
          <a:lstStyle/>
          <a:p>
            <a:r>
              <a:rPr lang="en-US" dirty="0"/>
              <a:t>N</a:t>
            </a:r>
            <a:r>
              <a:rPr lang="en-US" dirty="0" smtClean="0"/>
              <a:t>ew </a:t>
            </a:r>
            <a:r>
              <a:rPr lang="en-US" dirty="0"/>
              <a:t>challenges </a:t>
            </a:r>
            <a:r>
              <a:rPr lang="en-US" dirty="0" smtClean="0"/>
              <a:t>have </a:t>
            </a:r>
            <a:r>
              <a:rPr lang="en-US" dirty="0"/>
              <a:t>appeared on the horizon:</a:t>
            </a:r>
          </a:p>
          <a:p>
            <a:r>
              <a:rPr lang="en-US" b="1" dirty="0"/>
              <a:t>Open world computing</a:t>
            </a:r>
            <a:r>
              <a:rPr lang="en-US" dirty="0"/>
              <a:t>—pervasive, ubiquitous, distributed computing due </a:t>
            </a:r>
            <a:r>
              <a:rPr lang="en-US" dirty="0" smtClean="0"/>
              <a:t>to wireless </a:t>
            </a:r>
            <a:r>
              <a:rPr lang="en-US" dirty="0"/>
              <a:t>networking. How to allow mobile devices, personal </a:t>
            </a:r>
            <a:r>
              <a:rPr lang="en-US" dirty="0" smtClean="0"/>
              <a:t>computer, enterprise </a:t>
            </a:r>
            <a:r>
              <a:rPr lang="en-US" dirty="0"/>
              <a:t>system to </a:t>
            </a:r>
            <a:r>
              <a:rPr lang="en-US" b="1" dirty="0"/>
              <a:t>communicate across vast network</a:t>
            </a:r>
            <a:r>
              <a:rPr lang="en-US" dirty="0"/>
              <a:t>.</a:t>
            </a:r>
          </a:p>
          <a:p>
            <a:r>
              <a:rPr lang="en-US" b="1" dirty="0" err="1" smtClean="0"/>
              <a:t>Netsourcing</a:t>
            </a:r>
            <a:r>
              <a:rPr lang="en-US" dirty="0" smtClean="0"/>
              <a:t>—the </a:t>
            </a:r>
            <a:r>
              <a:rPr lang="en-US" dirty="0"/>
              <a:t>Web as a computing engine. How to architect simple </a:t>
            </a:r>
            <a:r>
              <a:rPr lang="en-US" dirty="0" smtClean="0"/>
              <a:t>and sophisticated </a:t>
            </a:r>
            <a:r>
              <a:rPr lang="en-US" dirty="0"/>
              <a:t>applications to target end-users worldwide.</a:t>
            </a:r>
          </a:p>
          <a:p>
            <a:r>
              <a:rPr lang="en-US" b="1" dirty="0" smtClean="0"/>
              <a:t>Open </a:t>
            </a:r>
            <a:r>
              <a:rPr lang="en-US" b="1" dirty="0"/>
              <a:t>source</a:t>
            </a:r>
            <a:r>
              <a:rPr lang="en-US" dirty="0"/>
              <a:t>—”free” source code open to the computing community (</a:t>
            </a:r>
            <a:r>
              <a:rPr lang="en-US" dirty="0" smtClean="0"/>
              <a:t>a blessing</a:t>
            </a:r>
            <a:r>
              <a:rPr lang="en-US" dirty="0"/>
              <a:t>, but also a potential curse!)</a:t>
            </a:r>
          </a:p>
          <a:p>
            <a:r>
              <a:rPr lang="en-US" dirty="0" smtClean="0"/>
              <a:t>Also </a:t>
            </a:r>
            <a:r>
              <a:rPr lang="en-US" dirty="0"/>
              <a:t>… (see Chapter 31)</a:t>
            </a:r>
          </a:p>
          <a:p>
            <a:pPr lvl="1"/>
            <a:r>
              <a:rPr lang="en-US" dirty="0" smtClean="0"/>
              <a:t>Data </a:t>
            </a:r>
            <a:r>
              <a:rPr lang="en-US" dirty="0"/>
              <a:t>mining</a:t>
            </a:r>
          </a:p>
          <a:p>
            <a:pPr lvl="1"/>
            <a:r>
              <a:rPr lang="en-US" dirty="0" smtClean="0"/>
              <a:t>Grid </a:t>
            </a:r>
            <a:r>
              <a:rPr lang="en-US" dirty="0"/>
              <a:t>computing</a:t>
            </a:r>
          </a:p>
          <a:p>
            <a:pPr lvl="1"/>
            <a:r>
              <a:rPr lang="en-US" dirty="0" smtClean="0"/>
              <a:t>Cognitive </a:t>
            </a:r>
            <a:r>
              <a:rPr lang="en-US" dirty="0"/>
              <a:t>machines</a:t>
            </a:r>
          </a:p>
          <a:p>
            <a:pPr lvl="1"/>
            <a:r>
              <a:rPr lang="en-US" dirty="0" smtClean="0"/>
              <a:t>Software </a:t>
            </a:r>
            <a:r>
              <a:rPr lang="en-US" dirty="0"/>
              <a:t>for nanotechnologies</a:t>
            </a:r>
          </a:p>
        </p:txBody>
      </p:sp>
    </p:spTree>
    <p:extLst>
      <p:ext uri="{BB962C8B-B14F-4D97-AF65-F5344CB8AC3E}">
        <p14:creationId xmlns:p14="http://schemas.microsoft.com/office/powerpoint/2010/main" val="3160723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50031"/>
            <a:ext cx="6791136" cy="1325563"/>
          </a:xfrm>
        </p:spPr>
        <p:txBody>
          <a:bodyPr/>
          <a:lstStyle/>
          <a:p>
            <a:r>
              <a:rPr lang="en-US" altLang="en-US" dirty="0"/>
              <a:t>Software </a:t>
            </a:r>
            <a:r>
              <a:rPr lang="en-US" altLang="en-US" dirty="0" smtClean="0"/>
              <a:t>Engineering Definition </a:t>
            </a:r>
            <a:endParaRPr lang="en-US" dirty="0"/>
          </a:p>
        </p:txBody>
      </p:sp>
      <p:sp>
        <p:nvSpPr>
          <p:cNvPr id="3" name="Content Placeholder 2"/>
          <p:cNvSpPr>
            <a:spLocks noGrp="1"/>
          </p:cNvSpPr>
          <p:nvPr>
            <p:ph idx="1"/>
          </p:nvPr>
        </p:nvSpPr>
        <p:spPr>
          <a:xfrm>
            <a:off x="0" y="1575594"/>
            <a:ext cx="10515600" cy="5282406"/>
          </a:xfrm>
        </p:spPr>
        <p:txBody>
          <a:bodyPr>
            <a:normAutofit/>
          </a:bodyPr>
          <a:lstStyle/>
          <a:p>
            <a:endParaRPr lang="en-US" b="1" dirty="0" smtClean="0"/>
          </a:p>
          <a:p>
            <a:endParaRPr lang="en-US" b="1" dirty="0"/>
          </a:p>
          <a:p>
            <a:r>
              <a:rPr lang="en-US" b="1" dirty="0" smtClean="0"/>
              <a:t>The </a:t>
            </a:r>
            <a:r>
              <a:rPr lang="en-US" b="1" dirty="0"/>
              <a:t>seminal definition:</a:t>
            </a:r>
          </a:p>
          <a:p>
            <a:r>
              <a:rPr lang="en-US" i="1" dirty="0"/>
              <a:t>[Software engineering is] the establishment and use </a:t>
            </a:r>
            <a:r>
              <a:rPr lang="en-US" i="1" dirty="0" smtClean="0"/>
              <a:t>of sound </a:t>
            </a:r>
            <a:r>
              <a:rPr lang="en-US" i="1" dirty="0"/>
              <a:t>engineering principles in order to </a:t>
            </a:r>
            <a:r>
              <a:rPr lang="en-US" i="1" dirty="0" smtClean="0"/>
              <a:t>obtain economically </a:t>
            </a:r>
            <a:r>
              <a:rPr lang="en-US" i="1" dirty="0"/>
              <a:t>software that is reliable and </a:t>
            </a:r>
            <a:r>
              <a:rPr lang="en-US" i="1" dirty="0" smtClean="0"/>
              <a:t>works efficiently </a:t>
            </a:r>
            <a:r>
              <a:rPr lang="en-US" i="1" dirty="0"/>
              <a:t>on real machines</a:t>
            </a:r>
            <a:r>
              <a:rPr lang="en-US" i="1" dirty="0" smtClean="0"/>
              <a:t>.</a:t>
            </a:r>
          </a:p>
          <a:p>
            <a:r>
              <a:rPr lang="en-US" b="1" dirty="0"/>
              <a:t>The </a:t>
            </a:r>
            <a:r>
              <a:rPr lang="en-US" b="1" dirty="0" smtClean="0"/>
              <a:t>IEEE (Institute of Electrical and Electronic Engineers) </a:t>
            </a:r>
            <a:r>
              <a:rPr lang="en-US" b="1" dirty="0"/>
              <a:t>definition:</a:t>
            </a:r>
          </a:p>
          <a:p>
            <a:r>
              <a:rPr lang="en-US" i="1" dirty="0"/>
              <a:t>Software Engineering: (1) The application of </a:t>
            </a:r>
            <a:r>
              <a:rPr lang="en-US" i="1" dirty="0" smtClean="0"/>
              <a:t>a systematic</a:t>
            </a:r>
            <a:r>
              <a:rPr lang="en-US" i="1" dirty="0"/>
              <a:t>, disciplined, quantifiable approach to </a:t>
            </a:r>
            <a:r>
              <a:rPr lang="en-US" i="1" dirty="0" smtClean="0"/>
              <a:t>the development</a:t>
            </a:r>
            <a:r>
              <a:rPr lang="en-US" i="1" dirty="0"/>
              <a:t>, operation, and maintenance of </a:t>
            </a:r>
            <a:r>
              <a:rPr lang="en-US" i="1" dirty="0" smtClean="0"/>
              <a:t>software; that </a:t>
            </a:r>
            <a:r>
              <a:rPr lang="en-US" i="1" dirty="0"/>
              <a:t>is, the application of engineering to software. (2) </a:t>
            </a:r>
            <a:r>
              <a:rPr lang="en-US" i="1" dirty="0" smtClean="0"/>
              <a:t>The study </a:t>
            </a:r>
            <a:r>
              <a:rPr lang="en-US" i="1" dirty="0"/>
              <a:t>of approaches as in (1).</a:t>
            </a:r>
            <a:endParaRPr lang="en-US" dirty="0"/>
          </a:p>
        </p:txBody>
      </p:sp>
      <p:pic>
        <p:nvPicPr>
          <p:cNvPr id="3074" name="Picture 2" descr="Image result for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846" y="12925"/>
            <a:ext cx="5556154" cy="31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657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Software Engineering Definition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8516" y="1458676"/>
            <a:ext cx="6905625" cy="4543425"/>
          </a:xfrm>
          <a:prstGeom prst="rect">
            <a:avLst/>
          </a:prstGeom>
        </p:spPr>
      </p:pic>
      <p:pic>
        <p:nvPicPr>
          <p:cNvPr id="2050" name="Picture 2" descr="Image result for software en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141" y="1458677"/>
            <a:ext cx="5126614" cy="454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60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30" y="0"/>
            <a:ext cx="11715059" cy="6564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196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altLang="en-US" smtClean="0"/>
              <a:t>The Role of Software Engg. (1)</a:t>
            </a:r>
          </a:p>
        </p:txBody>
      </p:sp>
      <p:sp>
        <p:nvSpPr>
          <p:cNvPr id="18435" name="Cloud"/>
          <p:cNvSpPr>
            <a:spLocks noChangeAspect="1" noEditPoints="1" noChangeArrowheads="1"/>
          </p:cNvSpPr>
          <p:nvPr/>
        </p:nvSpPr>
        <p:spPr bwMode="auto">
          <a:xfrm>
            <a:off x="8151813" y="3117851"/>
            <a:ext cx="1930400" cy="12938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53882" dir="2700000" algn="ctr" rotWithShape="0">
              <a:srgbClr val="808080"/>
            </a:outerShdw>
          </a:effectLst>
        </p:spPr>
        <p:txBody>
          <a:bodyPr tIns="457200" bIns="320040"/>
          <a:lstStyle/>
          <a:p>
            <a:endParaRPr lang="en-US"/>
          </a:p>
        </p:txBody>
      </p:sp>
      <p:pic>
        <p:nvPicPr>
          <p:cNvPr id="18436" name="Picture 669" descr="MCj0411970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8" y="2144714"/>
            <a:ext cx="4595812"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Cloud"/>
          <p:cNvSpPr>
            <a:spLocks noChangeAspect="1" noEditPoints="1" noChangeArrowheads="1"/>
          </p:cNvSpPr>
          <p:nvPr/>
        </p:nvSpPr>
        <p:spPr bwMode="auto">
          <a:xfrm>
            <a:off x="1685926" y="3390900"/>
            <a:ext cx="3108325" cy="2082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53882" dir="2700000" algn="ctr" rotWithShape="0">
              <a:srgbClr val="808080"/>
            </a:outerShdw>
          </a:effectLst>
        </p:spPr>
        <p:txBody>
          <a:bodyPr tIns="457200" bIns="320040"/>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en-US" sz="1800">
                <a:latin typeface="Arial" panose="020B0604020202020204" pitchFamily="34" charset="0"/>
              </a:rPr>
              <a:t>Customer</a:t>
            </a:r>
          </a:p>
        </p:txBody>
      </p:sp>
      <p:sp>
        <p:nvSpPr>
          <p:cNvPr id="18438" name="WordArt 671"/>
          <p:cNvSpPr>
            <a:spLocks noChangeAspect="1" noChangeArrowheads="1" noChangeShapeType="1" noTextEdit="1"/>
          </p:cNvSpPr>
          <p:nvPr/>
        </p:nvSpPr>
        <p:spPr bwMode="auto">
          <a:xfrm rot="20865396">
            <a:off x="4911725" y="4216401"/>
            <a:ext cx="3113088" cy="568325"/>
          </a:xfrm>
          <a:prstGeom prst="rect">
            <a:avLst/>
          </a:prstGeom>
        </p:spPr>
        <p:txBody>
          <a:bodyPr wrap="none" fromWordArt="1">
            <a:prstTxWarp prst="textCascadeUp">
              <a:avLst>
                <a:gd name="adj" fmla="val 28569"/>
              </a:avLst>
            </a:prstTxWarp>
          </a:bodyPr>
          <a:lstStyle/>
          <a:p>
            <a:pPr algn="ctr"/>
            <a:r>
              <a:rPr lang="en-US" kern="10">
                <a:ln w="9525">
                  <a:solidFill>
                    <a:srgbClr val="000000"/>
                  </a:solidFill>
                  <a:round/>
                  <a:headEnd/>
                  <a:tailEnd/>
                </a:ln>
                <a:solidFill>
                  <a:srgbClr val="000000"/>
                </a:solidFill>
                <a:latin typeface="Arial Black" panose="020B0A04020102020204" pitchFamily="34" charset="0"/>
              </a:rPr>
              <a:t>Software Engineering</a:t>
            </a:r>
          </a:p>
        </p:txBody>
      </p:sp>
      <p:sp>
        <p:nvSpPr>
          <p:cNvPr id="18439" name="Text Box 672"/>
          <p:cNvSpPr txBox="1">
            <a:spLocks noChangeArrowheads="1"/>
          </p:cNvSpPr>
          <p:nvPr/>
        </p:nvSpPr>
        <p:spPr bwMode="auto">
          <a:xfrm>
            <a:off x="8657079" y="4443414"/>
            <a:ext cx="13008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r>
              <a:rPr lang="en-US" altLang="en-US" sz="1800">
                <a:latin typeface="Arial" panose="020B0604020202020204" pitchFamily="34" charset="0"/>
              </a:rPr>
              <a:t>Programmer</a:t>
            </a:r>
          </a:p>
        </p:txBody>
      </p:sp>
      <p:sp>
        <p:nvSpPr>
          <p:cNvPr id="18440" name="TextBox 1"/>
          <p:cNvSpPr txBox="1">
            <a:spLocks noChangeArrowheads="1"/>
          </p:cNvSpPr>
          <p:nvPr/>
        </p:nvSpPr>
        <p:spPr bwMode="auto">
          <a:xfrm>
            <a:off x="2025650" y="1584325"/>
            <a:ext cx="65710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en-US" sz="1800">
                <a:latin typeface="Arial" panose="020B0604020202020204" pitchFamily="34" charset="0"/>
              </a:rPr>
              <a:t>A bridge from customer needs to programming implementation</a:t>
            </a:r>
          </a:p>
        </p:txBody>
      </p:sp>
      <p:sp>
        <p:nvSpPr>
          <p:cNvPr id="18441" name="TextBox 10"/>
          <p:cNvSpPr txBox="1">
            <a:spLocks noChangeArrowheads="1"/>
          </p:cNvSpPr>
          <p:nvPr/>
        </p:nvSpPr>
        <p:spPr bwMode="auto">
          <a:xfrm>
            <a:off x="4040188" y="5681664"/>
            <a:ext cx="5917004"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en-US" sz="2400" u="sng">
                <a:latin typeface="Arial" panose="020B0604020202020204" pitchFamily="34" charset="0"/>
              </a:rPr>
              <a:t>First law of software engineering</a:t>
            </a:r>
            <a:endParaRPr lang="en-US" altLang="en-US" sz="1800" u="sng">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Software engineer is willing to learn the problem domain</a:t>
            </a:r>
          </a:p>
          <a:p>
            <a:pPr eaLnBrk="1" hangingPunct="1">
              <a:spcBef>
                <a:spcPct val="0"/>
              </a:spcBef>
              <a:buFontTx/>
              <a:buNone/>
            </a:pPr>
            <a:r>
              <a:rPr lang="en-US" altLang="en-US" sz="1600">
                <a:latin typeface="Arial" panose="020B0604020202020204" pitchFamily="34" charset="0"/>
              </a:rPr>
              <a:t>(problem cannot be solved without understanding it first)</a:t>
            </a:r>
          </a:p>
        </p:txBody>
      </p:sp>
      <p:sp>
        <p:nvSpPr>
          <p:cNvPr id="18442" name="Slide Number Placeholder 2"/>
          <p:cNvSpPr>
            <a:spLocks noGrp="1"/>
          </p:cNvSpPr>
          <p:nvPr>
            <p:ph type="sldNum" sz="quarter" idx="12"/>
          </p:nvPr>
        </p:nvSpPr>
        <p:spPr>
          <a:noFill/>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41BF8828-201D-41B4-AB4F-5676CDA328D1}" type="slidenum">
              <a:rPr lang="en-US" altLang="en-US" sz="1400">
                <a:latin typeface="Times New Roman" panose="02020603050405020304" pitchFamily="18" charset="0"/>
              </a:rPr>
              <a:pPr>
                <a:spcBef>
                  <a:spcPct val="0"/>
                </a:spcBef>
                <a:buFontTx/>
                <a:buNone/>
              </a:pPr>
              <a:t>24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833133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58931" y="121152"/>
            <a:ext cx="10515600" cy="392521"/>
          </a:xfrm>
        </p:spPr>
        <p:txBody>
          <a:bodyPr>
            <a:normAutofit fontScale="90000"/>
          </a:bodyPr>
          <a:lstStyle/>
          <a:p>
            <a:r>
              <a:rPr lang="en-US" altLang="en-US" dirty="0" smtClean="0"/>
              <a:t>The Role of Software </a:t>
            </a:r>
            <a:r>
              <a:rPr lang="en-US" altLang="en-US" dirty="0" err="1" smtClean="0"/>
              <a:t>Engg</a:t>
            </a:r>
            <a:r>
              <a:rPr lang="en-US" altLang="en-US" dirty="0" smtClean="0"/>
              <a:t>. (2)</a:t>
            </a:r>
          </a:p>
        </p:txBody>
      </p:sp>
      <p:sp>
        <p:nvSpPr>
          <p:cNvPr id="20483" name="Slide Number Placeholder 2"/>
          <p:cNvSpPr>
            <a:spLocks noGrp="1"/>
          </p:cNvSpPr>
          <p:nvPr>
            <p:ph type="sldNum" sz="quarter" idx="12"/>
          </p:nvPr>
        </p:nvSpPr>
        <p:spPr>
          <a:noFill/>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82808505-ABA1-4259-B891-C4875E831C06}" type="slidenum">
              <a:rPr lang="en-US" altLang="en-US" sz="1400">
                <a:latin typeface="Times New Roman" panose="02020603050405020304" pitchFamily="18" charset="0"/>
              </a:rPr>
              <a:pPr>
                <a:spcBef>
                  <a:spcPct val="0"/>
                </a:spcBef>
                <a:buFontTx/>
                <a:buNone/>
              </a:pPr>
              <a:t>25</a:t>
            </a:fld>
            <a:endParaRPr lang="en-US" altLang="en-US" sz="1400">
              <a:latin typeface="Times New Roman" panose="02020603050405020304" pitchFamily="18" charset="0"/>
            </a:endParaRPr>
          </a:p>
        </p:txBody>
      </p:sp>
      <p:pic>
        <p:nvPicPr>
          <p:cNvPr id="2048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7342" y="619037"/>
            <a:ext cx="9481692" cy="610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701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7575" y="1063943"/>
            <a:ext cx="10671953" cy="5623460"/>
          </a:xfrm>
          <a:prstGeom prst="rect">
            <a:avLst/>
          </a:prstGeom>
        </p:spPr>
      </p:pic>
      <p:pic>
        <p:nvPicPr>
          <p:cNvPr id="5" name="Picture 4"/>
          <p:cNvPicPr>
            <a:picLocks noChangeAspect="1"/>
          </p:cNvPicPr>
          <p:nvPr/>
        </p:nvPicPr>
        <p:blipFill>
          <a:blip r:embed="rId3"/>
          <a:stretch>
            <a:fillRect/>
          </a:stretch>
        </p:blipFill>
        <p:spPr>
          <a:xfrm>
            <a:off x="3697063" y="452437"/>
            <a:ext cx="4752975" cy="466725"/>
          </a:xfrm>
          <a:prstGeom prst="rect">
            <a:avLst/>
          </a:prstGeom>
        </p:spPr>
      </p:pic>
    </p:spTree>
    <p:extLst>
      <p:ext uri="{BB962C8B-B14F-4D97-AF65-F5344CB8AC3E}">
        <p14:creationId xmlns:p14="http://schemas.microsoft.com/office/powerpoint/2010/main" val="1636323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08"/>
            <a:ext cx="10515600" cy="1325563"/>
          </a:xfrm>
        </p:spPr>
        <p:txBody>
          <a:bodyPr/>
          <a:lstStyle/>
          <a:p>
            <a:r>
              <a:rPr lang="en-GB" dirty="0" smtClean="0"/>
              <a:t>FAQ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11192910"/>
              </p:ext>
            </p:extLst>
          </p:nvPr>
        </p:nvGraphicFramePr>
        <p:xfrm>
          <a:off x="341812" y="1181687"/>
          <a:ext cx="11011988" cy="5323616"/>
        </p:xfrm>
        <a:graphic>
          <a:graphicData uri="http://schemas.openxmlformats.org/drawingml/2006/table">
            <a:tbl>
              <a:tblPr firstRow="1" bandRow="1">
                <a:tableStyleId>{21E4AEA4-8DFA-4A89-87EB-49C32662AFE0}</a:tableStyleId>
              </a:tblPr>
              <a:tblGrid>
                <a:gridCol w="4667540">
                  <a:extLst>
                    <a:ext uri="{9D8B030D-6E8A-4147-A177-3AD203B41FA5}">
                      <a16:colId xmlns:a16="http://schemas.microsoft.com/office/drawing/2014/main" val="20000"/>
                    </a:ext>
                  </a:extLst>
                </a:gridCol>
                <a:gridCol w="6344448">
                  <a:extLst>
                    <a:ext uri="{9D8B030D-6E8A-4147-A177-3AD203B41FA5}">
                      <a16:colId xmlns:a16="http://schemas.microsoft.com/office/drawing/2014/main" val="20001"/>
                    </a:ext>
                  </a:extLst>
                </a:gridCol>
              </a:tblGrid>
              <a:tr h="414753">
                <a:tc>
                  <a:txBody>
                    <a:bodyPr/>
                    <a:lstStyle/>
                    <a:p>
                      <a:r>
                        <a:rPr lang="en-US" sz="1800" b="0" dirty="0" smtClean="0"/>
                        <a:t>Question</a:t>
                      </a:r>
                      <a:endParaRPr lang="en-US" sz="1800" b="0" dirty="0">
                        <a:latin typeface="Arial"/>
                        <a:cs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800" b="0" dirty="0" smtClean="0"/>
                        <a:t>Answer</a:t>
                      </a:r>
                      <a:endParaRPr lang="en-US" sz="1800" b="0" dirty="0">
                        <a:latin typeface="Arial"/>
                        <a:cs typeface="Aria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690309">
                <a:tc>
                  <a:txBody>
                    <a:bodyPr/>
                    <a:lstStyle/>
                    <a:p>
                      <a:pPr algn="just">
                        <a:spcAft>
                          <a:spcPts val="0"/>
                        </a:spcAft>
                      </a:pPr>
                      <a:r>
                        <a:rPr lang="en-GB" sz="1800" b="0" dirty="0"/>
                        <a:t>What are the key challenges facing software engineering?</a:t>
                      </a:r>
                      <a:endParaRPr lang="en-GB" sz="1800" b="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800" b="0" dirty="0"/>
                        <a:t>Coping with increasing diversity, demands for reduced delivery times and developing trustworthy software.</a:t>
                      </a:r>
                      <a:endParaRPr lang="en-GB" sz="1800" b="0" dirty="0">
                        <a:solidFill>
                          <a:srgbClr val="000000"/>
                        </a:solidFill>
                        <a:latin typeface="Arial"/>
                        <a:ea typeface="Times New Roman"/>
                        <a:cs typeface="Arial"/>
                      </a:endParaRPr>
                    </a:p>
                  </a:txBody>
                  <a:tcPr marL="73025" marR="73025" marT="0" marB="6858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97112">
                <a:tc>
                  <a:txBody>
                    <a:bodyPr/>
                    <a:lstStyle/>
                    <a:p>
                      <a:pPr algn="just">
                        <a:spcAft>
                          <a:spcPts val="0"/>
                        </a:spcAft>
                      </a:pPr>
                      <a:r>
                        <a:rPr lang="en-GB" sz="1800" b="0" dirty="0"/>
                        <a:t>What are the costs of software engineering?</a:t>
                      </a:r>
                      <a:endParaRPr lang="en-GB" sz="1800" b="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800" b="0" dirty="0"/>
                        <a:t>Roughly 60% of software costs are development costs, 40% are testing costs. For custom software, evolution costs often exceed development costs.</a:t>
                      </a:r>
                      <a:endParaRPr lang="en-GB" sz="1800" b="0" dirty="0">
                        <a:solidFill>
                          <a:srgbClr val="000000"/>
                        </a:solidFill>
                        <a:latin typeface="Arial"/>
                        <a:ea typeface="Times New Roman"/>
                        <a:cs typeface="Arial"/>
                      </a:endParaRPr>
                    </a:p>
                  </a:txBody>
                  <a:tcPr marL="73025" marR="73025" marT="0" marB="6858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17525">
                <a:tc>
                  <a:txBody>
                    <a:bodyPr/>
                    <a:lstStyle/>
                    <a:p>
                      <a:pPr algn="just">
                        <a:spcAft>
                          <a:spcPts val="0"/>
                        </a:spcAft>
                      </a:pPr>
                      <a:r>
                        <a:rPr lang="en-GB" sz="1800" b="0" dirty="0"/>
                        <a:t>What are the best software engineering techniques and methods?</a:t>
                      </a:r>
                      <a:endParaRPr lang="en-GB" sz="1800" b="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800" b="0" dirty="0"/>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800" b="0" dirty="0">
                        <a:solidFill>
                          <a:srgbClr val="000000"/>
                        </a:solidFill>
                        <a:latin typeface="Arial"/>
                        <a:ea typeface="Times New Roman"/>
                        <a:cs typeface="Arial"/>
                      </a:endParaRPr>
                    </a:p>
                  </a:txBody>
                  <a:tcPr marL="73025" marR="73025" marT="0" marB="6858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03917">
                <a:tc>
                  <a:txBody>
                    <a:bodyPr/>
                    <a:lstStyle/>
                    <a:p>
                      <a:pPr algn="just">
                        <a:spcAft>
                          <a:spcPts val="0"/>
                        </a:spcAft>
                      </a:pPr>
                      <a:r>
                        <a:rPr lang="en-GB" sz="1800" b="0"/>
                        <a:t>What differences has the web made to software engineering?</a:t>
                      </a:r>
                      <a:endParaRPr lang="en-GB" sz="1800" b="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800" b="0" dirty="0"/>
                        <a:t>The web has led to the availability of software services and the possibility of developing highly distributed service-based systems. Web-based systems development has led to important advances in programming languages and software reuse.</a:t>
                      </a:r>
                      <a:endParaRPr lang="en-GB" sz="1800" b="0" dirty="0">
                        <a:solidFill>
                          <a:srgbClr val="000000"/>
                        </a:solidFill>
                        <a:latin typeface="Arial"/>
                        <a:ea typeface="Times New Roman"/>
                        <a:cs typeface="Arial"/>
                      </a:endParaRPr>
                    </a:p>
                  </a:txBody>
                  <a:tcPr marL="73025" marR="73025" marT="0" marB="6858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27</a:t>
            </a:fld>
            <a:endParaRPr lang="en-US"/>
          </a:p>
        </p:txBody>
      </p:sp>
    </p:spTree>
    <p:extLst>
      <p:ext uri="{BB962C8B-B14F-4D97-AF65-F5344CB8AC3E}">
        <p14:creationId xmlns:p14="http://schemas.microsoft.com/office/powerpoint/2010/main" val="581982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0874" y="880282"/>
            <a:ext cx="10415826" cy="5837603"/>
          </a:xfrm>
          <a:prstGeom prst="rect">
            <a:avLst/>
          </a:prstGeom>
        </p:spPr>
      </p:pic>
      <p:pic>
        <p:nvPicPr>
          <p:cNvPr id="3" name="Picture 2"/>
          <p:cNvPicPr>
            <a:picLocks noChangeAspect="1"/>
          </p:cNvPicPr>
          <p:nvPr/>
        </p:nvPicPr>
        <p:blipFill>
          <a:blip r:embed="rId3"/>
          <a:stretch>
            <a:fillRect/>
          </a:stretch>
        </p:blipFill>
        <p:spPr>
          <a:xfrm>
            <a:off x="2954882" y="151930"/>
            <a:ext cx="6800850" cy="466725"/>
          </a:xfrm>
          <a:prstGeom prst="rect">
            <a:avLst/>
          </a:prstGeom>
        </p:spPr>
      </p:pic>
      <p:sp>
        <p:nvSpPr>
          <p:cNvPr id="4" name="TextBox 3"/>
          <p:cNvSpPr txBox="1"/>
          <p:nvPr/>
        </p:nvSpPr>
        <p:spPr>
          <a:xfrm>
            <a:off x="259308" y="103137"/>
            <a:ext cx="2511188" cy="646331"/>
          </a:xfrm>
          <a:prstGeom prst="rect">
            <a:avLst/>
          </a:prstGeom>
          <a:noFill/>
        </p:spPr>
        <p:txBody>
          <a:bodyPr wrap="square" rtlCol="0">
            <a:spAutoFit/>
          </a:bodyPr>
          <a:lstStyle/>
          <a:p>
            <a:r>
              <a:rPr lang="en-US" b="1" dirty="0" smtClean="0">
                <a:solidFill>
                  <a:srgbClr val="CC3300"/>
                </a:solidFill>
              </a:rPr>
              <a:t>Well-engineered software Characteristics</a:t>
            </a:r>
            <a:endParaRPr lang="en-US" b="1" dirty="0">
              <a:solidFill>
                <a:srgbClr val="CC3300"/>
              </a:solidFill>
            </a:endParaRPr>
          </a:p>
        </p:txBody>
      </p:sp>
    </p:spTree>
    <p:extLst>
      <p:ext uri="{BB962C8B-B14F-4D97-AF65-F5344CB8AC3E}">
        <p14:creationId xmlns:p14="http://schemas.microsoft.com/office/powerpoint/2010/main" val="334651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2" y="13648"/>
            <a:ext cx="11144534" cy="1325563"/>
          </a:xfrm>
        </p:spPr>
        <p:txBody>
          <a:bodyPr/>
          <a:lstStyle/>
          <a:p>
            <a:r>
              <a:rPr lang="en-US" dirty="0" smtClean="0"/>
              <a:t>SOFTWARE ENGINEERING- A Layered Technology</a:t>
            </a:r>
            <a:endParaRPr lang="en-US" dirty="0"/>
          </a:p>
        </p:txBody>
      </p:sp>
      <p:sp>
        <p:nvSpPr>
          <p:cNvPr id="3" name="Content Placeholder 2"/>
          <p:cNvSpPr>
            <a:spLocks noGrp="1"/>
          </p:cNvSpPr>
          <p:nvPr>
            <p:ph idx="1"/>
          </p:nvPr>
        </p:nvSpPr>
        <p:spPr>
          <a:xfrm>
            <a:off x="838200" y="1146412"/>
            <a:ext cx="10707806" cy="5356745"/>
          </a:xfrm>
        </p:spPr>
        <p:txBody>
          <a:bodyPr>
            <a:normAutofit/>
          </a:bodyPr>
          <a:lstStyle/>
          <a:p>
            <a:r>
              <a:rPr lang="en-US" dirty="0"/>
              <a:t>Any engineering approach must rest on organizational commitment to </a:t>
            </a:r>
            <a:r>
              <a:rPr lang="en-US" b="1" dirty="0"/>
              <a:t>quality </a:t>
            </a:r>
            <a:r>
              <a:rPr lang="en-US" dirty="0"/>
              <a:t>which fosters </a:t>
            </a:r>
            <a:r>
              <a:rPr lang="en-US" dirty="0" smtClean="0"/>
              <a:t>a continuous </a:t>
            </a:r>
            <a:r>
              <a:rPr lang="en-US" dirty="0"/>
              <a:t>process improvement culture</a:t>
            </a:r>
            <a:r>
              <a:rPr lang="en-US" dirty="0" smtClean="0"/>
              <a:t>.</a:t>
            </a:r>
            <a:endParaRPr lang="en-US" dirty="0"/>
          </a:p>
          <a:p>
            <a:r>
              <a:rPr lang="en-US" b="1" dirty="0" smtClean="0"/>
              <a:t>Process </a:t>
            </a:r>
            <a:r>
              <a:rPr lang="en-US" dirty="0"/>
              <a:t>layer as the foundation defines a framework with activities for effective delivery </a:t>
            </a:r>
            <a:r>
              <a:rPr lang="en-US" dirty="0" smtClean="0"/>
              <a:t>of software </a:t>
            </a:r>
            <a:r>
              <a:rPr lang="en-US" dirty="0"/>
              <a:t>engineering technology. Establish the context where products (model, data, report, </a:t>
            </a:r>
            <a:r>
              <a:rPr lang="en-US" dirty="0" smtClean="0"/>
              <a:t>and forms</a:t>
            </a:r>
            <a:r>
              <a:rPr lang="en-US" dirty="0"/>
              <a:t>) are produced, milestone are established, quality is ensured and change is managed</a:t>
            </a:r>
            <a:r>
              <a:rPr lang="en-US" dirty="0" smtClean="0"/>
              <a:t>.</a:t>
            </a:r>
            <a:endParaRPr lang="en-US" dirty="0"/>
          </a:p>
          <a:p>
            <a:r>
              <a:rPr lang="en-US" b="1" dirty="0" smtClean="0"/>
              <a:t>Method </a:t>
            </a:r>
            <a:r>
              <a:rPr lang="en-US" dirty="0"/>
              <a:t>provides technical how-</a:t>
            </a:r>
            <a:r>
              <a:rPr lang="en-US" dirty="0" err="1"/>
              <a:t>to’s</a:t>
            </a:r>
            <a:r>
              <a:rPr lang="en-US" dirty="0"/>
              <a:t> for building software. It encompasses many tasks </a:t>
            </a:r>
            <a:r>
              <a:rPr lang="en-US" dirty="0" smtClean="0"/>
              <a:t>including communication</a:t>
            </a:r>
            <a:r>
              <a:rPr lang="en-US" dirty="0"/>
              <a:t>, requirement analysis, design modeling, program construction, testing </a:t>
            </a:r>
            <a:r>
              <a:rPr lang="en-US" dirty="0" smtClean="0"/>
              <a:t>and </a:t>
            </a:r>
            <a:r>
              <a:rPr lang="en-US" smtClean="0"/>
              <a:t>support.</a:t>
            </a:r>
            <a:endParaRPr lang="en-US" dirty="0"/>
          </a:p>
          <a:p>
            <a:r>
              <a:rPr lang="en-US" b="1" dirty="0" smtClean="0"/>
              <a:t>Tools </a:t>
            </a:r>
            <a:r>
              <a:rPr lang="en-US" dirty="0"/>
              <a:t>provide automated or semi-automated support for the process and methods. </a:t>
            </a:r>
          </a:p>
        </p:txBody>
      </p:sp>
    </p:spTree>
    <p:extLst>
      <p:ext uri="{BB962C8B-B14F-4D97-AF65-F5344CB8AC3E}">
        <p14:creationId xmlns:p14="http://schemas.microsoft.com/office/powerpoint/2010/main" val="26508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latin typeface="Helvetica" pitchFamily="34" charset="0"/>
                <a:ea typeface="Helvetica" pitchFamily="34" charset="0"/>
                <a:cs typeface="Helvetica" pitchFamily="34" charset="0"/>
              </a:rPr>
              <a:t>Course Outline</a:t>
            </a:r>
          </a:p>
        </p:txBody>
      </p:sp>
      <p:sp>
        <p:nvSpPr>
          <p:cNvPr id="7171" name="Content Placeholder 2"/>
          <p:cNvSpPr>
            <a:spLocks noGrp="1"/>
          </p:cNvSpPr>
          <p:nvPr>
            <p:ph idx="1"/>
          </p:nvPr>
        </p:nvSpPr>
        <p:spPr>
          <a:xfrm>
            <a:off x="1752600" y="1295400"/>
            <a:ext cx="8534400" cy="5410200"/>
          </a:xfrm>
        </p:spPr>
        <p:txBody>
          <a:bodyPr>
            <a:normAutofit lnSpcReduction="10000"/>
          </a:bodyPr>
          <a:lstStyle/>
          <a:p>
            <a:r>
              <a:rPr lang="en-US" dirty="0" smtClean="0"/>
              <a:t>Introduction to Software </a:t>
            </a:r>
            <a:r>
              <a:rPr lang="en-US" dirty="0"/>
              <a:t>and Software </a:t>
            </a:r>
            <a:r>
              <a:rPr lang="en-US" dirty="0" smtClean="0"/>
              <a:t>Engineering</a:t>
            </a:r>
          </a:p>
          <a:p>
            <a:r>
              <a:rPr lang="en-US" dirty="0"/>
              <a:t>SDLC and SWOT </a:t>
            </a:r>
            <a:r>
              <a:rPr lang="en-US" dirty="0" smtClean="0"/>
              <a:t>Analysis</a:t>
            </a:r>
          </a:p>
          <a:p>
            <a:r>
              <a:rPr lang="en-US" dirty="0"/>
              <a:t>Process </a:t>
            </a:r>
            <a:r>
              <a:rPr lang="en-US" dirty="0" smtClean="0"/>
              <a:t>Models</a:t>
            </a:r>
          </a:p>
          <a:p>
            <a:r>
              <a:rPr lang="en-US" dirty="0"/>
              <a:t>Agile </a:t>
            </a:r>
            <a:r>
              <a:rPr lang="en-US" dirty="0" smtClean="0"/>
              <a:t>Development</a:t>
            </a:r>
          </a:p>
          <a:p>
            <a:r>
              <a:rPr lang="en-US" dirty="0"/>
              <a:t>Principles that Guide </a:t>
            </a:r>
            <a:r>
              <a:rPr lang="en-US" dirty="0" smtClean="0"/>
              <a:t>Practice</a:t>
            </a:r>
          </a:p>
          <a:p>
            <a:r>
              <a:rPr lang="en-US" dirty="0"/>
              <a:t>Understanding Requirements: Requirement </a:t>
            </a:r>
            <a:r>
              <a:rPr lang="en-US" dirty="0" smtClean="0"/>
              <a:t>Engineering</a:t>
            </a:r>
          </a:p>
          <a:p>
            <a:r>
              <a:rPr lang="en-US" dirty="0"/>
              <a:t>Understanding Requirements: SRS </a:t>
            </a:r>
            <a:r>
              <a:rPr lang="en-US" dirty="0" smtClean="0"/>
              <a:t>Document</a:t>
            </a:r>
          </a:p>
          <a:p>
            <a:r>
              <a:rPr lang="en-US" dirty="0"/>
              <a:t>UML </a:t>
            </a:r>
            <a:r>
              <a:rPr lang="en-US" dirty="0" smtClean="0"/>
              <a:t>Diagrams</a:t>
            </a:r>
          </a:p>
          <a:p>
            <a:r>
              <a:rPr lang="en-US" dirty="0"/>
              <a:t>Requirements Modeling: Scenarios, Information, and Analysis </a:t>
            </a:r>
            <a:r>
              <a:rPr lang="en-US" dirty="0" smtClean="0"/>
              <a:t>Classes</a:t>
            </a:r>
          </a:p>
          <a:p>
            <a:r>
              <a:rPr lang="en-US" dirty="0"/>
              <a:t>Requirements Modeling: Flow, Behavior, Patterns, and </a:t>
            </a:r>
            <a:r>
              <a:rPr lang="en-US" dirty="0" err="1"/>
              <a:t>WebApps</a:t>
            </a:r>
            <a:endParaRPr lang="en-US" dirty="0" smtClean="0"/>
          </a:p>
          <a:p>
            <a:endParaRPr lang="en-US" dirty="0" smtClean="0"/>
          </a:p>
          <a:p>
            <a:endParaRPr lang="en-US" dirty="0" smtClean="0"/>
          </a:p>
          <a:p>
            <a:endParaRPr lang="en-US" dirty="0" smtClean="0"/>
          </a:p>
          <a:p>
            <a:endParaRPr lang="en-US" sz="2400" dirty="0">
              <a:ea typeface="Helvetica" pitchFamily="34" charset="0"/>
              <a:cs typeface="Helvetica" pitchFamily="34" charset="0"/>
            </a:endParaRPr>
          </a:p>
        </p:txBody>
      </p:sp>
      <p:sp>
        <p:nvSpPr>
          <p:cNvPr id="5" name="Slide Number Placeholder 4"/>
          <p:cNvSpPr>
            <a:spLocks noGrp="1"/>
          </p:cNvSpPr>
          <p:nvPr>
            <p:ph type="sldNum" sz="quarter" idx="12"/>
          </p:nvPr>
        </p:nvSpPr>
        <p:spPr/>
        <p:txBody>
          <a:bodyPr/>
          <a:lstStyle/>
          <a:p>
            <a:fld id="{FEFC15C1-C056-4061-9E53-681186A5AF22}" type="slidenum">
              <a:rPr lang="en-US" smtClean="0"/>
              <a:pPr/>
              <a:t>3</a:t>
            </a:fld>
            <a:endParaRPr lang="en-US"/>
          </a:p>
        </p:txBody>
      </p:sp>
    </p:spTree>
    <p:extLst>
      <p:ext uri="{BB962C8B-B14F-4D97-AF65-F5344CB8AC3E}">
        <p14:creationId xmlns:p14="http://schemas.microsoft.com/office/powerpoint/2010/main" val="11580848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452949" y="285206"/>
            <a:ext cx="5421313" cy="66040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smtClean="0"/>
              <a:t>A Layered Technology</a:t>
            </a:r>
            <a:endParaRPr lang="en-US" altLang="en-US" dirty="0"/>
          </a:p>
        </p:txBody>
      </p:sp>
      <p:pic>
        <p:nvPicPr>
          <p:cNvPr id="19" name="Picture 18"/>
          <p:cNvPicPr>
            <a:picLocks noChangeAspect="1"/>
          </p:cNvPicPr>
          <p:nvPr/>
        </p:nvPicPr>
        <p:blipFill>
          <a:blip r:embed="rId2"/>
          <a:stretch>
            <a:fillRect/>
          </a:stretch>
        </p:blipFill>
        <p:spPr>
          <a:xfrm>
            <a:off x="1485900" y="1747837"/>
            <a:ext cx="9220200" cy="3362325"/>
          </a:xfrm>
          <a:prstGeom prst="rect">
            <a:avLst/>
          </a:prstGeom>
        </p:spPr>
      </p:pic>
    </p:spTree>
    <p:extLst>
      <p:ext uri="{BB962C8B-B14F-4D97-AF65-F5344CB8AC3E}">
        <p14:creationId xmlns:p14="http://schemas.microsoft.com/office/powerpoint/2010/main" val="571932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Software Process</a:t>
            </a:r>
          </a:p>
        </p:txBody>
      </p:sp>
      <p:sp>
        <p:nvSpPr>
          <p:cNvPr id="3" name="Content Placeholder 2"/>
          <p:cNvSpPr>
            <a:spLocks noGrp="1"/>
          </p:cNvSpPr>
          <p:nvPr>
            <p:ph idx="1"/>
          </p:nvPr>
        </p:nvSpPr>
        <p:spPr>
          <a:xfrm>
            <a:off x="838200" y="1173707"/>
            <a:ext cx="10515600" cy="5486400"/>
          </a:xfrm>
        </p:spPr>
        <p:txBody>
          <a:bodyPr>
            <a:normAutofit/>
          </a:bodyPr>
          <a:lstStyle/>
          <a:p>
            <a:r>
              <a:rPr lang="en-US" dirty="0"/>
              <a:t>A process is a collection of activities, actions and </a:t>
            </a:r>
            <a:r>
              <a:rPr lang="en-US" dirty="0" smtClean="0"/>
              <a:t>tasks that </a:t>
            </a:r>
            <a:r>
              <a:rPr lang="en-US" dirty="0"/>
              <a:t>are performed when some work product is to </a:t>
            </a:r>
            <a:r>
              <a:rPr lang="en-US" dirty="0" smtClean="0"/>
              <a:t>be created</a:t>
            </a:r>
            <a:r>
              <a:rPr lang="en-US" dirty="0"/>
              <a:t>. It is </a:t>
            </a:r>
            <a:r>
              <a:rPr lang="en-US" b="1" dirty="0"/>
              <a:t>not a rigid prescription </a:t>
            </a:r>
            <a:r>
              <a:rPr lang="en-US" dirty="0"/>
              <a:t>for how to </a:t>
            </a:r>
            <a:r>
              <a:rPr lang="en-US" dirty="0" smtClean="0"/>
              <a:t>build computer </a:t>
            </a:r>
            <a:r>
              <a:rPr lang="en-US" dirty="0"/>
              <a:t>software. Rather, it is an adaptable </a:t>
            </a:r>
            <a:r>
              <a:rPr lang="en-US" dirty="0" smtClean="0"/>
              <a:t>approach that </a:t>
            </a:r>
            <a:r>
              <a:rPr lang="en-US" dirty="0"/>
              <a:t>enables the people doing the work to pick and </a:t>
            </a:r>
            <a:r>
              <a:rPr lang="en-US" dirty="0" smtClean="0"/>
              <a:t>choose the </a:t>
            </a:r>
            <a:r>
              <a:rPr lang="en-US" b="1" dirty="0"/>
              <a:t>appropriate set of work actions </a:t>
            </a:r>
            <a:r>
              <a:rPr lang="en-US" dirty="0"/>
              <a:t>and tasks.</a:t>
            </a:r>
          </a:p>
          <a:p>
            <a:r>
              <a:rPr lang="en-US" dirty="0" smtClean="0"/>
              <a:t>Purpose </a:t>
            </a:r>
            <a:r>
              <a:rPr lang="en-US" dirty="0"/>
              <a:t>of process is to deliver software in a </a:t>
            </a:r>
            <a:r>
              <a:rPr lang="en-US" dirty="0" smtClean="0"/>
              <a:t>timely manner </a:t>
            </a:r>
            <a:r>
              <a:rPr lang="en-US" dirty="0"/>
              <a:t>and with sufficient quality to satisfy those </a:t>
            </a:r>
            <a:r>
              <a:rPr lang="en-US" dirty="0" smtClean="0"/>
              <a:t>who have </a:t>
            </a:r>
            <a:r>
              <a:rPr lang="en-US" dirty="0"/>
              <a:t>sponsored its creation and those who will use it.</a:t>
            </a:r>
          </a:p>
        </p:txBody>
      </p:sp>
    </p:spTree>
    <p:extLst>
      <p:ext uri="{BB962C8B-B14F-4D97-AF65-F5344CB8AC3E}">
        <p14:creationId xmlns:p14="http://schemas.microsoft.com/office/powerpoint/2010/main" val="2139070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1"/>
          </p:nvPr>
        </p:nvSpPr>
        <p:spPr>
          <a:xfrm>
            <a:off x="8536577" y="5856514"/>
            <a:ext cx="1295400" cy="457200"/>
          </a:xfrm>
        </p:spPr>
        <p:txBody>
          <a:bodyPr/>
          <a:lstStyle/>
          <a:p>
            <a:fld id="{D0456D97-4977-4631-8237-D22427660CFF}" type="slidenum">
              <a:rPr lang="en-US" altLang="en-US"/>
              <a:pPr/>
              <a:t>32</a:t>
            </a:fld>
            <a:endParaRPr lang="en-US" altLang="en-US"/>
          </a:p>
        </p:txBody>
      </p:sp>
      <p:sp>
        <p:nvSpPr>
          <p:cNvPr id="4" name="Rectangle 6"/>
          <p:cNvSpPr>
            <a:spLocks noChangeArrowheads="1"/>
          </p:cNvSpPr>
          <p:nvPr/>
        </p:nvSpPr>
        <p:spPr bwMode="auto">
          <a:xfrm>
            <a:off x="4066905" y="2403567"/>
            <a:ext cx="2973976" cy="1436914"/>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 name="Rectangle 4"/>
          <p:cNvSpPr txBox="1">
            <a:spLocks noChangeArrowheads="1"/>
          </p:cNvSpPr>
          <p:nvPr/>
        </p:nvSpPr>
        <p:spPr>
          <a:xfrm>
            <a:off x="2211977" y="674914"/>
            <a:ext cx="5122863" cy="66040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smtClean="0"/>
              <a:t>A Process Framework</a:t>
            </a:r>
            <a:endParaRPr lang="en-US" altLang="en-US" dirty="0"/>
          </a:p>
        </p:txBody>
      </p:sp>
      <p:sp>
        <p:nvSpPr>
          <p:cNvPr id="6" name="Rectangle 5"/>
          <p:cNvSpPr>
            <a:spLocks noChangeArrowheads="1"/>
          </p:cNvSpPr>
          <p:nvPr/>
        </p:nvSpPr>
        <p:spPr bwMode="auto">
          <a:xfrm>
            <a:off x="3178788" y="1724395"/>
            <a:ext cx="3722172" cy="263815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15000"/>
              </a:lnSpc>
            </a:pPr>
            <a:r>
              <a:rPr lang="en-US" altLang="en-US" b="1" dirty="0">
                <a:effectLst>
                  <a:outerShdw blurRad="38100" dist="38100" dir="2700000" algn="tl">
                    <a:srgbClr val="FFFFFF"/>
                  </a:outerShdw>
                </a:effectLst>
                <a:latin typeface="Palatino" pitchFamily="-128" charset="0"/>
              </a:rPr>
              <a:t>Process framework</a:t>
            </a:r>
            <a:endParaRPr lang="en-US" altLang="en-US" b="1" dirty="0">
              <a:solidFill>
                <a:schemeClr val="bg1"/>
              </a:solidFill>
              <a:effectLst>
                <a:outerShdw blurRad="38100" dist="38100" dir="2700000" algn="tl">
                  <a:srgbClr val="000000"/>
                </a:outerShdw>
              </a:effectLst>
              <a:latin typeface="Palatino" pitchFamily="-128" charset="0"/>
            </a:endParaRPr>
          </a:p>
          <a:p>
            <a:pPr lvl="1">
              <a:lnSpc>
                <a:spcPct val="115000"/>
              </a:lnSpc>
            </a:pPr>
            <a:r>
              <a:rPr lang="en-US" altLang="en-US" b="1" dirty="0">
                <a:effectLst>
                  <a:outerShdw blurRad="38100" dist="38100" dir="2700000" algn="tl">
                    <a:srgbClr val="FFFFFF"/>
                  </a:outerShdw>
                </a:effectLst>
                <a:latin typeface="Palatino" pitchFamily="-128" charset="0"/>
              </a:rPr>
              <a:t>Framework activities</a:t>
            </a:r>
          </a:p>
          <a:p>
            <a:pPr lvl="2">
              <a:lnSpc>
                <a:spcPct val="115000"/>
              </a:lnSpc>
            </a:pPr>
            <a:r>
              <a:rPr lang="en-US" altLang="en-US" dirty="0" smtClean="0">
                <a:solidFill>
                  <a:schemeClr val="bg1"/>
                </a:solidFill>
                <a:latin typeface="Palatino" pitchFamily="-128" charset="0"/>
              </a:rPr>
              <a:t>work </a:t>
            </a:r>
            <a:r>
              <a:rPr lang="en-US" altLang="en-US" dirty="0">
                <a:solidFill>
                  <a:schemeClr val="bg1"/>
                </a:solidFill>
                <a:latin typeface="Palatino" pitchFamily="-128" charset="0"/>
              </a:rPr>
              <a:t>tasks</a:t>
            </a:r>
          </a:p>
          <a:p>
            <a:pPr lvl="2">
              <a:lnSpc>
                <a:spcPct val="115000"/>
              </a:lnSpc>
            </a:pPr>
            <a:r>
              <a:rPr lang="en-US" altLang="en-US" dirty="0">
                <a:solidFill>
                  <a:schemeClr val="bg1"/>
                </a:solidFill>
                <a:latin typeface="Palatino" pitchFamily="-128" charset="0"/>
              </a:rPr>
              <a:t>work products</a:t>
            </a:r>
          </a:p>
          <a:p>
            <a:pPr lvl="2">
              <a:lnSpc>
                <a:spcPct val="115000"/>
              </a:lnSpc>
            </a:pPr>
            <a:r>
              <a:rPr lang="en-US" altLang="en-US" dirty="0">
                <a:solidFill>
                  <a:schemeClr val="bg1"/>
                </a:solidFill>
                <a:latin typeface="Palatino" pitchFamily="-128" charset="0"/>
              </a:rPr>
              <a:t>milestones &amp; deliverables</a:t>
            </a:r>
          </a:p>
          <a:p>
            <a:pPr lvl="2">
              <a:lnSpc>
                <a:spcPct val="115000"/>
              </a:lnSpc>
            </a:pPr>
            <a:r>
              <a:rPr lang="en-US" altLang="en-US" dirty="0">
                <a:solidFill>
                  <a:schemeClr val="bg1"/>
                </a:solidFill>
                <a:latin typeface="Palatino" pitchFamily="-128" charset="0"/>
              </a:rPr>
              <a:t>QA checkpoints</a:t>
            </a:r>
            <a:endParaRPr lang="en-US" altLang="en-US" b="1" dirty="0">
              <a:latin typeface="Palatino" pitchFamily="-128" charset="0"/>
            </a:endParaRPr>
          </a:p>
          <a:p>
            <a:pPr lvl="1">
              <a:lnSpc>
                <a:spcPct val="115000"/>
              </a:lnSpc>
            </a:pPr>
            <a:endParaRPr lang="en-US" altLang="en-US" b="1" dirty="0" smtClean="0">
              <a:effectLst>
                <a:outerShdw blurRad="38100" dist="38100" dir="2700000" algn="tl">
                  <a:srgbClr val="FFFFFF"/>
                </a:outerShdw>
              </a:effectLst>
              <a:latin typeface="Palatino" pitchFamily="-128" charset="0"/>
            </a:endParaRPr>
          </a:p>
          <a:p>
            <a:pPr lvl="1">
              <a:lnSpc>
                <a:spcPct val="115000"/>
              </a:lnSpc>
            </a:pPr>
            <a:r>
              <a:rPr lang="en-US" altLang="en-US" b="1" dirty="0" smtClean="0">
                <a:effectLst>
                  <a:outerShdw blurRad="38100" dist="38100" dir="2700000" algn="tl">
                    <a:srgbClr val="FFFFFF"/>
                  </a:outerShdw>
                </a:effectLst>
                <a:latin typeface="Palatino" pitchFamily="-128" charset="0"/>
              </a:rPr>
              <a:t>Umbrella </a:t>
            </a:r>
            <a:r>
              <a:rPr lang="en-US" altLang="en-US" b="1" dirty="0">
                <a:effectLst>
                  <a:outerShdw blurRad="38100" dist="38100" dir="2700000" algn="tl">
                    <a:srgbClr val="FFFFFF"/>
                  </a:outerShdw>
                </a:effectLst>
                <a:latin typeface="Palatino" pitchFamily="-128" charset="0"/>
              </a:rPr>
              <a:t>Activities</a:t>
            </a:r>
          </a:p>
        </p:txBody>
      </p:sp>
      <p:sp>
        <p:nvSpPr>
          <p:cNvPr id="7" name="Rectangle 6"/>
          <p:cNvSpPr/>
          <p:nvPr/>
        </p:nvSpPr>
        <p:spPr>
          <a:xfrm>
            <a:off x="8138160" y="1335314"/>
            <a:ext cx="3827417" cy="3416320"/>
          </a:xfrm>
          <a:prstGeom prst="rect">
            <a:avLst/>
          </a:prstGeom>
        </p:spPr>
        <p:txBody>
          <a:bodyPr wrap="square">
            <a:spAutoFit/>
          </a:bodyPr>
          <a:lstStyle/>
          <a:p>
            <a:r>
              <a:rPr lang="en-US" dirty="0">
                <a:latin typeface="Leawood-Book"/>
              </a:rPr>
              <a:t>A </a:t>
            </a:r>
            <a:r>
              <a:rPr lang="en-US" b="1" i="1" dirty="0">
                <a:latin typeface="Leawood-BookItalic"/>
              </a:rPr>
              <a:t>process framework </a:t>
            </a:r>
            <a:r>
              <a:rPr lang="en-US" dirty="0">
                <a:latin typeface="Leawood-Book"/>
              </a:rPr>
              <a:t>establishes the foundation for a complete software </a:t>
            </a:r>
            <a:r>
              <a:rPr lang="en-US" dirty="0" smtClean="0">
                <a:latin typeface="Leawood-Book"/>
              </a:rPr>
              <a:t>engineering process </a:t>
            </a:r>
            <a:r>
              <a:rPr lang="en-US" dirty="0">
                <a:latin typeface="Leawood-Book"/>
              </a:rPr>
              <a:t>by identifying a small number of </a:t>
            </a:r>
            <a:r>
              <a:rPr lang="en-US" b="1" i="1" dirty="0">
                <a:latin typeface="Leawood-BookItalic"/>
              </a:rPr>
              <a:t>framework activities </a:t>
            </a:r>
            <a:r>
              <a:rPr lang="en-US" dirty="0">
                <a:latin typeface="Leawood-Book"/>
              </a:rPr>
              <a:t>that are </a:t>
            </a:r>
            <a:r>
              <a:rPr lang="en-US" dirty="0" smtClean="0">
                <a:latin typeface="Leawood-Book"/>
              </a:rPr>
              <a:t>applicable to </a:t>
            </a:r>
            <a:r>
              <a:rPr lang="en-US" dirty="0">
                <a:latin typeface="Leawood-Book"/>
              </a:rPr>
              <a:t>all software projects, regardless of their size </a:t>
            </a:r>
            <a:r>
              <a:rPr lang="en-US" dirty="0" smtClean="0">
                <a:latin typeface="Leawood-Book"/>
              </a:rPr>
              <a:t>or complexity</a:t>
            </a:r>
            <a:r>
              <a:rPr lang="en-US" dirty="0">
                <a:latin typeface="Leawood-Book"/>
              </a:rPr>
              <a:t>. In addition, the</a:t>
            </a:r>
          </a:p>
          <a:p>
            <a:r>
              <a:rPr lang="en-US" dirty="0">
                <a:latin typeface="Leawood-Book"/>
              </a:rPr>
              <a:t>process framework encompasses a set of </a:t>
            </a:r>
            <a:r>
              <a:rPr lang="en-US" b="1" i="1" dirty="0">
                <a:latin typeface="Leawood-BookItalic"/>
              </a:rPr>
              <a:t>umbrella activities </a:t>
            </a:r>
            <a:r>
              <a:rPr lang="en-US" dirty="0">
                <a:latin typeface="Leawood-Book"/>
              </a:rPr>
              <a:t>that are </a:t>
            </a:r>
            <a:r>
              <a:rPr lang="en-US" dirty="0" smtClean="0">
                <a:latin typeface="Leawood-Book"/>
              </a:rPr>
              <a:t>applicable across </a:t>
            </a:r>
            <a:r>
              <a:rPr lang="en-US" dirty="0">
                <a:latin typeface="Leawood-Book"/>
              </a:rPr>
              <a:t>the entire software process.</a:t>
            </a:r>
            <a:endParaRPr lang="en-US" dirty="0"/>
          </a:p>
        </p:txBody>
      </p:sp>
    </p:spTree>
    <p:extLst>
      <p:ext uri="{BB962C8B-B14F-4D97-AF65-F5344CB8AC3E}">
        <p14:creationId xmlns:p14="http://schemas.microsoft.com/office/powerpoint/2010/main" val="1607721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61"/>
            <a:ext cx="10515600" cy="1325563"/>
          </a:xfrm>
        </p:spPr>
        <p:txBody>
          <a:bodyPr/>
          <a:lstStyle/>
          <a:p>
            <a:r>
              <a:rPr lang="en-US" dirty="0"/>
              <a:t>Five Activities of a </a:t>
            </a:r>
            <a:r>
              <a:rPr lang="en-US" dirty="0" smtClean="0"/>
              <a:t>Generic Process </a:t>
            </a:r>
            <a:r>
              <a:rPr lang="en-US" dirty="0"/>
              <a:t>framework</a:t>
            </a:r>
          </a:p>
        </p:txBody>
      </p:sp>
      <p:sp>
        <p:nvSpPr>
          <p:cNvPr id="3" name="Content Placeholder 2"/>
          <p:cNvSpPr>
            <a:spLocks noGrp="1"/>
          </p:cNvSpPr>
          <p:nvPr>
            <p:ph idx="1"/>
          </p:nvPr>
        </p:nvSpPr>
        <p:spPr>
          <a:xfrm>
            <a:off x="838200" y="1364776"/>
            <a:ext cx="10515600" cy="5336275"/>
          </a:xfrm>
        </p:spPr>
        <p:txBody>
          <a:bodyPr>
            <a:normAutofit fontScale="92500" lnSpcReduction="20000"/>
          </a:bodyPr>
          <a:lstStyle/>
          <a:p>
            <a:r>
              <a:rPr lang="en-US" b="1" dirty="0"/>
              <a:t>Communication:</a:t>
            </a:r>
            <a:r>
              <a:rPr lang="en-US" dirty="0"/>
              <a:t> communicate with customer to understand objectives and </a:t>
            </a:r>
            <a:r>
              <a:rPr lang="en-US" dirty="0" smtClean="0"/>
              <a:t>gather requirements</a:t>
            </a:r>
            <a:endParaRPr lang="en-US" dirty="0"/>
          </a:p>
          <a:p>
            <a:r>
              <a:rPr lang="en-US" b="1" dirty="0" smtClean="0"/>
              <a:t>Planning</a:t>
            </a:r>
            <a:r>
              <a:rPr lang="en-US" b="1" dirty="0"/>
              <a:t>: </a:t>
            </a:r>
            <a:r>
              <a:rPr lang="en-US" dirty="0"/>
              <a:t>creates a “map” defines the work by describing the tasks, risks </a:t>
            </a:r>
            <a:r>
              <a:rPr lang="en-US" dirty="0" smtClean="0"/>
              <a:t>and resources</a:t>
            </a:r>
            <a:r>
              <a:rPr lang="en-US" dirty="0"/>
              <a:t>, work products and work schedule.</a:t>
            </a:r>
          </a:p>
          <a:p>
            <a:r>
              <a:rPr lang="en-US" b="1" dirty="0" smtClean="0"/>
              <a:t>Modeling</a:t>
            </a:r>
            <a:r>
              <a:rPr lang="en-US" b="1" dirty="0"/>
              <a:t>:</a:t>
            </a:r>
            <a:r>
              <a:rPr lang="en-US" dirty="0"/>
              <a:t> </a:t>
            </a:r>
            <a:r>
              <a:rPr lang="en-US" dirty="0" smtClean="0"/>
              <a:t>Analysis of requirements and design.</a:t>
            </a:r>
            <a:endParaRPr lang="en-US" dirty="0"/>
          </a:p>
          <a:p>
            <a:r>
              <a:rPr lang="en-US" b="1" dirty="0" smtClean="0"/>
              <a:t>Construction</a:t>
            </a:r>
            <a:r>
              <a:rPr lang="en-US" b="1" dirty="0"/>
              <a:t>: </a:t>
            </a:r>
            <a:r>
              <a:rPr lang="en-US" dirty="0"/>
              <a:t>code generation and the testing.</a:t>
            </a:r>
          </a:p>
          <a:p>
            <a:r>
              <a:rPr lang="en-US" b="1" dirty="0" smtClean="0"/>
              <a:t>Deployment</a:t>
            </a:r>
            <a:r>
              <a:rPr lang="en-US" b="1" dirty="0"/>
              <a:t>:</a:t>
            </a:r>
            <a:r>
              <a:rPr lang="en-US" dirty="0"/>
              <a:t> Delivered to the customer who evaluates the products and </a:t>
            </a:r>
            <a:r>
              <a:rPr lang="en-US" dirty="0" smtClean="0"/>
              <a:t>provides feedback </a:t>
            </a:r>
            <a:r>
              <a:rPr lang="en-US" dirty="0"/>
              <a:t>based on the evaluation.</a:t>
            </a:r>
          </a:p>
          <a:p>
            <a:r>
              <a:rPr lang="en-US" dirty="0" smtClean="0"/>
              <a:t>These </a:t>
            </a:r>
            <a:r>
              <a:rPr lang="en-US" dirty="0"/>
              <a:t>five framework activities can be used to all software </a:t>
            </a:r>
            <a:r>
              <a:rPr lang="en-US" dirty="0" smtClean="0"/>
              <a:t>development regardless </a:t>
            </a:r>
            <a:r>
              <a:rPr lang="en-US" dirty="0"/>
              <a:t>of the application domain, size of the project, complexity of the </a:t>
            </a:r>
            <a:r>
              <a:rPr lang="en-US" dirty="0" smtClean="0"/>
              <a:t>efforts etc., </a:t>
            </a:r>
            <a:r>
              <a:rPr lang="en-US" dirty="0"/>
              <a:t>though the details will be different in each case.</a:t>
            </a:r>
          </a:p>
          <a:p>
            <a:r>
              <a:rPr lang="en-US" dirty="0" smtClean="0"/>
              <a:t>For </a:t>
            </a:r>
            <a:r>
              <a:rPr lang="en-US" dirty="0"/>
              <a:t>many software projects, these framework activities are applied </a:t>
            </a:r>
            <a:r>
              <a:rPr lang="en-US" b="1" dirty="0"/>
              <a:t>iteratively </a:t>
            </a:r>
            <a:r>
              <a:rPr lang="en-US" dirty="0" smtClean="0"/>
              <a:t>as a </a:t>
            </a:r>
            <a:r>
              <a:rPr lang="en-US" dirty="0"/>
              <a:t>project progresses. Each iteration produces a software increment that provides </a:t>
            </a:r>
            <a:r>
              <a:rPr lang="en-US" dirty="0" smtClean="0"/>
              <a:t>a subset </a:t>
            </a:r>
            <a:r>
              <a:rPr lang="en-US" dirty="0"/>
              <a:t>of overall software features and functionality.</a:t>
            </a:r>
          </a:p>
        </p:txBody>
      </p:sp>
    </p:spTree>
    <p:extLst>
      <p:ext uri="{BB962C8B-B14F-4D97-AF65-F5344CB8AC3E}">
        <p14:creationId xmlns:p14="http://schemas.microsoft.com/office/powerpoint/2010/main" val="2077486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Umbrella Activities</a:t>
            </a:r>
          </a:p>
        </p:txBody>
      </p:sp>
      <p:sp>
        <p:nvSpPr>
          <p:cNvPr id="3" name="Content Placeholder 2"/>
          <p:cNvSpPr>
            <a:spLocks noGrp="1"/>
          </p:cNvSpPr>
          <p:nvPr>
            <p:ph idx="1"/>
          </p:nvPr>
        </p:nvSpPr>
        <p:spPr>
          <a:xfrm>
            <a:off x="838200" y="1325564"/>
            <a:ext cx="10515600" cy="5532436"/>
          </a:xfrm>
        </p:spPr>
        <p:txBody>
          <a:bodyPr>
            <a:normAutofit fontScale="85000" lnSpcReduction="20000"/>
          </a:bodyPr>
          <a:lstStyle/>
          <a:p>
            <a:r>
              <a:rPr lang="en-US" dirty="0"/>
              <a:t>Complement the five process framework activities and help team </a:t>
            </a:r>
            <a:r>
              <a:rPr lang="en-US" b="1" dirty="0"/>
              <a:t>manage and </a:t>
            </a:r>
            <a:r>
              <a:rPr lang="en-US" b="1" dirty="0" smtClean="0"/>
              <a:t>control </a:t>
            </a:r>
            <a:r>
              <a:rPr lang="en-US" dirty="0" smtClean="0"/>
              <a:t>progress</a:t>
            </a:r>
            <a:r>
              <a:rPr lang="en-US" dirty="0"/>
              <a:t>, quality, change, and risk.</a:t>
            </a:r>
          </a:p>
          <a:p>
            <a:r>
              <a:rPr lang="en-US" b="1" dirty="0" smtClean="0"/>
              <a:t>Software </a:t>
            </a:r>
            <a:r>
              <a:rPr lang="en-US" b="1" dirty="0"/>
              <a:t>project tracking and control: </a:t>
            </a:r>
            <a:r>
              <a:rPr lang="en-US" dirty="0"/>
              <a:t>assess progress against the plan and </a:t>
            </a:r>
            <a:r>
              <a:rPr lang="en-US" dirty="0" smtClean="0"/>
              <a:t>take actions </a:t>
            </a:r>
            <a:r>
              <a:rPr lang="en-US" dirty="0"/>
              <a:t>to maintain the schedule.</a:t>
            </a:r>
          </a:p>
          <a:p>
            <a:r>
              <a:rPr lang="en-US" b="1" dirty="0" smtClean="0"/>
              <a:t>Risk </a:t>
            </a:r>
            <a:r>
              <a:rPr lang="en-US" b="1" dirty="0"/>
              <a:t>management:</a:t>
            </a:r>
            <a:r>
              <a:rPr lang="en-US" dirty="0"/>
              <a:t> assesses risks that may affect the outcome and quality.</a:t>
            </a:r>
          </a:p>
          <a:p>
            <a:r>
              <a:rPr lang="en-US" b="1" dirty="0" smtClean="0"/>
              <a:t>Software </a:t>
            </a:r>
            <a:r>
              <a:rPr lang="en-US" b="1" dirty="0"/>
              <a:t>quality assurance: </a:t>
            </a:r>
            <a:r>
              <a:rPr lang="en-US" dirty="0"/>
              <a:t>defines and conduct activities to ensure </a:t>
            </a:r>
            <a:r>
              <a:rPr lang="en-US" dirty="0" smtClean="0"/>
              <a:t>quality. </a:t>
            </a:r>
          </a:p>
          <a:p>
            <a:r>
              <a:rPr lang="en-US" b="1" dirty="0" smtClean="0"/>
              <a:t>Technical </a:t>
            </a:r>
            <a:r>
              <a:rPr lang="en-US" b="1" dirty="0"/>
              <a:t>reviews: </a:t>
            </a:r>
            <a:r>
              <a:rPr lang="en-US" dirty="0"/>
              <a:t>assesses work products to uncover and remove errors </a:t>
            </a:r>
            <a:r>
              <a:rPr lang="en-US" dirty="0" smtClean="0"/>
              <a:t>before going </a:t>
            </a:r>
            <a:r>
              <a:rPr lang="en-US" dirty="0"/>
              <a:t>to the next activity.</a:t>
            </a:r>
          </a:p>
          <a:p>
            <a:r>
              <a:rPr lang="en-US" b="1" dirty="0" smtClean="0"/>
              <a:t>Measurement</a:t>
            </a:r>
            <a:r>
              <a:rPr lang="en-US" b="1" dirty="0"/>
              <a:t>:</a:t>
            </a:r>
            <a:r>
              <a:rPr lang="en-US" dirty="0"/>
              <a:t> define and collects process, project, and product measures to </a:t>
            </a:r>
            <a:r>
              <a:rPr lang="en-US" dirty="0" smtClean="0"/>
              <a:t>ensure stakeholder’s </a:t>
            </a:r>
            <a:r>
              <a:rPr lang="en-US" dirty="0"/>
              <a:t>needs are met.</a:t>
            </a:r>
          </a:p>
          <a:p>
            <a:r>
              <a:rPr lang="en-US" b="1" dirty="0" smtClean="0"/>
              <a:t>Software </a:t>
            </a:r>
            <a:r>
              <a:rPr lang="en-US" b="1" dirty="0"/>
              <a:t>configuration management: </a:t>
            </a:r>
            <a:r>
              <a:rPr lang="en-US" dirty="0"/>
              <a:t>manage the effects of change throughout </a:t>
            </a:r>
            <a:r>
              <a:rPr lang="en-US" dirty="0" smtClean="0"/>
              <a:t>the software </a:t>
            </a:r>
            <a:r>
              <a:rPr lang="en-US" dirty="0"/>
              <a:t>process.</a:t>
            </a:r>
          </a:p>
          <a:p>
            <a:r>
              <a:rPr lang="en-US" b="1" dirty="0" smtClean="0"/>
              <a:t>Reusability </a:t>
            </a:r>
            <a:r>
              <a:rPr lang="en-US" b="1" dirty="0"/>
              <a:t>management: </a:t>
            </a:r>
            <a:r>
              <a:rPr lang="en-US" dirty="0"/>
              <a:t>defines criteria for work product reuse and </a:t>
            </a:r>
            <a:r>
              <a:rPr lang="en-US" dirty="0" smtClean="0"/>
              <a:t>establishes mechanism </a:t>
            </a:r>
            <a:r>
              <a:rPr lang="en-US" dirty="0"/>
              <a:t>to achieve reusable components.</a:t>
            </a:r>
          </a:p>
          <a:p>
            <a:r>
              <a:rPr lang="en-US" b="1" dirty="0" smtClean="0"/>
              <a:t>Work </a:t>
            </a:r>
            <a:r>
              <a:rPr lang="en-US" b="1" dirty="0"/>
              <a:t>product preparation and production: </a:t>
            </a:r>
            <a:r>
              <a:rPr lang="en-US" dirty="0"/>
              <a:t>create work products such as </a:t>
            </a:r>
            <a:r>
              <a:rPr lang="en-US" dirty="0" smtClean="0"/>
              <a:t>models, documents</a:t>
            </a:r>
            <a:r>
              <a:rPr lang="en-US" dirty="0"/>
              <a:t>, logs, forms and lists.</a:t>
            </a:r>
          </a:p>
        </p:txBody>
      </p:sp>
    </p:spTree>
    <p:extLst>
      <p:ext uri="{BB962C8B-B14F-4D97-AF65-F5344CB8AC3E}">
        <p14:creationId xmlns:p14="http://schemas.microsoft.com/office/powerpoint/2010/main" val="2823257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Adapting a Process Model</a:t>
            </a:r>
          </a:p>
        </p:txBody>
      </p:sp>
      <p:sp>
        <p:nvSpPr>
          <p:cNvPr id="3" name="Content Placeholder 2"/>
          <p:cNvSpPr>
            <a:spLocks noGrp="1"/>
          </p:cNvSpPr>
          <p:nvPr>
            <p:ph idx="1"/>
          </p:nvPr>
        </p:nvSpPr>
        <p:spPr>
          <a:xfrm>
            <a:off x="838200" y="1091822"/>
            <a:ext cx="10515600" cy="5636524"/>
          </a:xfrm>
        </p:spPr>
        <p:txBody>
          <a:bodyPr>
            <a:normAutofit fontScale="85000" lnSpcReduction="10000"/>
          </a:bodyPr>
          <a:lstStyle/>
          <a:p>
            <a:r>
              <a:rPr lang="en-US" dirty="0"/>
              <a:t>The process should be </a:t>
            </a:r>
            <a:r>
              <a:rPr lang="en-US" b="1" dirty="0"/>
              <a:t>agile and adaptable </a:t>
            </a:r>
            <a:r>
              <a:rPr lang="en-US" dirty="0"/>
              <a:t>to problems. Process adopted </a:t>
            </a:r>
            <a:r>
              <a:rPr lang="en-US" dirty="0" smtClean="0"/>
              <a:t>for one </a:t>
            </a:r>
            <a:r>
              <a:rPr lang="en-US" dirty="0"/>
              <a:t>project might be significantly different than a process adopted </a:t>
            </a:r>
            <a:r>
              <a:rPr lang="en-US" dirty="0" smtClean="0"/>
              <a:t>from another </a:t>
            </a:r>
            <a:r>
              <a:rPr lang="en-US" dirty="0"/>
              <a:t>project. (to the problem, the project, the team, </a:t>
            </a:r>
            <a:r>
              <a:rPr lang="en-US" dirty="0" smtClean="0"/>
              <a:t>organizational culture</a:t>
            </a:r>
            <a:r>
              <a:rPr lang="en-US" dirty="0"/>
              <a:t>). Among the differences are</a:t>
            </a:r>
            <a:r>
              <a:rPr lang="en-US" dirty="0" smtClean="0"/>
              <a:t>:</a:t>
            </a:r>
          </a:p>
          <a:p>
            <a:r>
              <a:rPr lang="en-US" dirty="0" smtClean="0"/>
              <a:t>the </a:t>
            </a:r>
            <a:r>
              <a:rPr lang="en-US" b="1" dirty="0"/>
              <a:t>overall flow </a:t>
            </a:r>
            <a:r>
              <a:rPr lang="en-US" dirty="0"/>
              <a:t>of activities, actions, and tasks and the </a:t>
            </a:r>
            <a:r>
              <a:rPr lang="en-US" dirty="0" smtClean="0"/>
              <a:t>interdependencies among them.</a:t>
            </a:r>
          </a:p>
          <a:p>
            <a:r>
              <a:rPr lang="en-US" dirty="0" smtClean="0"/>
              <a:t>the </a:t>
            </a:r>
            <a:r>
              <a:rPr lang="en-US" b="1" dirty="0"/>
              <a:t>degree</a:t>
            </a:r>
            <a:r>
              <a:rPr lang="en-US" dirty="0"/>
              <a:t> to which actions and tasks are defined within each </a:t>
            </a:r>
            <a:r>
              <a:rPr lang="en-US" dirty="0" smtClean="0"/>
              <a:t>framework activity</a:t>
            </a:r>
            <a:endParaRPr lang="en-US" dirty="0"/>
          </a:p>
          <a:p>
            <a:r>
              <a:rPr lang="en-US" dirty="0" smtClean="0"/>
              <a:t>the </a:t>
            </a:r>
            <a:r>
              <a:rPr lang="en-US" dirty="0"/>
              <a:t>degree to which work products are identified and required!</a:t>
            </a:r>
          </a:p>
          <a:p>
            <a:r>
              <a:rPr lang="en-US" dirty="0" smtClean="0"/>
              <a:t>the </a:t>
            </a:r>
            <a:r>
              <a:rPr lang="en-US" dirty="0"/>
              <a:t>manner which quality assurance activities are applied!</a:t>
            </a:r>
          </a:p>
          <a:p>
            <a:r>
              <a:rPr lang="en-US" dirty="0" smtClean="0"/>
              <a:t>the </a:t>
            </a:r>
            <a:r>
              <a:rPr lang="en-US" dirty="0"/>
              <a:t>manner in which project tracking and control activities are applied!</a:t>
            </a:r>
          </a:p>
          <a:p>
            <a:r>
              <a:rPr lang="en-US" dirty="0" smtClean="0"/>
              <a:t>the </a:t>
            </a:r>
            <a:r>
              <a:rPr lang="en-US" dirty="0"/>
              <a:t>overall degree of detail and rigor with which the process is described!</a:t>
            </a:r>
          </a:p>
          <a:p>
            <a:r>
              <a:rPr lang="en-US" dirty="0" smtClean="0"/>
              <a:t>the </a:t>
            </a:r>
            <a:r>
              <a:rPr lang="en-US" dirty="0"/>
              <a:t>degree to which the customer and other stakeholders are involved </a:t>
            </a:r>
            <a:r>
              <a:rPr lang="en-US" dirty="0" smtClean="0"/>
              <a:t>with the project!</a:t>
            </a:r>
            <a:endParaRPr lang="en-US" dirty="0"/>
          </a:p>
          <a:p>
            <a:r>
              <a:rPr lang="en-US" dirty="0" smtClean="0"/>
              <a:t>the </a:t>
            </a:r>
            <a:r>
              <a:rPr lang="en-US" dirty="0"/>
              <a:t>level of autonomy given to the software team!</a:t>
            </a:r>
          </a:p>
          <a:p>
            <a:r>
              <a:rPr lang="en-US" dirty="0" smtClean="0"/>
              <a:t>the </a:t>
            </a:r>
            <a:r>
              <a:rPr lang="en-US" dirty="0"/>
              <a:t>degree to which team organization and roles are prescribed!</a:t>
            </a:r>
          </a:p>
        </p:txBody>
      </p:sp>
    </p:spTree>
    <p:extLst>
      <p:ext uri="{BB962C8B-B14F-4D97-AF65-F5344CB8AC3E}">
        <p14:creationId xmlns:p14="http://schemas.microsoft.com/office/powerpoint/2010/main" val="847425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18"/>
            <a:ext cx="10515600" cy="1325563"/>
          </a:xfrm>
        </p:spPr>
        <p:txBody>
          <a:bodyPr/>
          <a:lstStyle/>
          <a:p>
            <a:r>
              <a:rPr lang="en-US" dirty="0"/>
              <a:t>The Essence of Practice</a:t>
            </a:r>
          </a:p>
        </p:txBody>
      </p:sp>
      <p:sp>
        <p:nvSpPr>
          <p:cNvPr id="3" name="Content Placeholder 2"/>
          <p:cNvSpPr>
            <a:spLocks noGrp="1"/>
          </p:cNvSpPr>
          <p:nvPr>
            <p:ph idx="1"/>
          </p:nvPr>
        </p:nvSpPr>
        <p:spPr>
          <a:xfrm>
            <a:off x="838200" y="1337481"/>
            <a:ext cx="10515600" cy="5377218"/>
          </a:xfrm>
        </p:spPr>
        <p:txBody>
          <a:bodyPr>
            <a:normAutofit/>
          </a:bodyPr>
          <a:lstStyle/>
          <a:p>
            <a:r>
              <a:rPr lang="en-US" dirty="0"/>
              <a:t>How does the practice of software engineering fit in </a:t>
            </a:r>
            <a:r>
              <a:rPr lang="en-US" dirty="0" smtClean="0"/>
              <a:t>the process </a:t>
            </a:r>
            <a:r>
              <a:rPr lang="en-US" dirty="0"/>
              <a:t>activities mentioned above? </a:t>
            </a:r>
            <a:r>
              <a:rPr lang="en-US" dirty="0" smtClean="0"/>
              <a:t>Namely, communication</a:t>
            </a:r>
            <a:r>
              <a:rPr lang="en-US" dirty="0"/>
              <a:t>, planning, modeling, construction </a:t>
            </a:r>
            <a:r>
              <a:rPr lang="en-US" dirty="0" smtClean="0"/>
              <a:t>and deployment</a:t>
            </a:r>
            <a:r>
              <a:rPr lang="en-US" dirty="0"/>
              <a:t>.</a:t>
            </a:r>
          </a:p>
          <a:p>
            <a:r>
              <a:rPr lang="en-US" dirty="0" smtClean="0"/>
              <a:t>George </a:t>
            </a:r>
            <a:r>
              <a:rPr lang="en-US" dirty="0" err="1"/>
              <a:t>Polya</a:t>
            </a:r>
            <a:r>
              <a:rPr lang="en-US" dirty="0"/>
              <a:t> outlines the essence of problem </a:t>
            </a:r>
            <a:r>
              <a:rPr lang="en-US" dirty="0" smtClean="0"/>
              <a:t>solving, suggests</a:t>
            </a:r>
            <a:r>
              <a:rPr lang="en-US" dirty="0"/>
              <a:t>:</a:t>
            </a:r>
          </a:p>
          <a:p>
            <a:pPr marL="0" indent="0">
              <a:buNone/>
            </a:pPr>
            <a:r>
              <a:rPr lang="en-US" i="1" dirty="0" smtClean="0"/>
              <a:t>1.Understand </a:t>
            </a:r>
            <a:r>
              <a:rPr lang="en-US" i="1" dirty="0"/>
              <a:t>the problem </a:t>
            </a:r>
            <a:r>
              <a:rPr lang="en-US" dirty="0"/>
              <a:t>(communication and analysis</a:t>
            </a:r>
            <a:r>
              <a:rPr lang="en-US" dirty="0" smtClean="0"/>
              <a:t>).</a:t>
            </a:r>
            <a:endParaRPr lang="en-US" dirty="0"/>
          </a:p>
          <a:p>
            <a:pPr marL="0" indent="0">
              <a:buNone/>
            </a:pPr>
            <a:r>
              <a:rPr lang="en-US" i="1" dirty="0" smtClean="0"/>
              <a:t>2.Plan </a:t>
            </a:r>
            <a:r>
              <a:rPr lang="en-US" i="1" dirty="0"/>
              <a:t>a solution </a:t>
            </a:r>
            <a:r>
              <a:rPr lang="en-US" dirty="0"/>
              <a:t>(modeling and software design</a:t>
            </a:r>
            <a:r>
              <a:rPr lang="en-US" dirty="0" smtClean="0"/>
              <a:t>).</a:t>
            </a:r>
            <a:endParaRPr lang="en-US" dirty="0"/>
          </a:p>
          <a:p>
            <a:pPr marL="0" indent="0">
              <a:buNone/>
            </a:pPr>
            <a:r>
              <a:rPr lang="en-US" i="1" dirty="0" smtClean="0"/>
              <a:t>3.Carry </a:t>
            </a:r>
            <a:r>
              <a:rPr lang="en-US" i="1" dirty="0"/>
              <a:t>out the plan </a:t>
            </a:r>
            <a:r>
              <a:rPr lang="en-US" dirty="0"/>
              <a:t>(code generation</a:t>
            </a:r>
            <a:r>
              <a:rPr lang="en-US" dirty="0" smtClean="0"/>
              <a:t>).</a:t>
            </a:r>
            <a:endParaRPr lang="en-US" dirty="0"/>
          </a:p>
          <a:p>
            <a:pPr marL="0" indent="0">
              <a:buNone/>
            </a:pPr>
            <a:r>
              <a:rPr lang="en-US" i="1" dirty="0" smtClean="0"/>
              <a:t>4.Examine </a:t>
            </a:r>
            <a:r>
              <a:rPr lang="en-US" i="1" dirty="0"/>
              <a:t>the result for accuracy </a:t>
            </a:r>
            <a:r>
              <a:rPr lang="en-US" dirty="0"/>
              <a:t>(testing and quality assurance</a:t>
            </a:r>
            <a:r>
              <a:rPr lang="en-US" dirty="0" smtClean="0"/>
              <a:t>).</a:t>
            </a:r>
            <a:endParaRPr lang="en-US" dirty="0"/>
          </a:p>
        </p:txBody>
      </p:sp>
    </p:spTree>
    <p:extLst>
      <p:ext uri="{BB962C8B-B14F-4D97-AF65-F5344CB8AC3E}">
        <p14:creationId xmlns:p14="http://schemas.microsoft.com/office/powerpoint/2010/main" val="2045110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Understand the Problem</a:t>
            </a:r>
            <a:r>
              <a:rPr lang="en-US" dirty="0"/>
              <a:t/>
            </a:r>
            <a:br>
              <a:rPr lang="en-US" dirty="0"/>
            </a:br>
            <a:endParaRPr lang="en-US" dirty="0"/>
          </a:p>
        </p:txBody>
      </p:sp>
      <p:sp>
        <p:nvSpPr>
          <p:cNvPr id="3" name="Content Placeholder 2"/>
          <p:cNvSpPr>
            <a:spLocks noGrp="1"/>
          </p:cNvSpPr>
          <p:nvPr>
            <p:ph idx="1"/>
          </p:nvPr>
        </p:nvSpPr>
        <p:spPr>
          <a:xfrm>
            <a:off x="838200" y="1173707"/>
            <a:ext cx="10515600" cy="5003256"/>
          </a:xfrm>
        </p:spPr>
        <p:txBody>
          <a:bodyPr>
            <a:normAutofit/>
          </a:bodyPr>
          <a:lstStyle/>
          <a:p>
            <a:pPr>
              <a:spcBef>
                <a:spcPts val="600"/>
              </a:spcBef>
            </a:pPr>
            <a:r>
              <a:rPr lang="en-US" altLang="en-US" i="1" dirty="0" smtClean="0">
                <a:solidFill>
                  <a:schemeClr val="folHlink"/>
                </a:solidFill>
                <a:latin typeface="Palatino" pitchFamily="-128" charset="0"/>
              </a:rPr>
              <a:t>Who </a:t>
            </a:r>
            <a:r>
              <a:rPr lang="en-US" altLang="en-US" i="1" dirty="0">
                <a:solidFill>
                  <a:schemeClr val="folHlink"/>
                </a:solidFill>
                <a:latin typeface="Palatino" pitchFamily="-128" charset="0"/>
              </a:rPr>
              <a:t>has a stake in the solution to the problem?</a:t>
            </a:r>
            <a:r>
              <a:rPr lang="en-US" altLang="en-US" dirty="0">
                <a:latin typeface="Palatino" pitchFamily="-128" charset="0"/>
              </a:rPr>
              <a:t> That is, who are the stakeholders?</a:t>
            </a:r>
          </a:p>
          <a:p>
            <a:r>
              <a:rPr lang="en-US" altLang="en-US" i="1" dirty="0">
                <a:solidFill>
                  <a:schemeClr val="folHlink"/>
                </a:solidFill>
                <a:latin typeface="Palatino" pitchFamily="-128" charset="0"/>
              </a:rPr>
              <a:t>What are the unknowns?</a:t>
            </a:r>
            <a:r>
              <a:rPr lang="en-US" altLang="en-US" i="1" dirty="0">
                <a:latin typeface="Palatino" pitchFamily="-128" charset="0"/>
              </a:rPr>
              <a:t> </a:t>
            </a:r>
            <a:r>
              <a:rPr lang="en-US" altLang="en-US" dirty="0">
                <a:latin typeface="Palatino" pitchFamily="-128" charset="0"/>
              </a:rPr>
              <a:t>What data, functions, and features are required to properly solve the problem?</a:t>
            </a:r>
          </a:p>
          <a:p>
            <a:r>
              <a:rPr lang="en-US" altLang="en-US" i="1" dirty="0">
                <a:solidFill>
                  <a:schemeClr val="folHlink"/>
                </a:solidFill>
                <a:latin typeface="Palatino" pitchFamily="-128" charset="0"/>
              </a:rPr>
              <a:t>Can the problem be compartmentalized?</a:t>
            </a:r>
            <a:r>
              <a:rPr lang="en-US" altLang="en-US" dirty="0">
                <a:latin typeface="Palatino" pitchFamily="-128" charset="0"/>
              </a:rPr>
              <a:t> Is it possible to represent smaller problems that may be easier to understand?</a:t>
            </a:r>
          </a:p>
          <a:p>
            <a:r>
              <a:rPr lang="en-US" altLang="en-US" i="1" dirty="0">
                <a:solidFill>
                  <a:schemeClr val="folHlink"/>
                </a:solidFill>
                <a:latin typeface="Palatino" pitchFamily="-128" charset="0"/>
              </a:rPr>
              <a:t>Can the problem be represented graphically?</a:t>
            </a:r>
            <a:r>
              <a:rPr lang="en-US" altLang="en-US" dirty="0">
                <a:latin typeface="Palatino" pitchFamily="-128" charset="0"/>
              </a:rPr>
              <a:t> Can an analysis model be created?</a:t>
            </a:r>
          </a:p>
          <a:p>
            <a:endParaRPr lang="en-US" dirty="0" smtClean="0"/>
          </a:p>
          <a:p>
            <a:endParaRPr lang="en-US" dirty="0"/>
          </a:p>
        </p:txBody>
      </p:sp>
    </p:spTree>
    <p:extLst>
      <p:ext uri="{BB962C8B-B14F-4D97-AF65-F5344CB8AC3E}">
        <p14:creationId xmlns:p14="http://schemas.microsoft.com/office/powerpoint/2010/main" val="188161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Plan the Solution</a:t>
            </a:r>
            <a:endParaRPr lang="en-US" dirty="0"/>
          </a:p>
        </p:txBody>
      </p:sp>
      <p:sp>
        <p:nvSpPr>
          <p:cNvPr id="3" name="Content Placeholder 2"/>
          <p:cNvSpPr>
            <a:spLocks noGrp="1"/>
          </p:cNvSpPr>
          <p:nvPr>
            <p:ph idx="1"/>
          </p:nvPr>
        </p:nvSpPr>
        <p:spPr>
          <a:xfrm>
            <a:off x="838200" y="1484431"/>
            <a:ext cx="10515600" cy="4351338"/>
          </a:xfrm>
        </p:spPr>
        <p:txBody>
          <a:bodyPr/>
          <a:lstStyle/>
          <a:p>
            <a:pPr>
              <a:spcBef>
                <a:spcPts val="600"/>
              </a:spcBef>
            </a:pPr>
            <a:r>
              <a:rPr lang="en-US" altLang="en-US" i="1" dirty="0">
                <a:solidFill>
                  <a:schemeClr val="folHlink"/>
                </a:solidFill>
                <a:latin typeface="Palatino" pitchFamily="-128" charset="0"/>
              </a:rPr>
              <a:t>Have you seen similar problems before?</a:t>
            </a:r>
            <a:r>
              <a:rPr lang="en-US" altLang="en-US" i="1" dirty="0">
                <a:latin typeface="Palatino" pitchFamily="-128" charset="0"/>
              </a:rPr>
              <a:t> </a:t>
            </a:r>
            <a:r>
              <a:rPr lang="en-US" altLang="en-US" dirty="0">
                <a:latin typeface="Palatino" pitchFamily="-128" charset="0"/>
              </a:rPr>
              <a:t>Are there patterns that are recognizable in a potential solution? Is there existing software that implements the data, functions, and features that are required? </a:t>
            </a:r>
          </a:p>
          <a:p>
            <a:r>
              <a:rPr lang="en-US" altLang="en-US" i="1" dirty="0">
                <a:solidFill>
                  <a:schemeClr val="folHlink"/>
                </a:solidFill>
                <a:latin typeface="Palatino" pitchFamily="-128" charset="0"/>
              </a:rPr>
              <a:t>Has a similar problem been solved?</a:t>
            </a:r>
            <a:r>
              <a:rPr lang="en-US" altLang="en-US" dirty="0">
                <a:latin typeface="Palatino" pitchFamily="-128" charset="0"/>
              </a:rPr>
              <a:t> If so, are elements of the solution reusable?</a:t>
            </a:r>
          </a:p>
          <a:p>
            <a:r>
              <a:rPr lang="en-US" altLang="en-US" i="1" dirty="0">
                <a:solidFill>
                  <a:schemeClr val="folHlink"/>
                </a:solidFill>
                <a:latin typeface="Palatino" pitchFamily="-128" charset="0"/>
              </a:rPr>
              <a:t>Can </a:t>
            </a:r>
            <a:r>
              <a:rPr lang="en-US" altLang="en-US" i="1" dirty="0" err="1">
                <a:solidFill>
                  <a:schemeClr val="folHlink"/>
                </a:solidFill>
                <a:latin typeface="Palatino" pitchFamily="-128" charset="0"/>
              </a:rPr>
              <a:t>subproblems</a:t>
            </a:r>
            <a:r>
              <a:rPr lang="en-US" altLang="en-US" i="1" dirty="0">
                <a:solidFill>
                  <a:schemeClr val="folHlink"/>
                </a:solidFill>
                <a:latin typeface="Palatino" pitchFamily="-128" charset="0"/>
              </a:rPr>
              <a:t> be defined?</a:t>
            </a:r>
            <a:r>
              <a:rPr lang="en-US" altLang="en-US" dirty="0">
                <a:latin typeface="Palatino" pitchFamily="-128" charset="0"/>
              </a:rPr>
              <a:t> If so, are solutions readily apparent for the </a:t>
            </a:r>
            <a:r>
              <a:rPr lang="en-US" altLang="en-US" dirty="0" err="1">
                <a:latin typeface="Palatino" pitchFamily="-128" charset="0"/>
              </a:rPr>
              <a:t>subproblems</a:t>
            </a:r>
            <a:r>
              <a:rPr lang="en-US" altLang="en-US" dirty="0">
                <a:latin typeface="Palatino" pitchFamily="-128" charset="0"/>
              </a:rPr>
              <a:t>?</a:t>
            </a:r>
          </a:p>
          <a:p>
            <a:r>
              <a:rPr lang="en-US" altLang="en-US" i="1" dirty="0">
                <a:solidFill>
                  <a:schemeClr val="folHlink"/>
                </a:solidFill>
                <a:latin typeface="Palatino" pitchFamily="-128" charset="0"/>
              </a:rPr>
              <a:t>Can you represent a solution in a manner that leads to effective implementation? </a:t>
            </a:r>
            <a:r>
              <a:rPr lang="en-US" altLang="en-US" dirty="0">
                <a:latin typeface="Palatino" pitchFamily="-128" charset="0"/>
              </a:rPr>
              <a:t>Can a design model be created?</a:t>
            </a:r>
          </a:p>
          <a:p>
            <a:endParaRPr lang="en-US" dirty="0"/>
          </a:p>
        </p:txBody>
      </p:sp>
    </p:spTree>
    <p:extLst>
      <p:ext uri="{BB962C8B-B14F-4D97-AF65-F5344CB8AC3E}">
        <p14:creationId xmlns:p14="http://schemas.microsoft.com/office/powerpoint/2010/main" val="3756874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Carry Out the Plan</a:t>
            </a:r>
            <a:endParaRPr lang="en-US" dirty="0"/>
          </a:p>
        </p:txBody>
      </p:sp>
      <p:sp>
        <p:nvSpPr>
          <p:cNvPr id="3" name="Content Placeholder 2"/>
          <p:cNvSpPr>
            <a:spLocks noGrp="1"/>
          </p:cNvSpPr>
          <p:nvPr>
            <p:ph idx="1"/>
          </p:nvPr>
        </p:nvSpPr>
        <p:spPr/>
        <p:txBody>
          <a:bodyPr/>
          <a:lstStyle/>
          <a:p>
            <a:pPr>
              <a:spcBef>
                <a:spcPts val="600"/>
              </a:spcBef>
            </a:pPr>
            <a:r>
              <a:rPr lang="en-US" altLang="en-US" i="1" dirty="0">
                <a:solidFill>
                  <a:schemeClr val="folHlink"/>
                </a:solidFill>
                <a:latin typeface="Palatino" pitchFamily="-128" charset="0"/>
              </a:rPr>
              <a:t>Does the solution conform to the plan?</a:t>
            </a:r>
            <a:r>
              <a:rPr lang="en-US" altLang="en-US" dirty="0">
                <a:latin typeface="Palatino" pitchFamily="-128" charset="0"/>
              </a:rPr>
              <a:t> Is source code traceable to the design model?</a:t>
            </a:r>
            <a:endParaRPr lang="en-US" altLang="en-US" i="1" dirty="0">
              <a:latin typeface="Palatino" pitchFamily="-128" charset="0"/>
            </a:endParaRPr>
          </a:p>
          <a:p>
            <a:r>
              <a:rPr lang="en-US" altLang="en-US" i="1" dirty="0">
                <a:solidFill>
                  <a:schemeClr val="folHlink"/>
                </a:solidFill>
                <a:latin typeface="Palatino" pitchFamily="-128" charset="0"/>
              </a:rPr>
              <a:t>Is each component part of the solution provably correct?</a:t>
            </a:r>
            <a:r>
              <a:rPr lang="en-US" altLang="en-US" dirty="0">
                <a:latin typeface="Palatino" pitchFamily="-128" charset="0"/>
              </a:rPr>
              <a:t> Has the design and code been reviewed, or better, have correctness proofs been applied to algorithm?</a:t>
            </a:r>
          </a:p>
          <a:p>
            <a:endParaRPr lang="en-US" dirty="0"/>
          </a:p>
        </p:txBody>
      </p:sp>
    </p:spTree>
    <p:extLst>
      <p:ext uri="{BB962C8B-B14F-4D97-AF65-F5344CB8AC3E}">
        <p14:creationId xmlns:p14="http://schemas.microsoft.com/office/powerpoint/2010/main" val="210083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latin typeface="Helvetica" pitchFamily="34" charset="0"/>
                <a:ea typeface="Helvetica" pitchFamily="34" charset="0"/>
                <a:cs typeface="Helvetica" pitchFamily="34" charset="0"/>
              </a:rPr>
              <a:t>Course Outline (Cont.)</a:t>
            </a:r>
            <a:endParaRPr lang="en-US" smtClean="0"/>
          </a:p>
        </p:txBody>
      </p:sp>
      <p:sp>
        <p:nvSpPr>
          <p:cNvPr id="8195" name="Content Placeholder 2"/>
          <p:cNvSpPr>
            <a:spLocks noGrp="1"/>
          </p:cNvSpPr>
          <p:nvPr>
            <p:ph idx="1"/>
          </p:nvPr>
        </p:nvSpPr>
        <p:spPr>
          <a:xfrm>
            <a:off x="1981200" y="1431925"/>
            <a:ext cx="8229600" cy="5426075"/>
          </a:xfrm>
        </p:spPr>
        <p:txBody>
          <a:bodyPr>
            <a:normAutofit/>
          </a:bodyPr>
          <a:lstStyle/>
          <a:p>
            <a:r>
              <a:rPr lang="en-US" dirty="0"/>
              <a:t>Managing Software Projects: Project Management Concepts, Risk Management, Maintenance and </a:t>
            </a:r>
            <a:r>
              <a:rPr lang="en-US" dirty="0" smtClean="0"/>
              <a:t>Reengineering</a:t>
            </a:r>
          </a:p>
          <a:p>
            <a:r>
              <a:rPr lang="en-US" dirty="0"/>
              <a:t>Software Quality Management: Software Quality Assurance, Software Testing </a:t>
            </a:r>
            <a:r>
              <a:rPr lang="en-US" dirty="0" smtClean="0"/>
              <a:t>Strategies</a:t>
            </a:r>
          </a:p>
          <a:p>
            <a:r>
              <a:rPr lang="en-US" dirty="0"/>
              <a:t>Software Quality Management: Product </a:t>
            </a:r>
            <a:r>
              <a:rPr lang="en-US" dirty="0" smtClean="0"/>
              <a:t>Metrics</a:t>
            </a:r>
          </a:p>
          <a:p>
            <a:r>
              <a:rPr lang="en-US" dirty="0"/>
              <a:t>Design </a:t>
            </a:r>
            <a:r>
              <a:rPr lang="en-US" dirty="0" smtClean="0"/>
              <a:t>Concepts</a:t>
            </a:r>
          </a:p>
          <a:p>
            <a:r>
              <a:rPr lang="en-US" dirty="0"/>
              <a:t>Architectural Designs</a:t>
            </a:r>
            <a:endParaRPr lang="en-US" sz="2400" dirty="0"/>
          </a:p>
        </p:txBody>
      </p:sp>
      <p:sp>
        <p:nvSpPr>
          <p:cNvPr id="5" name="Slide Number Placeholder 4"/>
          <p:cNvSpPr>
            <a:spLocks noGrp="1"/>
          </p:cNvSpPr>
          <p:nvPr>
            <p:ph type="sldNum" sz="quarter" idx="12"/>
          </p:nvPr>
        </p:nvSpPr>
        <p:spPr/>
        <p:txBody>
          <a:bodyPr/>
          <a:lstStyle/>
          <a:p>
            <a:fld id="{FEFC15C1-C056-4061-9E53-681186A5AF22}" type="slidenum">
              <a:rPr lang="en-US" smtClean="0"/>
              <a:pPr/>
              <a:t>4</a:t>
            </a:fld>
            <a:endParaRPr lang="en-US"/>
          </a:p>
        </p:txBody>
      </p:sp>
    </p:spTree>
    <p:extLst>
      <p:ext uri="{BB962C8B-B14F-4D97-AF65-F5344CB8AC3E}">
        <p14:creationId xmlns:p14="http://schemas.microsoft.com/office/powerpoint/2010/main" val="2157559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Examine the Result</a:t>
            </a:r>
            <a:endParaRPr lang="en-US" dirty="0"/>
          </a:p>
        </p:txBody>
      </p:sp>
      <p:sp>
        <p:nvSpPr>
          <p:cNvPr id="3" name="Content Placeholder 2"/>
          <p:cNvSpPr>
            <a:spLocks noGrp="1"/>
          </p:cNvSpPr>
          <p:nvPr>
            <p:ph idx="1"/>
          </p:nvPr>
        </p:nvSpPr>
        <p:spPr/>
        <p:txBody>
          <a:bodyPr/>
          <a:lstStyle/>
          <a:p>
            <a:pPr>
              <a:spcBef>
                <a:spcPts val="600"/>
              </a:spcBef>
            </a:pPr>
            <a:r>
              <a:rPr lang="en-US" altLang="en-US" i="1" dirty="0">
                <a:solidFill>
                  <a:schemeClr val="folHlink"/>
                </a:solidFill>
                <a:latin typeface="Palatino" pitchFamily="-128" charset="0"/>
              </a:rPr>
              <a:t>Is it possible to test each component part of the solution?</a:t>
            </a:r>
            <a:r>
              <a:rPr lang="en-US" altLang="en-US" i="1" dirty="0">
                <a:latin typeface="Palatino" pitchFamily="-128" charset="0"/>
              </a:rPr>
              <a:t> </a:t>
            </a:r>
            <a:r>
              <a:rPr lang="en-US" altLang="en-US" dirty="0">
                <a:latin typeface="Palatino" pitchFamily="-128" charset="0"/>
              </a:rPr>
              <a:t>Has a reasonable testing strategy been implemented?</a:t>
            </a:r>
            <a:endParaRPr lang="en-US" altLang="en-US" i="1" dirty="0">
              <a:latin typeface="Palatino" pitchFamily="-128" charset="0"/>
            </a:endParaRPr>
          </a:p>
          <a:p>
            <a:r>
              <a:rPr lang="en-US" altLang="en-US" i="1" dirty="0">
                <a:solidFill>
                  <a:schemeClr val="folHlink"/>
                </a:solidFill>
                <a:latin typeface="Palatino" pitchFamily="-128" charset="0"/>
              </a:rPr>
              <a:t>Does the solution produce results that conform to the data, functions, and features that are required?</a:t>
            </a:r>
            <a:r>
              <a:rPr lang="en-US" altLang="en-US" i="1" dirty="0">
                <a:latin typeface="Palatino" pitchFamily="-128" charset="0"/>
              </a:rPr>
              <a:t> </a:t>
            </a:r>
            <a:r>
              <a:rPr lang="en-US" altLang="en-US" dirty="0">
                <a:latin typeface="Palatino" pitchFamily="-128" charset="0"/>
              </a:rPr>
              <a:t>Has the software been validated against all stakeholder requirements?</a:t>
            </a:r>
            <a:endParaRPr lang="en-US" altLang="en-US" i="1" dirty="0">
              <a:latin typeface="Palatino" pitchFamily="-128" charset="0"/>
            </a:endParaRPr>
          </a:p>
          <a:p>
            <a:endParaRPr lang="en-US" dirty="0"/>
          </a:p>
        </p:txBody>
      </p:sp>
    </p:spTree>
    <p:extLst>
      <p:ext uri="{BB962C8B-B14F-4D97-AF65-F5344CB8AC3E}">
        <p14:creationId xmlns:p14="http://schemas.microsoft.com/office/powerpoint/2010/main" val="3475096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EA78-FB82-4611-88DA-1F9F130E044B}"/>
              </a:ext>
            </a:extLst>
          </p:cNvPr>
          <p:cNvSpPr>
            <a:spLocks noGrp="1"/>
          </p:cNvSpPr>
          <p:nvPr>
            <p:ph type="title"/>
          </p:nvPr>
        </p:nvSpPr>
        <p:spPr/>
        <p:txBody>
          <a:bodyPr/>
          <a:lstStyle/>
          <a:p>
            <a:r>
              <a:rPr lang="en-US" altLang="en-US" dirty="0"/>
              <a:t>How It all Starts</a:t>
            </a:r>
            <a:endParaRPr lang="en-US" dirty="0"/>
          </a:p>
        </p:txBody>
      </p:sp>
      <p:sp>
        <p:nvSpPr>
          <p:cNvPr id="3" name="Content Placeholder 2">
            <a:extLst>
              <a:ext uri="{FF2B5EF4-FFF2-40B4-BE49-F238E27FC236}">
                <a16:creationId xmlns:a16="http://schemas.microsoft.com/office/drawing/2014/main" id="{DA8B9CBC-CBDB-4A7A-BD3B-AED830727204}"/>
              </a:ext>
            </a:extLst>
          </p:cNvPr>
          <p:cNvSpPr>
            <a:spLocks noGrp="1"/>
          </p:cNvSpPr>
          <p:nvPr>
            <p:ph idx="1"/>
          </p:nvPr>
        </p:nvSpPr>
        <p:spPr/>
        <p:txBody>
          <a:bodyPr>
            <a:normAutofit/>
          </a:bodyPr>
          <a:lstStyle/>
          <a:p>
            <a:pPr lvl="1">
              <a:spcBef>
                <a:spcPts val="300"/>
              </a:spcBef>
            </a:pPr>
            <a:r>
              <a:rPr lang="en-US" altLang="en-US" sz="3200" dirty="0" smtClean="0"/>
              <a:t>Every </a:t>
            </a:r>
            <a:r>
              <a:rPr lang="en-US" altLang="en-US" sz="3200" dirty="0"/>
              <a:t>software project is precipitated by some business need—</a:t>
            </a:r>
          </a:p>
          <a:p>
            <a:pPr lvl="2">
              <a:spcBef>
                <a:spcPts val="300"/>
              </a:spcBef>
            </a:pPr>
            <a:r>
              <a:rPr lang="en-US" altLang="en-US" sz="3200" dirty="0"/>
              <a:t>the need to correct a defect in an existing application;</a:t>
            </a:r>
          </a:p>
          <a:p>
            <a:pPr lvl="2">
              <a:spcBef>
                <a:spcPts val="300"/>
              </a:spcBef>
            </a:pPr>
            <a:r>
              <a:rPr lang="en-US" altLang="en-US" sz="3200" dirty="0"/>
              <a:t>the need to the need to adapt a ‘legacy system’ to a changing business environment;</a:t>
            </a:r>
          </a:p>
          <a:p>
            <a:pPr lvl="2">
              <a:spcBef>
                <a:spcPts val="300"/>
              </a:spcBef>
            </a:pPr>
            <a:r>
              <a:rPr lang="en-US" altLang="en-US" sz="3200" dirty="0"/>
              <a:t>the need to extend the functions and features of an existing application, or</a:t>
            </a:r>
          </a:p>
          <a:p>
            <a:pPr lvl="2">
              <a:spcBef>
                <a:spcPts val="300"/>
              </a:spcBef>
            </a:pPr>
            <a:r>
              <a:rPr lang="en-US" altLang="en-US" sz="3200" dirty="0"/>
              <a:t>the need to create a new product, service, or system.</a:t>
            </a:r>
          </a:p>
          <a:p>
            <a:pPr lvl="1"/>
            <a:endParaRPr lang="en-US" altLang="en-US" dirty="0"/>
          </a:p>
          <a:p>
            <a:endParaRPr lang="en-US" dirty="0"/>
          </a:p>
        </p:txBody>
      </p:sp>
    </p:spTree>
    <p:extLst>
      <p:ext uri="{BB962C8B-B14F-4D97-AF65-F5344CB8AC3E}">
        <p14:creationId xmlns:p14="http://schemas.microsoft.com/office/powerpoint/2010/main" val="2889955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Case </a:t>
            </a:r>
            <a:r>
              <a:rPr lang="en-US" dirty="0" smtClean="0"/>
              <a:t>Studies</a:t>
            </a:r>
            <a:endParaRPr lang="en-US" dirty="0"/>
          </a:p>
        </p:txBody>
      </p:sp>
      <p:sp>
        <p:nvSpPr>
          <p:cNvPr id="3" name="Content Placeholder 2"/>
          <p:cNvSpPr>
            <a:spLocks noGrp="1"/>
          </p:cNvSpPr>
          <p:nvPr>
            <p:ph idx="1"/>
          </p:nvPr>
        </p:nvSpPr>
        <p:spPr>
          <a:xfrm>
            <a:off x="838200" y="1187354"/>
            <a:ext cx="10515600" cy="5459105"/>
          </a:xfrm>
        </p:spPr>
        <p:txBody>
          <a:bodyPr>
            <a:normAutofit/>
          </a:bodyPr>
          <a:lstStyle/>
          <a:p>
            <a:r>
              <a:rPr lang="en-US" dirty="0"/>
              <a:t>A personal insulin pump</a:t>
            </a:r>
          </a:p>
          <a:p>
            <a:pPr lvl="1"/>
            <a:r>
              <a:rPr lang="en-US" dirty="0" smtClean="0"/>
              <a:t>An </a:t>
            </a:r>
            <a:r>
              <a:rPr lang="en-US" dirty="0"/>
              <a:t>embedded system in an insulin pump used by diabetics </a:t>
            </a:r>
            <a:r>
              <a:rPr lang="en-US" dirty="0" smtClean="0"/>
              <a:t>to maintain </a:t>
            </a:r>
            <a:r>
              <a:rPr lang="en-US" dirty="0"/>
              <a:t>blood glucose control.</a:t>
            </a:r>
          </a:p>
          <a:p>
            <a:r>
              <a:rPr lang="en-US" dirty="0" smtClean="0"/>
              <a:t>A </a:t>
            </a:r>
            <a:r>
              <a:rPr lang="en-US" dirty="0"/>
              <a:t>mental health case patient management system</a:t>
            </a:r>
          </a:p>
          <a:p>
            <a:pPr lvl="1"/>
            <a:r>
              <a:rPr lang="en-US" dirty="0" smtClean="0"/>
              <a:t>A </a:t>
            </a:r>
            <a:r>
              <a:rPr lang="en-US" dirty="0"/>
              <a:t>system used to maintain records of people receiving care </a:t>
            </a:r>
            <a:r>
              <a:rPr lang="en-US" dirty="0" smtClean="0"/>
              <a:t>for mental </a:t>
            </a:r>
            <a:r>
              <a:rPr lang="en-US" dirty="0"/>
              <a:t>health problems.</a:t>
            </a:r>
          </a:p>
          <a:p>
            <a:r>
              <a:rPr lang="en-US" dirty="0" smtClean="0"/>
              <a:t>A </a:t>
            </a:r>
            <a:r>
              <a:rPr lang="en-US" dirty="0"/>
              <a:t>wilderness weather station</a:t>
            </a:r>
          </a:p>
          <a:p>
            <a:pPr lvl="1"/>
            <a:r>
              <a:rPr lang="en-US" dirty="0" smtClean="0"/>
              <a:t>A </a:t>
            </a:r>
            <a:r>
              <a:rPr lang="en-US" dirty="0"/>
              <a:t>data collection system that collects data about </a:t>
            </a:r>
            <a:r>
              <a:rPr lang="en-US" dirty="0" smtClean="0"/>
              <a:t>weather conditions </a:t>
            </a:r>
            <a:r>
              <a:rPr lang="en-US" dirty="0"/>
              <a:t>in remote areas.</a:t>
            </a:r>
          </a:p>
        </p:txBody>
      </p:sp>
    </p:spTree>
    <p:extLst>
      <p:ext uri="{BB962C8B-B14F-4D97-AF65-F5344CB8AC3E}">
        <p14:creationId xmlns:p14="http://schemas.microsoft.com/office/powerpoint/2010/main" val="2897421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a:t>
            </a:r>
            <a:r>
              <a:rPr lang="en-US" dirty="0" smtClean="0"/>
              <a:t>the amount </a:t>
            </a:r>
            <a:r>
              <a:rPr lang="en-US" dirty="0"/>
              <a:t>of insulin required to be injected.</a:t>
            </a:r>
          </a:p>
          <a:p>
            <a:r>
              <a:rPr lang="en-US" dirty="0" smtClean="0"/>
              <a:t>Calculation </a:t>
            </a:r>
            <a:r>
              <a:rPr lang="en-US" dirty="0"/>
              <a:t>based on the rate of change of blood sugar levels.</a:t>
            </a:r>
          </a:p>
          <a:p>
            <a:r>
              <a:rPr lang="en-US" dirty="0" smtClean="0"/>
              <a:t>Sends </a:t>
            </a:r>
            <a:r>
              <a:rPr lang="en-US" dirty="0"/>
              <a:t>signals to a micro-pump to deliver the correct dose </a:t>
            </a:r>
            <a:r>
              <a:rPr lang="en-US" dirty="0" smtClean="0"/>
              <a:t>of insulin</a:t>
            </a:r>
            <a:r>
              <a:rPr lang="en-US" dirty="0"/>
              <a:t>.</a:t>
            </a:r>
          </a:p>
          <a:p>
            <a:r>
              <a:rPr lang="en-US" dirty="0" smtClean="0"/>
              <a:t>Safety-critical </a:t>
            </a:r>
            <a:r>
              <a:rPr lang="en-US" dirty="0"/>
              <a:t>system as low blood sugars can lead to </a:t>
            </a:r>
            <a:r>
              <a:rPr lang="en-US" dirty="0" smtClean="0"/>
              <a:t>brain malfunctioning</a:t>
            </a:r>
            <a:r>
              <a:rPr lang="en-US" dirty="0"/>
              <a:t>, coma and death; high-blood sugar levels </a:t>
            </a:r>
            <a:r>
              <a:rPr lang="en-US" dirty="0" smtClean="0"/>
              <a:t>have long-term </a:t>
            </a:r>
            <a:r>
              <a:rPr lang="en-US" dirty="0"/>
              <a:t>consequences such as eye and kidney damage.</a:t>
            </a:r>
          </a:p>
        </p:txBody>
      </p:sp>
    </p:spTree>
    <p:extLst>
      <p:ext uri="{BB962C8B-B14F-4D97-AF65-F5344CB8AC3E}">
        <p14:creationId xmlns:p14="http://schemas.microsoft.com/office/powerpoint/2010/main" val="4176081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70498" y="485466"/>
            <a:ext cx="9184942" cy="584775"/>
          </a:xfrm>
          <a:prstGeom prst="rect">
            <a:avLst/>
          </a:prstGeom>
        </p:spPr>
        <p:txBody>
          <a:bodyPr wrap="square">
            <a:spAutoFit/>
          </a:bodyPr>
          <a:lstStyle/>
          <a:p>
            <a:r>
              <a:rPr lang="en-US" sz="3200" dirty="0">
                <a:solidFill>
                  <a:srgbClr val="262626"/>
                </a:solidFill>
              </a:rPr>
              <a:t>Insulin pump </a:t>
            </a:r>
            <a:r>
              <a:rPr lang="en-US" sz="3200" dirty="0" smtClean="0">
                <a:solidFill>
                  <a:srgbClr val="262626"/>
                </a:solidFill>
              </a:rPr>
              <a:t>hardware architecture</a:t>
            </a:r>
            <a:endParaRPr lang="en-US" sz="3200" dirty="0"/>
          </a:p>
        </p:txBody>
      </p:sp>
      <p:pic>
        <p:nvPicPr>
          <p:cNvPr id="6" name="Picture 5"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283296" y="1963784"/>
            <a:ext cx="5345447" cy="3401648"/>
          </a:xfrm>
          <a:prstGeom prst="rect">
            <a:avLst/>
          </a:prstGeom>
        </p:spPr>
      </p:pic>
    </p:spTree>
    <p:extLst>
      <p:ext uri="{BB962C8B-B14F-4D97-AF65-F5344CB8AC3E}">
        <p14:creationId xmlns:p14="http://schemas.microsoft.com/office/powerpoint/2010/main" val="37658252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7976" y="608295"/>
            <a:ext cx="7642746" cy="584775"/>
          </a:xfrm>
          <a:prstGeom prst="rect">
            <a:avLst/>
          </a:prstGeom>
        </p:spPr>
        <p:txBody>
          <a:bodyPr wrap="square">
            <a:spAutoFit/>
          </a:bodyPr>
          <a:lstStyle/>
          <a:p>
            <a:r>
              <a:rPr lang="en-US" sz="3200" dirty="0">
                <a:solidFill>
                  <a:srgbClr val="262626"/>
                </a:solidFill>
              </a:rPr>
              <a:t>Activity model of the </a:t>
            </a:r>
            <a:r>
              <a:rPr lang="en-US" sz="3200" dirty="0" smtClean="0">
                <a:solidFill>
                  <a:srgbClr val="262626"/>
                </a:solidFill>
              </a:rPr>
              <a:t>insulin pump</a:t>
            </a:r>
            <a:endParaRPr lang="en-US" sz="3200" dirty="0"/>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606260" y="2328129"/>
            <a:ext cx="6537900" cy="2239007"/>
          </a:xfrm>
          <a:prstGeom prst="rect">
            <a:avLst/>
          </a:prstGeom>
        </p:spPr>
      </p:pic>
    </p:spTree>
    <p:extLst>
      <p:ext uri="{BB962C8B-B14F-4D97-AF65-F5344CB8AC3E}">
        <p14:creationId xmlns:p14="http://schemas.microsoft.com/office/powerpoint/2010/main" val="40755099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Essential </a:t>
            </a:r>
            <a:r>
              <a:rPr lang="en-US" dirty="0" smtClean="0"/>
              <a:t>high-level requirements</a:t>
            </a:r>
            <a:endParaRPr lang="en-US" dirty="0"/>
          </a:p>
        </p:txBody>
      </p:sp>
      <p:sp>
        <p:nvSpPr>
          <p:cNvPr id="4" name="Content Placeholder 3"/>
          <p:cNvSpPr>
            <a:spLocks noGrp="1"/>
          </p:cNvSpPr>
          <p:nvPr>
            <p:ph idx="1"/>
          </p:nvPr>
        </p:nvSpPr>
        <p:spPr/>
        <p:txBody>
          <a:bodyPr/>
          <a:lstStyle/>
          <a:p>
            <a:r>
              <a:rPr lang="en-US" dirty="0"/>
              <a:t>The system shall be available to deliver insulin when required.</a:t>
            </a:r>
          </a:p>
          <a:p>
            <a:r>
              <a:rPr lang="en-US" dirty="0" smtClean="0"/>
              <a:t>The </a:t>
            </a:r>
            <a:r>
              <a:rPr lang="en-US" dirty="0"/>
              <a:t>system shall perform reliably and deliver the </a:t>
            </a:r>
            <a:r>
              <a:rPr lang="en-US" dirty="0" smtClean="0"/>
              <a:t>correct amount </a:t>
            </a:r>
            <a:r>
              <a:rPr lang="en-US" dirty="0"/>
              <a:t>of insulin to counteract the current level of blood sugar.</a:t>
            </a:r>
          </a:p>
          <a:p>
            <a:r>
              <a:rPr lang="en-US" dirty="0" smtClean="0"/>
              <a:t>The </a:t>
            </a:r>
            <a:r>
              <a:rPr lang="en-US" dirty="0"/>
              <a:t>system must therefore be designed and implemented </a:t>
            </a:r>
            <a:r>
              <a:rPr lang="en-US" dirty="0" smtClean="0"/>
              <a:t>to ensure </a:t>
            </a:r>
            <a:r>
              <a:rPr lang="en-US" dirty="0"/>
              <a:t>that the system always meets these requirements.</a:t>
            </a:r>
          </a:p>
        </p:txBody>
      </p:sp>
    </p:spTree>
    <p:extLst>
      <p:ext uri="{BB962C8B-B14F-4D97-AF65-F5344CB8AC3E}">
        <p14:creationId xmlns:p14="http://schemas.microsoft.com/office/powerpoint/2010/main" val="1721016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27" y="255942"/>
            <a:ext cx="12050973" cy="1325563"/>
          </a:xfrm>
        </p:spPr>
        <p:txBody>
          <a:bodyPr/>
          <a:lstStyle/>
          <a:p>
            <a:r>
              <a:rPr lang="en-US" dirty="0"/>
              <a:t>A patient information system </a:t>
            </a:r>
            <a:r>
              <a:rPr lang="en-US" dirty="0" smtClean="0"/>
              <a:t>for mental health </a:t>
            </a:r>
            <a:r>
              <a:rPr lang="en-US" dirty="0"/>
              <a:t>care</a:t>
            </a:r>
          </a:p>
        </p:txBody>
      </p:sp>
      <p:sp>
        <p:nvSpPr>
          <p:cNvPr id="3" name="Content Placeholder 2"/>
          <p:cNvSpPr>
            <a:spLocks noGrp="1"/>
          </p:cNvSpPr>
          <p:nvPr>
            <p:ph idx="1"/>
          </p:nvPr>
        </p:nvSpPr>
        <p:spPr>
          <a:xfrm>
            <a:off x="838200" y="1405720"/>
            <a:ext cx="10515600" cy="5336274"/>
          </a:xfrm>
        </p:spPr>
        <p:txBody>
          <a:bodyPr>
            <a:normAutofit/>
          </a:bodyPr>
          <a:lstStyle/>
          <a:p>
            <a:r>
              <a:rPr lang="en-US" dirty="0"/>
              <a:t>A patient information system to support mental health care is </a:t>
            </a:r>
            <a:r>
              <a:rPr lang="en-US" dirty="0" smtClean="0"/>
              <a:t>a medical </a:t>
            </a:r>
            <a:r>
              <a:rPr lang="en-US" dirty="0"/>
              <a:t>information system that maintains information </a:t>
            </a:r>
            <a:r>
              <a:rPr lang="en-US" dirty="0" smtClean="0"/>
              <a:t>about patients </a:t>
            </a:r>
            <a:r>
              <a:rPr lang="en-US" dirty="0"/>
              <a:t>suffering from mental health problems and </a:t>
            </a:r>
            <a:r>
              <a:rPr lang="en-US" dirty="0" smtClean="0"/>
              <a:t>the treatments </a:t>
            </a:r>
            <a:r>
              <a:rPr lang="en-US" dirty="0"/>
              <a:t>that they have received.</a:t>
            </a:r>
          </a:p>
          <a:p>
            <a:r>
              <a:rPr lang="en-US" dirty="0" smtClean="0"/>
              <a:t>Most </a:t>
            </a:r>
            <a:r>
              <a:rPr lang="en-US" dirty="0"/>
              <a:t>mental health patients do not require dedicated </a:t>
            </a:r>
            <a:r>
              <a:rPr lang="en-US" dirty="0" smtClean="0"/>
              <a:t>hospital treatment </a:t>
            </a:r>
            <a:r>
              <a:rPr lang="en-US" dirty="0"/>
              <a:t>but need to attend specialist clinics regularly </a:t>
            </a:r>
            <a:r>
              <a:rPr lang="en-US" dirty="0" smtClean="0"/>
              <a:t>where they </a:t>
            </a:r>
            <a:r>
              <a:rPr lang="en-US" dirty="0"/>
              <a:t>can meet a doctor who has detailed knowledge of </a:t>
            </a:r>
            <a:r>
              <a:rPr lang="en-US" dirty="0" smtClean="0"/>
              <a:t>their problems</a:t>
            </a:r>
            <a:r>
              <a:rPr lang="en-US" dirty="0"/>
              <a:t>.</a:t>
            </a:r>
          </a:p>
          <a:p>
            <a:r>
              <a:rPr lang="en-US" dirty="0" smtClean="0"/>
              <a:t>To </a:t>
            </a:r>
            <a:r>
              <a:rPr lang="en-US" dirty="0"/>
              <a:t>make it easier for patients to attend, these clinics are not </a:t>
            </a:r>
            <a:r>
              <a:rPr lang="en-US" dirty="0" smtClean="0"/>
              <a:t>just run </a:t>
            </a:r>
            <a:r>
              <a:rPr lang="en-US" dirty="0"/>
              <a:t>in hospitals. They may also be held in local </a:t>
            </a:r>
            <a:r>
              <a:rPr lang="en-US" dirty="0" smtClean="0"/>
              <a:t>medical practices </a:t>
            </a:r>
            <a:r>
              <a:rPr lang="en-US" dirty="0"/>
              <a:t>or community </a:t>
            </a:r>
            <a:r>
              <a:rPr lang="en-US" dirty="0" smtClean="0"/>
              <a:t>centers.</a:t>
            </a:r>
            <a:endParaRPr lang="en-US" dirty="0"/>
          </a:p>
        </p:txBody>
      </p:sp>
    </p:spTree>
    <p:extLst>
      <p:ext uri="{BB962C8B-B14F-4D97-AF65-F5344CB8AC3E}">
        <p14:creationId xmlns:p14="http://schemas.microsoft.com/office/powerpoint/2010/main" val="3666426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MHC-PMS</a:t>
            </a:r>
          </a:p>
        </p:txBody>
      </p:sp>
      <p:sp>
        <p:nvSpPr>
          <p:cNvPr id="3" name="Content Placeholder 2"/>
          <p:cNvSpPr>
            <a:spLocks noGrp="1"/>
          </p:cNvSpPr>
          <p:nvPr>
            <p:ph idx="1"/>
          </p:nvPr>
        </p:nvSpPr>
        <p:spPr>
          <a:xfrm>
            <a:off x="838200" y="1201004"/>
            <a:ext cx="10515600" cy="4975960"/>
          </a:xfrm>
        </p:spPr>
        <p:txBody>
          <a:bodyPr>
            <a:normAutofit/>
          </a:bodyPr>
          <a:lstStyle/>
          <a:p>
            <a:r>
              <a:rPr lang="en-US" dirty="0"/>
              <a:t>The MHC-PMS (Mental Health Care-Patient </a:t>
            </a:r>
            <a:r>
              <a:rPr lang="en-US" dirty="0" smtClean="0"/>
              <a:t>Management System</a:t>
            </a:r>
            <a:r>
              <a:rPr lang="en-US" dirty="0"/>
              <a:t>) is an information system that is intended for use </a:t>
            </a:r>
            <a:r>
              <a:rPr lang="en-US" dirty="0" smtClean="0"/>
              <a:t>in clinics</a:t>
            </a:r>
            <a:r>
              <a:rPr lang="en-US" dirty="0"/>
              <a:t>.</a:t>
            </a:r>
          </a:p>
          <a:p>
            <a:r>
              <a:rPr lang="en-US" dirty="0" smtClean="0"/>
              <a:t>It </a:t>
            </a:r>
            <a:r>
              <a:rPr lang="en-US" dirty="0"/>
              <a:t>makes use of a centralized database of patient </a:t>
            </a:r>
            <a:r>
              <a:rPr lang="en-US" dirty="0" smtClean="0"/>
              <a:t>information but </a:t>
            </a:r>
            <a:r>
              <a:rPr lang="en-US" dirty="0"/>
              <a:t>has also been designed to run on a PC, so that it may </a:t>
            </a:r>
            <a:r>
              <a:rPr lang="en-US" dirty="0" smtClean="0"/>
              <a:t>be accessed </a:t>
            </a:r>
            <a:r>
              <a:rPr lang="en-US" dirty="0"/>
              <a:t>and used from sites that do not have secure </a:t>
            </a:r>
            <a:r>
              <a:rPr lang="en-US" dirty="0" smtClean="0"/>
              <a:t>network connectivity</a:t>
            </a:r>
            <a:r>
              <a:rPr lang="en-US" dirty="0"/>
              <a:t>.</a:t>
            </a:r>
          </a:p>
          <a:p>
            <a:r>
              <a:rPr lang="en-US" dirty="0" smtClean="0"/>
              <a:t>When </a:t>
            </a:r>
            <a:r>
              <a:rPr lang="en-US" dirty="0"/>
              <a:t>the local systems have secure network access, they </a:t>
            </a:r>
            <a:r>
              <a:rPr lang="en-US" dirty="0" smtClean="0"/>
              <a:t>use patient </a:t>
            </a:r>
            <a:r>
              <a:rPr lang="en-US" dirty="0"/>
              <a:t>information in the database but they can download </a:t>
            </a:r>
            <a:r>
              <a:rPr lang="en-US" dirty="0" smtClean="0"/>
              <a:t>and use </a:t>
            </a:r>
            <a:r>
              <a:rPr lang="en-US" dirty="0"/>
              <a:t>local copies of patient records when they are disconnected.</a:t>
            </a:r>
          </a:p>
        </p:txBody>
      </p:sp>
    </p:spTree>
    <p:extLst>
      <p:ext uri="{BB962C8B-B14F-4D97-AF65-F5344CB8AC3E}">
        <p14:creationId xmlns:p14="http://schemas.microsoft.com/office/powerpoint/2010/main" val="1428631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MHC-PMS goals</a:t>
            </a:r>
          </a:p>
        </p:txBody>
      </p:sp>
      <p:sp>
        <p:nvSpPr>
          <p:cNvPr id="3" name="Content Placeholder 2"/>
          <p:cNvSpPr>
            <a:spLocks noGrp="1"/>
          </p:cNvSpPr>
          <p:nvPr>
            <p:ph idx="1"/>
          </p:nvPr>
        </p:nvSpPr>
        <p:spPr>
          <a:xfrm>
            <a:off x="838200" y="1214651"/>
            <a:ext cx="10515600" cy="4962312"/>
          </a:xfrm>
        </p:spPr>
        <p:txBody>
          <a:bodyPr/>
          <a:lstStyle/>
          <a:p>
            <a:r>
              <a:rPr lang="en-US" dirty="0"/>
              <a:t>To generate management information that allows health </a:t>
            </a:r>
            <a:r>
              <a:rPr lang="en-US" dirty="0" smtClean="0"/>
              <a:t>service managers </a:t>
            </a:r>
            <a:r>
              <a:rPr lang="en-US" dirty="0"/>
              <a:t>to assess performance against local and </a:t>
            </a:r>
            <a:r>
              <a:rPr lang="en-US" dirty="0" smtClean="0"/>
              <a:t>government targets</a:t>
            </a:r>
            <a:r>
              <a:rPr lang="en-US" dirty="0"/>
              <a:t>.</a:t>
            </a:r>
          </a:p>
          <a:p>
            <a:r>
              <a:rPr lang="en-US" dirty="0" smtClean="0"/>
              <a:t>To </a:t>
            </a:r>
            <a:r>
              <a:rPr lang="en-US" dirty="0"/>
              <a:t>provide medical staff with timely information to support </a:t>
            </a:r>
            <a:r>
              <a:rPr lang="en-US" dirty="0" smtClean="0"/>
              <a:t>the treatment </a:t>
            </a:r>
            <a:r>
              <a:rPr lang="en-US" dirty="0"/>
              <a:t>of patients.</a:t>
            </a:r>
          </a:p>
        </p:txBody>
      </p:sp>
    </p:spTree>
    <p:extLst>
      <p:ext uri="{BB962C8B-B14F-4D97-AF65-F5344CB8AC3E}">
        <p14:creationId xmlns:p14="http://schemas.microsoft.com/office/powerpoint/2010/main" val="35990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79614" y="365125"/>
            <a:ext cx="8226425" cy="914400"/>
          </a:xfrm>
        </p:spPr>
        <p:txBody>
          <a:bodyPr/>
          <a:lstStyle/>
          <a:p>
            <a:pPr eaLnBrk="1" hangingPunct="1"/>
            <a:r>
              <a:rPr lang="en-US" dirty="0" smtClean="0">
                <a:latin typeface="Helvetica" pitchFamily="34" charset="0"/>
              </a:rPr>
              <a:t>Grading</a:t>
            </a:r>
          </a:p>
        </p:txBody>
      </p:sp>
      <p:sp>
        <p:nvSpPr>
          <p:cNvPr id="9219" name="Rectangle 3"/>
          <p:cNvSpPr>
            <a:spLocks noGrp="1" noChangeArrowheads="1"/>
          </p:cNvSpPr>
          <p:nvPr>
            <p:ph idx="1"/>
          </p:nvPr>
        </p:nvSpPr>
        <p:spPr>
          <a:xfrm>
            <a:off x="1280160" y="1331260"/>
            <a:ext cx="9159241" cy="4840941"/>
          </a:xfrm>
        </p:spPr>
        <p:txBody>
          <a:bodyPr>
            <a:normAutofit fontScale="92500" lnSpcReduction="10000"/>
          </a:bodyPr>
          <a:lstStyle/>
          <a:p>
            <a:pPr eaLnBrk="1" hangingPunct="1"/>
            <a:r>
              <a:rPr lang="en-US" dirty="0" smtClean="0">
                <a:latin typeface="Helvetica" pitchFamily="34" charset="0"/>
                <a:ea typeface="Helvetica" pitchFamily="34" charset="0"/>
                <a:cs typeface="Helvetica" pitchFamily="34" charset="0"/>
              </a:rPr>
              <a:t>Quizzes = </a:t>
            </a:r>
            <a:r>
              <a:rPr lang="en-US" dirty="0">
                <a:latin typeface="Helvetica" pitchFamily="34" charset="0"/>
                <a:ea typeface="Helvetica" pitchFamily="34" charset="0"/>
                <a:cs typeface="Helvetica" pitchFamily="34" charset="0"/>
              </a:rPr>
              <a:t>1</a:t>
            </a:r>
            <a:r>
              <a:rPr lang="en-US" dirty="0" smtClean="0">
                <a:latin typeface="Helvetica" pitchFamily="34" charset="0"/>
                <a:ea typeface="Helvetica" pitchFamily="34" charset="0"/>
                <a:cs typeface="Helvetica" pitchFamily="34" charset="0"/>
              </a:rPr>
              <a:t>0%    </a:t>
            </a:r>
          </a:p>
          <a:p>
            <a:r>
              <a:rPr lang="en-US" dirty="0" smtClean="0">
                <a:latin typeface="Helvetica" pitchFamily="34" charset="0"/>
                <a:ea typeface="Helvetica" pitchFamily="34" charset="0"/>
                <a:cs typeface="Helvetica" pitchFamily="34" charset="0"/>
              </a:rPr>
              <a:t>Assignments </a:t>
            </a:r>
            <a:r>
              <a:rPr lang="en-US" dirty="0">
                <a:latin typeface="Helvetica" pitchFamily="34" charset="0"/>
                <a:ea typeface="Helvetica" pitchFamily="34" charset="0"/>
                <a:cs typeface="Helvetica" pitchFamily="34" charset="0"/>
              </a:rPr>
              <a:t>= 10%</a:t>
            </a:r>
            <a:r>
              <a:rPr lang="en-US" dirty="0" smtClean="0">
                <a:latin typeface="Helvetica" pitchFamily="34" charset="0"/>
                <a:ea typeface="Helvetica" pitchFamily="34" charset="0"/>
                <a:cs typeface="Helvetica" pitchFamily="34" charset="0"/>
              </a:rPr>
              <a:t>             </a:t>
            </a:r>
          </a:p>
          <a:p>
            <a:pPr eaLnBrk="1" hangingPunct="1"/>
            <a:r>
              <a:rPr lang="en-US" dirty="0" smtClean="0">
                <a:latin typeface="Helvetica" pitchFamily="34" charset="0"/>
                <a:ea typeface="Helvetica" pitchFamily="34" charset="0"/>
                <a:cs typeface="Helvetica" pitchFamily="34" charset="0"/>
              </a:rPr>
              <a:t>Report / Presentation=  </a:t>
            </a:r>
            <a:r>
              <a:rPr lang="en-US" dirty="0" smtClean="0">
                <a:latin typeface="Helvetica" pitchFamily="34" charset="0"/>
                <a:ea typeface="Helvetica" pitchFamily="34" charset="0"/>
                <a:cs typeface="Helvetica" pitchFamily="34" charset="0"/>
              </a:rPr>
              <a:t>15%</a:t>
            </a:r>
          </a:p>
          <a:p>
            <a:pPr eaLnBrk="1" hangingPunct="1"/>
            <a:r>
              <a:rPr lang="en-US" dirty="0" smtClean="0">
                <a:latin typeface="Helvetica" pitchFamily="34" charset="0"/>
                <a:ea typeface="Helvetica" pitchFamily="34" charset="0"/>
                <a:cs typeface="Helvetica" pitchFamily="34" charset="0"/>
              </a:rPr>
              <a:t>Class Participation = (Attendance, Punctuality, Active participation in Class)= 5%           </a:t>
            </a:r>
          </a:p>
          <a:p>
            <a:pPr eaLnBrk="1" hangingPunct="1"/>
            <a:r>
              <a:rPr lang="en-US" dirty="0" smtClean="0">
                <a:latin typeface="Helvetica" pitchFamily="34" charset="0"/>
                <a:ea typeface="Helvetica" pitchFamily="34" charset="0"/>
                <a:cs typeface="Helvetica" pitchFamily="34" charset="0"/>
              </a:rPr>
              <a:t>Midterm = 20%              </a:t>
            </a:r>
          </a:p>
          <a:p>
            <a:pPr eaLnBrk="1" hangingPunct="1"/>
            <a:r>
              <a:rPr lang="en-US" dirty="0" smtClean="0">
                <a:latin typeface="Helvetica" pitchFamily="34" charset="0"/>
                <a:ea typeface="Helvetica" pitchFamily="34" charset="0"/>
                <a:cs typeface="Helvetica" pitchFamily="34" charset="0"/>
              </a:rPr>
              <a:t>Final Exam  = 40%</a:t>
            </a:r>
          </a:p>
          <a:p>
            <a:pPr eaLnBrk="1" hangingPunct="1"/>
            <a:endParaRPr lang="en-US" dirty="0" smtClean="0">
              <a:latin typeface="Helvetica" pitchFamily="34" charset="0"/>
              <a:ea typeface="Helvetica" pitchFamily="34" charset="0"/>
              <a:cs typeface="Helvetica" pitchFamily="34" charset="0"/>
            </a:endParaRPr>
          </a:p>
          <a:p>
            <a:pPr eaLnBrk="1" hangingPunct="1"/>
            <a:r>
              <a:rPr lang="en-US" b="1" dirty="0" smtClean="0">
                <a:latin typeface="Helvetica" pitchFamily="34" charset="0"/>
                <a:ea typeface="Helvetica" pitchFamily="34" charset="0"/>
                <a:cs typeface="Helvetica" pitchFamily="34" charset="0"/>
              </a:rPr>
              <a:t>Course Web Page:</a:t>
            </a:r>
          </a:p>
          <a:p>
            <a:pPr eaLnBrk="1" hangingPunct="1">
              <a:buFontTx/>
              <a:buNone/>
            </a:pPr>
            <a:r>
              <a:rPr lang="en-US" dirty="0" smtClean="0">
                <a:latin typeface="Helvetica" pitchFamily="34" charset="0"/>
                <a:ea typeface="Helvetica" pitchFamily="34" charset="0"/>
                <a:cs typeface="Helvetica" pitchFamily="34" charset="0"/>
              </a:rPr>
              <a:t>    http:// lms.smiu.edu.pk</a:t>
            </a:r>
          </a:p>
          <a:p>
            <a:pPr eaLnBrk="1" hangingPunct="1"/>
            <a:r>
              <a:rPr lang="en-US" b="1" dirty="0" smtClean="0">
                <a:latin typeface="Helvetica" pitchFamily="34" charset="0"/>
                <a:ea typeface="Helvetica" pitchFamily="34" charset="0"/>
                <a:cs typeface="Helvetica" pitchFamily="34" charset="0"/>
              </a:rPr>
              <a:t>Email :</a:t>
            </a:r>
            <a:r>
              <a:rPr lang="en-US" dirty="0" smtClean="0">
                <a:latin typeface="Helvetica" pitchFamily="34" charset="0"/>
                <a:ea typeface="Helvetica" pitchFamily="34" charset="0"/>
                <a:cs typeface="Helvetica" pitchFamily="34" charset="0"/>
              </a:rPr>
              <a:t> snazia@smiu.edu.pk</a:t>
            </a:r>
          </a:p>
          <a:p>
            <a:pPr eaLnBrk="1" hangingPunct="1">
              <a:buFontTx/>
              <a:buNone/>
            </a:pPr>
            <a:endParaRPr lang="en-US" dirty="0" smtClean="0">
              <a:latin typeface="Helvetica" pitchFamily="34" charset="0"/>
              <a:ea typeface="Helvetica" pitchFamily="34" charset="0"/>
              <a:cs typeface="Helvetica" pitchFamily="34" charset="0"/>
            </a:endParaRPr>
          </a:p>
        </p:txBody>
      </p:sp>
      <p:sp>
        <p:nvSpPr>
          <p:cNvPr id="4" name="Slide Number Placeholder 3"/>
          <p:cNvSpPr>
            <a:spLocks noGrp="1"/>
          </p:cNvSpPr>
          <p:nvPr>
            <p:ph type="sldNum" sz="quarter" idx="12"/>
          </p:nvPr>
        </p:nvSpPr>
        <p:spPr/>
        <p:txBody>
          <a:bodyPr/>
          <a:lstStyle/>
          <a:p>
            <a:fld id="{FEFC15C1-C056-4061-9E53-681186A5AF22}" type="slidenum">
              <a:rPr lang="en-US" smtClean="0"/>
              <a:pPr/>
              <a:t>5</a:t>
            </a:fld>
            <a:endParaRPr lang="en-US"/>
          </a:p>
        </p:txBody>
      </p:sp>
    </p:spTree>
    <p:extLst>
      <p:ext uri="{BB962C8B-B14F-4D97-AF65-F5344CB8AC3E}">
        <p14:creationId xmlns:p14="http://schemas.microsoft.com/office/powerpoint/2010/main" val="3262497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42949" y="502229"/>
            <a:ext cx="7069343" cy="646331"/>
          </a:xfrm>
          <a:prstGeom prst="rect">
            <a:avLst/>
          </a:prstGeom>
        </p:spPr>
        <p:txBody>
          <a:bodyPr wrap="square">
            <a:spAutoFit/>
          </a:bodyPr>
          <a:lstStyle/>
          <a:p>
            <a:r>
              <a:rPr lang="en-US" sz="3600" dirty="0">
                <a:solidFill>
                  <a:srgbClr val="262626"/>
                </a:solidFill>
              </a:rPr>
              <a:t>The organization of the </a:t>
            </a:r>
            <a:r>
              <a:rPr lang="en-US" sz="3600" dirty="0" smtClean="0">
                <a:solidFill>
                  <a:srgbClr val="262626"/>
                </a:solidFill>
              </a:rPr>
              <a:t>MHC-PMS</a:t>
            </a:r>
            <a:endParaRPr lang="en-US" sz="3600" dirty="0">
              <a:solidFill>
                <a:srgbClr val="262626"/>
              </a:solidFill>
            </a:endParaRPr>
          </a:p>
        </p:txBody>
      </p:sp>
      <p:pic>
        <p:nvPicPr>
          <p:cNvPr id="6" name="Picture 5"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332734" y="1899312"/>
            <a:ext cx="5289771" cy="3339728"/>
          </a:xfrm>
          <a:prstGeom prst="rect">
            <a:avLst/>
          </a:prstGeom>
        </p:spPr>
      </p:pic>
    </p:spTree>
    <p:extLst>
      <p:ext uri="{BB962C8B-B14F-4D97-AF65-F5344CB8AC3E}">
        <p14:creationId xmlns:p14="http://schemas.microsoft.com/office/powerpoint/2010/main" val="11523283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MHC-PMS key features</a:t>
            </a:r>
          </a:p>
        </p:txBody>
      </p:sp>
      <p:sp>
        <p:nvSpPr>
          <p:cNvPr id="3" name="Content Placeholder 2"/>
          <p:cNvSpPr>
            <a:spLocks noGrp="1"/>
          </p:cNvSpPr>
          <p:nvPr>
            <p:ph idx="1"/>
          </p:nvPr>
        </p:nvSpPr>
        <p:spPr>
          <a:xfrm>
            <a:off x="838200" y="1105469"/>
            <a:ext cx="10515600" cy="5071494"/>
          </a:xfrm>
        </p:spPr>
        <p:txBody>
          <a:bodyPr>
            <a:normAutofit fontScale="92500" lnSpcReduction="10000"/>
          </a:bodyPr>
          <a:lstStyle/>
          <a:p>
            <a:r>
              <a:rPr lang="en-US" b="1" dirty="0"/>
              <a:t>Individual care management</a:t>
            </a:r>
          </a:p>
          <a:p>
            <a:r>
              <a:rPr lang="en-US" dirty="0" smtClean="0"/>
              <a:t>Clinicians </a:t>
            </a:r>
            <a:r>
              <a:rPr lang="en-US" dirty="0"/>
              <a:t>can create records for patients, edit the information in </a:t>
            </a:r>
            <a:r>
              <a:rPr lang="en-US" dirty="0" smtClean="0"/>
              <a:t>the system</a:t>
            </a:r>
            <a:r>
              <a:rPr lang="en-US" dirty="0"/>
              <a:t>, view patient history, etc. The system supports </a:t>
            </a:r>
            <a:r>
              <a:rPr lang="en-US" dirty="0" smtClean="0"/>
              <a:t>data summaries </a:t>
            </a:r>
            <a:r>
              <a:rPr lang="en-US" dirty="0"/>
              <a:t>so that doctors can quickly learn about the key </a:t>
            </a:r>
            <a:r>
              <a:rPr lang="en-US" dirty="0" smtClean="0"/>
              <a:t>problems and </a:t>
            </a:r>
            <a:r>
              <a:rPr lang="en-US" dirty="0"/>
              <a:t>treatments that have been prescribed.</a:t>
            </a:r>
          </a:p>
          <a:p>
            <a:r>
              <a:rPr lang="en-US" b="1" dirty="0" smtClean="0"/>
              <a:t>Patient </a:t>
            </a:r>
            <a:r>
              <a:rPr lang="en-US" b="1" dirty="0"/>
              <a:t>monitoring</a:t>
            </a:r>
          </a:p>
          <a:p>
            <a:r>
              <a:rPr lang="en-US" dirty="0" smtClean="0"/>
              <a:t>The </a:t>
            </a:r>
            <a:r>
              <a:rPr lang="en-US" dirty="0"/>
              <a:t>system monitors the records of patients that are involved </a:t>
            </a:r>
            <a:r>
              <a:rPr lang="en-US" dirty="0" smtClean="0"/>
              <a:t>in treatment </a:t>
            </a:r>
            <a:r>
              <a:rPr lang="en-US" dirty="0"/>
              <a:t>and issues warnings if possible problems are detected.</a:t>
            </a:r>
          </a:p>
          <a:p>
            <a:r>
              <a:rPr lang="en-US" b="1" dirty="0" smtClean="0"/>
              <a:t>Administrative </a:t>
            </a:r>
            <a:r>
              <a:rPr lang="en-US" b="1" dirty="0"/>
              <a:t>reporting</a:t>
            </a:r>
          </a:p>
          <a:p>
            <a:r>
              <a:rPr lang="en-US" dirty="0" smtClean="0"/>
              <a:t>The </a:t>
            </a:r>
            <a:r>
              <a:rPr lang="en-US" dirty="0"/>
              <a:t>system generates monthly management reports showing </a:t>
            </a:r>
            <a:r>
              <a:rPr lang="en-US" dirty="0" smtClean="0"/>
              <a:t>the number </a:t>
            </a:r>
            <a:r>
              <a:rPr lang="en-US" dirty="0"/>
              <a:t>of patients treated at each clinic, the number of patients </a:t>
            </a:r>
            <a:r>
              <a:rPr lang="en-US" dirty="0" smtClean="0"/>
              <a:t>who have </a:t>
            </a:r>
            <a:r>
              <a:rPr lang="en-US" dirty="0"/>
              <a:t>entered and left the care system, number of patients </a:t>
            </a:r>
            <a:r>
              <a:rPr lang="en-US" dirty="0" smtClean="0"/>
              <a:t>sectioned, the </a:t>
            </a:r>
            <a:r>
              <a:rPr lang="en-US" dirty="0"/>
              <a:t>drugs prescribed and their costs, etc.</a:t>
            </a:r>
          </a:p>
        </p:txBody>
      </p:sp>
    </p:spTree>
    <p:extLst>
      <p:ext uri="{BB962C8B-B14F-4D97-AF65-F5344CB8AC3E}">
        <p14:creationId xmlns:p14="http://schemas.microsoft.com/office/powerpoint/2010/main" val="5711082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MHC-PMS concerns</a:t>
            </a:r>
          </a:p>
        </p:txBody>
      </p:sp>
      <p:sp>
        <p:nvSpPr>
          <p:cNvPr id="3" name="Content Placeholder 2"/>
          <p:cNvSpPr>
            <a:spLocks noGrp="1"/>
          </p:cNvSpPr>
          <p:nvPr>
            <p:ph idx="1"/>
          </p:nvPr>
        </p:nvSpPr>
        <p:spPr>
          <a:xfrm>
            <a:off x="838200" y="1119116"/>
            <a:ext cx="10515600" cy="5057847"/>
          </a:xfrm>
        </p:spPr>
        <p:txBody>
          <a:bodyPr>
            <a:normAutofit/>
          </a:bodyPr>
          <a:lstStyle/>
          <a:p>
            <a:r>
              <a:rPr lang="en-US" b="1" dirty="0"/>
              <a:t>Privacy</a:t>
            </a:r>
          </a:p>
          <a:p>
            <a:r>
              <a:rPr lang="en-US" dirty="0" smtClean="0"/>
              <a:t>It </a:t>
            </a:r>
            <a:r>
              <a:rPr lang="en-US" dirty="0"/>
              <a:t>is essential that patient information is confidential and is </a:t>
            </a:r>
            <a:r>
              <a:rPr lang="en-US" dirty="0" smtClean="0"/>
              <a:t>never disclosed </a:t>
            </a:r>
            <a:r>
              <a:rPr lang="en-US" dirty="0"/>
              <a:t>to anyone apart from </a:t>
            </a:r>
            <a:r>
              <a:rPr lang="en-US" dirty="0" err="1"/>
              <a:t>authorised</a:t>
            </a:r>
            <a:r>
              <a:rPr lang="en-US" dirty="0"/>
              <a:t> medical staff and </a:t>
            </a:r>
            <a:r>
              <a:rPr lang="en-US" dirty="0" smtClean="0"/>
              <a:t>the patient </a:t>
            </a:r>
            <a:r>
              <a:rPr lang="en-US" dirty="0"/>
              <a:t>themselves.</a:t>
            </a:r>
          </a:p>
          <a:p>
            <a:r>
              <a:rPr lang="en-US" b="1" dirty="0" smtClean="0"/>
              <a:t>Safety</a:t>
            </a:r>
            <a:endParaRPr lang="en-US" b="1" dirty="0"/>
          </a:p>
          <a:p>
            <a:r>
              <a:rPr lang="en-US" dirty="0" smtClean="0"/>
              <a:t>Some </a:t>
            </a:r>
            <a:r>
              <a:rPr lang="en-US" dirty="0"/>
              <a:t>mental illnesses cause patients to become suicidal or </a:t>
            </a:r>
            <a:r>
              <a:rPr lang="en-US" dirty="0" smtClean="0"/>
              <a:t>a danger </a:t>
            </a:r>
            <a:r>
              <a:rPr lang="en-US" dirty="0"/>
              <a:t>to other people. Wherever possible, the system </a:t>
            </a:r>
            <a:r>
              <a:rPr lang="en-US" dirty="0" smtClean="0"/>
              <a:t>should warn </a:t>
            </a:r>
            <a:r>
              <a:rPr lang="en-US" dirty="0"/>
              <a:t>medical staff about potentially suicidal or </a:t>
            </a:r>
            <a:r>
              <a:rPr lang="en-US" dirty="0" smtClean="0"/>
              <a:t>dangerous patients</a:t>
            </a:r>
            <a:r>
              <a:rPr lang="en-US" dirty="0"/>
              <a:t>.</a:t>
            </a:r>
          </a:p>
          <a:p>
            <a:r>
              <a:rPr lang="en-US" dirty="0" smtClean="0"/>
              <a:t>The </a:t>
            </a:r>
            <a:r>
              <a:rPr lang="en-US" dirty="0"/>
              <a:t>system must be available when needed otherwise safety </a:t>
            </a:r>
            <a:r>
              <a:rPr lang="en-US" dirty="0" smtClean="0"/>
              <a:t>may be </a:t>
            </a:r>
            <a:r>
              <a:rPr lang="en-US" dirty="0"/>
              <a:t>compromised and it may be impossible to prescribe the </a:t>
            </a:r>
            <a:r>
              <a:rPr lang="en-US" dirty="0" smtClean="0"/>
              <a:t>correct medication </a:t>
            </a:r>
            <a:r>
              <a:rPr lang="en-US" dirty="0"/>
              <a:t>to patients.</a:t>
            </a:r>
          </a:p>
        </p:txBody>
      </p:sp>
    </p:spTree>
    <p:extLst>
      <p:ext uri="{BB962C8B-B14F-4D97-AF65-F5344CB8AC3E}">
        <p14:creationId xmlns:p14="http://schemas.microsoft.com/office/powerpoint/2010/main" val="849630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546"/>
            <a:ext cx="10515600" cy="1325563"/>
          </a:xfrm>
        </p:spPr>
        <p:txBody>
          <a:bodyPr/>
          <a:lstStyle/>
          <a:p>
            <a:r>
              <a:rPr lang="en-US" dirty="0"/>
              <a:t>Wilderness weather station</a:t>
            </a:r>
          </a:p>
        </p:txBody>
      </p:sp>
      <p:sp>
        <p:nvSpPr>
          <p:cNvPr id="3" name="Content Placeholder 2"/>
          <p:cNvSpPr>
            <a:spLocks noGrp="1"/>
          </p:cNvSpPr>
          <p:nvPr>
            <p:ph idx="1"/>
          </p:nvPr>
        </p:nvSpPr>
        <p:spPr>
          <a:xfrm>
            <a:off x="838200" y="1105469"/>
            <a:ext cx="10515600" cy="5581934"/>
          </a:xfrm>
        </p:spPr>
        <p:txBody>
          <a:bodyPr>
            <a:normAutofit/>
          </a:bodyPr>
          <a:lstStyle/>
          <a:p>
            <a:r>
              <a:rPr lang="en-US" dirty="0"/>
              <a:t>The government of a country with large areas of </a:t>
            </a:r>
            <a:r>
              <a:rPr lang="en-US" dirty="0" smtClean="0"/>
              <a:t>wilderness decides </a:t>
            </a:r>
            <a:r>
              <a:rPr lang="en-US" dirty="0"/>
              <a:t>to deploy several hundred weather stations in </a:t>
            </a:r>
            <a:r>
              <a:rPr lang="en-US" dirty="0" smtClean="0"/>
              <a:t>remote areas</a:t>
            </a:r>
            <a:r>
              <a:rPr lang="en-US" dirty="0"/>
              <a:t>.</a:t>
            </a:r>
          </a:p>
          <a:p>
            <a:r>
              <a:rPr lang="en-US" dirty="0" smtClean="0"/>
              <a:t>Weather </a:t>
            </a:r>
            <a:r>
              <a:rPr lang="en-US" dirty="0"/>
              <a:t>stations collect data from a set of instruments </a:t>
            </a:r>
            <a:r>
              <a:rPr lang="en-US" dirty="0" smtClean="0"/>
              <a:t>that measure </a:t>
            </a:r>
            <a:r>
              <a:rPr lang="en-US" dirty="0"/>
              <a:t>temperature and pressure, sunshine, rainfall, </a:t>
            </a:r>
            <a:r>
              <a:rPr lang="en-US" dirty="0" smtClean="0"/>
              <a:t>wind speed </a:t>
            </a:r>
            <a:r>
              <a:rPr lang="en-US" dirty="0"/>
              <a:t>and wind direction.</a:t>
            </a:r>
          </a:p>
          <a:p>
            <a:pPr lvl="1"/>
            <a:r>
              <a:rPr lang="en-US" dirty="0" smtClean="0"/>
              <a:t>The </a:t>
            </a:r>
            <a:r>
              <a:rPr lang="en-US" dirty="0"/>
              <a:t>weather station includes a number of instruments </a:t>
            </a:r>
            <a:r>
              <a:rPr lang="en-US" dirty="0" smtClean="0"/>
              <a:t>that measure </a:t>
            </a:r>
            <a:r>
              <a:rPr lang="en-US" dirty="0"/>
              <a:t>weather parameters such as the wind speed and </a:t>
            </a:r>
            <a:r>
              <a:rPr lang="en-US" dirty="0" smtClean="0"/>
              <a:t>direction, the </a:t>
            </a:r>
            <a:r>
              <a:rPr lang="en-US" dirty="0"/>
              <a:t>ground and air temperatures, the barometric pressure and </a:t>
            </a:r>
            <a:r>
              <a:rPr lang="en-US" dirty="0" smtClean="0"/>
              <a:t>the rainfall </a:t>
            </a:r>
            <a:r>
              <a:rPr lang="en-US" dirty="0"/>
              <a:t>over a 24-hour period. Each of these instruments </a:t>
            </a:r>
            <a:r>
              <a:rPr lang="en-US" dirty="0" smtClean="0"/>
              <a:t>is controlled </a:t>
            </a:r>
            <a:r>
              <a:rPr lang="en-US" dirty="0"/>
              <a:t>by a software system that takes parameter </a:t>
            </a:r>
            <a:r>
              <a:rPr lang="en-US" dirty="0" smtClean="0"/>
              <a:t>readings periodically </a:t>
            </a:r>
            <a:r>
              <a:rPr lang="en-US" dirty="0"/>
              <a:t>and manages the data collected from the instruments</a:t>
            </a:r>
          </a:p>
        </p:txBody>
      </p:sp>
    </p:spTree>
    <p:extLst>
      <p:ext uri="{BB962C8B-B14F-4D97-AF65-F5344CB8AC3E}">
        <p14:creationId xmlns:p14="http://schemas.microsoft.com/office/powerpoint/2010/main" val="1371562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83391" y="743761"/>
            <a:ext cx="8611737" cy="646331"/>
          </a:xfrm>
          <a:prstGeom prst="rect">
            <a:avLst/>
          </a:prstGeom>
        </p:spPr>
        <p:txBody>
          <a:bodyPr wrap="square">
            <a:spAutoFit/>
          </a:bodyPr>
          <a:lstStyle/>
          <a:p>
            <a:r>
              <a:rPr lang="en-US" sz="3600" dirty="0">
                <a:solidFill>
                  <a:srgbClr val="262626"/>
                </a:solidFill>
              </a:rPr>
              <a:t>The weather </a:t>
            </a:r>
            <a:r>
              <a:rPr lang="en-US" sz="3600" dirty="0" smtClean="0">
                <a:solidFill>
                  <a:srgbClr val="262626"/>
                </a:solidFill>
              </a:rPr>
              <a:t>station’s environment</a:t>
            </a:r>
            <a:endParaRPr lang="en-US" sz="3600" dirty="0">
              <a:solidFill>
                <a:srgbClr val="262626"/>
              </a:solidFill>
            </a:endParaRPr>
          </a:p>
        </p:txBody>
      </p:sp>
      <p:pic>
        <p:nvPicPr>
          <p:cNvPr id="6" name="Picture 5" descr="1.7 WeatherStationEn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899594" y="2027315"/>
            <a:ext cx="5159738" cy="2490908"/>
          </a:xfrm>
          <a:prstGeom prst="rect">
            <a:avLst/>
          </a:prstGeom>
        </p:spPr>
      </p:pic>
    </p:spTree>
    <p:extLst>
      <p:ext uri="{BB962C8B-B14F-4D97-AF65-F5344CB8AC3E}">
        <p14:creationId xmlns:p14="http://schemas.microsoft.com/office/powerpoint/2010/main" val="2038731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Weather information system</a:t>
            </a:r>
          </a:p>
        </p:txBody>
      </p:sp>
      <p:sp>
        <p:nvSpPr>
          <p:cNvPr id="3" name="Content Placeholder 2"/>
          <p:cNvSpPr>
            <a:spLocks noGrp="1"/>
          </p:cNvSpPr>
          <p:nvPr>
            <p:ph idx="1"/>
          </p:nvPr>
        </p:nvSpPr>
        <p:spPr>
          <a:xfrm>
            <a:off x="838200" y="1132764"/>
            <a:ext cx="10515600" cy="5044199"/>
          </a:xfrm>
        </p:spPr>
        <p:txBody>
          <a:bodyPr>
            <a:normAutofit/>
          </a:bodyPr>
          <a:lstStyle/>
          <a:p>
            <a:r>
              <a:rPr lang="en-US" dirty="0"/>
              <a:t>The weather station system</a:t>
            </a:r>
          </a:p>
          <a:p>
            <a:pPr lvl="1"/>
            <a:r>
              <a:rPr lang="en-US" dirty="0" smtClean="0"/>
              <a:t>This </a:t>
            </a:r>
            <a:r>
              <a:rPr lang="en-US" dirty="0"/>
              <a:t>is responsible for collecting weather data, carrying out </a:t>
            </a:r>
            <a:r>
              <a:rPr lang="en-US" dirty="0" smtClean="0"/>
              <a:t>some initial </a:t>
            </a:r>
            <a:r>
              <a:rPr lang="en-US" dirty="0"/>
              <a:t>data processing and transmitting it to the data </a:t>
            </a:r>
            <a:r>
              <a:rPr lang="en-US" dirty="0" smtClean="0"/>
              <a:t>management system</a:t>
            </a:r>
            <a:r>
              <a:rPr lang="en-US" dirty="0"/>
              <a:t>.</a:t>
            </a:r>
          </a:p>
          <a:p>
            <a:r>
              <a:rPr lang="en-US" dirty="0" smtClean="0"/>
              <a:t>The </a:t>
            </a:r>
            <a:r>
              <a:rPr lang="en-US" dirty="0"/>
              <a:t>data management and archiving system</a:t>
            </a:r>
          </a:p>
          <a:p>
            <a:pPr lvl="1"/>
            <a:r>
              <a:rPr lang="en-US" dirty="0" smtClean="0"/>
              <a:t> </a:t>
            </a:r>
            <a:r>
              <a:rPr lang="en-US" dirty="0"/>
              <a:t>This system collects the data from all of the wilderness </a:t>
            </a:r>
            <a:r>
              <a:rPr lang="en-US" dirty="0" smtClean="0"/>
              <a:t>weather stations</a:t>
            </a:r>
            <a:r>
              <a:rPr lang="en-US" dirty="0"/>
              <a:t>, carries out data processing and analysis and archives </a:t>
            </a:r>
            <a:r>
              <a:rPr lang="en-US" dirty="0" smtClean="0"/>
              <a:t>the data</a:t>
            </a:r>
            <a:r>
              <a:rPr lang="en-US" dirty="0"/>
              <a:t>.</a:t>
            </a:r>
          </a:p>
          <a:p>
            <a:r>
              <a:rPr lang="en-US" dirty="0" smtClean="0"/>
              <a:t>The </a:t>
            </a:r>
            <a:r>
              <a:rPr lang="en-US" dirty="0"/>
              <a:t>station maintenance system</a:t>
            </a:r>
          </a:p>
          <a:p>
            <a:pPr lvl="1"/>
            <a:r>
              <a:rPr lang="en-US" dirty="0" smtClean="0"/>
              <a:t>This </a:t>
            </a:r>
            <a:r>
              <a:rPr lang="en-US" dirty="0"/>
              <a:t>system can communicate by satellite with all wilderness </a:t>
            </a:r>
            <a:r>
              <a:rPr lang="en-US" dirty="0" smtClean="0"/>
              <a:t>weather stations </a:t>
            </a:r>
            <a:r>
              <a:rPr lang="en-US" dirty="0"/>
              <a:t>to monitor the health of these systems and provide reports </a:t>
            </a:r>
            <a:r>
              <a:rPr lang="en-US" dirty="0" smtClean="0"/>
              <a:t>of problems</a:t>
            </a:r>
            <a:r>
              <a:rPr lang="en-US" dirty="0"/>
              <a:t>.</a:t>
            </a:r>
          </a:p>
        </p:txBody>
      </p:sp>
    </p:spTree>
    <p:extLst>
      <p:ext uri="{BB962C8B-B14F-4D97-AF65-F5344CB8AC3E}">
        <p14:creationId xmlns:p14="http://schemas.microsoft.com/office/powerpoint/2010/main" val="528580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t>
            </a:r>
            <a:r>
              <a:rPr lang="en-US" dirty="0" smtClean="0"/>
              <a:t>software functionality</a:t>
            </a:r>
            <a:endParaRPr lang="en-US" dirty="0"/>
          </a:p>
        </p:txBody>
      </p:sp>
      <p:sp>
        <p:nvSpPr>
          <p:cNvPr id="3" name="Content Placeholder 2"/>
          <p:cNvSpPr>
            <a:spLocks noGrp="1"/>
          </p:cNvSpPr>
          <p:nvPr>
            <p:ph idx="1"/>
          </p:nvPr>
        </p:nvSpPr>
        <p:spPr/>
        <p:txBody>
          <a:bodyPr>
            <a:normAutofit/>
          </a:bodyPr>
          <a:lstStyle/>
          <a:p>
            <a:r>
              <a:rPr lang="en-US" dirty="0"/>
              <a:t>Monitor the instruments, power and communication </a:t>
            </a:r>
            <a:r>
              <a:rPr lang="en-US" dirty="0" smtClean="0"/>
              <a:t>hardware and </a:t>
            </a:r>
            <a:r>
              <a:rPr lang="en-US" dirty="0"/>
              <a:t>report faults to the management system.</a:t>
            </a:r>
          </a:p>
          <a:p>
            <a:r>
              <a:rPr lang="en-US" dirty="0" smtClean="0"/>
              <a:t>Manage </a:t>
            </a:r>
            <a:r>
              <a:rPr lang="en-US" dirty="0"/>
              <a:t>the system power, ensuring that batteries are </a:t>
            </a:r>
            <a:r>
              <a:rPr lang="en-US" dirty="0" smtClean="0"/>
              <a:t>charged whenever </a:t>
            </a:r>
            <a:r>
              <a:rPr lang="en-US" dirty="0"/>
              <a:t>the environmental conditions permit but also </a:t>
            </a:r>
            <a:r>
              <a:rPr lang="en-US" dirty="0" smtClean="0"/>
              <a:t>that generators </a:t>
            </a:r>
            <a:r>
              <a:rPr lang="en-US" dirty="0"/>
              <a:t>are shut down in potentially damaging </a:t>
            </a:r>
            <a:r>
              <a:rPr lang="en-US" dirty="0" smtClean="0"/>
              <a:t>weather conditions</a:t>
            </a:r>
            <a:r>
              <a:rPr lang="en-US" dirty="0"/>
              <a:t>, such as high wind.</a:t>
            </a:r>
          </a:p>
          <a:p>
            <a:r>
              <a:rPr lang="en-US" dirty="0" smtClean="0"/>
              <a:t>Support </a:t>
            </a:r>
            <a:r>
              <a:rPr lang="en-US" dirty="0"/>
              <a:t>dynamic reconfiguration where parts of the </a:t>
            </a:r>
            <a:r>
              <a:rPr lang="en-US" dirty="0" smtClean="0"/>
              <a:t>software are </a:t>
            </a:r>
            <a:r>
              <a:rPr lang="en-US" dirty="0"/>
              <a:t>replaced with new versions and where backup </a:t>
            </a:r>
            <a:r>
              <a:rPr lang="en-US" dirty="0" smtClean="0"/>
              <a:t>instruments are </a:t>
            </a:r>
            <a:r>
              <a:rPr lang="en-US" dirty="0"/>
              <a:t>switched into the system in the event of system failure.</a:t>
            </a:r>
          </a:p>
        </p:txBody>
      </p:sp>
    </p:spTree>
    <p:extLst>
      <p:ext uri="{BB962C8B-B14F-4D97-AF65-F5344CB8AC3E}">
        <p14:creationId xmlns:p14="http://schemas.microsoft.com/office/powerpoint/2010/main" val="280060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Content Placeholder 2"/>
          <p:cNvSpPr>
            <a:spLocks noGrp="1"/>
          </p:cNvSpPr>
          <p:nvPr>
            <p:ph idx="4294967295"/>
          </p:nvPr>
        </p:nvSpPr>
        <p:spPr>
          <a:xfrm>
            <a:off x="1524000" y="565150"/>
            <a:ext cx="9144000" cy="5791200"/>
          </a:xfrm>
        </p:spPr>
        <p:txBody>
          <a:bodyPr>
            <a:normAutofit/>
          </a:bodyPr>
          <a:lstStyle/>
          <a:p>
            <a:pPr>
              <a:buFontTx/>
              <a:buNone/>
            </a:pPr>
            <a:r>
              <a:rPr lang="en-US" b="1" dirty="0" smtClean="0"/>
              <a:t>   </a:t>
            </a:r>
            <a:r>
              <a:rPr lang="en-US" b="1" dirty="0" smtClean="0">
                <a:latin typeface="Helvetica" pitchFamily="34" charset="0"/>
                <a:ea typeface="Helvetica" pitchFamily="34" charset="0"/>
                <a:cs typeface="Helvetica" pitchFamily="34" charset="0"/>
              </a:rPr>
              <a:t>Text Book: </a:t>
            </a:r>
          </a:p>
          <a:p>
            <a:r>
              <a:rPr lang="en-US" dirty="0" smtClean="0"/>
              <a:t>Software </a:t>
            </a:r>
            <a:r>
              <a:rPr lang="en-US" dirty="0"/>
              <a:t>Engineering: A Practitioner's </a:t>
            </a:r>
            <a:r>
              <a:rPr lang="en-US" dirty="0" smtClean="0"/>
              <a:t>Approach Roger </a:t>
            </a:r>
            <a:r>
              <a:rPr lang="en-US" dirty="0"/>
              <a:t>S. </a:t>
            </a:r>
            <a:r>
              <a:rPr lang="en-US" dirty="0" smtClean="0"/>
              <a:t> Pressman </a:t>
            </a:r>
            <a:r>
              <a:rPr lang="en-US" dirty="0"/>
              <a:t>8</a:t>
            </a:r>
            <a:r>
              <a:rPr lang="en-US" baseline="30000" dirty="0"/>
              <a:t>th</a:t>
            </a:r>
            <a:r>
              <a:rPr lang="en-US" dirty="0"/>
              <a:t> </a:t>
            </a:r>
            <a:r>
              <a:rPr lang="en-US" dirty="0" smtClean="0"/>
              <a:t>Edition</a:t>
            </a:r>
          </a:p>
          <a:p>
            <a:pPr marL="0" indent="0">
              <a:buNone/>
            </a:pPr>
            <a:r>
              <a:rPr lang="en-US" b="1" dirty="0" smtClean="0">
                <a:latin typeface="Helvetica" pitchFamily="34" charset="0"/>
                <a:ea typeface="Helvetica" pitchFamily="34" charset="0"/>
                <a:cs typeface="Helvetica" pitchFamily="34" charset="0"/>
              </a:rPr>
              <a:t>  Reference Books:</a:t>
            </a:r>
          </a:p>
          <a:p>
            <a:pPr lvl="0"/>
            <a:r>
              <a:rPr lang="en-US" dirty="0"/>
              <a:t>Software Engineering 8E by Ian </a:t>
            </a:r>
            <a:r>
              <a:rPr lang="en-US" dirty="0" err="1"/>
              <a:t>Sommerville</a:t>
            </a:r>
            <a:r>
              <a:rPr lang="en-US" dirty="0"/>
              <a:t>, Addison Wesley; 8th Edition (2006). ISBN-10: 0321313798 2. </a:t>
            </a:r>
            <a:endParaRPr lang="en-US" dirty="0" smtClean="0"/>
          </a:p>
          <a:p>
            <a:pPr lvl="0"/>
            <a:r>
              <a:rPr lang="en-US" dirty="0"/>
              <a:t>Systems Analysis and Design by Gary B. Shelly, Thomas J. Cashman and Harry J. Rosenblatt, Course Technology; 7th Edition (2007). ISBN-10: 1423912225</a:t>
            </a:r>
          </a:p>
          <a:p>
            <a:endParaRPr lang="en-US" dirty="0" smtClean="0">
              <a:latin typeface="Helvetica" pitchFamily="34" charset="0"/>
              <a:ea typeface="Helvetica" pitchFamily="34" charset="0"/>
              <a:cs typeface="Helvetica" pitchFamily="34" charset="0"/>
            </a:endParaRPr>
          </a:p>
        </p:txBody>
      </p:sp>
      <p:sp>
        <p:nvSpPr>
          <p:cNvPr id="4" name="Slide Number Placeholder 3"/>
          <p:cNvSpPr>
            <a:spLocks noGrp="1"/>
          </p:cNvSpPr>
          <p:nvPr>
            <p:ph type="sldNum" sz="quarter" idx="12"/>
          </p:nvPr>
        </p:nvSpPr>
        <p:spPr/>
        <p:txBody>
          <a:bodyPr/>
          <a:lstStyle/>
          <a:p>
            <a:fld id="{FEFC15C1-C056-4061-9E53-681186A5AF22}" type="slidenum">
              <a:rPr lang="en-US" smtClean="0"/>
              <a:pPr/>
              <a:t>6</a:t>
            </a:fld>
            <a:endParaRPr lang="en-US"/>
          </a:p>
        </p:txBody>
      </p:sp>
    </p:spTree>
    <p:extLst>
      <p:ext uri="{BB962C8B-B14F-4D97-AF65-F5344CB8AC3E}">
        <p14:creationId xmlns:p14="http://schemas.microsoft.com/office/powerpoint/2010/main" val="2319016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a:xfrm>
            <a:off x="470647" y="1423851"/>
            <a:ext cx="11349317" cy="5238206"/>
          </a:xfrm>
        </p:spPr>
        <p:txBody>
          <a:bodyPr>
            <a:normAutofit fontScale="70000" lnSpcReduction="20000"/>
          </a:bodyPr>
          <a:lstStyle/>
          <a:p>
            <a:pPr marL="0" indent="0">
              <a:buNone/>
            </a:pPr>
            <a:r>
              <a:rPr lang="en-US" dirty="0" smtClean="0"/>
              <a:t>1.  Knowledge </a:t>
            </a:r>
            <a:r>
              <a:rPr lang="en-US" dirty="0"/>
              <a:t>of basic SW engineering methods and practices, and their appropriate application. </a:t>
            </a:r>
            <a:endParaRPr lang="en-US" dirty="0" smtClean="0"/>
          </a:p>
          <a:p>
            <a:pPr marL="0" indent="0">
              <a:buNone/>
            </a:pPr>
            <a:r>
              <a:rPr lang="en-US" dirty="0" smtClean="0"/>
              <a:t>2</a:t>
            </a:r>
            <a:r>
              <a:rPr lang="en-US" dirty="0"/>
              <a:t>.  Describe software engineering layered technology and Process frame work.                                      </a:t>
            </a:r>
            <a:endParaRPr lang="en-US" dirty="0" smtClean="0"/>
          </a:p>
          <a:p>
            <a:pPr marL="0" indent="0">
              <a:buNone/>
            </a:pPr>
            <a:r>
              <a:rPr lang="en-US" dirty="0" smtClean="0"/>
              <a:t>3</a:t>
            </a:r>
            <a:r>
              <a:rPr lang="en-US" dirty="0"/>
              <a:t>.  </a:t>
            </a:r>
            <a:r>
              <a:rPr lang="en-US" dirty="0" smtClean="0"/>
              <a:t>A </a:t>
            </a:r>
            <a:r>
              <a:rPr lang="en-US" dirty="0"/>
              <a:t>general understanding of software process models such as the waterfall and </a:t>
            </a:r>
            <a:r>
              <a:rPr lang="en-US" dirty="0" smtClean="0"/>
              <a:t>evolutionary </a:t>
            </a:r>
            <a:r>
              <a:rPr lang="en-US" dirty="0"/>
              <a:t>models. </a:t>
            </a:r>
            <a:endParaRPr lang="en-US" dirty="0" smtClean="0"/>
          </a:p>
          <a:p>
            <a:pPr marL="0" indent="0">
              <a:buNone/>
            </a:pPr>
            <a:r>
              <a:rPr lang="en-US" dirty="0" smtClean="0"/>
              <a:t>4</a:t>
            </a:r>
            <a:r>
              <a:rPr lang="en-US" dirty="0"/>
              <a:t>.  Understanding of software requirements and the SRS documents.           </a:t>
            </a:r>
            <a:endParaRPr lang="en-US" dirty="0" smtClean="0"/>
          </a:p>
          <a:p>
            <a:pPr marL="0" indent="0">
              <a:buNone/>
            </a:pPr>
            <a:r>
              <a:rPr lang="en-US" dirty="0" smtClean="0"/>
              <a:t>5</a:t>
            </a:r>
            <a:r>
              <a:rPr lang="en-US" dirty="0"/>
              <a:t>.  Understanding of the role of project management including planning, scheduling, </a:t>
            </a:r>
            <a:r>
              <a:rPr lang="en-US" dirty="0" smtClean="0"/>
              <a:t>risk </a:t>
            </a:r>
            <a:r>
              <a:rPr lang="en-US" dirty="0"/>
              <a:t>management, etc. </a:t>
            </a:r>
            <a:endParaRPr lang="en-US" dirty="0" smtClean="0"/>
          </a:p>
          <a:p>
            <a:pPr marL="514350" indent="-514350">
              <a:buAutoNum type="arabicPeriod" startAt="6"/>
            </a:pPr>
            <a:r>
              <a:rPr lang="en-US" dirty="0" smtClean="0"/>
              <a:t>Describe </a:t>
            </a:r>
            <a:r>
              <a:rPr lang="en-US" dirty="0"/>
              <a:t>data models, object models, context models and </a:t>
            </a:r>
            <a:r>
              <a:rPr lang="en-US" dirty="0" err="1"/>
              <a:t>behavioural</a:t>
            </a:r>
            <a:r>
              <a:rPr lang="en-US" dirty="0"/>
              <a:t> models.     </a:t>
            </a:r>
          </a:p>
          <a:p>
            <a:pPr marL="514350" indent="-514350">
              <a:buAutoNum type="arabicPeriod" startAt="6"/>
            </a:pPr>
            <a:r>
              <a:rPr lang="en-US" dirty="0" smtClean="0"/>
              <a:t>Understanding </a:t>
            </a:r>
            <a:r>
              <a:rPr lang="en-US" dirty="0"/>
              <a:t>of different software architectural styles.    </a:t>
            </a:r>
          </a:p>
          <a:p>
            <a:pPr marL="514350" indent="-514350">
              <a:buAutoNum type="arabicPeriod" startAt="6"/>
            </a:pPr>
            <a:r>
              <a:rPr lang="en-US" dirty="0" smtClean="0"/>
              <a:t>Understanding </a:t>
            </a:r>
            <a:r>
              <a:rPr lang="en-US" dirty="0"/>
              <a:t>of implementation issues such as modularity and coding </a:t>
            </a:r>
            <a:r>
              <a:rPr lang="en-US" dirty="0" smtClean="0"/>
              <a:t>standards.</a:t>
            </a:r>
          </a:p>
          <a:p>
            <a:pPr marL="514350" indent="-514350">
              <a:buAutoNum type="arabicPeriod" startAt="6"/>
            </a:pPr>
            <a:r>
              <a:rPr lang="en-US" dirty="0" smtClean="0"/>
              <a:t>Understanding </a:t>
            </a:r>
            <a:r>
              <a:rPr lang="en-US" dirty="0"/>
              <a:t>of approaches to verification and validation including  static analysis, and  </a:t>
            </a:r>
            <a:r>
              <a:rPr lang="en-US" dirty="0" smtClean="0"/>
              <a:t>reviews.</a:t>
            </a:r>
          </a:p>
          <a:p>
            <a:pPr marL="514350" indent="-514350">
              <a:buAutoNum type="arabicPeriod" startAt="6"/>
            </a:pPr>
            <a:r>
              <a:rPr lang="en-US" dirty="0" smtClean="0"/>
              <a:t>Understanding </a:t>
            </a:r>
            <a:r>
              <a:rPr lang="en-US" dirty="0"/>
              <a:t>of software testing approaches such as unit testing and integration testing.   </a:t>
            </a:r>
            <a:endParaRPr lang="en-US" dirty="0" smtClean="0"/>
          </a:p>
          <a:p>
            <a:pPr marL="0" indent="0">
              <a:buNone/>
            </a:pPr>
            <a:r>
              <a:rPr lang="en-US" dirty="0" smtClean="0"/>
              <a:t>11</a:t>
            </a:r>
            <a:r>
              <a:rPr lang="en-US" dirty="0"/>
              <a:t>. Describe software measurement and software risks.   </a:t>
            </a:r>
            <a:endParaRPr lang="en-US" dirty="0" smtClean="0"/>
          </a:p>
          <a:p>
            <a:pPr marL="0" indent="0">
              <a:buNone/>
            </a:pPr>
            <a:r>
              <a:rPr lang="en-US" dirty="0" smtClean="0"/>
              <a:t>12</a:t>
            </a:r>
            <a:r>
              <a:rPr lang="en-US" dirty="0"/>
              <a:t>. Understanding of software evolution and related issues such as version management.   </a:t>
            </a:r>
            <a:endParaRPr lang="en-US" dirty="0" smtClean="0"/>
          </a:p>
          <a:p>
            <a:pPr marL="0" indent="0">
              <a:buNone/>
            </a:pPr>
            <a:r>
              <a:rPr lang="en-US" dirty="0" smtClean="0"/>
              <a:t>13</a:t>
            </a:r>
            <a:r>
              <a:rPr lang="en-US" dirty="0"/>
              <a:t>. Understanding on quality control and how to ensure good quality software. </a:t>
            </a:r>
          </a:p>
        </p:txBody>
      </p:sp>
    </p:spTree>
    <p:extLst>
      <p:ext uri="{BB962C8B-B14F-4D97-AF65-F5344CB8AC3E}">
        <p14:creationId xmlns:p14="http://schemas.microsoft.com/office/powerpoint/2010/main" val="322850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spcBef>
                <a:spcPts val="0"/>
              </a:spcBef>
            </a:pPr>
            <a:r>
              <a:rPr lang="en-US" dirty="0" smtClean="0"/>
              <a:t>Learning Outcomes</a:t>
            </a:r>
            <a:endParaRPr lang="en-US" dirty="0"/>
          </a:p>
        </p:txBody>
      </p:sp>
      <p:sp>
        <p:nvSpPr>
          <p:cNvPr id="3" name="Content Placeholder 2"/>
          <p:cNvSpPr>
            <a:spLocks noGrp="1"/>
          </p:cNvSpPr>
          <p:nvPr>
            <p:ph idx="1"/>
          </p:nvPr>
        </p:nvSpPr>
        <p:spPr>
          <a:xfrm>
            <a:off x="838200" y="1479176"/>
            <a:ext cx="10515600" cy="4854389"/>
          </a:xfrm>
        </p:spPr>
        <p:txBody>
          <a:bodyPr>
            <a:normAutofit fontScale="85000" lnSpcReduction="20000"/>
          </a:bodyPr>
          <a:lstStyle/>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1. Basic knowledge and understanding of the analysis and design of complex systems.                                     </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2.  Ability to apply software engineering principles and techniques.                                                                   3.  Ability to develop, maintain and evaluate large-scale software systems.                                                   4.  To produce efficient, reliable, robust and cost-effective software solutions.                                          5.  Ability to perform independent research and analysis.                                                                                6.  To communicate and coordinate competently by listening, speaking, reading and writing English for technical and general purposes.                                                                                                                            7.  Ability to work as an effective member or leader of software engineering teams.                               </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8.  To manage time, processes and resources effectively by </a:t>
            </a:r>
            <a:r>
              <a:rPr lang="en-US" dirty="0" err="1" smtClean="0">
                <a:latin typeface="Times New Roman" panose="02020603050405020304" pitchFamily="18" charset="0"/>
                <a:cs typeface="Times New Roman" panose="02020603050405020304" pitchFamily="18" charset="0"/>
              </a:rPr>
              <a:t>prioritising</a:t>
            </a:r>
            <a:r>
              <a:rPr lang="en-US" dirty="0" smtClean="0">
                <a:latin typeface="Times New Roman" panose="02020603050405020304" pitchFamily="18" charset="0"/>
                <a:cs typeface="Times New Roman" panose="02020603050405020304" pitchFamily="18" charset="0"/>
              </a:rPr>
              <a:t> competing demands to achieve personal and team goals Identify and analyzes the common threats in each domain.                              </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9.  Ability to understand and meet ethical standards and legal responsibilities.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30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30268250"/>
              </p:ext>
            </p:extLst>
          </p:nvPr>
        </p:nvGraphicFramePr>
        <p:xfrm>
          <a:off x="875210" y="1098489"/>
          <a:ext cx="10414253" cy="4617720"/>
        </p:xfrm>
        <a:graphic>
          <a:graphicData uri="http://schemas.openxmlformats.org/drawingml/2006/table">
            <a:tbl>
              <a:tblPr firstRow="1" bandRow="1">
                <a:tableStyleId>{5C22544A-7EE6-4342-B048-85BDC9FD1C3A}</a:tableStyleId>
              </a:tblPr>
              <a:tblGrid>
                <a:gridCol w="736918">
                  <a:extLst>
                    <a:ext uri="{9D8B030D-6E8A-4147-A177-3AD203B41FA5}">
                      <a16:colId xmlns:a16="http://schemas.microsoft.com/office/drawing/2014/main" val="2317663009"/>
                    </a:ext>
                  </a:extLst>
                </a:gridCol>
                <a:gridCol w="8472398">
                  <a:extLst>
                    <a:ext uri="{9D8B030D-6E8A-4147-A177-3AD203B41FA5}">
                      <a16:colId xmlns:a16="http://schemas.microsoft.com/office/drawing/2014/main" val="2590420124"/>
                    </a:ext>
                  </a:extLst>
                </a:gridCol>
                <a:gridCol w="1204937">
                  <a:extLst>
                    <a:ext uri="{9D8B030D-6E8A-4147-A177-3AD203B41FA5}">
                      <a16:colId xmlns:a16="http://schemas.microsoft.com/office/drawing/2014/main" val="3217320861"/>
                    </a:ext>
                  </a:extLst>
                </a:gridCol>
              </a:tblGrid>
              <a:tr h="370840">
                <a:tc>
                  <a:txBody>
                    <a:bodyPr/>
                    <a:lstStyle/>
                    <a:p>
                      <a:r>
                        <a:rPr lang="en-US" dirty="0" err="1" smtClean="0"/>
                        <a:t>S.No</a:t>
                      </a:r>
                      <a:r>
                        <a:rPr lang="en-US" dirty="0" smtClean="0"/>
                        <a:t>.</a:t>
                      </a:r>
                      <a:endParaRPr lang="en-US" dirty="0"/>
                    </a:p>
                  </a:txBody>
                  <a:tcPr/>
                </a:tc>
                <a:tc>
                  <a:txBody>
                    <a:bodyPr/>
                    <a:lstStyle/>
                    <a:p>
                      <a:r>
                        <a:rPr lang="en-US" dirty="0" smtClean="0"/>
                        <a:t>Objectives</a:t>
                      </a:r>
                      <a:endParaRPr lang="en-US" dirty="0"/>
                    </a:p>
                  </a:txBody>
                  <a:tcPr/>
                </a:tc>
                <a:tc>
                  <a:txBody>
                    <a:bodyPr/>
                    <a:lstStyle/>
                    <a:p>
                      <a:r>
                        <a:rPr lang="en-US" dirty="0" smtClean="0"/>
                        <a:t>Outcomes</a:t>
                      </a:r>
                      <a:endParaRPr lang="en-US" dirty="0"/>
                    </a:p>
                  </a:txBody>
                  <a:tcPr/>
                </a:tc>
                <a:extLst>
                  <a:ext uri="{0D108BD9-81ED-4DB2-BD59-A6C34878D82A}">
                    <a16:rowId xmlns:a16="http://schemas.microsoft.com/office/drawing/2014/main" val="2893305778"/>
                  </a:ext>
                </a:extLst>
              </a:tr>
              <a:tr h="370840">
                <a:tc>
                  <a:txBody>
                    <a:bodyPr/>
                    <a:lstStyle/>
                    <a:p>
                      <a:r>
                        <a:rPr lang="en-US" dirty="0" smtClean="0"/>
                        <a:t>1.</a:t>
                      </a:r>
                      <a:endParaRPr lang="en-US" dirty="0"/>
                    </a:p>
                  </a:txBody>
                  <a:tcPr/>
                </a:tc>
                <a:tc>
                  <a:txBody>
                    <a:bodyPr/>
                    <a:lstStyle/>
                    <a:p>
                      <a:r>
                        <a:rPr lang="en-US" dirty="0" smtClean="0"/>
                        <a:t>Understand basic SW engineering methods and practices, and their appropriate   application. </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599867075"/>
                  </a:ext>
                </a:extLst>
              </a:tr>
              <a:tr h="370840">
                <a:tc>
                  <a:txBody>
                    <a:bodyPr/>
                    <a:lstStyle/>
                    <a:p>
                      <a:r>
                        <a:rPr lang="en-US" dirty="0" smtClean="0"/>
                        <a:t>2.</a:t>
                      </a:r>
                      <a:endParaRPr lang="en-US" dirty="0"/>
                    </a:p>
                  </a:txBody>
                  <a:tcPr/>
                </a:tc>
                <a:tc>
                  <a:txBody>
                    <a:bodyPr/>
                    <a:lstStyle/>
                    <a:p>
                      <a:r>
                        <a:rPr lang="en-US" dirty="0" smtClean="0"/>
                        <a:t>Understand understanding of software process models such as the waterfall and evolutionary   models. </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252673281"/>
                  </a:ext>
                </a:extLst>
              </a:tr>
              <a:tr h="370840">
                <a:tc>
                  <a:txBody>
                    <a:bodyPr/>
                    <a:lstStyle/>
                    <a:p>
                      <a:r>
                        <a:rPr lang="en-US" dirty="0" smtClean="0"/>
                        <a:t>3.</a:t>
                      </a:r>
                      <a:endParaRPr lang="en-US" dirty="0"/>
                    </a:p>
                  </a:txBody>
                  <a:tcPr/>
                </a:tc>
                <a:tc>
                  <a:txBody>
                    <a:bodyPr/>
                    <a:lstStyle/>
                    <a:p>
                      <a:r>
                        <a:rPr lang="en-US" dirty="0" smtClean="0"/>
                        <a:t>Role of project management including planning, scheduling and, risk management. </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541368313"/>
                  </a:ext>
                </a:extLst>
              </a:tr>
              <a:tr h="370840">
                <a:tc>
                  <a:txBody>
                    <a:bodyPr/>
                    <a:lstStyle/>
                    <a:p>
                      <a:r>
                        <a:rPr lang="en-US" dirty="0" smtClean="0"/>
                        <a:t>4.</a:t>
                      </a:r>
                      <a:endParaRPr lang="en-US" dirty="0"/>
                    </a:p>
                  </a:txBody>
                  <a:tcPr/>
                </a:tc>
                <a:tc>
                  <a:txBody>
                    <a:bodyPr/>
                    <a:lstStyle/>
                    <a:p>
                      <a:r>
                        <a:rPr lang="en-US" dirty="0" smtClean="0"/>
                        <a:t>Discuss data models, object models, context models and </a:t>
                      </a:r>
                      <a:r>
                        <a:rPr lang="en-US" dirty="0" err="1" smtClean="0"/>
                        <a:t>behavioural</a:t>
                      </a:r>
                      <a:r>
                        <a:rPr lang="en-US" dirty="0" smtClean="0"/>
                        <a:t> models. </a:t>
                      </a:r>
                      <a:endParaRPr lang="en-US" dirty="0"/>
                    </a:p>
                  </a:txBody>
                  <a:tcPr/>
                </a:tc>
                <a:tc>
                  <a:txBody>
                    <a:bodyPr/>
                    <a:lstStyle/>
                    <a:p>
                      <a:r>
                        <a:rPr lang="en-US" dirty="0" smtClean="0"/>
                        <a:t>6</a:t>
                      </a:r>
                      <a:endParaRPr lang="en-US" dirty="0"/>
                    </a:p>
                  </a:txBody>
                  <a:tcPr/>
                </a:tc>
                <a:extLst>
                  <a:ext uri="{0D108BD9-81ED-4DB2-BD59-A6C34878D82A}">
                    <a16:rowId xmlns:a16="http://schemas.microsoft.com/office/drawing/2014/main" val="2243622047"/>
                  </a:ext>
                </a:extLst>
              </a:tr>
              <a:tr h="370840">
                <a:tc>
                  <a:txBody>
                    <a:bodyPr/>
                    <a:lstStyle/>
                    <a:p>
                      <a:r>
                        <a:rPr lang="en-US" dirty="0" smtClean="0"/>
                        <a:t>5.</a:t>
                      </a:r>
                      <a:endParaRPr lang="en-US" dirty="0"/>
                    </a:p>
                  </a:txBody>
                  <a:tcPr/>
                </a:tc>
                <a:tc>
                  <a:txBody>
                    <a:bodyPr/>
                    <a:lstStyle/>
                    <a:p>
                      <a:r>
                        <a:rPr lang="en-US" dirty="0" smtClean="0"/>
                        <a:t>Understand of different software architectural styles and Process frame work. </a:t>
                      </a:r>
                      <a:endParaRPr lang="en-US" dirty="0"/>
                    </a:p>
                  </a:txBody>
                  <a:tcPr/>
                </a:tc>
                <a:tc>
                  <a:txBody>
                    <a:bodyPr/>
                    <a:lstStyle/>
                    <a:p>
                      <a:r>
                        <a:rPr lang="en-US" dirty="0" smtClean="0"/>
                        <a:t>2,7</a:t>
                      </a:r>
                      <a:endParaRPr lang="en-US" dirty="0"/>
                    </a:p>
                  </a:txBody>
                  <a:tcPr/>
                </a:tc>
                <a:extLst>
                  <a:ext uri="{0D108BD9-81ED-4DB2-BD59-A6C34878D82A}">
                    <a16:rowId xmlns:a16="http://schemas.microsoft.com/office/drawing/2014/main" val="1986780970"/>
                  </a:ext>
                </a:extLst>
              </a:tr>
              <a:tr h="370840">
                <a:tc>
                  <a:txBody>
                    <a:bodyPr/>
                    <a:lstStyle/>
                    <a:p>
                      <a:r>
                        <a:rPr lang="en-US" dirty="0" smtClean="0"/>
                        <a:t>6.</a:t>
                      </a:r>
                      <a:endParaRPr lang="en-US" dirty="0"/>
                    </a:p>
                  </a:txBody>
                  <a:tcPr/>
                </a:tc>
                <a:tc>
                  <a:txBody>
                    <a:bodyPr/>
                    <a:lstStyle/>
                    <a:p>
                      <a:r>
                        <a:rPr lang="en-US" dirty="0" smtClean="0"/>
                        <a:t>Understand of implementation issues such as modularity and coding standards. </a:t>
                      </a:r>
                      <a:endParaRPr lang="en-US" dirty="0"/>
                    </a:p>
                  </a:txBody>
                  <a:tcPr/>
                </a:tc>
                <a:tc>
                  <a:txBody>
                    <a:bodyPr/>
                    <a:lstStyle/>
                    <a:p>
                      <a:r>
                        <a:rPr lang="en-US" dirty="0" smtClean="0"/>
                        <a:t>8</a:t>
                      </a:r>
                      <a:endParaRPr lang="en-US" dirty="0"/>
                    </a:p>
                  </a:txBody>
                  <a:tcPr/>
                </a:tc>
                <a:extLst>
                  <a:ext uri="{0D108BD9-81ED-4DB2-BD59-A6C34878D82A}">
                    <a16:rowId xmlns:a16="http://schemas.microsoft.com/office/drawing/2014/main" val="1201722207"/>
                  </a:ext>
                </a:extLst>
              </a:tr>
              <a:tr h="370840">
                <a:tc>
                  <a:txBody>
                    <a:bodyPr/>
                    <a:lstStyle/>
                    <a:p>
                      <a:r>
                        <a:rPr lang="en-US" dirty="0" smtClean="0"/>
                        <a:t>7.</a:t>
                      </a:r>
                      <a:endParaRPr lang="en-US" dirty="0"/>
                    </a:p>
                  </a:txBody>
                  <a:tcPr/>
                </a:tc>
                <a:tc>
                  <a:txBody>
                    <a:bodyPr/>
                    <a:lstStyle/>
                    <a:p>
                      <a:r>
                        <a:rPr lang="en-US" dirty="0" smtClean="0"/>
                        <a:t>Understand to verification and validation including static analysis, and  reviews. </a:t>
                      </a:r>
                      <a:endParaRPr lang="en-US" dirty="0"/>
                    </a:p>
                  </a:txBody>
                  <a:tcPr/>
                </a:tc>
                <a:tc>
                  <a:txBody>
                    <a:bodyPr/>
                    <a:lstStyle/>
                    <a:p>
                      <a:r>
                        <a:rPr lang="en-US" dirty="0" smtClean="0"/>
                        <a:t>9,10</a:t>
                      </a:r>
                      <a:endParaRPr lang="en-US" dirty="0"/>
                    </a:p>
                  </a:txBody>
                  <a:tcPr/>
                </a:tc>
                <a:extLst>
                  <a:ext uri="{0D108BD9-81ED-4DB2-BD59-A6C34878D82A}">
                    <a16:rowId xmlns:a16="http://schemas.microsoft.com/office/drawing/2014/main" val="1441837943"/>
                  </a:ext>
                </a:extLst>
              </a:tr>
              <a:tr h="370840">
                <a:tc>
                  <a:txBody>
                    <a:bodyPr/>
                    <a:lstStyle/>
                    <a:p>
                      <a:r>
                        <a:rPr lang="en-US" dirty="0" smtClean="0"/>
                        <a:t>8.</a:t>
                      </a:r>
                      <a:endParaRPr lang="en-US" dirty="0"/>
                    </a:p>
                  </a:txBody>
                  <a:tcPr/>
                </a:tc>
                <a:tc>
                  <a:txBody>
                    <a:bodyPr/>
                    <a:lstStyle/>
                    <a:p>
                      <a:r>
                        <a:rPr lang="en-US" dirty="0" smtClean="0"/>
                        <a:t>Describe software measurement and software risks. </a:t>
                      </a:r>
                      <a:endParaRPr lang="en-US" dirty="0"/>
                    </a:p>
                  </a:txBody>
                  <a:tcPr/>
                </a:tc>
                <a:tc>
                  <a:txBody>
                    <a:bodyPr/>
                    <a:lstStyle/>
                    <a:p>
                      <a:r>
                        <a:rPr lang="en-US" dirty="0" smtClean="0"/>
                        <a:t>11</a:t>
                      </a:r>
                      <a:endParaRPr lang="en-US" dirty="0"/>
                    </a:p>
                  </a:txBody>
                  <a:tcPr/>
                </a:tc>
                <a:extLst>
                  <a:ext uri="{0D108BD9-81ED-4DB2-BD59-A6C34878D82A}">
                    <a16:rowId xmlns:a16="http://schemas.microsoft.com/office/drawing/2014/main" val="2329170827"/>
                  </a:ext>
                </a:extLst>
              </a:tr>
              <a:tr h="370840">
                <a:tc>
                  <a:txBody>
                    <a:bodyPr/>
                    <a:lstStyle/>
                    <a:p>
                      <a:r>
                        <a:rPr lang="en-US" dirty="0" smtClean="0"/>
                        <a:t>9.</a:t>
                      </a:r>
                      <a:endParaRPr lang="en-US" dirty="0"/>
                    </a:p>
                  </a:txBody>
                  <a:tcPr/>
                </a:tc>
                <a:tc>
                  <a:txBody>
                    <a:bodyPr/>
                    <a:lstStyle/>
                    <a:p>
                      <a:r>
                        <a:rPr lang="en-US" dirty="0" smtClean="0"/>
                        <a:t>Discuss software evolution and related issues such as version management.</a:t>
                      </a:r>
                      <a:endParaRPr lang="en-US" dirty="0"/>
                    </a:p>
                  </a:txBody>
                  <a:tcPr/>
                </a:tc>
                <a:tc>
                  <a:txBody>
                    <a:bodyPr/>
                    <a:lstStyle/>
                    <a:p>
                      <a:r>
                        <a:rPr lang="en-US" dirty="0" smtClean="0"/>
                        <a:t>12</a:t>
                      </a:r>
                      <a:endParaRPr lang="en-US" dirty="0"/>
                    </a:p>
                  </a:txBody>
                  <a:tcPr/>
                </a:tc>
                <a:extLst>
                  <a:ext uri="{0D108BD9-81ED-4DB2-BD59-A6C34878D82A}">
                    <a16:rowId xmlns:a16="http://schemas.microsoft.com/office/drawing/2014/main" val="3920257206"/>
                  </a:ext>
                </a:extLst>
              </a:tr>
              <a:tr h="370840">
                <a:tc>
                  <a:txBody>
                    <a:bodyPr/>
                    <a:lstStyle/>
                    <a:p>
                      <a:r>
                        <a:rPr lang="en-US" dirty="0" smtClean="0"/>
                        <a:t>10.</a:t>
                      </a:r>
                      <a:endParaRPr lang="en-US" dirty="0"/>
                    </a:p>
                  </a:txBody>
                  <a:tcPr/>
                </a:tc>
                <a:tc>
                  <a:txBody>
                    <a:bodyPr/>
                    <a:lstStyle/>
                    <a:p>
                      <a:r>
                        <a:rPr lang="en-US" dirty="0" smtClean="0"/>
                        <a:t>Understand on quality control and how to ensure good quality software.</a:t>
                      </a:r>
                      <a:endParaRPr lang="en-US" dirty="0"/>
                    </a:p>
                  </a:txBody>
                  <a:tcPr/>
                </a:tc>
                <a:tc>
                  <a:txBody>
                    <a:bodyPr/>
                    <a:lstStyle/>
                    <a:p>
                      <a:r>
                        <a:rPr lang="en-US" dirty="0" smtClean="0"/>
                        <a:t>13</a:t>
                      </a:r>
                      <a:endParaRPr lang="en-US" dirty="0"/>
                    </a:p>
                  </a:txBody>
                  <a:tcPr/>
                </a:tc>
                <a:extLst>
                  <a:ext uri="{0D108BD9-81ED-4DB2-BD59-A6C34878D82A}">
                    <a16:rowId xmlns:a16="http://schemas.microsoft.com/office/drawing/2014/main" val="2453789952"/>
                  </a:ext>
                </a:extLst>
              </a:tr>
            </a:tbl>
          </a:graphicData>
        </a:graphic>
      </p:graphicFrame>
      <p:sp>
        <p:nvSpPr>
          <p:cNvPr id="6" name="Rectangle 5"/>
          <p:cNvSpPr/>
          <p:nvPr/>
        </p:nvSpPr>
        <p:spPr>
          <a:xfrm>
            <a:off x="875210" y="6044978"/>
            <a:ext cx="8791304" cy="369332"/>
          </a:xfrm>
          <a:prstGeom prst="rect">
            <a:avLst/>
          </a:prstGeom>
        </p:spPr>
        <p:txBody>
          <a:bodyPr wrap="square">
            <a:spAutoFit/>
          </a:bodyPr>
          <a:lstStyle/>
          <a:p>
            <a:r>
              <a:rPr lang="en-US" dirty="0"/>
              <a:t>Note: For each of the OBJECTIVE indicate the appropriate OUTCOMES to be achieved. </a:t>
            </a:r>
          </a:p>
        </p:txBody>
      </p:sp>
      <p:sp>
        <p:nvSpPr>
          <p:cNvPr id="10" name="Rectangle 9"/>
          <p:cNvSpPr/>
          <p:nvPr/>
        </p:nvSpPr>
        <p:spPr>
          <a:xfrm>
            <a:off x="735873" y="446554"/>
            <a:ext cx="6932023" cy="369332"/>
          </a:xfrm>
          <a:prstGeom prst="rect">
            <a:avLst/>
          </a:prstGeom>
        </p:spPr>
        <p:txBody>
          <a:bodyPr wrap="square">
            <a:spAutoFit/>
          </a:bodyPr>
          <a:lstStyle/>
          <a:p>
            <a:r>
              <a:rPr lang="en-US" dirty="0"/>
              <a:t> On completion of this Subject / Course the student shall be able to: </a:t>
            </a:r>
          </a:p>
        </p:txBody>
      </p:sp>
    </p:spTree>
    <p:extLst>
      <p:ext uri="{BB962C8B-B14F-4D97-AF65-F5344CB8AC3E}">
        <p14:creationId xmlns:p14="http://schemas.microsoft.com/office/powerpoint/2010/main" val="2486174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6884843</TotalTime>
  <Words>4277</Words>
  <Application>Microsoft Office PowerPoint</Application>
  <PresentationFormat>Widescreen</PresentationFormat>
  <Paragraphs>324</Paragraphs>
  <Slides>56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Arial Black</vt:lpstr>
      <vt:lpstr>Calibri</vt:lpstr>
      <vt:lpstr>Calibri Light</vt:lpstr>
      <vt:lpstr>Helvetica</vt:lpstr>
      <vt:lpstr>Leawood-Book</vt:lpstr>
      <vt:lpstr>Leawood-BookItalic</vt:lpstr>
      <vt:lpstr>Palatino</vt:lpstr>
      <vt:lpstr>Times New Roman</vt:lpstr>
      <vt:lpstr>Office Theme</vt:lpstr>
      <vt:lpstr>LECT 1: Software and Software Engineering</vt:lpstr>
      <vt:lpstr>Instructor: Syeda Nazia Ashraf</vt:lpstr>
      <vt:lpstr>Course Outline</vt:lpstr>
      <vt:lpstr>Course Outline (Cont.)</vt:lpstr>
      <vt:lpstr>Grading</vt:lpstr>
      <vt:lpstr>PowerPoint Presentation</vt:lpstr>
      <vt:lpstr>Course Objectives</vt:lpstr>
      <vt:lpstr>Learning Outcomes</vt:lpstr>
      <vt:lpstr>PowerPoint Presentation</vt:lpstr>
      <vt:lpstr>What is Software?</vt:lpstr>
      <vt:lpstr>Why Software is Important?</vt:lpstr>
      <vt:lpstr>Software</vt:lpstr>
      <vt:lpstr>Software Characteristics</vt:lpstr>
      <vt:lpstr>Software Characteristics</vt:lpstr>
      <vt:lpstr>PowerPoint Presentation</vt:lpstr>
      <vt:lpstr>PowerPoint Presentation</vt:lpstr>
      <vt:lpstr>Software Characteristics</vt:lpstr>
      <vt:lpstr>Software Characteristics</vt:lpstr>
      <vt:lpstr>Software Applications</vt:lpstr>
      <vt:lpstr>SW APPLICATIONS- NEW CATEGORIES</vt:lpstr>
      <vt:lpstr>Software Engineering Definition </vt:lpstr>
      <vt:lpstr>Software Engineering Definition </vt:lpstr>
      <vt:lpstr>PowerPoint Presentation</vt:lpstr>
      <vt:lpstr>The Role of Software Engg. (1)</vt:lpstr>
      <vt:lpstr>The Role of Software Engg. (2)</vt:lpstr>
      <vt:lpstr>PowerPoint Presentation</vt:lpstr>
      <vt:lpstr>FAQ about software engineering</vt:lpstr>
      <vt:lpstr>PowerPoint Presentation</vt:lpstr>
      <vt:lpstr>SOFTWARE ENGINEERING- A Layered Technology</vt:lpstr>
      <vt:lpstr>PowerPoint Presentation</vt:lpstr>
      <vt:lpstr>Software Process</vt:lpstr>
      <vt:lpstr>PowerPoint Presentation</vt:lpstr>
      <vt:lpstr>Five Activities of a Generic Process framework</vt:lpstr>
      <vt:lpstr>Umbrella Activities</vt:lpstr>
      <vt:lpstr>Adapting a Process Model</vt:lpstr>
      <vt:lpstr>The Essence of Practice</vt:lpstr>
      <vt:lpstr>Understand the Problem </vt:lpstr>
      <vt:lpstr>Plan the Solution</vt:lpstr>
      <vt:lpstr>Carry Out the Plan</vt:lpstr>
      <vt:lpstr>Examine the Result</vt:lpstr>
      <vt:lpstr>How It all Starts</vt:lpstr>
      <vt:lpstr>Case Studies</vt:lpstr>
      <vt:lpstr>Insulin pump control system</vt:lpstr>
      <vt:lpstr>PowerPoint Presentation</vt:lpstr>
      <vt:lpstr>PowerPoint Presentation</vt:lpstr>
      <vt:lpstr>Essential high-level requirements</vt:lpstr>
      <vt:lpstr>A patient information system for mental health care</vt:lpstr>
      <vt:lpstr>MHC-PMS</vt:lpstr>
      <vt:lpstr>MHC-PMS goals</vt:lpstr>
      <vt:lpstr>PowerPoint Presentation</vt:lpstr>
      <vt:lpstr>MHC-PMS key features</vt:lpstr>
      <vt:lpstr>MHC-PMS concerns</vt:lpstr>
      <vt:lpstr>Wilderness weather station</vt:lpstr>
      <vt:lpstr>PowerPoint Presentation</vt:lpstr>
      <vt:lpstr>Weather information system</vt:lpstr>
      <vt:lpstr>Additional software functionality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basit</dc:creator>
  <cp:lastModifiedBy>Nazia</cp:lastModifiedBy>
  <cp:revision>198</cp:revision>
  <dcterms:created xsi:type="dcterms:W3CDTF">2006-12-26T20:25:30Z</dcterms:created>
  <dcterms:modified xsi:type="dcterms:W3CDTF">2024-09-19T10:14:13Z</dcterms:modified>
</cp:coreProperties>
</file>