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354" r:id="rId4"/>
    <p:sldId id="500" r:id="rId5"/>
    <p:sldId id="485" r:id="rId6"/>
    <p:sldId id="441" r:id="rId7"/>
    <p:sldId id="442" r:id="rId8"/>
    <p:sldId id="443" r:id="rId9"/>
    <p:sldId id="445" r:id="rId10"/>
    <p:sldId id="452" r:id="rId11"/>
    <p:sldId id="453" r:id="rId12"/>
    <p:sldId id="454" r:id="rId13"/>
    <p:sldId id="502" r:id="rId14"/>
    <p:sldId id="430" r:id="rId15"/>
    <p:sldId id="446" r:id="rId16"/>
    <p:sldId id="447" r:id="rId17"/>
    <p:sldId id="503"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varScale="1">
        <p:scale>
          <a:sx n="77" d="100"/>
          <a:sy n="77" d="100"/>
        </p:scale>
        <p:origin x="-8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50"/>
    </p:cViewPr>
  </p:sorterViewPr>
  <p:notesViewPr>
    <p:cSldViewPr>
      <p:cViewPr varScale="1">
        <p:scale>
          <a:sx n="77" d="100"/>
          <a:sy n="77" d="100"/>
        </p:scale>
        <p:origin x="-213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776C736-E0E3-46FD-B134-35919E9760D5}" type="datetimeFigureOut">
              <a:rPr lang="en-US" smtClean="0"/>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1E72822-39EC-4284-92EC-8BB2119733A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7EAB8D2-93D8-4CF6-A28F-00957D37D9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7EAB8D2-93D8-4CF6-A28F-00957D37D9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7EAB8D2-93D8-4CF6-A28F-00957D37D9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smtClean="0"/>
            </a:br>
            <a:r>
              <a:rPr lang="en-US" dirty="0" smtClean="0"/>
              <a:t>Artificial Intelligence</a:t>
            </a:r>
            <a:endParaRPr lang="en-US" dirty="0"/>
          </a:p>
        </p:txBody>
      </p:sp>
      <p:sp>
        <p:nvSpPr>
          <p:cNvPr id="3" name="Subtitle 2"/>
          <p:cNvSpPr>
            <a:spLocks noGrp="1"/>
          </p:cNvSpPr>
          <p:nvPr>
            <p:ph type="subTitle" idx="1"/>
          </p:nvPr>
        </p:nvSpPr>
        <p:spPr/>
        <p:txBody>
          <a:bodyPr/>
          <a:lstStyle/>
          <a:p>
            <a:r>
              <a:rPr lang="en-GB" altLang="en-US" dirty="0"/>
              <a:t>Lecture 03</a:t>
            </a:r>
            <a:endParaRPr lang="en-GB"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ltLang="en-US"/>
              <a:t>Reasoning</a:t>
            </a:r>
            <a:r>
              <a:rPr lang="en-GB" altLang="en-US"/>
              <a:t>: </a:t>
            </a:r>
            <a:r>
              <a:rPr lang="en-US" altLang="en-US"/>
              <a:t>basis for judgement, making decisions, and prediction.</a:t>
            </a:r>
            <a:endParaRPr lang="en-US" altLang="en-US"/>
          </a:p>
          <a:p>
            <a:r>
              <a:rPr lang="en-US" altLang="en-US"/>
              <a:t>Learning</a:t>
            </a:r>
            <a:r>
              <a:rPr lang="en-GB" altLang="en-US"/>
              <a:t>: </a:t>
            </a:r>
            <a:r>
              <a:rPr lang="en-US" altLang="en-US"/>
              <a:t>It is the activity of gaining knowledge or skill by studying, practising, being taught, or experiencing something.</a:t>
            </a:r>
            <a:endParaRPr lang="en-US" altLang="en-US"/>
          </a:p>
          <a:p>
            <a:r>
              <a:rPr lang="en-US" altLang="en-US"/>
              <a:t>Problem solving:</a:t>
            </a:r>
            <a:r>
              <a:rPr lang="en-GB" altLang="en-US"/>
              <a:t> </a:t>
            </a:r>
            <a:r>
              <a:rPr lang="en-US" altLang="en-US"/>
              <a:t>the process of identifying and fixing issues, or achieving goals by overcoming obstacle</a:t>
            </a:r>
            <a:r>
              <a:rPr lang="en-GB" altLang="en-US"/>
              <a:t>.</a:t>
            </a:r>
            <a:endParaRPr lang="en-US" altLang="en-US"/>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ltLang="en-US"/>
              <a:t>Perception</a:t>
            </a:r>
            <a:r>
              <a:rPr lang="en-GB" altLang="en-US"/>
              <a:t>: </a:t>
            </a:r>
            <a:r>
              <a:rPr lang="en-US" altLang="en-US"/>
              <a:t>process of acquiring, interpreting, selecting, and organizing</a:t>
            </a:r>
            <a:r>
              <a:rPr lang="en-GB" altLang="en-US"/>
              <a:t> </a:t>
            </a:r>
            <a:r>
              <a:rPr lang="en-US" altLang="en-US"/>
              <a:t>sensory information.</a:t>
            </a:r>
            <a:endParaRPr lang="en-US" altLang="en-US"/>
          </a:p>
          <a:p>
            <a:endParaRPr lang="en-US" altLang="en-US"/>
          </a:p>
          <a:p>
            <a:r>
              <a:rPr lang="en-US" altLang="en-US"/>
              <a:t>Linguistic Intelligence</a:t>
            </a:r>
            <a:r>
              <a:rPr lang="en-GB" altLang="en-US"/>
              <a:t>: ability to </a:t>
            </a:r>
            <a:r>
              <a:rPr lang="en-US" altLang="en-US"/>
              <a:t>comprehend, speak, and write the verbal and written language.</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GB" altLang="en-US"/>
              <a:t>What </a:t>
            </a:r>
            <a:r>
              <a:rPr lang="en-US" altLang="en-US"/>
              <a:t>differentiate</a:t>
            </a:r>
            <a:r>
              <a:rPr lang="en-GB" altLang="en-US"/>
              <a:t> from machines to humans? and humans to animals?</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Human Intelligence VS Artificial Intelligence</a:t>
            </a:r>
            <a:endParaRPr lang="en-US" altLang="en-US"/>
          </a:p>
        </p:txBody>
      </p:sp>
      <p:sp>
        <p:nvSpPr>
          <p:cNvPr id="3" name="Content Placeholder 2"/>
          <p:cNvSpPr>
            <a:spLocks noGrp="1"/>
          </p:cNvSpPr>
          <p:nvPr>
            <p:ph idx="1"/>
          </p:nvPr>
        </p:nvSpPr>
        <p:spPr/>
        <p:txBody>
          <a:bodyPr>
            <a:normAutofit lnSpcReduction="20000"/>
          </a:bodyPr>
          <a:p>
            <a:r>
              <a:rPr lang="en-US" altLang="en-US"/>
              <a:t>The important aspects of human intelligence seem to following the use of</a:t>
            </a:r>
            <a:r>
              <a:rPr lang="en-GB" altLang="en-US"/>
              <a:t> </a:t>
            </a:r>
            <a:r>
              <a:rPr lang="en-US" altLang="en-US"/>
              <a:t> common sense, judgment, creativity, goal directedness,</a:t>
            </a:r>
            <a:r>
              <a:rPr lang="en-GB" altLang="en-US"/>
              <a:t> </a:t>
            </a:r>
            <a:r>
              <a:rPr lang="en-US" altLang="en-US"/>
              <a:t>reasoning, knowledge and beliefs.</a:t>
            </a:r>
            <a:endParaRPr lang="en-US" altLang="en-US"/>
          </a:p>
          <a:p>
            <a:endParaRPr lang="en-US" altLang="en-US"/>
          </a:p>
          <a:p>
            <a:r>
              <a:rPr lang="en-US" altLang="en-US"/>
              <a:t>Meaning of intelligence is not human brain’s information processing ability but the ability of humans to demonstrate their intelligence by communicating effectively.</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Placeholder 2"/>
          <p:cNvSpPr>
            <a:spLocks noGrp="1"/>
          </p:cNvSpPr>
          <p:nvPr/>
        </p:nvSpPr>
        <p:spPr>
          <a:xfrm>
            <a:off x="457200" y="1133475"/>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smtClean="0"/>
              <a:t>Human Intelligence</a:t>
            </a:r>
            <a:endParaRPr lang="en-US" dirty="0" smtClean="0"/>
          </a:p>
        </p:txBody>
      </p:sp>
      <p:sp>
        <p:nvSpPr>
          <p:cNvPr id="9" name="Content Placeholder 3"/>
          <p:cNvSpPr>
            <a:spLocks noGrp="1"/>
          </p:cNvSpPr>
          <p:nvPr/>
        </p:nvSpPr>
        <p:spPr>
          <a:xfrm>
            <a:off x="457200" y="1773237"/>
            <a:ext cx="4040188" cy="3951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dirty="0" smtClean="0"/>
              <a:t>Common sense, </a:t>
            </a:r>
            <a:r>
              <a:rPr lang="en-US" dirty="0" err="1" smtClean="0"/>
              <a:t>Judgement</a:t>
            </a:r>
            <a:r>
              <a:rPr lang="en-US" dirty="0" smtClean="0"/>
              <a:t>, Creativity, Beliefs etc</a:t>
            </a:r>
            <a:endParaRPr lang="en-US" dirty="0" smtClean="0"/>
          </a:p>
          <a:p>
            <a:r>
              <a:rPr lang="en-US" dirty="0" smtClean="0"/>
              <a:t>The ability to demonstrate their intelligence by communicating effectively</a:t>
            </a:r>
            <a:endParaRPr lang="en-US" dirty="0" smtClean="0"/>
          </a:p>
          <a:p>
            <a:r>
              <a:rPr lang="en-US" dirty="0" smtClean="0"/>
              <a:t>Reasoning and Critical thinking </a:t>
            </a:r>
            <a:endParaRPr lang="en-US" dirty="0" smtClean="0"/>
          </a:p>
          <a:p>
            <a:endParaRPr lang="en-US" dirty="0" smtClean="0"/>
          </a:p>
        </p:txBody>
      </p:sp>
      <p:sp>
        <p:nvSpPr>
          <p:cNvPr id="10" name="Text Placeholder 4"/>
          <p:cNvSpPr>
            <a:spLocks noGrp="1"/>
          </p:cNvSpPr>
          <p:nvPr/>
        </p:nvSpPr>
        <p:spPr>
          <a:xfrm>
            <a:off x="4645025" y="1133475"/>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smtClean="0"/>
              <a:t>Artificial Intelligence</a:t>
            </a:r>
            <a:endParaRPr lang="en-US" smtClean="0"/>
          </a:p>
        </p:txBody>
      </p:sp>
      <p:sp>
        <p:nvSpPr>
          <p:cNvPr id="11" name="Content Placeholder 5"/>
          <p:cNvSpPr>
            <a:spLocks noGrp="1"/>
          </p:cNvSpPr>
          <p:nvPr/>
        </p:nvSpPr>
        <p:spPr>
          <a:xfrm>
            <a:off x="4645025" y="1773237"/>
            <a:ext cx="4041775" cy="3951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dirty="0" smtClean="0"/>
              <a:t>Ability to simulate human behavior and cognitive processes</a:t>
            </a:r>
            <a:endParaRPr lang="en-US" dirty="0" smtClean="0"/>
          </a:p>
          <a:p>
            <a:r>
              <a:rPr lang="en-US" dirty="0" smtClean="0"/>
              <a:t>Capture and preserve human expertise</a:t>
            </a:r>
            <a:endParaRPr lang="en-US" dirty="0" smtClean="0"/>
          </a:p>
          <a:p>
            <a:pPr eaLnBrk="1" hangingPunct="1">
              <a:lnSpc>
                <a:spcPct val="90000"/>
              </a:lnSpc>
            </a:pPr>
            <a:r>
              <a:rPr lang="en-US" dirty="0" smtClean="0"/>
              <a:t>Fast Response. The ability to comprehend large amounts of data quickly.</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nvSpPr>
        <p:spPr>
          <a:xfrm>
            <a:off x="457200" y="1773237"/>
            <a:ext cx="4040188" cy="395128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lvl="1" indent="-342900"/>
            <a:r>
              <a:rPr lang="en-US" sz="2400" dirty="0" smtClean="0"/>
              <a:t>Humans are fallible</a:t>
            </a:r>
            <a:endParaRPr lang="en-US" sz="2400" dirty="0" smtClean="0"/>
          </a:p>
          <a:p>
            <a:pPr marL="342900" lvl="1" indent="-342900"/>
            <a:r>
              <a:rPr lang="en-US" sz="2400" dirty="0" smtClean="0"/>
              <a:t>They have limited knowledge bases</a:t>
            </a:r>
            <a:endParaRPr lang="en-US" sz="2400" dirty="0" smtClean="0"/>
          </a:p>
          <a:p>
            <a:pPr marL="342900" lvl="1" indent="-342900"/>
            <a:r>
              <a:rPr lang="en-US" sz="2400" dirty="0" smtClean="0"/>
              <a:t>Information processing of serial nature proceed very slowly in the brain as compared to computers</a:t>
            </a:r>
            <a:endParaRPr lang="en-US" sz="2400" dirty="0" smtClean="0"/>
          </a:p>
          <a:p>
            <a:r>
              <a:rPr lang="en-US" dirty="0" smtClean="0"/>
              <a:t>Humans are unable to retain large amounts of data in memory.</a:t>
            </a:r>
            <a:endParaRPr lang="en-US" dirty="0" smtClean="0"/>
          </a:p>
          <a:p>
            <a:endParaRPr lang="en-US" dirty="0" smtClean="0"/>
          </a:p>
        </p:txBody>
      </p:sp>
      <p:sp>
        <p:nvSpPr>
          <p:cNvPr id="5" name="Content Placeholder 5"/>
          <p:cNvSpPr>
            <a:spLocks noGrp="1"/>
          </p:cNvSpPr>
          <p:nvPr/>
        </p:nvSpPr>
        <p:spPr>
          <a:xfrm>
            <a:off x="4645025" y="1773237"/>
            <a:ext cx="4041775" cy="3951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eaLnBrk="1" hangingPunct="1"/>
            <a:r>
              <a:rPr lang="en-GB" dirty="0" smtClean="0"/>
              <a:t>No “common sense”</a:t>
            </a:r>
            <a:endParaRPr lang="en-GB" dirty="0" smtClean="0"/>
          </a:p>
          <a:p>
            <a:r>
              <a:rPr lang="en-US" dirty="0" smtClean="0"/>
              <a:t>Cannot deal with “mixed” knowledge</a:t>
            </a:r>
            <a:endParaRPr lang="en-US" dirty="0" smtClean="0"/>
          </a:p>
          <a:p>
            <a:r>
              <a:rPr lang="en-US" dirty="0" smtClean="0"/>
              <a:t>May have high development costs</a:t>
            </a:r>
            <a:endParaRPr lang="en-US" dirty="0" smtClean="0"/>
          </a:p>
          <a:p>
            <a:r>
              <a:rPr lang="en-US" dirty="0" smtClean="0"/>
              <a:t>Raise legal and ethical concerns</a:t>
            </a:r>
            <a:endParaRPr lang="en-US" dirty="0" smtClean="0"/>
          </a:p>
          <a:p>
            <a:endParaRPr lang="en-US" dirty="0" smtClean="0"/>
          </a:p>
        </p:txBody>
      </p:sp>
      <p:sp>
        <p:nvSpPr>
          <p:cNvPr id="6" name="Text Placeholder 2"/>
          <p:cNvSpPr>
            <a:spLocks noGrp="1"/>
          </p:cNvSpPr>
          <p:nvPr/>
        </p:nvSpPr>
        <p:spPr>
          <a:xfrm>
            <a:off x="457200" y="1133475"/>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smtClean="0"/>
              <a:t>Human Intelligence</a:t>
            </a:r>
            <a:endParaRPr lang="en-US" smtClean="0"/>
          </a:p>
        </p:txBody>
      </p:sp>
      <p:sp>
        <p:nvSpPr>
          <p:cNvPr id="7" name="Text Placeholder 4"/>
          <p:cNvSpPr>
            <a:spLocks noGrp="1"/>
          </p:cNvSpPr>
          <p:nvPr/>
        </p:nvSpPr>
        <p:spPr>
          <a:xfrm>
            <a:off x="4645025" y="1133475"/>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smtClean="0"/>
              <a:t>Artificial Intelligence</a:t>
            </a: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143000"/>
          </a:xfrm>
        </p:spPr>
        <p:txBody>
          <a:bodyPr/>
          <a:p>
            <a:r>
              <a:rPr lang="en-GB" altLang="en-US"/>
              <a:t>Knowledge Based Systems</a:t>
            </a:r>
            <a:endParaRPr lang="en-GB" altLang="en-US"/>
          </a:p>
        </p:txBody>
      </p:sp>
      <p:sp>
        <p:nvSpPr>
          <p:cNvPr id="3" name="Content Placeholder 2"/>
          <p:cNvSpPr>
            <a:spLocks noGrp="1"/>
          </p:cNvSpPr>
          <p:nvPr>
            <p:ph idx="1"/>
          </p:nvPr>
        </p:nvSpPr>
        <p:spPr>
          <a:xfrm>
            <a:off x="533400" y="990600"/>
            <a:ext cx="8229600" cy="5195570"/>
          </a:xfrm>
        </p:spPr>
        <p:txBody>
          <a:bodyPr>
            <a:noAutofit/>
          </a:bodyPr>
          <a:p>
            <a:r>
              <a:rPr lang="en-US" altLang="en-US" sz="2300"/>
              <a:t>A knowledge-based system (KBS) is a computer program that reasons and uses a knowledge base to solve problems. </a:t>
            </a:r>
            <a:endParaRPr lang="en-US" altLang="en-US" sz="2300"/>
          </a:p>
          <a:p>
            <a:r>
              <a:rPr lang="en-US" altLang="en-US" sz="2300"/>
              <a:t>The term "knowledge-based system" was often used interchangeably with "expert system", possibly because almost all of the earliest knowledge-based systems were designed for expert tasks. However, these terms tell us about different aspects of a system:</a:t>
            </a:r>
            <a:endParaRPr lang="en-US" altLang="en-US" sz="2300"/>
          </a:p>
          <a:p>
            <a:endParaRPr lang="en-US" altLang="en-US" sz="2300"/>
          </a:p>
          <a:p>
            <a:r>
              <a:rPr lang="en-US" altLang="en-US" sz="2300"/>
              <a:t>expert: describes only the task the system is designed for – its purpose is to aid replace a human expert in a task typically requiring specialised knowledge</a:t>
            </a:r>
            <a:endParaRPr lang="en-US" altLang="en-US" sz="2300"/>
          </a:p>
          <a:p>
            <a:r>
              <a:rPr lang="en-US" altLang="en-US" sz="2300"/>
              <a:t>knowledge-based: refers only to the system's architecture – it represents knowledge explicitly, rather than as code</a:t>
            </a:r>
            <a:r>
              <a:rPr lang="en-GB" altLang="en-US" sz="2300"/>
              <a:t>.</a:t>
            </a:r>
            <a:endParaRPr lang="en-GB" altLang="en-US" sz="2300"/>
          </a:p>
          <a:p>
            <a:r>
              <a:rPr lang="en-US" altLang="en-US" sz="2800"/>
              <a:t>KBSes can assist in decision-making, human learning</a:t>
            </a:r>
            <a:r>
              <a:rPr lang="en-GB" altLang="en-US" sz="2800"/>
              <a:t>.</a:t>
            </a:r>
            <a:endParaRPr lang="en-GB"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Goals of A</a:t>
            </a:r>
            <a:r>
              <a:rPr lang="en-GB" altLang="en-US"/>
              <a:t>I</a:t>
            </a:r>
            <a:endParaRPr lang="en-GB" altLang="en-US"/>
          </a:p>
        </p:txBody>
      </p:sp>
      <p:sp>
        <p:nvSpPr>
          <p:cNvPr id="3" name="Content Placeholder 2"/>
          <p:cNvSpPr>
            <a:spLocks noGrp="1"/>
          </p:cNvSpPr>
          <p:nvPr>
            <p:ph idx="1"/>
          </p:nvPr>
        </p:nvSpPr>
        <p:spPr/>
        <p:txBody>
          <a:bodyPr/>
          <a:p>
            <a:r>
              <a:rPr lang="en-US" altLang="en-US"/>
              <a:t> To Create Expert Systems: The systems which exhibit intelligent behavior, learn,demonstrate, explain, and advice its users.</a:t>
            </a:r>
            <a:endParaRPr lang="en-US" altLang="en-US"/>
          </a:p>
          <a:p>
            <a:endParaRPr lang="en-US" altLang="en-US"/>
          </a:p>
          <a:p>
            <a:r>
              <a:rPr lang="en-US" altLang="en-US"/>
              <a:t> To Implement Human Intelligence in Machines: Creating system</a:t>
            </a:r>
            <a:r>
              <a:rPr lang="en-GB" altLang="en-US"/>
              <a:t>s</a:t>
            </a:r>
            <a:r>
              <a:rPr lang="en-US" altLang="en-US"/>
              <a:t> that understand, think, learn, and behave like humans.</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AI is about</a:t>
            </a:r>
            <a:endParaRPr lang="en-US"/>
          </a:p>
        </p:txBody>
      </p:sp>
      <p:sp>
        <p:nvSpPr>
          <p:cNvPr id="3" name="Content Placeholder 2"/>
          <p:cNvSpPr>
            <a:spLocks noGrp="1"/>
          </p:cNvSpPr>
          <p:nvPr>
            <p:ph idx="1"/>
          </p:nvPr>
        </p:nvSpPr>
        <p:spPr/>
        <p:txBody>
          <a:bodyPr/>
          <a:p>
            <a:r>
              <a:rPr lang="en-GB" altLang="en-US"/>
              <a:t>Thinking</a:t>
            </a:r>
            <a:endParaRPr lang="en-GB" altLang="en-US"/>
          </a:p>
          <a:p>
            <a:r>
              <a:rPr lang="en-GB" altLang="en-US"/>
              <a:t>Perception</a:t>
            </a:r>
            <a:endParaRPr lang="en-GB" altLang="en-US"/>
          </a:p>
          <a:p>
            <a:r>
              <a:rPr lang="en-GB" altLang="en-US"/>
              <a:t>Action</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a:t>T</a:t>
            </a:r>
            <a:r>
              <a:rPr lang="en-US" altLang="en-US"/>
              <a:t>ypes of artificial intelligence</a:t>
            </a:r>
            <a:endParaRPr lang="en-US" altLang="en-US"/>
          </a:p>
        </p:txBody>
      </p:sp>
      <p:sp>
        <p:nvSpPr>
          <p:cNvPr id="3" name="Content Placeholder 2"/>
          <p:cNvSpPr>
            <a:spLocks noGrp="1"/>
          </p:cNvSpPr>
          <p:nvPr>
            <p:ph idx="1"/>
          </p:nvPr>
        </p:nvSpPr>
        <p:spPr>
          <a:xfrm>
            <a:off x="457200" y="1392555"/>
            <a:ext cx="8511540" cy="5677535"/>
          </a:xfrm>
        </p:spPr>
        <p:txBody>
          <a:bodyPr>
            <a:normAutofit fontScale="50000"/>
          </a:bodyPr>
          <a:p>
            <a:pPr marL="0" indent="0">
              <a:buNone/>
            </a:pPr>
            <a:r>
              <a:rPr lang="en-US" altLang="en-US" sz="3600"/>
              <a:t>AI can be categorized into t</a:t>
            </a:r>
            <a:r>
              <a:rPr lang="en-GB" altLang="en-US" sz="3600"/>
              <a:t>wo</a:t>
            </a:r>
            <a:r>
              <a:rPr lang="en-US" altLang="en-US" sz="3600"/>
              <a:t> levels based on its capabilities:</a:t>
            </a:r>
            <a:endParaRPr lang="en-US" altLang="en-US" sz="3600"/>
          </a:p>
          <a:p>
            <a:pPr marL="0" indent="0">
              <a:buNone/>
            </a:pPr>
            <a:r>
              <a:rPr lang="en-GB" altLang="en-US" sz="3600" b="1"/>
              <a:t>Weak </a:t>
            </a:r>
            <a:r>
              <a:rPr lang="en-US" altLang="en-US" sz="3600" b="1"/>
              <a:t>A</a:t>
            </a:r>
            <a:r>
              <a:rPr lang="en-GB" altLang="en-US" sz="3600" b="1"/>
              <a:t>I</a:t>
            </a:r>
            <a:endParaRPr lang="en-GB" altLang="en-US" sz="3600" b="1"/>
          </a:p>
          <a:p>
            <a:r>
              <a:rPr lang="en-US" altLang="en-US" sz="3600"/>
              <a:t>Weak  AI is</a:t>
            </a:r>
            <a:r>
              <a:rPr lang="en-US" altLang="en-US" sz="3600" b="1"/>
              <a:t> AI that can not 'think</a:t>
            </a:r>
            <a:r>
              <a:rPr lang="en-US" altLang="en-US" sz="3600"/>
              <a:t>', i.e. a computer chess playing AI does not think about its next move, it is based on the programming it was given, and its moves depend on the moves of the human opponent. </a:t>
            </a:r>
            <a:r>
              <a:rPr lang="en-GB" altLang="en-US" sz="3600"/>
              <a:t>(</a:t>
            </a:r>
            <a:r>
              <a:rPr lang="en-GB" altLang="en-US" sz="3600" b="1"/>
              <a:t>dedicated tasks with intellegence</a:t>
            </a:r>
            <a:r>
              <a:rPr lang="en-GB" altLang="en-US" sz="3600"/>
              <a:t>)</a:t>
            </a:r>
            <a:endParaRPr lang="en-US" altLang="en-US" sz="3600"/>
          </a:p>
          <a:p>
            <a:r>
              <a:rPr lang="en-US" altLang="en-US" sz="3600"/>
              <a:t>Computers can be programmed to act as if they were intelligent (as if they were thinking)</a:t>
            </a:r>
            <a:endParaRPr lang="en-GB" altLang="en-US" sz="3600"/>
          </a:p>
          <a:p>
            <a:r>
              <a:rPr lang="en-GB" altLang="en-US" sz="3600"/>
              <a:t>Apple Siri</a:t>
            </a:r>
            <a:endParaRPr lang="en-GB" altLang="en-US" sz="3600"/>
          </a:p>
          <a:p>
            <a:r>
              <a:rPr lang="en-GB" altLang="en-US" sz="3600"/>
              <a:t>Flying machine</a:t>
            </a:r>
            <a:endParaRPr lang="en-US" altLang="en-US" sz="3600"/>
          </a:p>
          <a:p>
            <a:pPr marL="0" indent="0">
              <a:buNone/>
            </a:pPr>
            <a:r>
              <a:rPr lang="en-GB" altLang="en-US" sz="3600" b="1"/>
              <a:t>Strong AI</a:t>
            </a:r>
            <a:endParaRPr lang="en-GB" altLang="en-US" sz="3600" b="1"/>
          </a:p>
          <a:p>
            <a:r>
              <a:rPr lang="en-US" altLang="en-US" sz="3600">
                <a:sym typeface="+mn-ea"/>
              </a:rPr>
              <a:t>Strong  AI is the idea/concept that we will one day create </a:t>
            </a:r>
            <a:r>
              <a:rPr lang="en-US" altLang="en-US" sz="3600" b="1">
                <a:sym typeface="+mn-ea"/>
              </a:rPr>
              <a:t>AI that can 'think</a:t>
            </a:r>
            <a:r>
              <a:rPr lang="en-US" altLang="en-US" sz="3600">
                <a:sym typeface="+mn-ea"/>
              </a:rPr>
              <a:t>' i.e. be able to play a chess game that is not based on the moves of the human opponent or programming, but based on the AI's own 'thoughts' and feelings and such, which are all supposed to be exactly like a real humans thoughts and emotions and stuff. </a:t>
            </a:r>
            <a:endParaRPr lang="en-US" altLang="en-US" sz="3600">
              <a:sym typeface="+mn-ea"/>
            </a:endParaRPr>
          </a:p>
          <a:p>
            <a:r>
              <a:rPr lang="en-US" altLang="en-US" sz="3600"/>
              <a:t>Computers can be programmed to think (i.e. </a:t>
            </a:r>
            <a:r>
              <a:rPr lang="en-US" altLang="en-US" sz="3600" b="1"/>
              <a:t>they really are thinking</a:t>
            </a:r>
            <a:r>
              <a:rPr lang="en-US" altLang="en-US" sz="3600"/>
              <a:t>) </a:t>
            </a:r>
            <a:endParaRPr lang="en-US" altLang="en-US" sz="3600"/>
          </a:p>
          <a:p>
            <a:r>
              <a:rPr lang="en-GB" altLang="en-US" sz="3600"/>
              <a:t>Self driving cars</a:t>
            </a:r>
            <a:endParaRPr lang="en-GB" alt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AI Questions</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85000"/>
          </a:bodyPr>
          <a:lstStyle/>
          <a:p>
            <a:r>
              <a:rPr lang="en-US" dirty="0" smtClean="0"/>
              <a:t>Can we make something that is as intelligent as a human? </a:t>
            </a:r>
            <a:endParaRPr lang="en-US" dirty="0" smtClean="0"/>
          </a:p>
          <a:p>
            <a:r>
              <a:rPr lang="en-US" dirty="0" smtClean="0"/>
              <a:t>Can we make something that is as intelligent as a bee? </a:t>
            </a:r>
            <a:endParaRPr lang="en-US" dirty="0" smtClean="0"/>
          </a:p>
          <a:p>
            <a:r>
              <a:rPr lang="en-US" dirty="0" smtClean="0"/>
              <a:t>Can we make something that is self improving, autonomous, and flexible? </a:t>
            </a:r>
            <a:endParaRPr lang="en-US" dirty="0" smtClean="0"/>
          </a:p>
          <a:p>
            <a:r>
              <a:rPr lang="en-US" dirty="0" smtClean="0"/>
              <a:t>Can we save this plant $20M/year by pattern recognition? </a:t>
            </a:r>
            <a:endParaRPr lang="en-US" dirty="0" smtClean="0"/>
          </a:p>
          <a:p>
            <a:r>
              <a:rPr lang="en-US" dirty="0" smtClean="0"/>
              <a:t>Can we save this bank $50M/year by automatic fraud detection? </a:t>
            </a:r>
            <a:endParaRPr lang="en-US" dirty="0" smtClean="0"/>
          </a:p>
          <a:p>
            <a:r>
              <a:rPr lang="en-US" dirty="0" smtClean="0"/>
              <a:t>Can we start a new industry of handwriting recognition agents?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80000" lnSpcReduction="20000"/>
          </a:bodyPr>
          <a:lstStyle/>
          <a:p>
            <a:pPr>
              <a:spcAft>
                <a:spcPts val="600"/>
              </a:spcAft>
            </a:pPr>
            <a:r>
              <a:rPr lang="en-US" dirty="0" smtClean="0"/>
              <a:t>You beat somebody at chess. </a:t>
            </a:r>
            <a:endParaRPr lang="en-US" dirty="0" smtClean="0"/>
          </a:p>
          <a:p>
            <a:pPr>
              <a:spcAft>
                <a:spcPts val="600"/>
              </a:spcAft>
            </a:pPr>
            <a:r>
              <a:rPr lang="en-US" dirty="0" smtClean="0"/>
              <a:t>You prove a mathematical theorem using a set of known axioms.</a:t>
            </a:r>
            <a:endParaRPr lang="en-US" dirty="0" smtClean="0"/>
          </a:p>
          <a:p>
            <a:pPr>
              <a:spcAft>
                <a:spcPts val="600"/>
              </a:spcAft>
            </a:pPr>
            <a:r>
              <a:rPr lang="en-US" dirty="0" smtClean="0"/>
              <a:t>You need to buy some supplies, meet three different colleagues, return books to the library, and exercise. You plan your day in such a way that everything is achieved in an efficient manner. </a:t>
            </a:r>
            <a:endParaRPr lang="en-US" dirty="0" smtClean="0"/>
          </a:p>
          <a:p>
            <a:pPr>
              <a:spcAft>
                <a:spcPts val="600"/>
              </a:spcAft>
            </a:pPr>
            <a:r>
              <a:rPr lang="en-US" dirty="0" smtClean="0"/>
              <a:t>You are a lawyer who is asked to defend someone. You recall three similar cases in which the defendant was guilty, and you turn down the potential client. </a:t>
            </a:r>
            <a:endParaRPr lang="en-US" dirty="0" smtClean="0"/>
          </a:p>
          <a:p>
            <a:pPr>
              <a:spcAft>
                <a:spcPts val="600"/>
              </a:spcAft>
            </a:pPr>
            <a:r>
              <a:rPr lang="en-US" dirty="0" smtClean="0"/>
              <a:t>A stranger passing you on the street notices your watch and asks, “Can you tell me the time?” You say, “It is 3:00.”</a:t>
            </a:r>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a:bodyPr>
          <a:lstStyle/>
          <a:p>
            <a:pPr>
              <a:spcAft>
                <a:spcPts val="600"/>
              </a:spcAft>
            </a:pPr>
            <a:r>
              <a:rPr lang="en-US" dirty="0" smtClean="0"/>
              <a:t>You are a six-month-old infant. You can produce sounds with your vocal organs, and you can hear speech sounds around you, but you do not know how to make the sounds you are hearing. In the next year, you figure out what the sounds of your parents' language are and how to make them. </a:t>
            </a:r>
            <a:endParaRPr lang="en-US" dirty="0" smtClean="0"/>
          </a:p>
          <a:p>
            <a:pPr marL="0" indent="0">
              <a:spcAft>
                <a:spcPts val="600"/>
              </a:spcAft>
              <a:buNone/>
            </a:pPr>
            <a:r>
              <a:rPr lang="en-US" dirty="0" smtClean="0"/>
              <a:t> </a:t>
            </a:r>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can currently be done?</a:t>
            </a:r>
            <a:endParaRPr lang="en-US" dirty="0">
              <a:solidFill>
                <a:srgbClr val="FF0000"/>
              </a:solidFill>
            </a:endParaRPr>
          </a:p>
        </p:txBody>
      </p:sp>
      <p:sp>
        <p:nvSpPr>
          <p:cNvPr id="3" name="Content Placeholder 2"/>
          <p:cNvSpPr>
            <a:spLocks noGrp="1"/>
          </p:cNvSpPr>
          <p:nvPr>
            <p:ph idx="1"/>
          </p:nvPr>
        </p:nvSpPr>
        <p:spPr>
          <a:xfrm>
            <a:off x="1295400" y="1371600"/>
            <a:ext cx="6477000" cy="5181600"/>
          </a:xfrm>
        </p:spPr>
        <p:txBody>
          <a:bodyPr>
            <a:normAutofit fontScale="55000" lnSpcReduction="20000"/>
          </a:bodyPr>
          <a:lstStyle/>
          <a:p>
            <a:r>
              <a:rPr lang="en-US" dirty="0" smtClean="0"/>
              <a:t>Play a decent game of table tennis </a:t>
            </a:r>
            <a:br>
              <a:rPr lang="en-US" dirty="0" smtClean="0"/>
            </a:br>
            <a:endParaRPr lang="en-US" dirty="0" smtClean="0"/>
          </a:p>
          <a:p>
            <a:r>
              <a:rPr lang="en-US" dirty="0" smtClean="0"/>
              <a:t>Drive autonomously along a curving mountain road </a:t>
            </a:r>
            <a:br>
              <a:rPr lang="en-US" dirty="0" smtClean="0"/>
            </a:br>
            <a:endParaRPr lang="en-US" dirty="0" smtClean="0"/>
          </a:p>
          <a:p>
            <a:r>
              <a:rPr lang="en-US" dirty="0" smtClean="0"/>
              <a:t>Drive autonomously in the center of </a:t>
            </a:r>
            <a:r>
              <a:rPr lang="en-GB" altLang="en-US" dirty="0" smtClean="0"/>
              <a:t>Tokyo</a:t>
            </a:r>
            <a:br>
              <a:rPr lang="en-US" dirty="0" smtClean="0"/>
            </a:br>
            <a:endParaRPr lang="en-US" dirty="0" smtClean="0"/>
          </a:p>
          <a:p>
            <a:r>
              <a:rPr lang="en-US" dirty="0" smtClean="0"/>
              <a:t>Play a decent game of bridge </a:t>
            </a:r>
            <a:br>
              <a:rPr lang="en-US" dirty="0" smtClean="0"/>
            </a:br>
            <a:endParaRPr lang="en-US" dirty="0" smtClean="0"/>
          </a:p>
          <a:p>
            <a:r>
              <a:rPr lang="en-US" dirty="0" smtClean="0"/>
              <a:t>Discover and prove a new mathematical theorem </a:t>
            </a:r>
            <a:br>
              <a:rPr lang="en-US" dirty="0" smtClean="0"/>
            </a:br>
            <a:endParaRPr lang="en-US" dirty="0" smtClean="0"/>
          </a:p>
          <a:p>
            <a:r>
              <a:rPr lang="en-US" dirty="0" smtClean="0"/>
              <a:t>Write an intentionally funny story </a:t>
            </a:r>
            <a:br>
              <a:rPr lang="en-US" dirty="0" smtClean="0"/>
            </a:br>
            <a:endParaRPr lang="en-US" dirty="0" smtClean="0"/>
          </a:p>
          <a:p>
            <a:r>
              <a:rPr lang="en-US" dirty="0" smtClean="0"/>
              <a:t>Give competent legal advice in a specialized area of law </a:t>
            </a:r>
            <a:br>
              <a:rPr lang="en-US" dirty="0" smtClean="0"/>
            </a:br>
            <a:endParaRPr lang="en-US" dirty="0" smtClean="0"/>
          </a:p>
          <a:p>
            <a:r>
              <a:rPr lang="en-US" dirty="0" smtClean="0"/>
              <a:t>Translate spoken English into spoken Swedish in real time </a:t>
            </a:r>
            <a:br>
              <a:rPr lang="en-US" dirty="0" smtClean="0"/>
            </a:br>
            <a:endParaRPr lang="en-US" dirty="0" smtClean="0"/>
          </a:p>
          <a:p>
            <a:r>
              <a:rPr lang="en-US" dirty="0" smtClean="0"/>
              <a:t>Plan schedule of operations for a NASA spacecraft </a:t>
            </a:r>
            <a:br>
              <a:rPr lang="en-US" dirty="0" smtClean="0"/>
            </a:br>
            <a:endParaRPr lang="en-US" dirty="0" smtClean="0"/>
          </a:p>
          <a:p>
            <a:r>
              <a:rPr lang="en-US" dirty="0" smtClean="0"/>
              <a:t>Defeat the world champion in chess </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31800" y="2191385"/>
            <a:ext cx="8446770" cy="3625850"/>
          </a:xfrm>
          <a:prstGeom prst="rect">
            <a:avLst/>
          </a:prstGeom>
        </p:spPr>
      </p:pic>
    </p:spTree>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5335</Words>
  <Application>WPS Presentation</Application>
  <PresentationFormat>On-screen Show (4:3)</PresentationFormat>
  <Paragraphs>122</Paragraphs>
  <Slides>16</Slides>
  <Notes>25</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SimSun</vt:lpstr>
      <vt:lpstr>Wingdings</vt:lpstr>
      <vt:lpstr>Calibri</vt:lpstr>
      <vt:lpstr>Microsoft YaHei</vt:lpstr>
      <vt:lpstr>Arial Unicode MS</vt:lpstr>
      <vt:lpstr>Office Theme</vt:lpstr>
      <vt:lpstr> Artificial Intelligence</vt:lpstr>
      <vt:lpstr>Goals of AI</vt:lpstr>
      <vt:lpstr>AI is about</vt:lpstr>
      <vt:lpstr>Types of artificial intelligence</vt:lpstr>
      <vt:lpstr>AI Questions</vt:lpstr>
      <vt:lpstr>Which of these exhibits intelligence?</vt:lpstr>
      <vt:lpstr>Which of these exhibits intelligence?</vt:lpstr>
      <vt:lpstr>Which of these can currently be done?</vt:lpstr>
      <vt:lpstr>PowerPoint 演示文稿</vt:lpstr>
      <vt:lpstr>PowerPoint 演示文稿</vt:lpstr>
      <vt:lpstr>PowerPoint 演示文稿</vt:lpstr>
      <vt:lpstr>PowerPoint 演示文稿</vt:lpstr>
      <vt:lpstr>Human Intelligence VS Artificial Intelligence</vt:lpstr>
      <vt:lpstr>PowerPoint 演示文稿</vt:lpstr>
      <vt:lpstr>PowerPoint 演示文稿</vt:lpstr>
      <vt:lpstr>Knowledge Based Systems</vt:lpstr>
    </vt:vector>
  </TitlesOfParts>
  <Company>EECS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WPS_1637670680</cp:lastModifiedBy>
  <cp:revision>177</cp:revision>
  <dcterms:created xsi:type="dcterms:W3CDTF">2009-03-31T16:17:00Z</dcterms:created>
  <dcterms:modified xsi:type="dcterms:W3CDTF">2025-03-04T05:51:45Z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3CCE6CEB4065453AAB69B1EBD823C052_12</vt:lpwstr>
  </property>
  <property fmtid="{D5CDD505-2E9C-101B-9397-08002B2CF9AE}" pid="3" name="KSOProductBuildVer">
    <vt:lpwstr>1033-12.2.0.18911</vt:lpwstr>
  </property>
</Properties>
</file>