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37" r:id="rId3"/>
    <p:sldId id="296" r:id="rId4"/>
    <p:sldId id="338" r:id="rId5"/>
    <p:sldId id="339" r:id="rId6"/>
    <p:sldId id="297" r:id="rId7"/>
    <p:sldId id="298" r:id="rId8"/>
    <p:sldId id="340" r:id="rId9"/>
    <p:sldId id="341" r:id="rId10"/>
    <p:sldId id="342" r:id="rId11"/>
    <p:sldId id="299" r:id="rId12"/>
    <p:sldId id="300" r:id="rId13"/>
    <p:sldId id="301" r:id="rId14"/>
    <p:sldId id="303" r:id="rId15"/>
    <p:sldId id="304" r:id="rId16"/>
    <p:sldId id="305" r:id="rId17"/>
    <p:sldId id="269" r:id="rId18"/>
    <p:sldId id="271" r:id="rId19"/>
    <p:sldId id="359" r:id="rId20"/>
    <p:sldId id="360" r:id="rId21"/>
    <p:sldId id="361" r:id="rId22"/>
    <p:sldId id="362" r:id="rId23"/>
    <p:sldId id="364" r:id="rId24"/>
    <p:sldId id="307" r:id="rId25"/>
    <p:sldId id="308" r:id="rId26"/>
    <p:sldId id="363" r:id="rId27"/>
    <p:sldId id="366" r:id="rId28"/>
    <p:sldId id="369" r:id="rId29"/>
    <p:sldId id="310" r:id="rId30"/>
    <p:sldId id="372" r:id="rId31"/>
    <p:sldId id="373" r:id="rId32"/>
    <p:sldId id="371" r:id="rId33"/>
    <p:sldId id="354" r:id="rId34"/>
    <p:sldId id="355" r:id="rId35"/>
    <p:sldId id="311" r:id="rId36"/>
    <p:sldId id="312" r:id="rId37"/>
    <p:sldId id="375" r:id="rId38"/>
    <p:sldId id="313" r:id="rId39"/>
    <p:sldId id="356" r:id="rId40"/>
    <p:sldId id="278" r:id="rId41"/>
    <p:sldId id="376" r:id="rId42"/>
    <p:sldId id="377" r:id="rId43"/>
    <p:sldId id="314" r:id="rId44"/>
    <p:sldId id="315" r:id="rId45"/>
    <p:sldId id="378" r:id="rId46"/>
    <p:sldId id="344" r:id="rId47"/>
    <p:sldId id="345" r:id="rId48"/>
    <p:sldId id="357" r:id="rId49"/>
    <p:sldId id="358" r:id="rId50"/>
    <p:sldId id="379" r:id="rId51"/>
    <p:sldId id="380" r:id="rId52"/>
    <p:sldId id="343" r:id="rId53"/>
    <p:sldId id="346" r:id="rId54"/>
    <p:sldId id="317" r:id="rId55"/>
    <p:sldId id="329" r:id="rId56"/>
    <p:sldId id="335" r:id="rId57"/>
    <p:sldId id="336" r:id="rId58"/>
    <p:sldId id="320" r:id="rId59"/>
    <p:sldId id="323" r:id="rId60"/>
    <p:sldId id="321" r:id="rId61"/>
    <p:sldId id="325" r:id="rId62"/>
    <p:sldId id="34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6B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0FB5C-F246-4A9A-ADFC-3F39ECABB240}"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2060C-ACA8-46B9-B240-64676FF93A76}" type="slidenum">
              <a:rPr lang="en-US" smtClean="0"/>
              <a:t>‹#›</a:t>
            </a:fld>
            <a:endParaRPr lang="en-US"/>
          </a:p>
        </p:txBody>
      </p:sp>
    </p:spTree>
    <p:extLst>
      <p:ext uri="{BB962C8B-B14F-4D97-AF65-F5344CB8AC3E}">
        <p14:creationId xmlns:p14="http://schemas.microsoft.com/office/powerpoint/2010/main" val="290218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48</a:t>
            </a:fld>
            <a:endParaRPr lang="en-US"/>
          </a:p>
        </p:txBody>
      </p:sp>
    </p:spTree>
    <p:extLst>
      <p:ext uri="{BB962C8B-B14F-4D97-AF65-F5344CB8AC3E}">
        <p14:creationId xmlns:p14="http://schemas.microsoft.com/office/powerpoint/2010/main" val="304196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49</a:t>
            </a:fld>
            <a:endParaRPr lang="en-US"/>
          </a:p>
        </p:txBody>
      </p:sp>
    </p:spTree>
    <p:extLst>
      <p:ext uri="{BB962C8B-B14F-4D97-AF65-F5344CB8AC3E}">
        <p14:creationId xmlns:p14="http://schemas.microsoft.com/office/powerpoint/2010/main" val="364449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E7D3-11D5-45BB-A84F-2B417C9CE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FBF04D-A0A0-4877-A740-DA115583F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9D6F82-C1DF-4CB6-8759-019EF8FDC9D1}"/>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4C3212BA-ADF8-4106-B746-608F32B31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28A6E-AE0F-44B2-B198-3F6966A48EB9}"/>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310915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9D0E-0AB2-4C33-94E7-5EC55AA1B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EB3F5-9752-4D37-A17B-237F7C5F6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0B747-D3EA-4B42-A3AA-B529654564F2}"/>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75CC6E79-5099-4078-A746-FF78E5199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248AC-793C-4A6F-B961-9B7ECAD2995C}"/>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313250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7B175-A8D6-4ED7-9965-ED6822E74A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B6D82A-D7C3-4BFF-890D-38D098F06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D4337-C2F9-4AEE-B153-E1173F90294A}"/>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2C66816B-9301-4AA1-AFF0-6C54F2E12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32125-CF7B-4EB1-AB22-71EBDD5497A9}"/>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17706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B3EB-4D25-4315-832E-DB8CE7FF5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9EF13-43DB-4025-8534-82B22F2E4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CA580-C8E7-4029-B550-FFD8A647D191}"/>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B0A194C9-3428-4CE5-A7A4-200FD78B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C4415-A9EB-4DF9-A045-7C15BEA5B770}"/>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90779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B24A-657E-4D13-B22A-923443366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C3D79-0762-4B9F-A2EA-4FD7AB58A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0E49A-2F38-4D1B-877E-AAE0C4F18694}"/>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F7044288-228B-4CC9-9D29-CA62732A4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48B81-4FB3-4479-8C46-A3C757205C67}"/>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117615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D7CC-A5AB-4D82-80E3-639E2CE1F2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20F2D-C16F-4520-90D2-0F8F6D5F0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AD271B-FDDC-4DFF-A275-E36342D4B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9F79DC-0C0D-4A8F-87DE-282EB51C145E}"/>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6" name="Footer Placeholder 5">
            <a:extLst>
              <a:ext uri="{FF2B5EF4-FFF2-40B4-BE49-F238E27FC236}">
                <a16:creationId xmlns:a16="http://schemas.microsoft.com/office/drawing/2014/main" id="{E74186A8-0042-4E83-8E72-E49A90033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ED58D-ABE9-42E9-968A-097508B321D8}"/>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353108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7516-FB30-47E2-B74E-8AA68A655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C6DD3-55EA-4DDC-A3EB-A22E14488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542F3-9E5E-4E0F-8F32-091B7CE5E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08C46-3DE4-43DC-BD9B-60FF3E5E1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BA0AF-B5D8-45C4-B8BA-046717843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3AC25-8AD0-4977-A175-CE1EB80C1C8A}"/>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8" name="Footer Placeholder 7">
            <a:extLst>
              <a:ext uri="{FF2B5EF4-FFF2-40B4-BE49-F238E27FC236}">
                <a16:creationId xmlns:a16="http://schemas.microsoft.com/office/drawing/2014/main" id="{41E10198-D2ED-401C-AC15-1F987EDEC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0E2B3-7800-4008-92E3-EFB48EEB60C8}"/>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3158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320A-10E5-46C2-A4F0-869FF630DA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59E2E-12BD-4CE1-95A6-23941B5A75AF}"/>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4" name="Footer Placeholder 3">
            <a:extLst>
              <a:ext uri="{FF2B5EF4-FFF2-40B4-BE49-F238E27FC236}">
                <a16:creationId xmlns:a16="http://schemas.microsoft.com/office/drawing/2014/main" id="{5FD1D348-8511-4B79-BFC1-B0D50F142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0DA894-9CD7-42FF-B36A-6BF24938E6FF}"/>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68042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33688-BB40-419F-8E06-75B473A330C1}"/>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3" name="Footer Placeholder 2">
            <a:extLst>
              <a:ext uri="{FF2B5EF4-FFF2-40B4-BE49-F238E27FC236}">
                <a16:creationId xmlns:a16="http://schemas.microsoft.com/office/drawing/2014/main" id="{3398CA3D-42F5-43A7-B809-287CDA590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FD953-8397-4C6E-951F-11CF839D3289}"/>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11835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2960-098E-4397-839C-B98811952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5C8C9-1F53-4EE7-9FD4-78E55E25E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2A581-2FD0-4FEB-BE5C-4BD7380BC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0044D-BF1B-432B-9C8D-8463EEABC352}"/>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6" name="Footer Placeholder 5">
            <a:extLst>
              <a:ext uri="{FF2B5EF4-FFF2-40B4-BE49-F238E27FC236}">
                <a16:creationId xmlns:a16="http://schemas.microsoft.com/office/drawing/2014/main" id="{87F5D071-FC63-4E7C-B0D8-D584760D9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271EF-A891-4AF3-BCF5-C87D6DB92BB4}"/>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111108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63F7-69AE-4012-81B6-2B0E1653E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6D5102-0632-41CD-8BB1-A23ED2DF4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EDD87A-6590-418E-AED2-93BDDD260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BB517-30B1-4EA6-9786-2CD317C5D217}"/>
              </a:ext>
            </a:extLst>
          </p:cNvPr>
          <p:cNvSpPr>
            <a:spLocks noGrp="1"/>
          </p:cNvSpPr>
          <p:nvPr>
            <p:ph type="dt" sz="half" idx="10"/>
          </p:nvPr>
        </p:nvSpPr>
        <p:spPr/>
        <p:txBody>
          <a:bodyPr/>
          <a:lstStyle/>
          <a:p>
            <a:fld id="{12AAFFC3-8EA0-44FB-AA33-FF360A7F97C6}" type="datetimeFigureOut">
              <a:rPr lang="en-US" smtClean="0"/>
              <a:t>9/26/2023</a:t>
            </a:fld>
            <a:endParaRPr lang="en-US"/>
          </a:p>
        </p:txBody>
      </p:sp>
      <p:sp>
        <p:nvSpPr>
          <p:cNvPr id="6" name="Footer Placeholder 5">
            <a:extLst>
              <a:ext uri="{FF2B5EF4-FFF2-40B4-BE49-F238E27FC236}">
                <a16:creationId xmlns:a16="http://schemas.microsoft.com/office/drawing/2014/main" id="{5C7AFD10-3ABA-4855-8D90-3036FF7C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CA629-0561-43B1-B5F5-3F3529903548}"/>
              </a:ext>
            </a:extLst>
          </p:cNvPr>
          <p:cNvSpPr>
            <a:spLocks noGrp="1"/>
          </p:cNvSpPr>
          <p:nvPr>
            <p:ph type="sldNum" sz="quarter" idx="12"/>
          </p:nvPr>
        </p:nvSpPr>
        <p:spPr/>
        <p:txBody>
          <a:bodyPr/>
          <a:lstStyle/>
          <a:p>
            <a:fld id="{83095970-8DDC-4D6C-B5A2-76A153A998BD}" type="slidenum">
              <a:rPr lang="en-US" smtClean="0"/>
              <a:t>‹#›</a:t>
            </a:fld>
            <a:endParaRPr lang="en-US"/>
          </a:p>
        </p:txBody>
      </p:sp>
    </p:spTree>
    <p:extLst>
      <p:ext uri="{BB962C8B-B14F-4D97-AF65-F5344CB8AC3E}">
        <p14:creationId xmlns:p14="http://schemas.microsoft.com/office/powerpoint/2010/main" val="58550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FCAFD-9CCA-4B19-AEA1-BD0680A98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86668-2AFC-42EE-85EF-929E88E25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ADD10-3EC6-4910-A79D-3E4ABAEF5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AFFC3-8EA0-44FB-AA33-FF360A7F97C6}" type="datetimeFigureOut">
              <a:rPr lang="en-US" smtClean="0"/>
              <a:t>9/26/2023</a:t>
            </a:fld>
            <a:endParaRPr lang="en-US"/>
          </a:p>
        </p:txBody>
      </p:sp>
      <p:sp>
        <p:nvSpPr>
          <p:cNvPr id="5" name="Footer Placeholder 4">
            <a:extLst>
              <a:ext uri="{FF2B5EF4-FFF2-40B4-BE49-F238E27FC236}">
                <a16:creationId xmlns:a16="http://schemas.microsoft.com/office/drawing/2014/main" id="{7242DC7D-C578-4981-A996-C1D59BF31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F1A026-DAEC-49E3-B216-F3F1CABFD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95970-8DDC-4D6C-B5A2-76A153A998BD}" type="slidenum">
              <a:rPr lang="en-US" smtClean="0"/>
              <a:t>‹#›</a:t>
            </a:fld>
            <a:endParaRPr lang="en-US"/>
          </a:p>
        </p:txBody>
      </p:sp>
    </p:spTree>
    <p:extLst>
      <p:ext uri="{BB962C8B-B14F-4D97-AF65-F5344CB8AC3E}">
        <p14:creationId xmlns:p14="http://schemas.microsoft.com/office/powerpoint/2010/main" val="337228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7C08-53C1-4706-AF3E-F3F43E3AF72B}"/>
              </a:ext>
            </a:extLst>
          </p:cNvPr>
          <p:cNvSpPr>
            <a:spLocks noGrp="1"/>
          </p:cNvSpPr>
          <p:nvPr>
            <p:ph type="ctrTitle"/>
          </p:nvPr>
        </p:nvSpPr>
        <p:spPr/>
        <p:txBody>
          <a:bodyPr>
            <a:normAutofit/>
          </a:bodyPr>
          <a:lstStyle/>
          <a:p>
            <a:r>
              <a:rPr lang="en-US" dirty="0" smtClean="0"/>
              <a:t>LECTURE 2: Process Models</a:t>
            </a:r>
            <a:endParaRPr lang="en-US" dirty="0"/>
          </a:p>
        </p:txBody>
      </p:sp>
      <p:sp>
        <p:nvSpPr>
          <p:cNvPr id="3" name="Subtitle 2">
            <a:extLst>
              <a:ext uri="{FF2B5EF4-FFF2-40B4-BE49-F238E27FC236}">
                <a16:creationId xmlns:a16="http://schemas.microsoft.com/office/drawing/2014/main" id="{37E75BC5-0888-4779-A44E-5C6C7987A58B}"/>
              </a:ext>
            </a:extLst>
          </p:cNvPr>
          <p:cNvSpPr>
            <a:spLocks noGrp="1"/>
          </p:cNvSpPr>
          <p:nvPr>
            <p:ph type="subTitle" idx="1"/>
          </p:nvPr>
        </p:nvSpPr>
        <p:spPr/>
        <p:txBody>
          <a:bodyPr/>
          <a:lstStyle/>
          <a:p>
            <a:r>
              <a:rPr lang="en-US" dirty="0"/>
              <a:t>Course Supervisor: </a:t>
            </a:r>
            <a:r>
              <a:rPr lang="en-US" dirty="0" err="1"/>
              <a:t>Syeda</a:t>
            </a:r>
            <a:r>
              <a:rPr lang="en-US" dirty="0"/>
              <a:t> Nazia Ashraf</a:t>
            </a:r>
          </a:p>
          <a:p>
            <a:endParaRPr lang="en-US" dirty="0"/>
          </a:p>
        </p:txBody>
      </p:sp>
      <p:sp>
        <p:nvSpPr>
          <p:cNvPr id="4" name="Rectangle 3"/>
          <p:cNvSpPr/>
          <p:nvPr/>
        </p:nvSpPr>
        <p:spPr>
          <a:xfrm>
            <a:off x="3048000" y="6023504"/>
            <a:ext cx="6096000" cy="584775"/>
          </a:xfrm>
          <a:prstGeom prst="rect">
            <a:avLst/>
          </a:prstGeom>
        </p:spPr>
        <p:txBody>
          <a:bodyPr>
            <a:spAutoFit/>
          </a:bodyPr>
          <a:lstStyle/>
          <a:p>
            <a:r>
              <a:rPr lang="en-US" altLang="en-US" i="1" dirty="0">
                <a:solidFill>
                  <a:schemeClr val="tx2"/>
                </a:solidFill>
                <a:latin typeface="Helvetica" panose="020B0604020202020204" pitchFamily="34" charset="0"/>
              </a:rPr>
              <a:t>Software Engineering: A Practitioner’s Approach, 7/e </a:t>
            </a:r>
          </a:p>
          <a:p>
            <a:r>
              <a:rPr lang="en-US" altLang="en-US" sz="1400" b="1" dirty="0"/>
              <a:t>by Roger S. Pressman</a:t>
            </a:r>
            <a:endParaRPr lang="en-US" altLang="en-US" sz="1100" b="1" dirty="0"/>
          </a:p>
        </p:txBody>
      </p:sp>
    </p:spTree>
    <p:extLst>
      <p:ext uri="{BB962C8B-B14F-4D97-AF65-F5344CB8AC3E}">
        <p14:creationId xmlns:p14="http://schemas.microsoft.com/office/powerpoint/2010/main" val="206079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887"/>
            <a:ext cx="10515600" cy="1325563"/>
          </a:xfrm>
        </p:spPr>
        <p:txBody>
          <a:bodyPr/>
          <a:lstStyle/>
          <a:p>
            <a:r>
              <a:rPr lang="en-US" dirty="0"/>
              <a:t>Example of a Task Set for Elicitation</a:t>
            </a:r>
          </a:p>
        </p:txBody>
      </p:sp>
      <p:sp>
        <p:nvSpPr>
          <p:cNvPr id="3" name="Content Placeholder 2"/>
          <p:cNvSpPr>
            <a:spLocks noGrp="1"/>
          </p:cNvSpPr>
          <p:nvPr>
            <p:ph idx="1"/>
          </p:nvPr>
        </p:nvSpPr>
        <p:spPr>
          <a:xfrm>
            <a:off x="838200" y="955343"/>
            <a:ext cx="10515600" cy="5882185"/>
          </a:xfrm>
        </p:spPr>
        <p:txBody>
          <a:bodyPr>
            <a:normAutofit fontScale="92500" lnSpcReduction="10000"/>
          </a:bodyPr>
          <a:lstStyle/>
          <a:p>
            <a:r>
              <a:rPr lang="en-US" dirty="0"/>
              <a:t>The task sets for </a:t>
            </a:r>
            <a:r>
              <a:rPr lang="en-US" dirty="0" smtClean="0"/>
              <a:t>Requirements gathering (Elicitation) </a:t>
            </a:r>
            <a:r>
              <a:rPr lang="en-US" dirty="0"/>
              <a:t>action for a </a:t>
            </a:r>
            <a:r>
              <a:rPr lang="en-US" b="1" dirty="0" smtClean="0"/>
              <a:t>big </a:t>
            </a:r>
            <a:r>
              <a:rPr lang="en-US" dirty="0" smtClean="0"/>
              <a:t>project </a:t>
            </a:r>
            <a:r>
              <a:rPr lang="en-US" dirty="0"/>
              <a:t>may include</a:t>
            </a:r>
            <a:r>
              <a:rPr lang="en-US" dirty="0" smtClean="0"/>
              <a:t>:</a:t>
            </a:r>
            <a:endParaRPr lang="en-US" dirty="0"/>
          </a:p>
          <a:p>
            <a:pPr marL="457200" lvl="1" indent="0">
              <a:buNone/>
            </a:pPr>
            <a:r>
              <a:rPr lang="en-US" dirty="0"/>
              <a:t>1. Make a list of stakeholders for the project</a:t>
            </a:r>
            <a:r>
              <a:rPr lang="en-US" dirty="0" smtClean="0"/>
              <a:t>.</a:t>
            </a:r>
            <a:endParaRPr lang="en-US" dirty="0"/>
          </a:p>
          <a:p>
            <a:pPr marL="457200" lvl="1" indent="0">
              <a:buNone/>
            </a:pPr>
            <a:r>
              <a:rPr lang="en-US" dirty="0"/>
              <a:t>2. Interview each stakeholders separately to determine overall wants and needs. </a:t>
            </a:r>
          </a:p>
          <a:p>
            <a:pPr marL="457200" lvl="1" indent="0">
              <a:buNone/>
            </a:pPr>
            <a:r>
              <a:rPr lang="en-US" dirty="0"/>
              <a:t>3. Build a preliminary list of functions and features based on stakeholder input</a:t>
            </a:r>
            <a:r>
              <a:rPr lang="en-US" dirty="0" smtClean="0"/>
              <a:t>.</a:t>
            </a:r>
            <a:endParaRPr lang="en-US" dirty="0"/>
          </a:p>
          <a:p>
            <a:pPr marL="457200" lvl="1" indent="0">
              <a:buNone/>
            </a:pPr>
            <a:r>
              <a:rPr lang="en-US" dirty="0"/>
              <a:t>4. Schedule a series of facilitated application specification meetings</a:t>
            </a:r>
            <a:r>
              <a:rPr lang="en-US" dirty="0" smtClean="0"/>
              <a:t>.</a:t>
            </a:r>
            <a:endParaRPr lang="en-US" dirty="0"/>
          </a:p>
          <a:p>
            <a:pPr marL="457200" lvl="1" indent="0">
              <a:buNone/>
            </a:pPr>
            <a:r>
              <a:rPr lang="en-US" dirty="0"/>
              <a:t>5. Conduct meetings</a:t>
            </a:r>
            <a:r>
              <a:rPr lang="en-US" dirty="0" smtClean="0"/>
              <a:t>.</a:t>
            </a:r>
            <a:endParaRPr lang="en-US" dirty="0"/>
          </a:p>
          <a:p>
            <a:pPr marL="457200" lvl="1" indent="0">
              <a:buNone/>
            </a:pPr>
            <a:r>
              <a:rPr lang="en-US" dirty="0"/>
              <a:t>6. Produce informal user scenarios as part of each meeting. </a:t>
            </a:r>
          </a:p>
          <a:p>
            <a:pPr marL="457200" lvl="1" indent="0">
              <a:buNone/>
            </a:pPr>
            <a:r>
              <a:rPr lang="en-US" dirty="0"/>
              <a:t>7. Refine user scenarios based on stakeholder feedback</a:t>
            </a:r>
            <a:r>
              <a:rPr lang="en-US" dirty="0" smtClean="0"/>
              <a:t>.</a:t>
            </a:r>
            <a:endParaRPr lang="en-US" dirty="0"/>
          </a:p>
          <a:p>
            <a:pPr marL="457200" lvl="1" indent="0">
              <a:buNone/>
            </a:pPr>
            <a:r>
              <a:rPr lang="en-US" dirty="0"/>
              <a:t>8. Build a revised list of stakeholder requirements</a:t>
            </a:r>
            <a:r>
              <a:rPr lang="en-US" dirty="0" smtClean="0"/>
              <a:t>.</a:t>
            </a:r>
            <a:endParaRPr lang="en-US" dirty="0"/>
          </a:p>
          <a:p>
            <a:pPr marL="457200" lvl="1" indent="0">
              <a:buNone/>
            </a:pPr>
            <a:r>
              <a:rPr lang="en-US" dirty="0"/>
              <a:t>9. Use quality function deployment techniques to prioritize requirements</a:t>
            </a:r>
            <a:r>
              <a:rPr lang="en-US" dirty="0" smtClean="0"/>
              <a:t>.</a:t>
            </a:r>
            <a:endParaRPr lang="en-US" dirty="0"/>
          </a:p>
          <a:p>
            <a:pPr marL="457200" lvl="1" indent="0">
              <a:buNone/>
            </a:pPr>
            <a:r>
              <a:rPr lang="en-US" dirty="0"/>
              <a:t>10. Package requirements so that they can be delivered incrementally</a:t>
            </a:r>
            <a:r>
              <a:rPr lang="en-US" dirty="0" smtClean="0"/>
              <a:t>.</a:t>
            </a:r>
            <a:endParaRPr lang="en-US" dirty="0"/>
          </a:p>
          <a:p>
            <a:pPr marL="457200" lvl="1" indent="0">
              <a:buNone/>
            </a:pPr>
            <a:r>
              <a:rPr lang="en-US" dirty="0"/>
              <a:t>11. Note constraints and restrictions that will be placed on the system</a:t>
            </a:r>
            <a:r>
              <a:rPr lang="en-US" dirty="0" smtClean="0"/>
              <a:t>.</a:t>
            </a:r>
            <a:endParaRPr lang="en-US" dirty="0"/>
          </a:p>
          <a:p>
            <a:pPr marL="457200" lvl="1" indent="0">
              <a:buNone/>
            </a:pPr>
            <a:r>
              <a:rPr lang="en-US" dirty="0"/>
              <a:t>12. Discuss methods for validating the system. </a:t>
            </a:r>
          </a:p>
          <a:p>
            <a:r>
              <a:rPr lang="en-US" dirty="0" smtClean="0"/>
              <a:t>Both of these task sets do </a:t>
            </a:r>
            <a:r>
              <a:rPr lang="en-US" dirty="0"/>
              <a:t>the same work with different depth and </a:t>
            </a:r>
            <a:r>
              <a:rPr lang="en-US" dirty="0" smtClean="0"/>
              <a:t>formality. Choose </a:t>
            </a:r>
            <a:r>
              <a:rPr lang="en-US" dirty="0"/>
              <a:t>the task sets that achieve the goal and still </a:t>
            </a:r>
            <a:r>
              <a:rPr lang="en-US" dirty="0" smtClean="0"/>
              <a:t>maintain quality </a:t>
            </a:r>
            <a:r>
              <a:rPr lang="en-US" dirty="0"/>
              <a:t>and agility. </a:t>
            </a:r>
          </a:p>
        </p:txBody>
      </p:sp>
    </p:spTree>
    <p:extLst>
      <p:ext uri="{BB962C8B-B14F-4D97-AF65-F5344CB8AC3E}">
        <p14:creationId xmlns:p14="http://schemas.microsoft.com/office/powerpoint/2010/main" val="424095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80115" y="82160"/>
            <a:ext cx="9511885" cy="6775840"/>
          </a:xfrm>
          <a:prstGeom prst="rect">
            <a:avLst/>
          </a:prstGeom>
        </p:spPr>
      </p:pic>
      <p:sp>
        <p:nvSpPr>
          <p:cNvPr id="2" name="Rectangle 1"/>
          <p:cNvSpPr/>
          <p:nvPr/>
        </p:nvSpPr>
        <p:spPr>
          <a:xfrm>
            <a:off x="-1" y="0"/>
            <a:ext cx="6482687" cy="830997"/>
          </a:xfrm>
          <a:prstGeom prst="rect">
            <a:avLst/>
          </a:prstGeom>
        </p:spPr>
        <p:txBody>
          <a:bodyPr wrap="square">
            <a:spAutoFit/>
          </a:bodyPr>
          <a:lstStyle/>
          <a:p>
            <a:r>
              <a:rPr lang="en-US" sz="2400" dirty="0">
                <a:solidFill>
                  <a:srgbClr val="262626"/>
                </a:solidFill>
                <a:latin typeface="Impact" panose="020B0806030902050204" pitchFamily="34" charset="0"/>
              </a:rPr>
              <a:t>Example of a Task Set</a:t>
            </a:r>
          </a:p>
          <a:p>
            <a:r>
              <a:rPr lang="en-US" sz="2400" dirty="0">
                <a:solidFill>
                  <a:srgbClr val="262626"/>
                </a:solidFill>
                <a:latin typeface="Impact" panose="020B0806030902050204" pitchFamily="34" charset="0"/>
              </a:rPr>
              <a:t>for Elicitation</a:t>
            </a:r>
            <a:endParaRPr lang="en-US" sz="2400" dirty="0"/>
          </a:p>
        </p:txBody>
      </p:sp>
    </p:spTree>
    <p:extLst>
      <p:ext uri="{BB962C8B-B14F-4D97-AF65-F5344CB8AC3E}">
        <p14:creationId xmlns:p14="http://schemas.microsoft.com/office/powerpoint/2010/main" val="2263476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17"/>
            <a:ext cx="10515600" cy="1325563"/>
          </a:xfrm>
        </p:spPr>
        <p:txBody>
          <a:bodyPr/>
          <a:lstStyle/>
          <a:p>
            <a:r>
              <a:rPr lang="en-US" altLang="en-US" dirty="0"/>
              <a:t>Process Patterns</a:t>
            </a:r>
            <a:endParaRPr lang="en-US" dirty="0"/>
          </a:p>
        </p:txBody>
      </p:sp>
      <p:sp>
        <p:nvSpPr>
          <p:cNvPr id="3" name="Content Placeholder 2"/>
          <p:cNvSpPr>
            <a:spLocks noGrp="1"/>
          </p:cNvSpPr>
          <p:nvPr>
            <p:ph idx="1"/>
          </p:nvPr>
        </p:nvSpPr>
        <p:spPr>
          <a:xfrm>
            <a:off x="838199" y="1037230"/>
            <a:ext cx="10666863" cy="5820770"/>
          </a:xfrm>
        </p:spPr>
        <p:txBody>
          <a:bodyPr>
            <a:normAutofit/>
          </a:bodyPr>
          <a:lstStyle/>
          <a:p>
            <a:r>
              <a:rPr lang="en-US" altLang="en-US" sz="2400" dirty="0"/>
              <a:t>A </a:t>
            </a:r>
            <a:r>
              <a:rPr lang="en-US" altLang="en-US" sz="2400" i="1" dirty="0">
                <a:solidFill>
                  <a:schemeClr val="folHlink"/>
                </a:solidFill>
              </a:rPr>
              <a:t>process pattern</a:t>
            </a:r>
            <a:r>
              <a:rPr lang="en-US" altLang="en-US" sz="2400" dirty="0">
                <a:solidFill>
                  <a:schemeClr val="folHlink"/>
                </a:solidFill>
              </a:rPr>
              <a:t> </a:t>
            </a:r>
            <a:endParaRPr lang="en-US" altLang="en-US" sz="2400" dirty="0"/>
          </a:p>
          <a:p>
            <a:pPr lvl="1"/>
            <a:r>
              <a:rPr lang="en-US" altLang="en-US" dirty="0"/>
              <a:t>describes a process-related problem that is encountered during software engineering work, </a:t>
            </a:r>
          </a:p>
          <a:p>
            <a:pPr lvl="1"/>
            <a:r>
              <a:rPr lang="en-US" altLang="en-US" dirty="0"/>
              <a:t>identifies the environment in which the problem has been encountered, and </a:t>
            </a:r>
          </a:p>
          <a:p>
            <a:pPr lvl="1"/>
            <a:r>
              <a:rPr lang="en-US" altLang="en-US" dirty="0"/>
              <a:t>suggests one or more proven solutions to the problem. </a:t>
            </a:r>
          </a:p>
          <a:p>
            <a:r>
              <a:rPr lang="en-US" altLang="en-US" sz="2400" dirty="0"/>
              <a:t>Stated in more general terms, a process pattern provides you with a </a:t>
            </a:r>
            <a:r>
              <a:rPr lang="en-US" altLang="en-US" sz="2400" i="1" dirty="0"/>
              <a:t>template</a:t>
            </a:r>
            <a:r>
              <a:rPr lang="en-US" altLang="en-US" sz="2400" dirty="0"/>
              <a:t> [Amb98]—</a:t>
            </a:r>
            <a:r>
              <a:rPr lang="en-US" altLang="en-US" sz="2400" dirty="0">
                <a:solidFill>
                  <a:schemeClr val="folHlink"/>
                </a:solidFill>
              </a:rPr>
              <a:t>a consistent method for describing problem solutions within the context of the software process</a:t>
            </a:r>
            <a:r>
              <a:rPr lang="en-US" altLang="en-US" sz="2400" dirty="0" smtClean="0">
                <a:solidFill>
                  <a:schemeClr val="folHlink"/>
                </a:solidFill>
              </a:rPr>
              <a:t>.</a:t>
            </a:r>
            <a:r>
              <a:rPr lang="en-US" sz="2400" dirty="0"/>
              <a:t> ( defined at different levels of abstraction</a:t>
            </a:r>
            <a:r>
              <a:rPr lang="en-US" sz="2400" dirty="0" smtClean="0"/>
              <a:t>)</a:t>
            </a:r>
            <a:endParaRPr lang="en-US" sz="2400" dirty="0"/>
          </a:p>
          <a:p>
            <a:pPr marL="457200" lvl="1" indent="0">
              <a:buNone/>
            </a:pPr>
            <a:r>
              <a:rPr lang="en-US" dirty="0"/>
              <a:t>1. Problems and solutions associated with a complete </a:t>
            </a:r>
            <a:r>
              <a:rPr lang="en-US" dirty="0" smtClean="0"/>
              <a:t>process model </a:t>
            </a:r>
            <a:r>
              <a:rPr lang="en-US" dirty="0"/>
              <a:t>(e.g. prototyping</a:t>
            </a:r>
            <a:r>
              <a:rPr lang="en-US" dirty="0" smtClean="0"/>
              <a:t>).</a:t>
            </a:r>
            <a:endParaRPr lang="en-US" dirty="0"/>
          </a:p>
          <a:p>
            <a:pPr marL="457200" lvl="1" indent="0">
              <a:buNone/>
            </a:pPr>
            <a:r>
              <a:rPr lang="en-US" dirty="0"/>
              <a:t>2. Problems and solutions associated with a </a:t>
            </a:r>
            <a:r>
              <a:rPr lang="en-US" dirty="0" smtClean="0"/>
              <a:t>framework activity </a:t>
            </a:r>
            <a:r>
              <a:rPr lang="en-US" dirty="0"/>
              <a:t>(e.g. planning) or </a:t>
            </a:r>
          </a:p>
          <a:p>
            <a:pPr marL="457200" lvl="1" indent="0">
              <a:buNone/>
            </a:pPr>
            <a:r>
              <a:rPr lang="en-US" dirty="0"/>
              <a:t>3. an action with a framework activity (e.g. project estimating).</a:t>
            </a:r>
            <a:endParaRPr lang="en-US" altLang="en-US" dirty="0">
              <a:solidFill>
                <a:schemeClr val="folHlink"/>
              </a:solidFill>
            </a:endParaRPr>
          </a:p>
          <a:p>
            <a:endParaRPr lang="en-US" dirty="0"/>
          </a:p>
        </p:txBody>
      </p:sp>
    </p:spTree>
    <p:extLst>
      <p:ext uri="{BB962C8B-B14F-4D97-AF65-F5344CB8AC3E}">
        <p14:creationId xmlns:p14="http://schemas.microsoft.com/office/powerpoint/2010/main" val="1270835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Process Pattern Types</a:t>
            </a:r>
            <a:endParaRPr lang="en-US" dirty="0"/>
          </a:p>
        </p:txBody>
      </p:sp>
      <p:sp>
        <p:nvSpPr>
          <p:cNvPr id="3" name="Content Placeholder 2"/>
          <p:cNvSpPr>
            <a:spLocks noGrp="1"/>
          </p:cNvSpPr>
          <p:nvPr>
            <p:ph idx="1"/>
          </p:nvPr>
        </p:nvSpPr>
        <p:spPr>
          <a:xfrm>
            <a:off x="838200" y="1323833"/>
            <a:ext cx="10515600" cy="5377218"/>
          </a:xfrm>
        </p:spPr>
        <p:txBody>
          <a:bodyPr>
            <a:normAutofit/>
          </a:bodyPr>
          <a:lstStyle/>
          <a:p>
            <a:r>
              <a:rPr lang="en-US" altLang="en-US" i="1" dirty="0">
                <a:solidFill>
                  <a:schemeClr val="folHlink"/>
                </a:solidFill>
                <a:latin typeface="Palatino" pitchFamily="-128" charset="0"/>
              </a:rPr>
              <a:t>Stage patterns</a:t>
            </a:r>
            <a:r>
              <a:rPr lang="en-US" altLang="en-US" dirty="0">
                <a:solidFill>
                  <a:srgbClr val="000000"/>
                </a:solidFill>
                <a:latin typeface="Palatino" pitchFamily="-128" charset="0"/>
              </a:rPr>
              <a:t>—defines a problem associated with a framework activity for the process</a:t>
            </a:r>
            <a:r>
              <a:rPr lang="en-US" altLang="en-US" dirty="0" smtClean="0">
                <a:solidFill>
                  <a:srgbClr val="000000"/>
                </a:solidFill>
                <a:latin typeface="Palatino" pitchFamily="-128" charset="0"/>
              </a:rPr>
              <a:t>.</a:t>
            </a:r>
            <a:r>
              <a:rPr lang="en-US" dirty="0"/>
              <a:t> An example of </a:t>
            </a:r>
            <a:r>
              <a:rPr lang="en-US" dirty="0" smtClean="0"/>
              <a:t>a stage </a:t>
            </a:r>
            <a:r>
              <a:rPr lang="en-US" dirty="0"/>
              <a:t>pattern might be </a:t>
            </a:r>
            <a:r>
              <a:rPr lang="en-US" b="1" dirty="0" err="1"/>
              <a:t>EstablishingCommunication</a:t>
            </a:r>
            <a:r>
              <a:rPr lang="en-US" b="1" dirty="0"/>
              <a:t>. </a:t>
            </a:r>
            <a:r>
              <a:rPr lang="en-US" dirty="0"/>
              <a:t>This pattern </a:t>
            </a:r>
            <a:r>
              <a:rPr lang="en-US" dirty="0" smtClean="0"/>
              <a:t>would incorporate </a:t>
            </a:r>
            <a:r>
              <a:rPr lang="en-US" dirty="0"/>
              <a:t>the task pattern </a:t>
            </a:r>
            <a:r>
              <a:rPr lang="en-US" b="1" dirty="0" err="1"/>
              <a:t>RequirementsGathering</a:t>
            </a:r>
            <a:r>
              <a:rPr lang="en-US" b="1" dirty="0"/>
              <a:t> </a:t>
            </a:r>
            <a:r>
              <a:rPr lang="en-US" dirty="0"/>
              <a:t>and others.</a:t>
            </a:r>
            <a:endParaRPr lang="en-US" altLang="en-US" dirty="0">
              <a:solidFill>
                <a:srgbClr val="000000"/>
              </a:solidFill>
              <a:latin typeface="Palatino" pitchFamily="-128" charset="0"/>
            </a:endParaRPr>
          </a:p>
          <a:p>
            <a:r>
              <a:rPr lang="en-US" altLang="en-US" i="1" dirty="0">
                <a:solidFill>
                  <a:schemeClr val="folHlink"/>
                </a:solidFill>
                <a:latin typeface="Palatino" pitchFamily="-128" charset="0"/>
              </a:rPr>
              <a:t>Task patterns</a:t>
            </a:r>
            <a:r>
              <a:rPr lang="en-US" altLang="en-US" dirty="0">
                <a:solidFill>
                  <a:srgbClr val="000000"/>
                </a:solidFill>
                <a:latin typeface="Palatino" pitchFamily="-128" charset="0"/>
              </a:rPr>
              <a:t>—defines a problem associated with a software engineering action or work task and relevant to successful software engineering </a:t>
            </a:r>
            <a:r>
              <a:rPr lang="en-US" altLang="en-US" dirty="0" smtClean="0">
                <a:solidFill>
                  <a:srgbClr val="000000"/>
                </a:solidFill>
                <a:latin typeface="Palatino" pitchFamily="-128" charset="0"/>
              </a:rPr>
              <a:t>practice.</a:t>
            </a:r>
            <a:r>
              <a:rPr lang="en-US" dirty="0"/>
              <a:t> (e.g., </a:t>
            </a:r>
            <a:r>
              <a:rPr lang="en-US" b="1" dirty="0" err="1"/>
              <a:t>RequirementsGathering</a:t>
            </a:r>
            <a:r>
              <a:rPr lang="en-US" b="1" dirty="0"/>
              <a:t> </a:t>
            </a:r>
            <a:r>
              <a:rPr lang="en-US" dirty="0"/>
              <a:t>is a task pattern).</a:t>
            </a:r>
            <a:endParaRPr lang="en-US" altLang="en-US" dirty="0">
              <a:solidFill>
                <a:srgbClr val="000000"/>
              </a:solidFill>
              <a:latin typeface="Palatino" pitchFamily="-128" charset="0"/>
            </a:endParaRPr>
          </a:p>
          <a:p>
            <a:r>
              <a:rPr lang="en-US" altLang="en-US" i="1" dirty="0">
                <a:solidFill>
                  <a:schemeClr val="folHlink"/>
                </a:solidFill>
                <a:latin typeface="Palatino" pitchFamily="-128" charset="0"/>
              </a:rPr>
              <a:t>Phase patterns</a:t>
            </a:r>
            <a:r>
              <a:rPr lang="en-US" altLang="en-US" dirty="0">
                <a:solidFill>
                  <a:srgbClr val="000000"/>
                </a:solidFill>
                <a:latin typeface="Palatino" pitchFamily="-128" charset="0"/>
              </a:rPr>
              <a:t>—define the sequence of framework activities that occur with the process, even when the overall flow of activities is iterative in nature. </a:t>
            </a:r>
            <a:r>
              <a:rPr lang="en-US" dirty="0"/>
              <a:t>An </a:t>
            </a:r>
            <a:r>
              <a:rPr lang="en-US" b="1" dirty="0"/>
              <a:t>example</a:t>
            </a:r>
            <a:r>
              <a:rPr lang="en-US" dirty="0"/>
              <a:t> of a phase pattern might be </a:t>
            </a:r>
            <a:r>
              <a:rPr lang="en-US" b="1" dirty="0" err="1"/>
              <a:t>SpiralModel</a:t>
            </a:r>
            <a:r>
              <a:rPr lang="en-US" b="1" dirty="0"/>
              <a:t> </a:t>
            </a:r>
            <a:r>
              <a:rPr lang="en-US" dirty="0" smtClean="0"/>
              <a:t>or </a:t>
            </a:r>
            <a:r>
              <a:rPr lang="en-US" b="1" dirty="0" smtClean="0"/>
              <a:t>Prototyping.</a:t>
            </a:r>
            <a:endParaRPr lang="en-US" altLang="en-US" dirty="0">
              <a:solidFill>
                <a:srgbClr val="000000"/>
              </a:solidFill>
              <a:latin typeface="Palatino" pitchFamily="-128" charset="0"/>
            </a:endParaRPr>
          </a:p>
          <a:p>
            <a:endParaRPr lang="en-US" dirty="0"/>
          </a:p>
        </p:txBody>
      </p:sp>
    </p:spTree>
    <p:extLst>
      <p:ext uri="{BB962C8B-B14F-4D97-AF65-F5344CB8AC3E}">
        <p14:creationId xmlns:p14="http://schemas.microsoft.com/office/powerpoint/2010/main" val="76218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0816" y="91441"/>
            <a:ext cx="10429428" cy="6766560"/>
          </a:xfrm>
          <a:prstGeom prst="rect">
            <a:avLst/>
          </a:prstGeom>
        </p:spPr>
      </p:pic>
    </p:spTree>
    <p:extLst>
      <p:ext uri="{BB962C8B-B14F-4D97-AF65-F5344CB8AC3E}">
        <p14:creationId xmlns:p14="http://schemas.microsoft.com/office/powerpoint/2010/main" val="92176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6"/>
            <a:ext cx="10515600" cy="1148142"/>
          </a:xfrm>
        </p:spPr>
        <p:txBody>
          <a:bodyPr/>
          <a:lstStyle/>
          <a:p>
            <a:r>
              <a:rPr lang="en-US" altLang="en-US" dirty="0"/>
              <a:t>Process Assessment and Improvement</a:t>
            </a:r>
            <a:endParaRPr lang="en-US" dirty="0"/>
          </a:p>
        </p:txBody>
      </p:sp>
      <p:sp>
        <p:nvSpPr>
          <p:cNvPr id="3" name="Content Placeholder 2"/>
          <p:cNvSpPr>
            <a:spLocks noGrp="1"/>
          </p:cNvSpPr>
          <p:nvPr>
            <p:ph idx="1"/>
          </p:nvPr>
        </p:nvSpPr>
        <p:spPr>
          <a:xfrm>
            <a:off x="838200" y="1064525"/>
            <a:ext cx="10515600" cy="5793475"/>
          </a:xfrm>
        </p:spPr>
        <p:txBody>
          <a:bodyPr>
            <a:normAutofit fontScale="92500" lnSpcReduction="20000"/>
          </a:bodyPr>
          <a:lstStyle/>
          <a:p>
            <a:r>
              <a:rPr lang="en-US" dirty="0" smtClean="0"/>
              <a:t>A number of different approaches to software process assessment and improvement have been proposed over the past few decades:</a:t>
            </a:r>
            <a:endParaRPr lang="en-US" b="1" dirty="0" smtClean="0"/>
          </a:p>
          <a:p>
            <a:r>
              <a:rPr lang="en-US" altLang="en-US" b="1" dirty="0" smtClean="0"/>
              <a:t>Standard </a:t>
            </a:r>
            <a:r>
              <a:rPr lang="en-US" altLang="en-US" b="1" dirty="0"/>
              <a:t>CMMI Assessment Method for Process Improvement (SCAMPI)</a:t>
            </a:r>
            <a:r>
              <a:rPr lang="en-US" altLang="en-US" dirty="0"/>
              <a:t> — provides a five step process assessment model that incorporates </a:t>
            </a:r>
            <a:r>
              <a:rPr lang="en-US" altLang="en-US" b="1" dirty="0"/>
              <a:t>five phases:</a:t>
            </a:r>
            <a:r>
              <a:rPr lang="en-US" altLang="en-US" dirty="0"/>
              <a:t> initiating, diagnosing, establishing, acting and learning. </a:t>
            </a:r>
          </a:p>
          <a:p>
            <a:r>
              <a:rPr lang="en-US" altLang="en-US" b="1" dirty="0"/>
              <a:t>CMM-Based Appraisal for Internal Process Improvement (CBA IPI)</a:t>
            </a:r>
            <a:r>
              <a:rPr lang="en-US" altLang="en-US" dirty="0"/>
              <a:t>—provides a diagnostic technique for assessing the relative maturity of a software organization; uses the SEI CMM as the basis for the assessment [Dun01]</a:t>
            </a:r>
          </a:p>
          <a:p>
            <a:pPr>
              <a:spcAft>
                <a:spcPts val="1200"/>
              </a:spcAft>
            </a:pPr>
            <a:r>
              <a:rPr lang="en-US" altLang="en-US" b="1" dirty="0"/>
              <a:t>SPICE—The SPICE (ISO/IEC15504)</a:t>
            </a:r>
            <a:r>
              <a:rPr lang="en-US" altLang="en-US" dirty="0"/>
              <a:t> standard defines a set of requirements for software process assessment. The intent of the standard is to assist organizations in developing an objective evaluation of the efficacy of any defined software process. [ISO08]</a:t>
            </a:r>
          </a:p>
          <a:p>
            <a:pPr>
              <a:spcAft>
                <a:spcPts val="1200"/>
              </a:spcAft>
            </a:pPr>
            <a:r>
              <a:rPr lang="en-US" altLang="en-US" b="1" dirty="0"/>
              <a:t>ISO 9001:2000  for Software—</a:t>
            </a:r>
            <a:r>
              <a:rPr lang="en-US" altLang="en-US" dirty="0"/>
              <a:t>a generic standard that applies to any organization that wants to improve the overall quality of the products, systems, or services that it provides. Therefore, the standard is directly applicable to software organizations and companies. [Ant06]</a:t>
            </a:r>
            <a:endParaRPr lang="en-US" altLang="en-US" sz="3600" b="1" dirty="0"/>
          </a:p>
          <a:p>
            <a:endParaRPr lang="en-US" dirty="0"/>
          </a:p>
        </p:txBody>
      </p:sp>
    </p:spTree>
    <p:extLst>
      <p:ext uri="{BB962C8B-B14F-4D97-AF65-F5344CB8AC3E}">
        <p14:creationId xmlns:p14="http://schemas.microsoft.com/office/powerpoint/2010/main" val="340897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lstStyle/>
          <a:p>
            <a:r>
              <a:rPr lang="en-US" altLang="en-US" dirty="0"/>
              <a:t>Prescriptive Models</a:t>
            </a:r>
            <a:endParaRPr lang="en-US" dirty="0"/>
          </a:p>
        </p:txBody>
      </p:sp>
      <p:sp>
        <p:nvSpPr>
          <p:cNvPr id="3" name="Content Placeholder 2"/>
          <p:cNvSpPr>
            <a:spLocks noGrp="1"/>
          </p:cNvSpPr>
          <p:nvPr>
            <p:ph idx="1"/>
          </p:nvPr>
        </p:nvSpPr>
        <p:spPr>
          <a:xfrm>
            <a:off x="838200" y="1378424"/>
            <a:ext cx="10515600" cy="5349922"/>
          </a:xfrm>
        </p:spPr>
        <p:txBody>
          <a:bodyPr/>
          <a:lstStyle/>
          <a:p>
            <a:r>
              <a:rPr lang="en-US" altLang="en-US" sz="3200" dirty="0"/>
              <a:t>Prescriptive process models advocate an orderly approach to software engineering</a:t>
            </a:r>
          </a:p>
          <a:p>
            <a:pPr>
              <a:buFont typeface="Wingdings" panose="05000000000000000000" pitchFamily="2" charset="2"/>
              <a:buNone/>
            </a:pPr>
            <a:r>
              <a:rPr lang="en-US" altLang="en-US" sz="3200" i="1" dirty="0">
                <a:solidFill>
                  <a:schemeClr val="folHlink"/>
                </a:solidFill>
              </a:rPr>
              <a:t>That leads to a few </a:t>
            </a:r>
            <a:r>
              <a:rPr lang="en-US" altLang="en-US" sz="3200" i="1" dirty="0" smtClean="0">
                <a:solidFill>
                  <a:schemeClr val="folHlink"/>
                </a:solidFill>
              </a:rPr>
              <a:t>questions </a:t>
            </a:r>
            <a:r>
              <a:rPr lang="en-US" altLang="en-US" sz="3200" i="1" dirty="0" smtClean="0">
                <a:solidFill>
                  <a:srgbClr val="9B6B8E"/>
                </a:solidFill>
              </a:rPr>
              <a:t>…</a:t>
            </a:r>
            <a:endParaRPr lang="en-US" altLang="en-US" sz="3200" dirty="0" smtClean="0">
              <a:solidFill>
                <a:srgbClr val="9B6B8E"/>
              </a:solidFill>
            </a:endParaRPr>
          </a:p>
          <a:p>
            <a:pPr>
              <a:spcBef>
                <a:spcPts val="600"/>
              </a:spcBef>
            </a:pPr>
            <a:r>
              <a:rPr lang="en-US" altLang="en-US" sz="3200" dirty="0" smtClean="0"/>
              <a:t>If prescriptive process models strive for structure and order, </a:t>
            </a:r>
            <a:r>
              <a:rPr lang="en-US" altLang="en-US" sz="3200" dirty="0" smtClean="0">
                <a:solidFill>
                  <a:schemeClr val="folHlink"/>
                </a:solidFill>
              </a:rPr>
              <a:t>are they inappropriate for a software world that thrives on change? </a:t>
            </a:r>
          </a:p>
          <a:p>
            <a:pPr>
              <a:spcBef>
                <a:spcPts val="600"/>
              </a:spcBef>
            </a:pPr>
            <a:r>
              <a:rPr lang="en-US" altLang="en-US" sz="3200" dirty="0" smtClean="0"/>
              <a:t>Yet</a:t>
            </a:r>
            <a:r>
              <a:rPr lang="en-US" altLang="en-US" sz="3200" dirty="0"/>
              <a:t>, if we reject traditional process models (and the order they imply) and replace them with something less structured,</a:t>
            </a:r>
            <a:r>
              <a:rPr lang="en-US" altLang="en-US" sz="3200" dirty="0">
                <a:solidFill>
                  <a:schemeClr val="folHlink"/>
                </a:solidFill>
              </a:rPr>
              <a:t> do we make it impossible to achieve coordination and coherence in software work?</a:t>
            </a:r>
          </a:p>
          <a:p>
            <a:endParaRPr lang="en-US" dirty="0"/>
          </a:p>
        </p:txBody>
      </p:sp>
    </p:spTree>
    <p:extLst>
      <p:ext uri="{BB962C8B-B14F-4D97-AF65-F5344CB8AC3E}">
        <p14:creationId xmlns:p14="http://schemas.microsoft.com/office/powerpoint/2010/main" val="3923785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9181-471A-4E64-921E-E64A8B41ECE3}"/>
              </a:ext>
            </a:extLst>
          </p:cNvPr>
          <p:cNvSpPr>
            <a:spLocks noGrp="1"/>
          </p:cNvSpPr>
          <p:nvPr>
            <p:ph type="title"/>
          </p:nvPr>
        </p:nvSpPr>
        <p:spPr>
          <a:xfrm>
            <a:off x="838200" y="0"/>
            <a:ext cx="10515600" cy="1325563"/>
          </a:xfrm>
        </p:spPr>
        <p:txBody>
          <a:bodyPr/>
          <a:lstStyle/>
          <a:p>
            <a:r>
              <a:rPr lang="en-US" dirty="0"/>
              <a:t>SOFTWARE PROCESS MODELS</a:t>
            </a:r>
          </a:p>
        </p:txBody>
      </p:sp>
      <p:sp>
        <p:nvSpPr>
          <p:cNvPr id="3" name="Content Placeholder 2">
            <a:extLst>
              <a:ext uri="{FF2B5EF4-FFF2-40B4-BE49-F238E27FC236}">
                <a16:creationId xmlns:a16="http://schemas.microsoft.com/office/drawing/2014/main" id="{D1DB42F0-3F09-45E7-8FF2-0AC5E633AB15}"/>
              </a:ext>
            </a:extLst>
          </p:cNvPr>
          <p:cNvSpPr>
            <a:spLocks noGrp="1"/>
          </p:cNvSpPr>
          <p:nvPr>
            <p:ph idx="1"/>
          </p:nvPr>
        </p:nvSpPr>
        <p:spPr>
          <a:xfrm>
            <a:off x="0" y="1050878"/>
            <a:ext cx="9116704" cy="5807122"/>
          </a:xfrm>
        </p:spPr>
        <p:txBody>
          <a:bodyPr>
            <a:normAutofit lnSpcReduction="10000"/>
          </a:bodyPr>
          <a:lstStyle/>
          <a:p>
            <a:pPr marL="0" indent="0">
              <a:buNone/>
            </a:pPr>
            <a:endParaRPr lang="en-US" dirty="0"/>
          </a:p>
          <a:p>
            <a:r>
              <a:rPr lang="en-US" dirty="0" smtClean="0"/>
              <a:t>To </a:t>
            </a:r>
            <a:r>
              <a:rPr lang="en-US" dirty="0"/>
              <a:t>solve actual problems in an industry setting, a software engineer or a team of engineers must incorporate a development strategy that encompasses the process, methods, and tools layers.</a:t>
            </a:r>
          </a:p>
          <a:p>
            <a:r>
              <a:rPr lang="en-US" dirty="0"/>
              <a:t>This strategy is often referred to as a </a:t>
            </a:r>
            <a:r>
              <a:rPr lang="en-US" b="1" i="1" dirty="0"/>
              <a:t>process model </a:t>
            </a:r>
            <a:r>
              <a:rPr lang="en-US" dirty="0"/>
              <a:t>or a </a:t>
            </a:r>
            <a:r>
              <a:rPr lang="en-US" b="1" i="1" dirty="0"/>
              <a:t>software engineering paradigm</a:t>
            </a:r>
            <a:r>
              <a:rPr lang="en-US" i="1" dirty="0"/>
              <a:t>. </a:t>
            </a:r>
            <a:r>
              <a:rPr lang="en-US" dirty="0"/>
              <a:t>A process model for software engineering is chosen based on the nature of the project and application, the methods and tools to be used, and the controls and deliverables that are required</a:t>
            </a:r>
            <a:r>
              <a:rPr lang="en-US" dirty="0" smtClean="0"/>
              <a:t>.</a:t>
            </a:r>
          </a:p>
          <a:p>
            <a:r>
              <a:rPr lang="en-US" i="1" dirty="0"/>
              <a:t>Some methodologies are sometimes known as </a:t>
            </a:r>
            <a:r>
              <a:rPr lang="en-US" b="1" i="1" dirty="0"/>
              <a:t>software development life cycle</a:t>
            </a:r>
            <a:r>
              <a:rPr lang="en-US" i="1" dirty="0"/>
              <a:t> </a:t>
            </a:r>
            <a:r>
              <a:rPr lang="en-US" b="1" i="1" dirty="0"/>
              <a:t>(SDLC) methodologies</a:t>
            </a:r>
            <a:r>
              <a:rPr lang="en-US" i="1" dirty="0"/>
              <a:t>, though this term could also be used more generally to refer to any methodology</a:t>
            </a:r>
            <a:r>
              <a:rPr lang="en-US" i="1" dirty="0" smtClean="0"/>
              <a:t>.</a:t>
            </a:r>
          </a:p>
          <a:p>
            <a:endParaRPr lang="en-US" dirty="0"/>
          </a:p>
        </p:txBody>
      </p:sp>
      <p:pic>
        <p:nvPicPr>
          <p:cNvPr id="1028" name="Picture 4" descr="Image result for software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3749" y="-1"/>
            <a:ext cx="3348252" cy="334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80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DB73-0A2C-4FDB-962A-A38C80E2DDD9}"/>
              </a:ext>
            </a:extLst>
          </p:cNvPr>
          <p:cNvSpPr>
            <a:spLocks noGrp="1"/>
          </p:cNvSpPr>
          <p:nvPr>
            <p:ph type="title"/>
          </p:nvPr>
        </p:nvSpPr>
        <p:spPr>
          <a:xfrm>
            <a:off x="838200" y="1"/>
            <a:ext cx="10515600" cy="1037230"/>
          </a:xfrm>
        </p:spPr>
        <p:txBody>
          <a:bodyPr>
            <a:normAutofit/>
          </a:bodyPr>
          <a:lstStyle/>
          <a:p>
            <a:r>
              <a:rPr lang="en-US" sz="4000" dirty="0"/>
              <a:t>THE </a:t>
            </a:r>
            <a:r>
              <a:rPr lang="en-US" sz="4000" dirty="0" smtClean="0"/>
              <a:t>WATERFALL MODEL (LINEAR SEQUENTIAL) </a:t>
            </a:r>
            <a:endParaRPr lang="en-US" sz="4000" dirty="0"/>
          </a:p>
        </p:txBody>
      </p:sp>
      <p:sp>
        <p:nvSpPr>
          <p:cNvPr id="3" name="Content Placeholder 2">
            <a:extLst>
              <a:ext uri="{FF2B5EF4-FFF2-40B4-BE49-F238E27FC236}">
                <a16:creationId xmlns:a16="http://schemas.microsoft.com/office/drawing/2014/main" id="{976F0FE2-B158-4B61-AA50-E62EF347AB8F}"/>
              </a:ext>
            </a:extLst>
          </p:cNvPr>
          <p:cNvSpPr>
            <a:spLocks noGrp="1"/>
          </p:cNvSpPr>
          <p:nvPr>
            <p:ph idx="1"/>
          </p:nvPr>
        </p:nvSpPr>
        <p:spPr>
          <a:xfrm>
            <a:off x="838200" y="900752"/>
            <a:ext cx="10515600" cy="5112438"/>
          </a:xfrm>
        </p:spPr>
        <p:txBody>
          <a:bodyPr>
            <a:normAutofit/>
          </a:bodyPr>
          <a:lstStyle/>
          <a:p>
            <a:r>
              <a:rPr lang="en-US" sz="2400" dirty="0"/>
              <a:t>The </a:t>
            </a:r>
            <a:r>
              <a:rPr lang="en-US" sz="2400" b="1" i="1" dirty="0"/>
              <a:t>waterfall model</a:t>
            </a:r>
            <a:r>
              <a:rPr lang="en-US" sz="2400" i="1" dirty="0"/>
              <a:t>, </a:t>
            </a:r>
            <a:r>
              <a:rPr lang="en-US" sz="2400" dirty="0"/>
              <a:t>sometimes called the </a:t>
            </a:r>
            <a:r>
              <a:rPr lang="en-US" sz="2400" b="1" i="1" dirty="0"/>
              <a:t>classic life cycle</a:t>
            </a:r>
            <a:r>
              <a:rPr lang="en-US" sz="2400" dirty="0"/>
              <a:t>, suggests a </a:t>
            </a:r>
            <a:r>
              <a:rPr lang="en-US" sz="2400" dirty="0" smtClean="0"/>
              <a:t>systematic, sequential approach to </a:t>
            </a:r>
            <a:r>
              <a:rPr lang="en-US" sz="2400" dirty="0"/>
              <a:t>software development </a:t>
            </a:r>
            <a:r>
              <a:rPr lang="en-US" sz="2400" dirty="0" smtClean="0"/>
              <a:t>that begins with customer specification of requirements and progress through planning, modeling, construction and deployment, culminating in ongoing support of the completed software.</a:t>
            </a:r>
          </a:p>
          <a:p>
            <a:r>
              <a:rPr lang="en-US" sz="2400" dirty="0"/>
              <a:t>It is the oldest paradigm for SE. When requirements are </a:t>
            </a:r>
            <a:r>
              <a:rPr lang="en-US" sz="2400" dirty="0" smtClean="0"/>
              <a:t>well defined </a:t>
            </a:r>
            <a:r>
              <a:rPr lang="en-US" sz="2400" dirty="0"/>
              <a:t>and reasonably stable, it leads to a linear fashion</a:t>
            </a:r>
            <a:r>
              <a:rPr lang="en-US" sz="2400" dirty="0" smtClean="0"/>
              <a:t>.</a:t>
            </a:r>
          </a:p>
          <a:p>
            <a:r>
              <a:rPr lang="en-US" sz="2400" dirty="0"/>
              <a:t>(</a:t>
            </a:r>
            <a:r>
              <a:rPr lang="en-US" sz="2400" b="1" dirty="0"/>
              <a:t>problems: </a:t>
            </a:r>
            <a:r>
              <a:rPr lang="en-US" sz="2400" dirty="0"/>
              <a:t>1. rarely linear, iteration needed. 2. hard to state all requirements </a:t>
            </a:r>
            <a:r>
              <a:rPr lang="en-US" sz="2400" dirty="0" smtClean="0"/>
              <a:t>explicitly. Blocking </a:t>
            </a:r>
            <a:r>
              <a:rPr lang="en-US" sz="2400" dirty="0"/>
              <a:t>state. 3. code will not be released until very late.)</a:t>
            </a: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838200" y="4299046"/>
            <a:ext cx="10291672" cy="2382886"/>
          </a:xfrm>
          <a:prstGeom prst="rect">
            <a:avLst/>
          </a:prstGeom>
        </p:spPr>
      </p:pic>
    </p:spTree>
    <p:extLst>
      <p:ext uri="{BB962C8B-B14F-4D97-AF65-F5344CB8AC3E}">
        <p14:creationId xmlns:p14="http://schemas.microsoft.com/office/powerpoint/2010/main" val="3388746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639586"/>
          </a:xfrm>
        </p:spPr>
        <p:txBody>
          <a:bodyPr>
            <a:normAutofit fontScale="90000"/>
          </a:bodyPr>
          <a:lstStyle/>
          <a:p>
            <a:r>
              <a:rPr lang="en-US" dirty="0"/>
              <a:t>phases in sequential Waterfall model</a:t>
            </a:r>
          </a:p>
        </p:txBody>
      </p:sp>
      <p:sp>
        <p:nvSpPr>
          <p:cNvPr id="3" name="Content Placeholder 2"/>
          <p:cNvSpPr>
            <a:spLocks noGrp="1"/>
          </p:cNvSpPr>
          <p:nvPr>
            <p:ph idx="1"/>
          </p:nvPr>
        </p:nvSpPr>
        <p:spPr>
          <a:xfrm>
            <a:off x="838200" y="1004712"/>
            <a:ext cx="10515600" cy="5734755"/>
          </a:xfrm>
        </p:spPr>
        <p:txBody>
          <a:bodyPr>
            <a:normAutofit fontScale="70000" lnSpcReduction="20000"/>
          </a:bodyPr>
          <a:lstStyle/>
          <a:p>
            <a:r>
              <a:rPr lang="en-US" dirty="0"/>
              <a:t>The </a:t>
            </a:r>
            <a:r>
              <a:rPr lang="en-US" dirty="0" smtClean="0"/>
              <a:t>phases in sequential Waterfall model are</a:t>
            </a:r>
            <a:r>
              <a:rPr lang="en-US" dirty="0"/>
              <a:t>:</a:t>
            </a:r>
          </a:p>
          <a:p>
            <a:r>
              <a:rPr lang="en-US" dirty="0"/>
              <a:t>1. </a:t>
            </a:r>
            <a:r>
              <a:rPr lang="en-US" b="1" dirty="0" smtClean="0"/>
              <a:t>Requirement </a:t>
            </a:r>
            <a:r>
              <a:rPr lang="en-US" b="1" dirty="0"/>
              <a:t>Gathering and analysis</a:t>
            </a:r>
            <a:r>
              <a:rPr lang="en-US" dirty="0"/>
              <a:t>: All possible requirements of the system to be developed </a:t>
            </a:r>
            <a:r>
              <a:rPr lang="en-US" dirty="0" smtClean="0"/>
              <a:t>are captured </a:t>
            </a:r>
            <a:r>
              <a:rPr lang="en-US" dirty="0"/>
              <a:t>in this phase and documented in a requirement specification document.</a:t>
            </a:r>
          </a:p>
          <a:p>
            <a:r>
              <a:rPr lang="en-US" dirty="0"/>
              <a:t>2. </a:t>
            </a:r>
            <a:r>
              <a:rPr lang="en-US" b="1" dirty="0"/>
              <a:t>System Design</a:t>
            </a:r>
            <a:r>
              <a:rPr lang="en-US" dirty="0"/>
              <a:t>: The requirement specifications from first phase are studied in this phase and </a:t>
            </a:r>
            <a:r>
              <a:rPr lang="en-US" dirty="0" smtClean="0"/>
              <a:t>the system </a:t>
            </a:r>
            <a:r>
              <a:rPr lang="en-US" dirty="0"/>
              <a:t>design is prepared. This system design helps in specifying hardware and system </a:t>
            </a:r>
            <a:r>
              <a:rPr lang="en-US" dirty="0" smtClean="0"/>
              <a:t>requirements and </a:t>
            </a:r>
            <a:r>
              <a:rPr lang="en-US" dirty="0"/>
              <a:t>helps in defining the overall system architecture.</a:t>
            </a:r>
          </a:p>
          <a:p>
            <a:r>
              <a:rPr lang="en-US" dirty="0"/>
              <a:t>3. </a:t>
            </a:r>
            <a:r>
              <a:rPr lang="en-US" b="1" dirty="0"/>
              <a:t>Implementation</a:t>
            </a:r>
            <a:r>
              <a:rPr lang="en-US" dirty="0"/>
              <a:t>: With inputs from the system design, the system is first developed in small </a:t>
            </a:r>
            <a:r>
              <a:rPr lang="en-US" dirty="0" smtClean="0"/>
              <a:t>programs called </a:t>
            </a:r>
            <a:r>
              <a:rPr lang="en-US" dirty="0"/>
              <a:t>units, which are integrated in the next phase. Each unit is developed and tested for </a:t>
            </a:r>
            <a:r>
              <a:rPr lang="en-US" dirty="0" smtClean="0"/>
              <a:t>its functionality</a:t>
            </a:r>
            <a:r>
              <a:rPr lang="en-US" dirty="0"/>
              <a:t>, which is referred to as Unit Testing.</a:t>
            </a:r>
          </a:p>
          <a:p>
            <a:r>
              <a:rPr lang="en-US" dirty="0"/>
              <a:t>4. </a:t>
            </a:r>
            <a:r>
              <a:rPr lang="en-US" b="1" dirty="0"/>
              <a:t>Integration and Testing</a:t>
            </a:r>
            <a:r>
              <a:rPr lang="en-US" dirty="0"/>
              <a:t>: All the units developed in the implementation phase are integrated into </a:t>
            </a:r>
            <a:r>
              <a:rPr lang="en-US" dirty="0" smtClean="0"/>
              <a:t>a system </a:t>
            </a:r>
            <a:r>
              <a:rPr lang="en-US" dirty="0"/>
              <a:t>after testing of each unit. Post integration the entire system is tested for any faults and failures.</a:t>
            </a:r>
          </a:p>
          <a:p>
            <a:r>
              <a:rPr lang="en-US" dirty="0"/>
              <a:t>5. </a:t>
            </a:r>
            <a:r>
              <a:rPr lang="en-US" b="1" dirty="0"/>
              <a:t>Deployment of system</a:t>
            </a:r>
            <a:r>
              <a:rPr lang="en-US" dirty="0"/>
              <a:t>: Once the functional and non-functional testing is done; the product </a:t>
            </a:r>
            <a:r>
              <a:rPr lang="en-US" dirty="0" smtClean="0"/>
              <a:t>is deployed </a:t>
            </a:r>
            <a:r>
              <a:rPr lang="en-US" dirty="0"/>
              <a:t>in the customer environment or released into the market.</a:t>
            </a:r>
          </a:p>
          <a:p>
            <a:r>
              <a:rPr lang="en-US" dirty="0"/>
              <a:t>6. </a:t>
            </a:r>
            <a:r>
              <a:rPr lang="en-US" b="1" dirty="0"/>
              <a:t>Maintenance</a:t>
            </a:r>
            <a:r>
              <a:rPr lang="en-US" dirty="0"/>
              <a:t>: There are some issues which come up in the client environment. To fix those </a:t>
            </a:r>
            <a:r>
              <a:rPr lang="en-US" dirty="0" smtClean="0"/>
              <a:t>issues, patches </a:t>
            </a:r>
            <a:r>
              <a:rPr lang="en-US" dirty="0"/>
              <a:t>are released. Also to enhance the product some better versions are released. Maintenance </a:t>
            </a:r>
            <a:r>
              <a:rPr lang="en-US" dirty="0" smtClean="0"/>
              <a:t>is done </a:t>
            </a:r>
            <a:r>
              <a:rPr lang="en-US" dirty="0"/>
              <a:t>to deliver these changes in the customer environment.</a:t>
            </a:r>
          </a:p>
          <a:p>
            <a:r>
              <a:rPr lang="en-US" dirty="0"/>
              <a:t>All these phases are cascaded to each other in which progress is seen as flowing steadily downwards (like </a:t>
            </a:r>
            <a:r>
              <a:rPr lang="en-US" dirty="0" smtClean="0"/>
              <a:t>a waterfall</a:t>
            </a:r>
            <a:r>
              <a:rPr lang="en-US" dirty="0"/>
              <a:t>) through the phases. The next phase is started only after the defined set of goals are achieved </a:t>
            </a:r>
            <a:r>
              <a:rPr lang="en-US" dirty="0" smtClean="0"/>
              <a:t>for previous </a:t>
            </a:r>
            <a:r>
              <a:rPr lang="en-US" dirty="0"/>
              <a:t>phase and it is signed off, so the name "Waterfall Model". In this model, phases do not overlap.</a:t>
            </a:r>
          </a:p>
        </p:txBody>
      </p:sp>
    </p:spTree>
    <p:extLst>
      <p:ext uri="{BB962C8B-B14F-4D97-AF65-F5344CB8AC3E}">
        <p14:creationId xmlns:p14="http://schemas.microsoft.com/office/powerpoint/2010/main" val="368768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3174"/>
          </a:xfrm>
        </p:spPr>
        <p:txBody>
          <a:bodyPr/>
          <a:lstStyle/>
          <a:p>
            <a:r>
              <a:rPr lang="en-US" dirty="0"/>
              <a:t>What / who / why </a:t>
            </a:r>
            <a:r>
              <a:rPr lang="en-US" dirty="0" smtClean="0"/>
              <a:t>is Process </a:t>
            </a:r>
            <a:r>
              <a:rPr lang="en-US" dirty="0"/>
              <a:t>Models?</a:t>
            </a:r>
          </a:p>
        </p:txBody>
      </p:sp>
      <p:sp>
        <p:nvSpPr>
          <p:cNvPr id="3" name="Content Placeholder 2"/>
          <p:cNvSpPr>
            <a:spLocks noGrp="1"/>
          </p:cNvSpPr>
          <p:nvPr>
            <p:ph idx="1"/>
          </p:nvPr>
        </p:nvSpPr>
        <p:spPr>
          <a:xfrm>
            <a:off x="736979" y="863174"/>
            <a:ext cx="10795379" cy="5460062"/>
          </a:xfrm>
        </p:spPr>
        <p:txBody>
          <a:bodyPr>
            <a:noAutofit/>
          </a:bodyPr>
          <a:lstStyle/>
          <a:p>
            <a:r>
              <a:rPr lang="en-US" sz="2400" b="1" dirty="0"/>
              <a:t>What</a:t>
            </a:r>
            <a:r>
              <a:rPr lang="en-US" sz="2400" dirty="0"/>
              <a:t>: Go through a series of predictable steps--- a road map that helps </a:t>
            </a:r>
            <a:r>
              <a:rPr lang="en-US" sz="2400" dirty="0" smtClean="0"/>
              <a:t>you create </a:t>
            </a:r>
            <a:r>
              <a:rPr lang="en-US" sz="2400" dirty="0"/>
              <a:t>a timely, high-quality results.</a:t>
            </a:r>
          </a:p>
          <a:p>
            <a:r>
              <a:rPr lang="en-US" sz="2400" b="1" dirty="0" smtClean="0"/>
              <a:t>Who</a:t>
            </a:r>
            <a:r>
              <a:rPr lang="en-US" sz="2400" dirty="0"/>
              <a:t>: Software engineers and their managers, clients also. People adapt </a:t>
            </a:r>
            <a:r>
              <a:rPr lang="en-US" sz="2400" dirty="0" smtClean="0"/>
              <a:t>the process </a:t>
            </a:r>
            <a:r>
              <a:rPr lang="en-US" sz="2400" dirty="0"/>
              <a:t>to their needs and follow it.</a:t>
            </a:r>
          </a:p>
          <a:p>
            <a:r>
              <a:rPr lang="en-US" sz="2400" b="1" dirty="0" smtClean="0"/>
              <a:t>Why</a:t>
            </a:r>
            <a:r>
              <a:rPr lang="en-US" sz="2400" dirty="0"/>
              <a:t>: Provides stability, control, and organization to an activity that can if </a:t>
            </a:r>
            <a:r>
              <a:rPr lang="en-US" sz="2400" dirty="0" smtClean="0"/>
              <a:t>left uncontrolled</a:t>
            </a:r>
            <a:r>
              <a:rPr lang="en-US" sz="2400" dirty="0"/>
              <a:t>, become quite chaotic. However, modern software </a:t>
            </a:r>
            <a:r>
              <a:rPr lang="en-US" sz="2400" dirty="0" smtClean="0"/>
              <a:t>engineering approaches </a:t>
            </a:r>
            <a:r>
              <a:rPr lang="en-US" sz="2400" dirty="0"/>
              <a:t>must be agile and demand ONLY those activities, controls </a:t>
            </a:r>
            <a:r>
              <a:rPr lang="en-US" sz="2400" dirty="0" smtClean="0"/>
              <a:t>and work </a:t>
            </a:r>
            <a:r>
              <a:rPr lang="en-US" sz="2400" dirty="0"/>
              <a:t>products that are appropriate.</a:t>
            </a:r>
          </a:p>
          <a:p>
            <a:r>
              <a:rPr lang="en-US" sz="2400" b="1" dirty="0" smtClean="0"/>
              <a:t>What </a:t>
            </a:r>
            <a:r>
              <a:rPr lang="en-US" sz="2400" b="1" dirty="0"/>
              <a:t>Work products</a:t>
            </a:r>
            <a:r>
              <a:rPr lang="en-US" sz="2400" dirty="0"/>
              <a:t>: Programs, documents, and data</a:t>
            </a:r>
          </a:p>
          <a:p>
            <a:r>
              <a:rPr lang="en-US" sz="2400" b="1" dirty="0" smtClean="0"/>
              <a:t>What </a:t>
            </a:r>
            <a:r>
              <a:rPr lang="en-US" sz="2400" b="1" dirty="0"/>
              <a:t>are the steps: </a:t>
            </a:r>
            <a:r>
              <a:rPr lang="en-US" sz="2400" dirty="0"/>
              <a:t>The process you adopt depends on the software that </a:t>
            </a:r>
            <a:r>
              <a:rPr lang="en-US" sz="2400" dirty="0" smtClean="0"/>
              <a:t>you are </a:t>
            </a:r>
            <a:r>
              <a:rPr lang="en-US" sz="2400" dirty="0"/>
              <a:t>building. One process might be good for aircraft avionic system, while </a:t>
            </a:r>
            <a:r>
              <a:rPr lang="en-US" sz="2400" dirty="0" smtClean="0"/>
              <a:t>an entirely </a:t>
            </a:r>
            <a:r>
              <a:rPr lang="en-US" sz="2400" dirty="0"/>
              <a:t>different process would be used for website creation.</a:t>
            </a:r>
          </a:p>
          <a:p>
            <a:r>
              <a:rPr lang="en-US" sz="2400" b="1" dirty="0" smtClean="0"/>
              <a:t>How </a:t>
            </a:r>
            <a:r>
              <a:rPr lang="en-US" sz="2400" b="1" dirty="0"/>
              <a:t>to ensure right</a:t>
            </a:r>
            <a:r>
              <a:rPr lang="en-US" sz="2400" dirty="0"/>
              <a:t>: A number of software process assessment </a:t>
            </a:r>
            <a:r>
              <a:rPr lang="en-US" sz="2400" dirty="0" smtClean="0"/>
              <a:t>mechanisms, that </a:t>
            </a:r>
            <a:r>
              <a:rPr lang="en-US" sz="2400" dirty="0"/>
              <a:t>enable us to determine the maturity of the software process. However, </a:t>
            </a:r>
            <a:r>
              <a:rPr lang="en-US" sz="2400" dirty="0" smtClean="0"/>
              <a:t>the quality</a:t>
            </a:r>
            <a:r>
              <a:rPr lang="en-US" sz="2400" dirty="0"/>
              <a:t>, timeliness and long-term viability of the software are the </a:t>
            </a:r>
            <a:r>
              <a:rPr lang="en-US" sz="2400" dirty="0" smtClean="0"/>
              <a:t>best indicators </a:t>
            </a:r>
            <a:r>
              <a:rPr lang="en-US" sz="2400" dirty="0"/>
              <a:t>of the efficacy of the process you use.</a:t>
            </a:r>
          </a:p>
        </p:txBody>
      </p:sp>
    </p:spTree>
    <p:extLst>
      <p:ext uri="{BB962C8B-B14F-4D97-AF65-F5344CB8AC3E}">
        <p14:creationId xmlns:p14="http://schemas.microsoft.com/office/powerpoint/2010/main" val="1106035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Waterfall Model Applications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software </a:t>
            </a:r>
            <a:r>
              <a:rPr lang="en-US" dirty="0"/>
              <a:t>developed is different and requires a suitable SDLC approach to be followed based on </a:t>
            </a:r>
            <a:r>
              <a:rPr lang="en-US" dirty="0" smtClean="0"/>
              <a:t>the internal </a:t>
            </a:r>
            <a:r>
              <a:rPr lang="en-US" dirty="0"/>
              <a:t>and external factors. Some situations where the use of Waterfall model is most appropriate are:</a:t>
            </a:r>
          </a:p>
          <a:p>
            <a:r>
              <a:rPr lang="en-US" dirty="0" smtClean="0"/>
              <a:t>Requirements </a:t>
            </a:r>
            <a:r>
              <a:rPr lang="en-US" dirty="0"/>
              <a:t>are very well documented, clear and fixed.</a:t>
            </a:r>
          </a:p>
          <a:p>
            <a:r>
              <a:rPr lang="en-US" dirty="0" smtClean="0"/>
              <a:t>Product </a:t>
            </a:r>
            <a:r>
              <a:rPr lang="en-US" dirty="0"/>
              <a:t>definition is stable.</a:t>
            </a:r>
          </a:p>
          <a:p>
            <a:r>
              <a:rPr lang="en-US" dirty="0" smtClean="0"/>
              <a:t>Technology </a:t>
            </a:r>
            <a:r>
              <a:rPr lang="en-US" dirty="0"/>
              <a:t>is understood and is not dynamic.</a:t>
            </a:r>
          </a:p>
          <a:p>
            <a:r>
              <a:rPr lang="en-US" dirty="0" smtClean="0"/>
              <a:t>There </a:t>
            </a:r>
            <a:r>
              <a:rPr lang="en-US" dirty="0"/>
              <a:t>are no ambiguous requirements.</a:t>
            </a:r>
          </a:p>
          <a:p>
            <a:r>
              <a:rPr lang="en-US" dirty="0" smtClean="0"/>
              <a:t>Ample </a:t>
            </a:r>
            <a:r>
              <a:rPr lang="en-US" dirty="0"/>
              <a:t>resources with required expertise are available to support the product.</a:t>
            </a:r>
          </a:p>
          <a:p>
            <a:r>
              <a:rPr lang="en-US" dirty="0" smtClean="0"/>
              <a:t>The </a:t>
            </a:r>
            <a:r>
              <a:rPr lang="en-US" dirty="0"/>
              <a:t>project is short.</a:t>
            </a:r>
          </a:p>
        </p:txBody>
      </p:sp>
    </p:spTree>
    <p:extLst>
      <p:ext uri="{BB962C8B-B14F-4D97-AF65-F5344CB8AC3E}">
        <p14:creationId xmlns:p14="http://schemas.microsoft.com/office/powerpoint/2010/main" val="332691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Waterfall Model</a:t>
            </a:r>
            <a:br>
              <a:rPr lang="en-US" b="1" dirty="0"/>
            </a:br>
            <a:endParaRPr lang="en-US" dirty="0"/>
          </a:p>
        </p:txBody>
      </p:sp>
      <p:sp>
        <p:nvSpPr>
          <p:cNvPr id="3" name="Content Placeholder 2"/>
          <p:cNvSpPr>
            <a:spLocks noGrp="1"/>
          </p:cNvSpPr>
          <p:nvPr>
            <p:ph idx="1"/>
          </p:nvPr>
        </p:nvSpPr>
        <p:spPr>
          <a:xfrm>
            <a:off x="838200" y="1332088"/>
            <a:ext cx="10515600" cy="5113867"/>
          </a:xfrm>
        </p:spPr>
        <p:txBody>
          <a:bodyPr>
            <a:normAutofit fontScale="70000" lnSpcReduction="20000"/>
          </a:bodyPr>
          <a:lstStyle/>
          <a:p>
            <a:r>
              <a:rPr lang="en-US" dirty="0" smtClean="0"/>
              <a:t>The </a:t>
            </a:r>
            <a:r>
              <a:rPr lang="en-US" dirty="0"/>
              <a:t>advantages of waterfall development are that it allows for departmentalization and control. A schedule </a:t>
            </a:r>
            <a:r>
              <a:rPr lang="en-US" dirty="0" smtClean="0"/>
              <a:t>can be </a:t>
            </a:r>
            <a:r>
              <a:rPr lang="en-US" dirty="0"/>
              <a:t>set with deadlines for each stage of development and a product can proceed through the </a:t>
            </a:r>
            <a:r>
              <a:rPr lang="en-US" dirty="0" smtClean="0"/>
              <a:t>development process </a:t>
            </a:r>
            <a:r>
              <a:rPr lang="en-US" dirty="0"/>
              <a:t>model phases one by one.</a:t>
            </a:r>
          </a:p>
          <a:p>
            <a:r>
              <a:rPr lang="en-US" dirty="0"/>
              <a:t>Development moves from concept, through design, implementation, testing, installation, troubleshooting, </a:t>
            </a:r>
            <a:r>
              <a:rPr lang="en-US" dirty="0" smtClean="0"/>
              <a:t>and ends </a:t>
            </a:r>
            <a:r>
              <a:rPr lang="en-US" dirty="0"/>
              <a:t>up at operation and maintenance. Each phase of development proceeds in strict order.</a:t>
            </a:r>
          </a:p>
          <a:p>
            <a:r>
              <a:rPr lang="en-US" dirty="0"/>
              <a:t>Some of the major advantages of the Waterfall Model are as follows:</a:t>
            </a:r>
          </a:p>
          <a:p>
            <a:r>
              <a:rPr lang="en-US" dirty="0" smtClean="0"/>
              <a:t>Simple </a:t>
            </a:r>
            <a:r>
              <a:rPr lang="en-US" dirty="0"/>
              <a:t>and easy to understand and use</a:t>
            </a:r>
          </a:p>
          <a:p>
            <a:r>
              <a:rPr lang="en-US" dirty="0" smtClean="0"/>
              <a:t>Easy </a:t>
            </a:r>
            <a:r>
              <a:rPr lang="en-US" dirty="0"/>
              <a:t>to manage due to the rigidity of the model. Each phase has specific deliverables and a </a:t>
            </a:r>
            <a:r>
              <a:rPr lang="en-US" dirty="0" smtClean="0"/>
              <a:t>review process</a:t>
            </a:r>
            <a:r>
              <a:rPr lang="en-US" dirty="0"/>
              <a:t>.</a:t>
            </a:r>
          </a:p>
          <a:p>
            <a:r>
              <a:rPr lang="en-US" dirty="0" smtClean="0"/>
              <a:t>Phases </a:t>
            </a:r>
            <a:r>
              <a:rPr lang="en-US" dirty="0"/>
              <a:t>are processed and completed one at a time.</a:t>
            </a:r>
          </a:p>
          <a:p>
            <a:r>
              <a:rPr lang="en-US" dirty="0" smtClean="0"/>
              <a:t>Works </a:t>
            </a:r>
            <a:r>
              <a:rPr lang="en-US" dirty="0"/>
              <a:t>well for smaller projects where requirements are very well understood.</a:t>
            </a:r>
          </a:p>
          <a:p>
            <a:r>
              <a:rPr lang="en-US" dirty="0" smtClean="0"/>
              <a:t>Clearly </a:t>
            </a:r>
            <a:r>
              <a:rPr lang="en-US" dirty="0"/>
              <a:t>defined stages.</a:t>
            </a:r>
          </a:p>
          <a:p>
            <a:r>
              <a:rPr lang="en-US" dirty="0" smtClean="0"/>
              <a:t>Well </a:t>
            </a:r>
            <a:r>
              <a:rPr lang="en-US" dirty="0"/>
              <a:t>understood milestones.</a:t>
            </a:r>
          </a:p>
          <a:p>
            <a:r>
              <a:rPr lang="en-US" dirty="0" smtClean="0"/>
              <a:t>Easy </a:t>
            </a:r>
            <a:r>
              <a:rPr lang="en-US" dirty="0"/>
              <a:t>to arrange tasks.</a:t>
            </a:r>
          </a:p>
          <a:p>
            <a:r>
              <a:rPr lang="en-US" dirty="0" smtClean="0"/>
              <a:t>Process </a:t>
            </a:r>
            <a:r>
              <a:rPr lang="en-US" dirty="0"/>
              <a:t>and results are well documented.</a:t>
            </a:r>
          </a:p>
        </p:txBody>
      </p:sp>
    </p:spTree>
    <p:extLst>
      <p:ext uri="{BB962C8B-B14F-4D97-AF65-F5344CB8AC3E}">
        <p14:creationId xmlns:p14="http://schemas.microsoft.com/office/powerpoint/2010/main" val="123850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Waterfall Model</a:t>
            </a:r>
            <a:endParaRPr lang="en-US" dirty="0"/>
          </a:p>
        </p:txBody>
      </p:sp>
      <p:sp>
        <p:nvSpPr>
          <p:cNvPr id="3" name="Content Placeholder 2"/>
          <p:cNvSpPr>
            <a:spLocks noGrp="1"/>
          </p:cNvSpPr>
          <p:nvPr>
            <p:ph idx="1"/>
          </p:nvPr>
        </p:nvSpPr>
        <p:spPr>
          <a:xfrm>
            <a:off x="838200" y="1489166"/>
            <a:ext cx="10515600" cy="5029200"/>
          </a:xfrm>
        </p:spPr>
        <p:txBody>
          <a:bodyPr>
            <a:normAutofit fontScale="77500" lnSpcReduction="20000"/>
          </a:bodyPr>
          <a:lstStyle/>
          <a:p>
            <a:r>
              <a:rPr lang="en-US" dirty="0"/>
              <a:t>The disadvantage of waterfall development is that it does not allow much reflection or revision. Once </a:t>
            </a:r>
            <a:r>
              <a:rPr lang="en-US" dirty="0" smtClean="0"/>
              <a:t>an application </a:t>
            </a:r>
            <a:r>
              <a:rPr lang="en-US" dirty="0"/>
              <a:t>is in the testing stage, it is very difficult to go back and change something that was not </a:t>
            </a:r>
            <a:r>
              <a:rPr lang="en-US" dirty="0" smtClean="0"/>
              <a:t>well-documented or thought </a:t>
            </a:r>
            <a:r>
              <a:rPr lang="en-US" dirty="0"/>
              <a:t>upon in the concept stage.</a:t>
            </a:r>
          </a:p>
          <a:p>
            <a:r>
              <a:rPr lang="en-US" dirty="0" smtClean="0"/>
              <a:t>The </a:t>
            </a:r>
            <a:r>
              <a:rPr lang="en-US" dirty="0"/>
              <a:t>major disadvantages of the Waterfall Model are as follows</a:t>
            </a:r>
          </a:p>
          <a:p>
            <a:r>
              <a:rPr lang="en-US" dirty="0" smtClean="0"/>
              <a:t>No </a:t>
            </a:r>
            <a:r>
              <a:rPr lang="en-US" dirty="0"/>
              <a:t>working software is produced until late during the life cycle.</a:t>
            </a:r>
          </a:p>
          <a:p>
            <a:r>
              <a:rPr lang="en-US" dirty="0" smtClean="0"/>
              <a:t>High </a:t>
            </a:r>
            <a:r>
              <a:rPr lang="en-US" dirty="0"/>
              <a:t>amounts of risk and uncertainty.</a:t>
            </a:r>
          </a:p>
          <a:p>
            <a:r>
              <a:rPr lang="en-US" dirty="0" smtClean="0"/>
              <a:t>Not </a:t>
            </a:r>
            <a:r>
              <a:rPr lang="en-US" dirty="0"/>
              <a:t>a good model for complex and object-oriented projects.</a:t>
            </a:r>
          </a:p>
          <a:p>
            <a:r>
              <a:rPr lang="en-US" dirty="0" smtClean="0"/>
              <a:t>Poor </a:t>
            </a:r>
            <a:r>
              <a:rPr lang="en-US" dirty="0"/>
              <a:t>model for long and ongoing projects.</a:t>
            </a:r>
          </a:p>
          <a:p>
            <a:r>
              <a:rPr lang="en-US" dirty="0" smtClean="0"/>
              <a:t>Not </a:t>
            </a:r>
            <a:r>
              <a:rPr lang="en-US" dirty="0"/>
              <a:t>suitable for the projects where requirements are at a moderate to high risk of changing. So, </a:t>
            </a:r>
            <a:r>
              <a:rPr lang="en-US" dirty="0" smtClean="0"/>
              <a:t>risk and </a:t>
            </a:r>
            <a:r>
              <a:rPr lang="en-US" dirty="0"/>
              <a:t>uncertainty is high with this process model.</a:t>
            </a:r>
          </a:p>
          <a:p>
            <a:r>
              <a:rPr lang="en-US" dirty="0" smtClean="0"/>
              <a:t>It </a:t>
            </a:r>
            <a:r>
              <a:rPr lang="en-US" dirty="0"/>
              <a:t>is difficult to measure progress within stages.</a:t>
            </a:r>
          </a:p>
          <a:p>
            <a:r>
              <a:rPr lang="en-US" dirty="0" smtClean="0"/>
              <a:t>Cannot </a:t>
            </a:r>
            <a:r>
              <a:rPr lang="en-US" dirty="0"/>
              <a:t>accommodate changing requirements.</a:t>
            </a:r>
          </a:p>
          <a:p>
            <a:r>
              <a:rPr lang="en-US" dirty="0" smtClean="0"/>
              <a:t>Adjusting </a:t>
            </a:r>
            <a:r>
              <a:rPr lang="en-US" dirty="0"/>
              <a:t>scope during the life cycle can end a project.</a:t>
            </a:r>
          </a:p>
          <a:p>
            <a:r>
              <a:rPr lang="en-US" dirty="0" smtClean="0"/>
              <a:t>Integration </a:t>
            </a:r>
            <a:r>
              <a:rPr lang="en-US" dirty="0"/>
              <a:t>is done as a "</a:t>
            </a:r>
            <a:r>
              <a:rPr lang="en-US" dirty="0" smtClean="0"/>
              <a:t>big-bang” </a:t>
            </a:r>
            <a:r>
              <a:rPr lang="en-US" dirty="0"/>
              <a:t>at the very end, which doesn't allow identifying any technological </a:t>
            </a:r>
            <a:r>
              <a:rPr lang="en-US" dirty="0" smtClean="0"/>
              <a:t>or business </a:t>
            </a:r>
            <a:r>
              <a:rPr lang="en-US" dirty="0"/>
              <a:t>bottleneck or challenges early.</a:t>
            </a:r>
          </a:p>
        </p:txBody>
      </p:sp>
    </p:spTree>
    <p:extLst>
      <p:ext uri="{BB962C8B-B14F-4D97-AF65-F5344CB8AC3E}">
        <p14:creationId xmlns:p14="http://schemas.microsoft.com/office/powerpoint/2010/main" val="379072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1119-D1A3-4A66-AA5E-BADAFCBDB95B}"/>
              </a:ext>
            </a:extLst>
          </p:cNvPr>
          <p:cNvSpPr>
            <a:spLocks noGrp="1"/>
          </p:cNvSpPr>
          <p:nvPr>
            <p:ph type="title"/>
          </p:nvPr>
        </p:nvSpPr>
        <p:spPr>
          <a:xfrm>
            <a:off x="838200" y="0"/>
            <a:ext cx="10515600" cy="1325563"/>
          </a:xfrm>
        </p:spPr>
        <p:txBody>
          <a:bodyPr/>
          <a:lstStyle/>
          <a:p>
            <a:r>
              <a:rPr lang="en-US" dirty="0" smtClean="0"/>
              <a:t>DRAWBACKS OF WATERFALL MODEL</a:t>
            </a:r>
            <a:endParaRPr lang="en-US" dirty="0"/>
          </a:p>
        </p:txBody>
      </p:sp>
      <p:sp>
        <p:nvSpPr>
          <p:cNvPr id="3" name="Content Placeholder 2">
            <a:extLst>
              <a:ext uri="{FF2B5EF4-FFF2-40B4-BE49-F238E27FC236}">
                <a16:creationId xmlns:a16="http://schemas.microsoft.com/office/drawing/2014/main" id="{02870FD2-FE1C-489C-9133-E3854286648D}"/>
              </a:ext>
            </a:extLst>
          </p:cNvPr>
          <p:cNvSpPr>
            <a:spLocks noGrp="1"/>
          </p:cNvSpPr>
          <p:nvPr>
            <p:ph idx="1"/>
          </p:nvPr>
        </p:nvSpPr>
        <p:spPr>
          <a:xfrm>
            <a:off x="838200" y="1146412"/>
            <a:ext cx="10515600" cy="5711587"/>
          </a:xfrm>
        </p:spPr>
        <p:txBody>
          <a:bodyPr>
            <a:normAutofit fontScale="92500"/>
          </a:bodyPr>
          <a:lstStyle/>
          <a:p>
            <a:r>
              <a:rPr lang="en-US" dirty="0"/>
              <a:t>The </a:t>
            </a:r>
            <a:r>
              <a:rPr lang="en-US" dirty="0" smtClean="0"/>
              <a:t>Waterfall model </a:t>
            </a:r>
            <a:r>
              <a:rPr lang="en-US" dirty="0"/>
              <a:t>is the oldest and the most widely used paradigm for software engineering. It has also following Drawbacks:</a:t>
            </a:r>
          </a:p>
          <a:p>
            <a:r>
              <a:rPr lang="en-US" b="1" dirty="0"/>
              <a:t>1. </a:t>
            </a:r>
            <a:r>
              <a:rPr lang="en-US" dirty="0"/>
              <a:t>Real projects rarely follow the sequential flow that the model proposes. Although the linear model can accommodate iteration, it does so indirectly. As a result, changes can cause confusion as the project team proceeds.</a:t>
            </a:r>
          </a:p>
          <a:p>
            <a:r>
              <a:rPr lang="en-US" b="1" dirty="0"/>
              <a:t>2. </a:t>
            </a:r>
            <a:r>
              <a:rPr lang="en-US" dirty="0"/>
              <a:t>It is often difficult for the customer to state all requirements explicitly. The linear sequential model requires this and has difficulty accommodating the natural uncertainty that exists at the beginning of many projects.</a:t>
            </a:r>
          </a:p>
          <a:p>
            <a:r>
              <a:rPr lang="en-US" b="1" dirty="0"/>
              <a:t>3. </a:t>
            </a:r>
            <a:r>
              <a:rPr lang="en-US" dirty="0"/>
              <a:t>The customer must have patience. A working version of the program(s) will not be available until late in the project time-span. A major blunder, if undetected until the working program is reviewed, can be disastrous.</a:t>
            </a:r>
          </a:p>
          <a:p>
            <a:r>
              <a:rPr lang="en-US" b="1" dirty="0"/>
              <a:t>4. </a:t>
            </a:r>
            <a:r>
              <a:rPr lang="en-US" dirty="0"/>
              <a:t>The linear nature of the classic life cycle leads to “</a:t>
            </a:r>
            <a:r>
              <a:rPr lang="en-US" b="1" dirty="0"/>
              <a:t>blocking states</a:t>
            </a:r>
            <a:r>
              <a:rPr lang="en-US" dirty="0"/>
              <a:t>” in which some project team members must wait for other members of the team to complete dependent tasks.</a:t>
            </a:r>
          </a:p>
        </p:txBody>
      </p:sp>
    </p:spTree>
    <p:extLst>
      <p:ext uri="{BB962C8B-B14F-4D97-AF65-F5344CB8AC3E}">
        <p14:creationId xmlns:p14="http://schemas.microsoft.com/office/powerpoint/2010/main" val="281076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0"/>
            <a:ext cx="10515600" cy="1325563"/>
          </a:xfrm>
        </p:spPr>
        <p:txBody>
          <a:bodyPr/>
          <a:lstStyle/>
          <a:p>
            <a:r>
              <a:rPr lang="en-US" b="1" i="1" dirty="0" smtClean="0"/>
              <a:t>V-Model</a:t>
            </a:r>
            <a:endParaRPr lang="en-US" dirty="0"/>
          </a:p>
        </p:txBody>
      </p:sp>
      <p:sp>
        <p:nvSpPr>
          <p:cNvPr id="3" name="Content Placeholder 2"/>
          <p:cNvSpPr>
            <a:spLocks noGrp="1"/>
          </p:cNvSpPr>
          <p:nvPr>
            <p:ph idx="1"/>
          </p:nvPr>
        </p:nvSpPr>
        <p:spPr>
          <a:xfrm>
            <a:off x="838200" y="1160060"/>
            <a:ext cx="10515600" cy="5397494"/>
          </a:xfrm>
        </p:spPr>
        <p:txBody>
          <a:bodyPr>
            <a:normAutofit fontScale="92500" lnSpcReduction="20000"/>
          </a:bodyPr>
          <a:lstStyle/>
          <a:p>
            <a:r>
              <a:rPr lang="en-US" dirty="0"/>
              <a:t>A </a:t>
            </a:r>
            <a:r>
              <a:rPr lang="en-US" b="1" dirty="0"/>
              <a:t>variation of waterfall </a:t>
            </a:r>
            <a:r>
              <a:rPr lang="en-US" b="1" dirty="0" smtClean="0"/>
              <a:t>model </a:t>
            </a:r>
            <a:r>
              <a:rPr lang="en-US" dirty="0" smtClean="0"/>
              <a:t>depicts </a:t>
            </a:r>
            <a:r>
              <a:rPr lang="en-US" dirty="0"/>
              <a:t>the relationship </a:t>
            </a:r>
            <a:r>
              <a:rPr lang="en-US" dirty="0" smtClean="0"/>
              <a:t>of quality </a:t>
            </a:r>
            <a:r>
              <a:rPr lang="en-US" dirty="0"/>
              <a:t>assurance actions </a:t>
            </a:r>
            <a:r>
              <a:rPr lang="en-US" dirty="0" smtClean="0"/>
              <a:t>to the </a:t>
            </a:r>
            <a:r>
              <a:rPr lang="en-US" dirty="0"/>
              <a:t>actions associated </a:t>
            </a:r>
            <a:r>
              <a:rPr lang="en-US" dirty="0" smtClean="0"/>
              <a:t>with communication</a:t>
            </a:r>
            <a:r>
              <a:rPr lang="en-US" dirty="0"/>
              <a:t>, modeling </a:t>
            </a:r>
            <a:r>
              <a:rPr lang="en-US" dirty="0" smtClean="0"/>
              <a:t>and early </a:t>
            </a:r>
            <a:r>
              <a:rPr lang="en-US" dirty="0"/>
              <a:t>code </a:t>
            </a:r>
            <a:r>
              <a:rPr lang="en-US" dirty="0" smtClean="0"/>
              <a:t>construction activates(Figure 2.4)</a:t>
            </a:r>
          </a:p>
          <a:p>
            <a:r>
              <a:rPr lang="en-US" dirty="0"/>
              <a:t>As a software team moves down the left side of the V, basic problem requirements </a:t>
            </a:r>
            <a:r>
              <a:rPr lang="en-US" dirty="0" smtClean="0"/>
              <a:t>are refined </a:t>
            </a:r>
            <a:r>
              <a:rPr lang="en-US" dirty="0"/>
              <a:t>into progressively more detailed and technical representations of the problem and its solution.</a:t>
            </a:r>
          </a:p>
          <a:p>
            <a:r>
              <a:rPr lang="en-US" dirty="0" smtClean="0"/>
              <a:t>Once code </a:t>
            </a:r>
            <a:r>
              <a:rPr lang="en-US" dirty="0"/>
              <a:t>is generated, the </a:t>
            </a:r>
            <a:r>
              <a:rPr lang="en-US" dirty="0" smtClean="0"/>
              <a:t>team moves </a:t>
            </a:r>
            <a:r>
              <a:rPr lang="en-US" dirty="0"/>
              <a:t>up the right side of </a:t>
            </a:r>
            <a:r>
              <a:rPr lang="en-US" dirty="0" smtClean="0"/>
              <a:t>the V</a:t>
            </a:r>
            <a:r>
              <a:rPr lang="en-US" dirty="0"/>
              <a:t>, performing a series of </a:t>
            </a:r>
            <a:r>
              <a:rPr lang="en-US" dirty="0" smtClean="0"/>
              <a:t>tests (Quality </a:t>
            </a:r>
            <a:r>
              <a:rPr lang="en-US" dirty="0"/>
              <a:t>A</a:t>
            </a:r>
            <a:r>
              <a:rPr lang="en-US" dirty="0" smtClean="0"/>
              <a:t>ssurance actions) that </a:t>
            </a:r>
            <a:r>
              <a:rPr lang="en-US" dirty="0"/>
              <a:t>validate each of </a:t>
            </a:r>
            <a:r>
              <a:rPr lang="en-US" dirty="0" smtClean="0"/>
              <a:t>the models </a:t>
            </a:r>
            <a:r>
              <a:rPr lang="en-US" dirty="0"/>
              <a:t>created as the </a:t>
            </a:r>
            <a:r>
              <a:rPr lang="en-US" dirty="0" smtClean="0"/>
              <a:t>team moved </a:t>
            </a:r>
            <a:r>
              <a:rPr lang="en-US" dirty="0"/>
              <a:t>down the left side</a:t>
            </a:r>
            <a:r>
              <a:rPr lang="en-US" dirty="0" smtClean="0"/>
              <a:t>.</a:t>
            </a:r>
          </a:p>
          <a:p>
            <a:r>
              <a:rPr lang="en-US" dirty="0" smtClean="0"/>
              <a:t>The </a:t>
            </a:r>
            <a:r>
              <a:rPr lang="en-US" dirty="0"/>
              <a:t>V-model provides a way of visualizing </a:t>
            </a:r>
            <a:r>
              <a:rPr lang="en-US" b="1" dirty="0" smtClean="0"/>
              <a:t>how verification </a:t>
            </a:r>
            <a:r>
              <a:rPr lang="en-US" b="1" dirty="0"/>
              <a:t>and validation actions are applied </a:t>
            </a:r>
            <a:r>
              <a:rPr lang="en-US" dirty="0"/>
              <a:t>to earlier engineering work</a:t>
            </a:r>
            <a:r>
              <a:rPr lang="en-US" dirty="0" smtClean="0"/>
              <a:t>.</a:t>
            </a:r>
          </a:p>
          <a:p>
            <a:r>
              <a:rPr lang="en-US" dirty="0"/>
              <a:t>Today, software work is fast-paced and subject to a never-ending stream of changes (to features, functions, </a:t>
            </a:r>
            <a:r>
              <a:rPr lang="en-US" dirty="0" smtClean="0"/>
              <a:t>and information </a:t>
            </a:r>
            <a:r>
              <a:rPr lang="en-US" dirty="0"/>
              <a:t>content). The waterfall model is often inappropriate for such work. However, it can serve as a </a:t>
            </a:r>
            <a:r>
              <a:rPr lang="en-US" dirty="0" smtClean="0"/>
              <a:t>useful process </a:t>
            </a:r>
            <a:r>
              <a:rPr lang="en-US" dirty="0"/>
              <a:t>model in situations where requirements are fixed and work is to proceed to completion in a </a:t>
            </a:r>
            <a:r>
              <a:rPr lang="en-US" dirty="0" smtClean="0"/>
              <a:t>linear manner</a:t>
            </a:r>
            <a:r>
              <a:rPr lang="en-US" dirty="0"/>
              <a:t>.</a:t>
            </a:r>
          </a:p>
        </p:txBody>
      </p:sp>
    </p:spTree>
    <p:extLst>
      <p:ext uri="{BB962C8B-B14F-4D97-AF65-F5344CB8AC3E}">
        <p14:creationId xmlns:p14="http://schemas.microsoft.com/office/powerpoint/2010/main" val="114849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14901" y="42639"/>
            <a:ext cx="8522180" cy="6760769"/>
          </a:xfrm>
          <a:prstGeom prst="rect">
            <a:avLst/>
          </a:prstGeom>
        </p:spPr>
      </p:pic>
    </p:spTree>
    <p:extLst>
      <p:ext uri="{BB962C8B-B14F-4D97-AF65-F5344CB8AC3E}">
        <p14:creationId xmlns:p14="http://schemas.microsoft.com/office/powerpoint/2010/main" val="2071688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Incremental Process Model</a:t>
            </a:r>
            <a:r>
              <a:rPr lang="en-US" b="1" dirty="0"/>
              <a:t/>
            </a:r>
            <a:br>
              <a:rPr lang="en-US" b="1" dirty="0"/>
            </a:br>
            <a:endParaRPr lang="en-US" dirty="0"/>
          </a:p>
        </p:txBody>
      </p:sp>
      <p:sp>
        <p:nvSpPr>
          <p:cNvPr id="3" name="Content Placeholder 2"/>
          <p:cNvSpPr>
            <a:spLocks noGrp="1"/>
          </p:cNvSpPr>
          <p:nvPr>
            <p:ph idx="1"/>
          </p:nvPr>
        </p:nvSpPr>
        <p:spPr>
          <a:xfrm>
            <a:off x="696036" y="818866"/>
            <a:ext cx="10863618" cy="5947693"/>
          </a:xfrm>
        </p:spPr>
        <p:txBody>
          <a:bodyPr>
            <a:normAutofit/>
          </a:bodyPr>
          <a:lstStyle/>
          <a:p>
            <a:r>
              <a:rPr lang="en-US" dirty="0" smtClean="0"/>
              <a:t>The </a:t>
            </a:r>
            <a:r>
              <a:rPr lang="en-US" dirty="0"/>
              <a:t>incremental model delivers a series of releases, called </a:t>
            </a:r>
            <a:r>
              <a:rPr lang="en-US" b="1" dirty="0"/>
              <a:t>increments</a:t>
            </a:r>
            <a:r>
              <a:rPr lang="en-US" dirty="0"/>
              <a:t> that provide progressively more functionality for the customer as each increment is delivered. </a:t>
            </a:r>
            <a:r>
              <a:rPr lang="en-US" dirty="0" smtClean="0"/>
              <a:t>The incremental model </a:t>
            </a:r>
            <a:r>
              <a:rPr lang="en-US" b="1" dirty="0" smtClean="0"/>
              <a:t>combines</a:t>
            </a:r>
            <a:r>
              <a:rPr lang="en-US" dirty="0" smtClean="0"/>
              <a:t> elements of </a:t>
            </a:r>
            <a:r>
              <a:rPr lang="en-US" b="1" dirty="0" smtClean="0"/>
              <a:t>linear and parallel process flows.</a:t>
            </a:r>
            <a:endParaRPr lang="en-US" b="1" dirty="0"/>
          </a:p>
          <a:p>
            <a:r>
              <a:rPr lang="en-US" b="1" dirty="0"/>
              <a:t>“Incremental Model is a process of software development where requirements are broken down into multiple standalone modules of software development cycle. Incremental development is done in steps from analysis design, implementation, testing/verification, maintenance</a:t>
            </a:r>
            <a:r>
              <a:rPr lang="en-US" b="1" dirty="0" smtClean="0"/>
              <a:t>.”</a:t>
            </a:r>
          </a:p>
          <a:p>
            <a:r>
              <a:rPr lang="en-US" dirty="0"/>
              <a:t>Incremental development is particularly useful when staffing is unavailable for a complete implementation by the business deadline that has been established for the project.</a:t>
            </a:r>
          </a:p>
          <a:p>
            <a:r>
              <a:rPr lang="en-US" dirty="0"/>
              <a:t>Increments can be planned to manage technical risks.</a:t>
            </a:r>
          </a:p>
          <a:p>
            <a:endParaRPr lang="en-US" dirty="0"/>
          </a:p>
          <a:p>
            <a:endParaRPr lang="en-US" dirty="0" smtClean="0"/>
          </a:p>
          <a:p>
            <a:endParaRPr lang="en-US" dirty="0"/>
          </a:p>
        </p:txBody>
      </p:sp>
    </p:spTree>
    <p:extLst>
      <p:ext uri="{BB962C8B-B14F-4D97-AF65-F5344CB8AC3E}">
        <p14:creationId xmlns:p14="http://schemas.microsoft.com/office/powerpoint/2010/main" val="1329633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 Model</a:t>
            </a:r>
            <a:br>
              <a:rPr lang="en-US" b="1" dirty="0"/>
            </a:br>
            <a:endParaRPr lang="en-US" dirty="0"/>
          </a:p>
        </p:txBody>
      </p:sp>
      <p:sp>
        <p:nvSpPr>
          <p:cNvPr id="3" name="Content Placeholder 2"/>
          <p:cNvSpPr>
            <a:spLocks noGrp="1"/>
          </p:cNvSpPr>
          <p:nvPr>
            <p:ph idx="1"/>
          </p:nvPr>
        </p:nvSpPr>
        <p:spPr>
          <a:xfrm>
            <a:off x="838200" y="1319349"/>
            <a:ext cx="10515600" cy="4857614"/>
          </a:xfrm>
        </p:spPr>
        <p:txBody>
          <a:bodyPr>
            <a:normAutofit lnSpcReduction="10000"/>
          </a:bodyPr>
          <a:lstStyle/>
          <a:p>
            <a:r>
              <a:rPr lang="en-US" dirty="0"/>
              <a:t>When an incremental model is used, the first increment is often a core product. That is, basic requirements </a:t>
            </a:r>
            <a:r>
              <a:rPr lang="en-US" dirty="0" smtClean="0"/>
              <a:t>are addressed </a:t>
            </a:r>
            <a:r>
              <a:rPr lang="en-US" dirty="0"/>
              <a:t>but many supplementary features (some known, others unknown) remain undelivered. </a:t>
            </a:r>
            <a:endParaRPr lang="en-US" dirty="0" smtClean="0"/>
          </a:p>
          <a:p>
            <a:r>
              <a:rPr lang="en-US" dirty="0" smtClean="0"/>
              <a:t>The core product </a:t>
            </a:r>
            <a:r>
              <a:rPr lang="en-US" dirty="0"/>
              <a:t>is used by the customer (or undergoes detailed evaluation). As a result of use and/or evaluation, a </a:t>
            </a:r>
            <a:r>
              <a:rPr lang="en-US" dirty="0" smtClean="0"/>
              <a:t>plan is </a:t>
            </a:r>
            <a:r>
              <a:rPr lang="en-US" dirty="0"/>
              <a:t>developed for the next increment. </a:t>
            </a:r>
            <a:endParaRPr lang="en-US" dirty="0" smtClean="0"/>
          </a:p>
          <a:p>
            <a:r>
              <a:rPr lang="en-US" dirty="0" smtClean="0"/>
              <a:t>The </a:t>
            </a:r>
            <a:r>
              <a:rPr lang="en-US" dirty="0"/>
              <a:t>plan addresses the modification of the core product to better </a:t>
            </a:r>
            <a:r>
              <a:rPr lang="en-US" dirty="0" smtClean="0"/>
              <a:t>meet the </a:t>
            </a:r>
            <a:r>
              <a:rPr lang="en-US" dirty="0"/>
              <a:t>needs of the customer and the delivery of additional features and functionality. </a:t>
            </a:r>
            <a:endParaRPr lang="en-US" dirty="0" smtClean="0"/>
          </a:p>
          <a:p>
            <a:r>
              <a:rPr lang="en-US" dirty="0" smtClean="0"/>
              <a:t>This </a:t>
            </a:r>
            <a:r>
              <a:rPr lang="en-US" dirty="0"/>
              <a:t>process is </a:t>
            </a:r>
            <a:r>
              <a:rPr lang="en-US" dirty="0" smtClean="0"/>
              <a:t>repeated following </a:t>
            </a:r>
            <a:r>
              <a:rPr lang="en-US" dirty="0"/>
              <a:t>the delivery of each increment, until the complete product is produced.</a:t>
            </a:r>
          </a:p>
        </p:txBody>
      </p:sp>
    </p:spTree>
    <p:extLst>
      <p:ext uri="{BB962C8B-B14F-4D97-AF65-F5344CB8AC3E}">
        <p14:creationId xmlns:p14="http://schemas.microsoft.com/office/powerpoint/2010/main" val="3491406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813" y="1162594"/>
            <a:ext cx="10621829" cy="4040913"/>
          </a:xfrm>
          <a:prstGeom prst="rect">
            <a:avLst/>
          </a:prstGeom>
        </p:spPr>
      </p:pic>
    </p:spTree>
    <p:extLst>
      <p:ext uri="{BB962C8B-B14F-4D97-AF65-F5344CB8AC3E}">
        <p14:creationId xmlns:p14="http://schemas.microsoft.com/office/powerpoint/2010/main" val="226653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153" y="640080"/>
            <a:ext cx="11766891" cy="5473337"/>
          </a:xfrm>
          <a:prstGeom prst="rect">
            <a:avLst/>
          </a:prstGeom>
        </p:spPr>
      </p:pic>
    </p:spTree>
    <p:extLst>
      <p:ext uri="{BB962C8B-B14F-4D97-AF65-F5344CB8AC3E}">
        <p14:creationId xmlns:p14="http://schemas.microsoft.com/office/powerpoint/2010/main" val="299683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88056" y="0"/>
            <a:ext cx="6094173" cy="6921563"/>
          </a:xfrm>
          <a:prstGeom prst="rect">
            <a:avLst/>
          </a:prstGeom>
        </p:spPr>
      </p:pic>
      <p:sp>
        <p:nvSpPr>
          <p:cNvPr id="5" name="Rectangle 4"/>
          <p:cNvSpPr/>
          <p:nvPr/>
        </p:nvSpPr>
        <p:spPr>
          <a:xfrm>
            <a:off x="249107" y="1260178"/>
            <a:ext cx="6670308" cy="4832092"/>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Leawood-Book"/>
              </a:rPr>
              <a:t>In </a:t>
            </a:r>
            <a:r>
              <a:rPr lang="en-US" sz="2800" b="1" dirty="0">
                <a:latin typeface="Leawood-Book"/>
              </a:rPr>
              <a:t>software </a:t>
            </a:r>
            <a:r>
              <a:rPr lang="en-US" sz="2800" b="1" dirty="0" smtClean="0">
                <a:latin typeface="Leawood-Book"/>
              </a:rPr>
              <a:t>process</a:t>
            </a:r>
            <a:r>
              <a:rPr lang="en-US" sz="2800" dirty="0" smtClean="0">
                <a:latin typeface="Leawood-Book"/>
              </a:rPr>
              <a:t>, </a:t>
            </a:r>
            <a:r>
              <a:rPr lang="en-US" sz="2800" dirty="0">
                <a:latin typeface="Leawood-Book"/>
              </a:rPr>
              <a:t>each framework activity is populated by a set of software engineering </a:t>
            </a:r>
            <a:r>
              <a:rPr lang="en-US" sz="2800" dirty="0" smtClean="0">
                <a:latin typeface="Leawood-Book"/>
              </a:rPr>
              <a:t>actions. </a:t>
            </a:r>
          </a:p>
          <a:p>
            <a:pPr marL="457200" indent="-457200">
              <a:buFont typeface="Arial" panose="020B0604020202020204" pitchFamily="34" charset="0"/>
              <a:buChar char="•"/>
            </a:pPr>
            <a:r>
              <a:rPr lang="en-US" sz="2800" dirty="0" smtClean="0">
                <a:latin typeface="Leawood-Book"/>
              </a:rPr>
              <a:t>Each </a:t>
            </a:r>
            <a:r>
              <a:rPr lang="en-US" sz="2800" dirty="0">
                <a:latin typeface="Leawood-Book"/>
              </a:rPr>
              <a:t>software engineering action is defined by a </a:t>
            </a:r>
            <a:r>
              <a:rPr lang="en-US" sz="2800" b="1" i="1" dirty="0">
                <a:latin typeface="Leawood-BookItalic"/>
              </a:rPr>
              <a:t>task set </a:t>
            </a:r>
            <a:r>
              <a:rPr lang="en-US" sz="2800" dirty="0">
                <a:latin typeface="Leawood-Book"/>
              </a:rPr>
              <a:t>that identifies the </a:t>
            </a:r>
            <a:r>
              <a:rPr lang="en-US" sz="2800" dirty="0" smtClean="0">
                <a:latin typeface="Leawood-Book"/>
              </a:rPr>
              <a:t>work tasks </a:t>
            </a:r>
            <a:r>
              <a:rPr lang="en-US" sz="2800" dirty="0">
                <a:latin typeface="Leawood-Book"/>
              </a:rPr>
              <a:t>that are to be completed, the work products that will be produced, the </a:t>
            </a:r>
            <a:r>
              <a:rPr lang="en-US" sz="2800" dirty="0" smtClean="0">
                <a:latin typeface="Leawood-Book"/>
              </a:rPr>
              <a:t>quality assurance </a:t>
            </a:r>
            <a:r>
              <a:rPr lang="en-US" sz="2800" dirty="0">
                <a:latin typeface="Leawood-Book"/>
              </a:rPr>
              <a:t>points that will be required, and the milestones that will be used to </a:t>
            </a:r>
            <a:r>
              <a:rPr lang="en-US" sz="2800" dirty="0" smtClean="0">
                <a:latin typeface="Leawood-Book"/>
              </a:rPr>
              <a:t>indicate progress</a:t>
            </a:r>
            <a:r>
              <a:rPr lang="en-US" dirty="0">
                <a:latin typeface="Leawood-Book"/>
              </a:rPr>
              <a:t>.</a:t>
            </a:r>
            <a:endParaRPr lang="en-US" dirty="0"/>
          </a:p>
        </p:txBody>
      </p:sp>
      <p:sp>
        <p:nvSpPr>
          <p:cNvPr id="2" name="Rectangle 1"/>
          <p:cNvSpPr/>
          <p:nvPr/>
        </p:nvSpPr>
        <p:spPr>
          <a:xfrm>
            <a:off x="249107" y="337360"/>
            <a:ext cx="5373330" cy="707886"/>
          </a:xfrm>
          <a:prstGeom prst="rect">
            <a:avLst/>
          </a:prstGeom>
        </p:spPr>
        <p:txBody>
          <a:bodyPr wrap="none">
            <a:spAutoFit/>
          </a:bodyPr>
          <a:lstStyle/>
          <a:p>
            <a:r>
              <a:rPr lang="en-US" sz="4000" dirty="0">
                <a:solidFill>
                  <a:srgbClr val="262626"/>
                </a:solidFill>
              </a:rPr>
              <a:t>A Generic Process Model</a:t>
            </a:r>
            <a:endParaRPr lang="en-US" sz="4000" dirty="0"/>
          </a:p>
        </p:txBody>
      </p:sp>
    </p:spTree>
    <p:extLst>
      <p:ext uri="{BB962C8B-B14F-4D97-AF65-F5344CB8AC3E}">
        <p14:creationId xmlns:p14="http://schemas.microsoft.com/office/powerpoint/2010/main" val="2106319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Incremental Process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advantages or strengths of Iterative Incremental model are:</a:t>
            </a:r>
          </a:p>
          <a:p>
            <a:r>
              <a:rPr lang="en-US" dirty="0" smtClean="0"/>
              <a:t>You </a:t>
            </a:r>
            <a:r>
              <a:rPr lang="en-US" dirty="0"/>
              <a:t>can develop prioritized requirements first.</a:t>
            </a:r>
          </a:p>
          <a:p>
            <a:r>
              <a:rPr lang="en-US" dirty="0" smtClean="0"/>
              <a:t>Initial </a:t>
            </a:r>
            <a:r>
              <a:rPr lang="en-US" dirty="0"/>
              <a:t>product delivery is faster.</a:t>
            </a:r>
          </a:p>
          <a:p>
            <a:r>
              <a:rPr lang="en-US" dirty="0" smtClean="0"/>
              <a:t>Customers </a:t>
            </a:r>
            <a:r>
              <a:rPr lang="en-US" dirty="0"/>
              <a:t>gets important functionality early.</a:t>
            </a:r>
          </a:p>
          <a:p>
            <a:r>
              <a:rPr lang="en-US" dirty="0" smtClean="0"/>
              <a:t>Lowers </a:t>
            </a:r>
            <a:r>
              <a:rPr lang="en-US" dirty="0"/>
              <a:t>initial delivery cost.</a:t>
            </a:r>
          </a:p>
          <a:p>
            <a:r>
              <a:rPr lang="en-US" dirty="0" smtClean="0"/>
              <a:t>Each </a:t>
            </a:r>
            <a:r>
              <a:rPr lang="en-US" dirty="0"/>
              <a:t>release is a product increment, so that the customer will have a working product at hand all </a:t>
            </a:r>
            <a:r>
              <a:rPr lang="en-US" dirty="0" smtClean="0"/>
              <a:t>the time</a:t>
            </a:r>
            <a:r>
              <a:rPr lang="en-US" dirty="0"/>
              <a:t>.</a:t>
            </a:r>
          </a:p>
          <a:p>
            <a:r>
              <a:rPr lang="en-US" dirty="0" smtClean="0"/>
              <a:t>Customer </a:t>
            </a:r>
            <a:r>
              <a:rPr lang="en-US" dirty="0"/>
              <a:t>can provide feedback to each product increment, thus avoiding surprises at the end </a:t>
            </a:r>
            <a:r>
              <a:rPr lang="en-US" dirty="0" smtClean="0"/>
              <a:t>of development</a:t>
            </a:r>
            <a:r>
              <a:rPr lang="en-US" dirty="0"/>
              <a:t>.</a:t>
            </a:r>
          </a:p>
          <a:p>
            <a:r>
              <a:rPr lang="en-US" dirty="0" smtClean="0"/>
              <a:t>Requirements </a:t>
            </a:r>
            <a:r>
              <a:rPr lang="en-US" dirty="0"/>
              <a:t>changes can be easily accommodated.</a:t>
            </a:r>
          </a:p>
        </p:txBody>
      </p:sp>
    </p:spTree>
    <p:extLst>
      <p:ext uri="{BB962C8B-B14F-4D97-AF65-F5344CB8AC3E}">
        <p14:creationId xmlns:p14="http://schemas.microsoft.com/office/powerpoint/2010/main" val="3610714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Incremental Process Model</a:t>
            </a:r>
            <a:endParaRPr lang="en-US" dirty="0"/>
          </a:p>
        </p:txBody>
      </p:sp>
      <p:sp>
        <p:nvSpPr>
          <p:cNvPr id="3" name="Content Placeholder 2"/>
          <p:cNvSpPr>
            <a:spLocks noGrp="1"/>
          </p:cNvSpPr>
          <p:nvPr>
            <p:ph idx="1"/>
          </p:nvPr>
        </p:nvSpPr>
        <p:spPr/>
        <p:txBody>
          <a:bodyPr>
            <a:normAutofit/>
          </a:bodyPr>
          <a:lstStyle/>
          <a:p>
            <a:r>
              <a:rPr lang="en-US" dirty="0"/>
              <a:t>The disadvantages of the Iterative Incremental model are:</a:t>
            </a:r>
          </a:p>
          <a:p>
            <a:r>
              <a:rPr lang="en-US" dirty="0" smtClean="0"/>
              <a:t>Requires </a:t>
            </a:r>
            <a:r>
              <a:rPr lang="en-US" dirty="0"/>
              <a:t>effective planning of iterations.</a:t>
            </a:r>
          </a:p>
          <a:p>
            <a:r>
              <a:rPr lang="en-US" dirty="0" smtClean="0"/>
              <a:t>Requires </a:t>
            </a:r>
            <a:r>
              <a:rPr lang="en-US" dirty="0"/>
              <a:t>efficient design to ensure inclusion of the required functionality and provision for </a:t>
            </a:r>
            <a:r>
              <a:rPr lang="en-US" dirty="0" smtClean="0"/>
              <a:t>changes later</a:t>
            </a:r>
            <a:r>
              <a:rPr lang="en-US" dirty="0"/>
              <a:t>.</a:t>
            </a:r>
          </a:p>
          <a:p>
            <a:r>
              <a:rPr lang="en-US" dirty="0" smtClean="0"/>
              <a:t>Requires </a:t>
            </a:r>
            <a:r>
              <a:rPr lang="en-US" dirty="0"/>
              <a:t>early definition of a complete and fully functional system to allow the definition </a:t>
            </a:r>
            <a:r>
              <a:rPr lang="en-US" dirty="0" smtClean="0"/>
              <a:t>of increments</a:t>
            </a:r>
            <a:r>
              <a:rPr lang="en-US" dirty="0"/>
              <a:t>.</a:t>
            </a:r>
          </a:p>
          <a:p>
            <a:r>
              <a:rPr lang="en-US" dirty="0" smtClean="0"/>
              <a:t>Well-defined </a:t>
            </a:r>
            <a:r>
              <a:rPr lang="en-US" dirty="0"/>
              <a:t>module interfaces are required, as some are developed long before others </a:t>
            </a:r>
            <a:r>
              <a:rPr lang="en-US" dirty="0" smtClean="0"/>
              <a:t>are developed</a:t>
            </a:r>
            <a:r>
              <a:rPr lang="en-US" dirty="0"/>
              <a:t>.</a:t>
            </a:r>
          </a:p>
          <a:p>
            <a:r>
              <a:rPr lang="en-US" dirty="0" smtClean="0"/>
              <a:t>Total </a:t>
            </a:r>
            <a:r>
              <a:rPr lang="en-US" dirty="0"/>
              <a:t>cost of the complete system is not lower.</a:t>
            </a:r>
          </a:p>
        </p:txBody>
      </p:sp>
    </p:spTree>
    <p:extLst>
      <p:ext uri="{BB962C8B-B14F-4D97-AF65-F5344CB8AC3E}">
        <p14:creationId xmlns:p14="http://schemas.microsoft.com/office/powerpoint/2010/main" val="1861222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Incremental Process Model?</a:t>
            </a:r>
            <a:br>
              <a:rPr lang="en-US" b="1" dirty="0"/>
            </a:br>
            <a:endParaRPr lang="en-US" dirty="0"/>
          </a:p>
        </p:txBody>
      </p:sp>
      <p:sp>
        <p:nvSpPr>
          <p:cNvPr id="3" name="Content Placeholder 2"/>
          <p:cNvSpPr>
            <a:spLocks noGrp="1"/>
          </p:cNvSpPr>
          <p:nvPr>
            <p:ph idx="1"/>
          </p:nvPr>
        </p:nvSpPr>
        <p:spPr>
          <a:xfrm>
            <a:off x="838200" y="1371600"/>
            <a:ext cx="10515600" cy="4805363"/>
          </a:xfrm>
        </p:spPr>
        <p:txBody>
          <a:bodyPr>
            <a:normAutofit/>
          </a:bodyPr>
          <a:lstStyle/>
          <a:p>
            <a:r>
              <a:rPr lang="en-US" dirty="0" smtClean="0"/>
              <a:t>Iterative </a:t>
            </a:r>
            <a:r>
              <a:rPr lang="en-US" dirty="0"/>
              <a:t>Incremental model can be used when:</a:t>
            </a:r>
          </a:p>
          <a:p>
            <a:r>
              <a:rPr lang="en-US" dirty="0" smtClean="0"/>
              <a:t>Most </a:t>
            </a:r>
            <a:r>
              <a:rPr lang="en-US" dirty="0"/>
              <a:t>of the requirements are known up-front but are expected to evolve over time.</a:t>
            </a:r>
          </a:p>
          <a:p>
            <a:r>
              <a:rPr lang="en-US" dirty="0" smtClean="0"/>
              <a:t>The </a:t>
            </a:r>
            <a:r>
              <a:rPr lang="en-US" dirty="0"/>
              <a:t>requirements are prioritized.</a:t>
            </a:r>
          </a:p>
          <a:p>
            <a:r>
              <a:rPr lang="en-US" dirty="0" smtClean="0"/>
              <a:t>There </a:t>
            </a:r>
            <a:r>
              <a:rPr lang="en-US" dirty="0"/>
              <a:t>is a need to get the basic functionality delivered fast.</a:t>
            </a:r>
          </a:p>
          <a:p>
            <a:r>
              <a:rPr lang="en-US" dirty="0" smtClean="0"/>
              <a:t>A </a:t>
            </a:r>
            <a:r>
              <a:rPr lang="en-US" dirty="0"/>
              <a:t>project has lengthy development schedules.</a:t>
            </a:r>
          </a:p>
          <a:p>
            <a:r>
              <a:rPr lang="en-US" dirty="0" smtClean="0"/>
              <a:t>A </a:t>
            </a:r>
            <a:r>
              <a:rPr lang="en-US" dirty="0"/>
              <a:t>project has new technology.</a:t>
            </a:r>
          </a:p>
          <a:p>
            <a:r>
              <a:rPr lang="en-US" dirty="0" smtClean="0"/>
              <a:t>The </a:t>
            </a:r>
            <a:r>
              <a:rPr lang="en-US" dirty="0"/>
              <a:t>domain is new to the team.</a:t>
            </a:r>
          </a:p>
        </p:txBody>
      </p:sp>
    </p:spTree>
    <p:extLst>
      <p:ext uri="{BB962C8B-B14F-4D97-AF65-F5344CB8AC3E}">
        <p14:creationId xmlns:p14="http://schemas.microsoft.com/office/powerpoint/2010/main" val="405006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normAutofit lnSpcReduction="10000"/>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dirty="0" smtClean="0"/>
              <a:t>Chapter 2 Software Processes</a:t>
            </a:r>
            <a:endParaRPr lang="en-US" dirty="0"/>
          </a:p>
        </p:txBody>
      </p:sp>
    </p:spTree>
    <p:extLst>
      <p:ext uri="{BB962C8B-B14F-4D97-AF65-F5344CB8AC3E}">
        <p14:creationId xmlns:p14="http://schemas.microsoft.com/office/powerpoint/2010/main" val="9364048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Tree>
    <p:extLst>
      <p:ext uri="{BB962C8B-B14F-4D97-AF65-F5344CB8AC3E}">
        <p14:creationId xmlns:p14="http://schemas.microsoft.com/office/powerpoint/2010/main" val="109879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Evolutionary </a:t>
            </a:r>
            <a:r>
              <a:rPr lang="en-US" dirty="0" smtClean="0"/>
              <a:t>Process Models</a:t>
            </a:r>
            <a:endParaRPr lang="en-US" dirty="0"/>
          </a:p>
        </p:txBody>
      </p:sp>
      <p:sp>
        <p:nvSpPr>
          <p:cNvPr id="3" name="Content Placeholder 2"/>
          <p:cNvSpPr>
            <a:spLocks noGrp="1"/>
          </p:cNvSpPr>
          <p:nvPr>
            <p:ph idx="1"/>
          </p:nvPr>
        </p:nvSpPr>
        <p:spPr>
          <a:xfrm>
            <a:off x="838200" y="966650"/>
            <a:ext cx="10515600" cy="5891349"/>
          </a:xfrm>
        </p:spPr>
        <p:txBody>
          <a:bodyPr>
            <a:normAutofit/>
          </a:bodyPr>
          <a:lstStyle/>
          <a:p>
            <a:r>
              <a:rPr lang="en-US" dirty="0" smtClean="0"/>
              <a:t>Evolutionary </a:t>
            </a:r>
            <a:r>
              <a:rPr lang="en-US" dirty="0"/>
              <a:t>models are iterative</a:t>
            </a:r>
            <a:r>
              <a:rPr lang="en-US" dirty="0" smtClean="0"/>
              <a:t>.</a:t>
            </a:r>
          </a:p>
          <a:p>
            <a:r>
              <a:rPr lang="en-US" dirty="0" smtClean="0"/>
              <a:t> </a:t>
            </a:r>
            <a:r>
              <a:rPr lang="en-US" dirty="0"/>
              <a:t>They are characterized in a manner </a:t>
            </a:r>
            <a:r>
              <a:rPr lang="en-US" dirty="0" smtClean="0"/>
              <a:t>that enables </a:t>
            </a:r>
            <a:r>
              <a:rPr lang="en-US" dirty="0"/>
              <a:t>you to develop increasingly more complete versions of the software. </a:t>
            </a:r>
            <a:endParaRPr lang="en-US" dirty="0" smtClean="0"/>
          </a:p>
          <a:p>
            <a:r>
              <a:rPr lang="en-US" b="1" dirty="0" smtClean="0"/>
              <a:t>Three </a:t>
            </a:r>
            <a:r>
              <a:rPr lang="en-US" b="1" dirty="0"/>
              <a:t>types </a:t>
            </a:r>
            <a:r>
              <a:rPr lang="en-US" dirty="0"/>
              <a:t>are introduced, namely </a:t>
            </a:r>
            <a:r>
              <a:rPr lang="en-US" b="1" dirty="0" smtClean="0"/>
              <a:t>Prototyping</a:t>
            </a:r>
            <a:r>
              <a:rPr lang="en-US" dirty="0" smtClean="0"/>
              <a:t>, </a:t>
            </a:r>
            <a:r>
              <a:rPr lang="en-US" b="1" dirty="0" smtClean="0"/>
              <a:t>Spiral model </a:t>
            </a:r>
            <a:r>
              <a:rPr lang="en-US" dirty="0" smtClean="0"/>
              <a:t>and </a:t>
            </a:r>
            <a:r>
              <a:rPr lang="en-US" b="1" dirty="0" smtClean="0"/>
              <a:t>Concurrent </a:t>
            </a:r>
            <a:r>
              <a:rPr lang="en-US" b="1" dirty="0"/>
              <a:t>development model </a:t>
            </a:r>
            <a:endParaRPr lang="en-US" b="1" dirty="0" smtClean="0"/>
          </a:p>
          <a:p>
            <a:endParaRPr lang="en-US" dirty="0"/>
          </a:p>
          <a:p>
            <a:endParaRPr lang="en-US" dirty="0" smtClean="0"/>
          </a:p>
        </p:txBody>
      </p:sp>
    </p:spTree>
    <p:extLst>
      <p:ext uri="{BB962C8B-B14F-4D97-AF65-F5344CB8AC3E}">
        <p14:creationId xmlns:p14="http://schemas.microsoft.com/office/powerpoint/2010/main" val="509219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12"/>
            <a:ext cx="10515600" cy="635182"/>
          </a:xfrm>
        </p:spPr>
        <p:txBody>
          <a:bodyPr>
            <a:normAutofit fontScale="90000"/>
          </a:bodyPr>
          <a:lstStyle/>
          <a:p>
            <a:r>
              <a:rPr lang="en-US" b="1" dirty="0"/>
              <a:t>1. Prototyping </a:t>
            </a:r>
            <a:r>
              <a:rPr lang="en-US" b="1" dirty="0" smtClean="0"/>
              <a:t>Model</a:t>
            </a:r>
            <a:endParaRPr lang="en-US" dirty="0"/>
          </a:p>
        </p:txBody>
      </p:sp>
      <p:sp>
        <p:nvSpPr>
          <p:cNvPr id="3" name="Content Placeholder 2"/>
          <p:cNvSpPr>
            <a:spLocks noGrp="1"/>
          </p:cNvSpPr>
          <p:nvPr>
            <p:ph idx="1"/>
          </p:nvPr>
        </p:nvSpPr>
        <p:spPr>
          <a:xfrm>
            <a:off x="436728" y="655094"/>
            <a:ext cx="11341290" cy="6202906"/>
          </a:xfrm>
        </p:spPr>
        <p:txBody>
          <a:bodyPr>
            <a:noAutofit/>
          </a:bodyPr>
          <a:lstStyle/>
          <a:p>
            <a:r>
              <a:rPr lang="en-US" sz="2400" dirty="0" smtClean="0"/>
              <a:t>The prototype can serve as </a:t>
            </a:r>
            <a:r>
              <a:rPr lang="en-US" sz="2400" b="1" dirty="0" smtClean="0"/>
              <a:t>“the first system”. </a:t>
            </a:r>
            <a:r>
              <a:rPr lang="en-US" sz="2400" dirty="0" smtClean="0"/>
              <a:t>Although some prototypes are built as </a:t>
            </a:r>
            <a:r>
              <a:rPr lang="en-US" sz="2400" b="1" dirty="0" smtClean="0"/>
              <a:t>“throwaways”, </a:t>
            </a:r>
            <a:r>
              <a:rPr lang="en-US" sz="2400" dirty="0" smtClean="0"/>
              <a:t>others are evolutionary in the sense that the prototype slowly evolves into the actual system.</a:t>
            </a:r>
          </a:p>
          <a:p>
            <a:r>
              <a:rPr lang="en-US" sz="2400" b="1" dirty="0" smtClean="0"/>
              <a:t>When </a:t>
            </a:r>
            <a:r>
              <a:rPr lang="en-US" sz="2400" b="1" dirty="0"/>
              <a:t>to </a:t>
            </a:r>
            <a:r>
              <a:rPr lang="en-US" sz="2400" b="1" dirty="0" smtClean="0"/>
              <a:t>use</a:t>
            </a:r>
            <a:r>
              <a:rPr lang="en-US" sz="2400" b="1" dirty="0"/>
              <a:t>: Customer defines a set of general objectives but does not identify </a:t>
            </a:r>
            <a:r>
              <a:rPr lang="en-US" sz="2400" b="1" dirty="0" smtClean="0"/>
              <a:t>detailed requirements</a:t>
            </a:r>
            <a:r>
              <a:rPr lang="en-US" sz="2400" dirty="0" smtClean="0"/>
              <a:t> </a:t>
            </a:r>
            <a:r>
              <a:rPr lang="en-US" sz="2400" dirty="0"/>
              <a:t>for functions and features. Or </a:t>
            </a:r>
            <a:r>
              <a:rPr lang="en-US" sz="2400" b="1" dirty="0"/>
              <a:t>Developer may be unsure of the efficiency </a:t>
            </a:r>
            <a:r>
              <a:rPr lang="en-US" sz="2400" b="1" dirty="0" smtClean="0"/>
              <a:t>of an </a:t>
            </a:r>
            <a:r>
              <a:rPr lang="en-US" sz="2400" b="1" dirty="0"/>
              <a:t>algorithm</a:t>
            </a:r>
            <a:r>
              <a:rPr lang="en-US" sz="2400" dirty="0"/>
              <a:t>, the form that human computer interaction should take</a:t>
            </a:r>
            <a:r>
              <a:rPr lang="en-US" sz="2400" dirty="0" smtClean="0"/>
              <a:t>.</a:t>
            </a:r>
            <a:endParaRPr lang="en-US" sz="2400" dirty="0"/>
          </a:p>
          <a:p>
            <a:r>
              <a:rPr lang="en-US" sz="2400" b="1" dirty="0" smtClean="0"/>
              <a:t>What </a:t>
            </a:r>
            <a:r>
              <a:rPr lang="en-US" sz="2400" b="1" dirty="0"/>
              <a:t>step: </a:t>
            </a:r>
            <a:r>
              <a:rPr lang="en-US" sz="2400" dirty="0"/>
              <a:t>Begins with communication by meeting with stakeholders to define </a:t>
            </a:r>
            <a:r>
              <a:rPr lang="en-US" sz="2400" dirty="0" smtClean="0"/>
              <a:t>the objective</a:t>
            </a:r>
            <a:r>
              <a:rPr lang="en-US" sz="2400" dirty="0"/>
              <a:t>, identify whatever requirements are known, outline areas where </a:t>
            </a:r>
            <a:r>
              <a:rPr lang="en-US" sz="2400" dirty="0" smtClean="0"/>
              <a:t>further definition </a:t>
            </a:r>
            <a:r>
              <a:rPr lang="en-US" sz="2400" dirty="0"/>
              <a:t>is mandatory. A quick plan for prototyping and modeling (</a:t>
            </a:r>
            <a:r>
              <a:rPr lang="en-US" sz="2400" b="1" dirty="0"/>
              <a:t>quick design</a:t>
            </a:r>
            <a:r>
              <a:rPr lang="en-US" sz="2400" dirty="0"/>
              <a:t>) </a:t>
            </a:r>
            <a:r>
              <a:rPr lang="en-US" sz="2400" dirty="0" smtClean="0"/>
              <a:t>occur. </a:t>
            </a:r>
            <a:r>
              <a:rPr lang="en-US" sz="2400" b="1" dirty="0" smtClean="0"/>
              <a:t>Quick </a:t>
            </a:r>
            <a:r>
              <a:rPr lang="en-US" sz="2400" b="1" dirty="0"/>
              <a:t>design </a:t>
            </a:r>
            <a:r>
              <a:rPr lang="en-US" sz="2400" dirty="0"/>
              <a:t>focuses on a representation of those aspects the software that will </a:t>
            </a:r>
            <a:r>
              <a:rPr lang="en-US" sz="2400" dirty="0" smtClean="0"/>
              <a:t>be visible </a:t>
            </a:r>
            <a:r>
              <a:rPr lang="en-US" sz="2400" dirty="0"/>
              <a:t>to end </a:t>
            </a:r>
            <a:r>
              <a:rPr lang="en-US" sz="2400" dirty="0" smtClean="0"/>
              <a:t>users</a:t>
            </a:r>
            <a:r>
              <a:rPr lang="en-US" sz="2400" dirty="0"/>
              <a:t> </a:t>
            </a:r>
            <a:r>
              <a:rPr lang="en-US" sz="2400" dirty="0" smtClean="0"/>
              <a:t>(interface </a:t>
            </a:r>
            <a:r>
              <a:rPr lang="en-US" sz="2400" dirty="0"/>
              <a:t>and output). Design leads to the construction of </a:t>
            </a:r>
            <a:r>
              <a:rPr lang="en-US" sz="2400" dirty="0" smtClean="0"/>
              <a:t>a prototype </a:t>
            </a:r>
            <a:r>
              <a:rPr lang="en-US" sz="2400" dirty="0"/>
              <a:t>which will be deployed and evaluated. Stakeholder’s comments will be </a:t>
            </a:r>
            <a:r>
              <a:rPr lang="en-US" sz="2400" dirty="0" smtClean="0"/>
              <a:t>used to </a:t>
            </a:r>
            <a:r>
              <a:rPr lang="en-US" sz="2400" dirty="0"/>
              <a:t>refine requirements.</a:t>
            </a:r>
          </a:p>
          <a:p>
            <a:r>
              <a:rPr lang="en-US" sz="2400" dirty="0" smtClean="0"/>
              <a:t>Both </a:t>
            </a:r>
            <a:r>
              <a:rPr lang="en-US" sz="2400" dirty="0"/>
              <a:t>stakeholders and software engineers like the prototyping paradigm. </a:t>
            </a:r>
            <a:r>
              <a:rPr lang="en-US" sz="2400" b="1" dirty="0"/>
              <a:t>Users get a </a:t>
            </a:r>
            <a:r>
              <a:rPr lang="en-US" sz="2400" b="1" dirty="0" smtClean="0"/>
              <a:t>feel for </a:t>
            </a:r>
            <a:r>
              <a:rPr lang="en-US" sz="2400" b="1" dirty="0"/>
              <a:t>the actual system, and developers get to build something immediately. </a:t>
            </a:r>
            <a:r>
              <a:rPr lang="en-US" sz="2400" dirty="0" smtClean="0"/>
              <a:t>However, engineers </a:t>
            </a:r>
            <a:r>
              <a:rPr lang="en-US" sz="2400" dirty="0"/>
              <a:t>may make compromises in order to get a prototype working quickly. The </a:t>
            </a:r>
            <a:r>
              <a:rPr lang="en-US" sz="2400" dirty="0" smtClean="0"/>
              <a:t>less than- ideal </a:t>
            </a:r>
            <a:r>
              <a:rPr lang="en-US" sz="2400" dirty="0"/>
              <a:t>choice may be adopted forever after you get used to it.</a:t>
            </a:r>
          </a:p>
        </p:txBody>
      </p:sp>
    </p:spTree>
    <p:extLst>
      <p:ext uri="{BB962C8B-B14F-4D97-AF65-F5344CB8AC3E}">
        <p14:creationId xmlns:p14="http://schemas.microsoft.com/office/powerpoint/2010/main" val="322030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2" y="195307"/>
            <a:ext cx="10515600" cy="915035"/>
          </a:xfrm>
        </p:spPr>
        <p:txBody>
          <a:bodyPr/>
          <a:lstStyle/>
          <a:p>
            <a:endParaRPr lang="en-US" dirty="0"/>
          </a:p>
        </p:txBody>
      </p:sp>
      <p:sp>
        <p:nvSpPr>
          <p:cNvPr id="3" name="Content Placeholder 2"/>
          <p:cNvSpPr>
            <a:spLocks noGrp="1"/>
          </p:cNvSpPr>
          <p:nvPr>
            <p:ph idx="1"/>
          </p:nvPr>
        </p:nvSpPr>
        <p:spPr>
          <a:xfrm>
            <a:off x="640081" y="1110342"/>
            <a:ext cx="10959736" cy="5473337"/>
          </a:xfrm>
        </p:spPr>
        <p:txBody>
          <a:bodyPr>
            <a:noAutofit/>
          </a:bodyPr>
          <a:lstStyle/>
          <a:p>
            <a:r>
              <a:rPr lang="en-US" sz="2000" dirty="0"/>
              <a:t>Prototype is defined as </a:t>
            </a:r>
            <a:r>
              <a:rPr lang="en-US" sz="2000" b="1" dirty="0"/>
              <a:t>first or preliminary form </a:t>
            </a:r>
            <a:r>
              <a:rPr lang="en-US" sz="2000" dirty="0"/>
              <a:t>using </a:t>
            </a:r>
            <a:r>
              <a:rPr lang="en-US" sz="2000" dirty="0" smtClean="0"/>
              <a:t>which other </a:t>
            </a:r>
            <a:r>
              <a:rPr lang="en-US" sz="2000" dirty="0"/>
              <a:t>forms are copied or derived. Prototype model is a set </a:t>
            </a:r>
            <a:r>
              <a:rPr lang="en-US" sz="2000" dirty="0" smtClean="0"/>
              <a:t>of general </a:t>
            </a:r>
            <a:r>
              <a:rPr lang="en-US" sz="2000" dirty="0"/>
              <a:t>objectives for software. It does not identify </a:t>
            </a:r>
            <a:r>
              <a:rPr lang="en-US" sz="2000" dirty="0" smtClean="0"/>
              <a:t>the requirements </a:t>
            </a:r>
            <a:r>
              <a:rPr lang="en-US" sz="2000" dirty="0"/>
              <a:t>like detailed input, output. It is software </a:t>
            </a:r>
            <a:r>
              <a:rPr lang="en-US" sz="2000" dirty="0" smtClean="0"/>
              <a:t>working model </a:t>
            </a:r>
            <a:r>
              <a:rPr lang="en-US" sz="2000" dirty="0"/>
              <a:t>of limited functionality. In this model, working </a:t>
            </a:r>
            <a:r>
              <a:rPr lang="en-US" sz="2000" dirty="0" smtClean="0"/>
              <a:t>programs are </a:t>
            </a:r>
            <a:r>
              <a:rPr lang="en-US" sz="2000" dirty="0"/>
              <a:t>quickly produced</a:t>
            </a:r>
            <a:r>
              <a:rPr lang="en-US" sz="2000" dirty="0" smtClean="0"/>
              <a:t>.</a:t>
            </a:r>
          </a:p>
          <a:p>
            <a:r>
              <a:rPr lang="en-US" sz="2000" dirty="0"/>
              <a:t>The different phases of Prototyping model are:</a:t>
            </a:r>
          </a:p>
          <a:p>
            <a:r>
              <a:rPr lang="en-US" sz="2000" dirty="0"/>
              <a:t>1. </a:t>
            </a:r>
            <a:r>
              <a:rPr lang="en-US" sz="2000" b="1" dirty="0"/>
              <a:t>Communication</a:t>
            </a:r>
            <a:r>
              <a:rPr lang="en-US" sz="2000" dirty="0"/>
              <a:t>: In this phase, developer and </a:t>
            </a:r>
            <a:r>
              <a:rPr lang="en-US" sz="2000" dirty="0" smtClean="0"/>
              <a:t>customer meet </a:t>
            </a:r>
            <a:r>
              <a:rPr lang="en-US" sz="2000" dirty="0"/>
              <a:t>and discuss the overall objectives of the software.</a:t>
            </a:r>
          </a:p>
          <a:p>
            <a:r>
              <a:rPr lang="en-US" sz="2000" dirty="0"/>
              <a:t>2. </a:t>
            </a:r>
            <a:r>
              <a:rPr lang="en-US" sz="2000" b="1" dirty="0"/>
              <a:t>Quick design: </a:t>
            </a:r>
            <a:r>
              <a:rPr lang="en-US" sz="2000" dirty="0"/>
              <a:t>Quick design is implemented </a:t>
            </a:r>
            <a:r>
              <a:rPr lang="en-US" sz="2000" dirty="0" smtClean="0"/>
              <a:t>when are </a:t>
            </a:r>
            <a:r>
              <a:rPr lang="en-US" sz="2000" dirty="0"/>
              <a:t>known. It includes only the </a:t>
            </a:r>
            <a:r>
              <a:rPr lang="en-US" sz="2000" dirty="0" smtClean="0"/>
              <a:t>important requirements aspects </a:t>
            </a:r>
            <a:r>
              <a:rPr lang="en-US" sz="2000" dirty="0"/>
              <a:t>like input and output format of the software. </a:t>
            </a:r>
            <a:r>
              <a:rPr lang="en-US" sz="2000" dirty="0" smtClean="0"/>
              <a:t>It focuses </a:t>
            </a:r>
            <a:r>
              <a:rPr lang="en-US" sz="2000" dirty="0"/>
              <a:t>on those aspects which are visible to the </a:t>
            </a:r>
            <a:r>
              <a:rPr lang="en-US" sz="2000" dirty="0" smtClean="0"/>
              <a:t>user rather </a:t>
            </a:r>
            <a:r>
              <a:rPr lang="en-US" sz="2000" dirty="0"/>
              <a:t>than the detailed plan. It helps to construct a prototype.</a:t>
            </a:r>
          </a:p>
          <a:p>
            <a:r>
              <a:rPr lang="en-US" sz="2000" dirty="0"/>
              <a:t>3. </a:t>
            </a:r>
            <a:r>
              <a:rPr lang="en-US" sz="2000" b="1" dirty="0"/>
              <a:t>Modeling quick design: </a:t>
            </a:r>
            <a:r>
              <a:rPr lang="en-US" sz="2000" dirty="0"/>
              <a:t>This phase gives the clear idea about the development of software because </a:t>
            </a:r>
            <a:r>
              <a:rPr lang="en-US" sz="2000" dirty="0" smtClean="0"/>
              <a:t>the software </a:t>
            </a:r>
            <a:r>
              <a:rPr lang="en-US" sz="2000" dirty="0"/>
              <a:t>is now built. It allows the developer to better understand the exact requirements.</a:t>
            </a:r>
          </a:p>
          <a:p>
            <a:r>
              <a:rPr lang="en-US" sz="2000" dirty="0"/>
              <a:t>4. </a:t>
            </a:r>
            <a:r>
              <a:rPr lang="en-US" sz="2000" b="1" dirty="0"/>
              <a:t>Construction of prototype</a:t>
            </a:r>
            <a:r>
              <a:rPr lang="en-US" sz="2000" dirty="0"/>
              <a:t>: The prototype is evaluated by the customer itself.</a:t>
            </a:r>
          </a:p>
          <a:p>
            <a:r>
              <a:rPr lang="en-US" sz="2000" dirty="0"/>
              <a:t>5. </a:t>
            </a:r>
            <a:r>
              <a:rPr lang="en-US" sz="2000" b="1" dirty="0"/>
              <a:t>Deployment, delivery, feedback: </a:t>
            </a:r>
            <a:r>
              <a:rPr lang="en-US" sz="2000" dirty="0"/>
              <a:t>If the user is not satisfied with current prototype then it </a:t>
            </a:r>
            <a:r>
              <a:rPr lang="en-US" sz="2000" dirty="0" smtClean="0"/>
              <a:t>refines according </a:t>
            </a:r>
            <a:r>
              <a:rPr lang="en-US" sz="2000" dirty="0"/>
              <a:t>to the requirements of the user. The process of refining the prototype is repeated until </a:t>
            </a:r>
            <a:r>
              <a:rPr lang="en-US" sz="2000" dirty="0" smtClean="0"/>
              <a:t>all the </a:t>
            </a:r>
            <a:r>
              <a:rPr lang="en-US" sz="2000" dirty="0"/>
              <a:t>requirements of users are met. When the users are satisfied with the developed prototype then </a:t>
            </a:r>
            <a:r>
              <a:rPr lang="en-US" sz="2000" dirty="0" smtClean="0"/>
              <a:t>the system </a:t>
            </a:r>
            <a:r>
              <a:rPr lang="en-US" sz="2000" dirty="0"/>
              <a:t>is developed on the basis of final prototype.</a:t>
            </a:r>
          </a:p>
        </p:txBody>
      </p:sp>
    </p:spTree>
    <p:extLst>
      <p:ext uri="{BB962C8B-B14F-4D97-AF65-F5344CB8AC3E}">
        <p14:creationId xmlns:p14="http://schemas.microsoft.com/office/powerpoint/2010/main" val="2470897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2501" y="313898"/>
            <a:ext cx="10758875" cy="6353033"/>
          </a:xfrm>
          <a:prstGeom prst="rect">
            <a:avLst/>
          </a:prstGeom>
        </p:spPr>
      </p:pic>
    </p:spTree>
    <p:extLst>
      <p:ext uri="{BB962C8B-B14F-4D97-AF65-F5344CB8AC3E}">
        <p14:creationId xmlns:p14="http://schemas.microsoft.com/office/powerpoint/2010/main" val="4175278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extLst>
      <p:ext uri="{BB962C8B-B14F-4D97-AF65-F5344CB8AC3E}">
        <p14:creationId xmlns:p14="http://schemas.microsoft.com/office/powerpoint/2010/main" val="275504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0"/>
            <a:ext cx="10515600" cy="1325563"/>
          </a:xfrm>
        </p:spPr>
        <p:txBody>
          <a:bodyPr/>
          <a:lstStyle/>
          <a:p>
            <a:r>
              <a:rPr lang="en-US" dirty="0"/>
              <a:t>A Generic Process Model</a:t>
            </a:r>
          </a:p>
        </p:txBody>
      </p:sp>
      <p:sp>
        <p:nvSpPr>
          <p:cNvPr id="3" name="Content Placeholder 2"/>
          <p:cNvSpPr>
            <a:spLocks noGrp="1"/>
          </p:cNvSpPr>
          <p:nvPr>
            <p:ph idx="1"/>
          </p:nvPr>
        </p:nvSpPr>
        <p:spPr>
          <a:xfrm>
            <a:off x="838200" y="1187355"/>
            <a:ext cx="10515600" cy="5486400"/>
          </a:xfrm>
        </p:spPr>
        <p:txBody>
          <a:bodyPr>
            <a:normAutofit/>
          </a:bodyPr>
          <a:lstStyle/>
          <a:p>
            <a:r>
              <a:rPr lang="en-US" dirty="0"/>
              <a:t>As we discussed </a:t>
            </a:r>
            <a:r>
              <a:rPr lang="en-US" dirty="0" smtClean="0"/>
              <a:t>before(chapter : 1), </a:t>
            </a:r>
            <a:r>
              <a:rPr lang="en-US" dirty="0"/>
              <a:t>a generic process framework </a:t>
            </a:r>
            <a:r>
              <a:rPr lang="en-US" dirty="0" smtClean="0"/>
              <a:t>for software </a:t>
            </a:r>
            <a:r>
              <a:rPr lang="en-US" dirty="0"/>
              <a:t>engineering defines </a:t>
            </a:r>
            <a:r>
              <a:rPr lang="en-US" b="1" dirty="0"/>
              <a:t>five framework </a:t>
            </a:r>
            <a:r>
              <a:rPr lang="en-US" b="1" dirty="0" smtClean="0"/>
              <a:t>activities </a:t>
            </a:r>
            <a:r>
              <a:rPr lang="en-US" dirty="0" smtClean="0"/>
              <a:t>communication, planning</a:t>
            </a:r>
            <a:r>
              <a:rPr lang="en-US" dirty="0"/>
              <a:t>, modeling, construction, </a:t>
            </a:r>
            <a:r>
              <a:rPr lang="en-US" dirty="0" smtClean="0"/>
              <a:t>and deployment</a:t>
            </a:r>
            <a:r>
              <a:rPr lang="en-US" dirty="0"/>
              <a:t>. </a:t>
            </a:r>
          </a:p>
          <a:p>
            <a:r>
              <a:rPr lang="en-US" dirty="0" smtClean="0"/>
              <a:t>In </a:t>
            </a:r>
            <a:r>
              <a:rPr lang="en-US" dirty="0"/>
              <a:t>addition, a set of </a:t>
            </a:r>
            <a:r>
              <a:rPr lang="en-US" b="1" dirty="0"/>
              <a:t>umbrella activities- </a:t>
            </a:r>
            <a:r>
              <a:rPr lang="en-US" dirty="0"/>
              <a:t>project </a:t>
            </a:r>
            <a:r>
              <a:rPr lang="en-US" dirty="0" smtClean="0"/>
              <a:t>tracking and </a:t>
            </a:r>
            <a:r>
              <a:rPr lang="en-US" dirty="0"/>
              <a:t>control, risk management, quality </a:t>
            </a:r>
            <a:r>
              <a:rPr lang="en-US" dirty="0" smtClean="0"/>
              <a:t>assurance, configuration </a:t>
            </a:r>
            <a:r>
              <a:rPr lang="en-US" dirty="0"/>
              <a:t>management, technical reviews, and </a:t>
            </a:r>
            <a:r>
              <a:rPr lang="en-US" dirty="0" smtClean="0"/>
              <a:t>others are </a:t>
            </a:r>
            <a:r>
              <a:rPr lang="en-US" dirty="0"/>
              <a:t>applied throughout the process. </a:t>
            </a:r>
          </a:p>
          <a:p>
            <a:r>
              <a:rPr lang="en-US" b="1" dirty="0" smtClean="0"/>
              <a:t>Next </a:t>
            </a:r>
            <a:r>
              <a:rPr lang="en-US" b="1" dirty="0"/>
              <a:t>question is: </a:t>
            </a:r>
            <a:r>
              <a:rPr lang="en-US" b="1" i="1" dirty="0"/>
              <a:t>how the framework activities and </a:t>
            </a:r>
            <a:r>
              <a:rPr lang="en-US" b="1" i="1" dirty="0" smtClean="0"/>
              <a:t>the actions </a:t>
            </a:r>
            <a:r>
              <a:rPr lang="en-US" b="1" i="1" dirty="0"/>
              <a:t>and tasks that occur within each activity </a:t>
            </a:r>
            <a:r>
              <a:rPr lang="en-US" b="1" i="1" dirty="0" smtClean="0"/>
              <a:t>are organized </a:t>
            </a:r>
            <a:r>
              <a:rPr lang="en-US" b="1" i="1" dirty="0"/>
              <a:t>with respect to sequence and time? </a:t>
            </a:r>
            <a:r>
              <a:rPr lang="en-US" dirty="0"/>
              <a:t>See </a:t>
            </a:r>
            <a:r>
              <a:rPr lang="en-US" dirty="0" smtClean="0"/>
              <a:t>the </a:t>
            </a:r>
            <a:r>
              <a:rPr lang="en-US" b="1" dirty="0" smtClean="0"/>
              <a:t>process </a:t>
            </a:r>
            <a:r>
              <a:rPr lang="en-US" b="1" dirty="0"/>
              <a:t>flow </a:t>
            </a:r>
            <a:r>
              <a:rPr lang="en-US" dirty="0"/>
              <a:t>for answer. </a:t>
            </a:r>
          </a:p>
        </p:txBody>
      </p:sp>
    </p:spTree>
    <p:extLst>
      <p:ext uri="{BB962C8B-B14F-4D97-AF65-F5344CB8AC3E}">
        <p14:creationId xmlns:p14="http://schemas.microsoft.com/office/powerpoint/2010/main" val="1827135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35B0-372B-46DE-965D-E375A51A97B1}"/>
              </a:ext>
            </a:extLst>
          </p:cNvPr>
          <p:cNvSpPr>
            <a:spLocks noGrp="1"/>
          </p:cNvSpPr>
          <p:nvPr>
            <p:ph type="title"/>
          </p:nvPr>
        </p:nvSpPr>
        <p:spPr>
          <a:xfrm>
            <a:off x="838200" y="0"/>
            <a:ext cx="10515600" cy="1325563"/>
          </a:xfrm>
        </p:spPr>
        <p:txBody>
          <a:bodyPr/>
          <a:lstStyle/>
          <a:p>
            <a:r>
              <a:rPr lang="en-US" dirty="0"/>
              <a:t>DRAWBACKS</a:t>
            </a:r>
          </a:p>
        </p:txBody>
      </p:sp>
      <p:sp>
        <p:nvSpPr>
          <p:cNvPr id="3" name="Content Placeholder 2">
            <a:extLst>
              <a:ext uri="{FF2B5EF4-FFF2-40B4-BE49-F238E27FC236}">
                <a16:creationId xmlns:a16="http://schemas.microsoft.com/office/drawing/2014/main" id="{749B674B-EC0D-4B16-9C9A-A1BDD728F9D0}"/>
              </a:ext>
            </a:extLst>
          </p:cNvPr>
          <p:cNvSpPr>
            <a:spLocks noGrp="1"/>
          </p:cNvSpPr>
          <p:nvPr>
            <p:ph idx="1"/>
          </p:nvPr>
        </p:nvSpPr>
        <p:spPr>
          <a:xfrm>
            <a:off x="838200" y="1353670"/>
            <a:ext cx="10515600" cy="5383305"/>
          </a:xfrm>
        </p:spPr>
        <p:txBody>
          <a:bodyPr>
            <a:normAutofit/>
          </a:bodyPr>
          <a:lstStyle/>
          <a:p>
            <a:r>
              <a:rPr lang="en-US" dirty="0"/>
              <a:t>Prototyping can also be problematic for the following reasons:</a:t>
            </a:r>
          </a:p>
          <a:p>
            <a:r>
              <a:rPr lang="en-US" b="1" dirty="0"/>
              <a:t>1. </a:t>
            </a:r>
            <a:r>
              <a:rPr lang="en-US" dirty="0"/>
              <a:t>The customer does not understand clearly the product he is looking as it is a prototype. He assume this is the product, whereas the actual product is developed after prototyping.</a:t>
            </a:r>
          </a:p>
          <a:p>
            <a:r>
              <a:rPr lang="en-US" b="1" dirty="0"/>
              <a:t>2. </a:t>
            </a:r>
            <a:r>
              <a:rPr lang="en-US" dirty="0"/>
              <a:t>The developer often makes implementation compromises in order to get a prototype working quickly. </a:t>
            </a:r>
          </a:p>
        </p:txBody>
      </p:sp>
    </p:spTree>
    <p:extLst>
      <p:ext uri="{BB962C8B-B14F-4D97-AF65-F5344CB8AC3E}">
        <p14:creationId xmlns:p14="http://schemas.microsoft.com/office/powerpoint/2010/main" val="6713033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Prototyping Model</a:t>
            </a:r>
            <a:endParaRPr lang="en-US" dirty="0"/>
          </a:p>
        </p:txBody>
      </p:sp>
      <p:sp>
        <p:nvSpPr>
          <p:cNvPr id="3" name="Content Placeholder 2"/>
          <p:cNvSpPr>
            <a:spLocks noGrp="1"/>
          </p:cNvSpPr>
          <p:nvPr>
            <p:ph idx="1"/>
          </p:nvPr>
        </p:nvSpPr>
        <p:spPr/>
        <p:txBody>
          <a:bodyPr>
            <a:normAutofit lnSpcReduction="10000"/>
          </a:bodyPr>
          <a:lstStyle/>
          <a:p>
            <a:r>
              <a:rPr lang="en-US" dirty="0"/>
              <a:t>Prototype model need not know the detailed input, output, processes, adaptability of operating </a:t>
            </a:r>
            <a:r>
              <a:rPr lang="en-US" dirty="0" smtClean="0"/>
              <a:t>system and </a:t>
            </a:r>
            <a:r>
              <a:rPr lang="en-US" dirty="0"/>
              <a:t>full machine interaction.</a:t>
            </a:r>
          </a:p>
          <a:p>
            <a:r>
              <a:rPr lang="en-US" dirty="0" smtClean="0"/>
              <a:t>In </a:t>
            </a:r>
            <a:r>
              <a:rPr lang="en-US" dirty="0"/>
              <a:t>the development process of this model users are actively involved.</a:t>
            </a:r>
          </a:p>
          <a:p>
            <a:r>
              <a:rPr lang="en-US" dirty="0" smtClean="0"/>
              <a:t>The </a:t>
            </a:r>
            <a:r>
              <a:rPr lang="en-US" dirty="0"/>
              <a:t>development process is the best platform to understand the system by the user.</a:t>
            </a:r>
          </a:p>
          <a:p>
            <a:r>
              <a:rPr lang="en-US" dirty="0" smtClean="0"/>
              <a:t>Errors </a:t>
            </a:r>
            <a:r>
              <a:rPr lang="en-US" dirty="0"/>
              <a:t>are detected much earlier.</a:t>
            </a:r>
          </a:p>
          <a:p>
            <a:r>
              <a:rPr lang="en-US" dirty="0" smtClean="0"/>
              <a:t>Gives </a:t>
            </a:r>
            <a:r>
              <a:rPr lang="en-US" dirty="0"/>
              <a:t>quick user feedback for better solutions.</a:t>
            </a:r>
          </a:p>
          <a:p>
            <a:r>
              <a:rPr lang="en-US" dirty="0" smtClean="0"/>
              <a:t>It </a:t>
            </a:r>
            <a:r>
              <a:rPr lang="en-US" dirty="0"/>
              <a:t>identifies the missing functionality easily. It also identifies the confusing or difficult functions.</a:t>
            </a:r>
          </a:p>
        </p:txBody>
      </p:sp>
    </p:spTree>
    <p:extLst>
      <p:ext uri="{BB962C8B-B14F-4D97-AF65-F5344CB8AC3E}">
        <p14:creationId xmlns:p14="http://schemas.microsoft.com/office/powerpoint/2010/main" val="372446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Prototyping Model:</a:t>
            </a:r>
            <a:endParaRPr lang="en-US" dirty="0"/>
          </a:p>
        </p:txBody>
      </p:sp>
      <p:sp>
        <p:nvSpPr>
          <p:cNvPr id="3" name="Content Placeholder 2"/>
          <p:cNvSpPr>
            <a:spLocks noGrp="1"/>
          </p:cNvSpPr>
          <p:nvPr>
            <p:ph idx="1"/>
          </p:nvPr>
        </p:nvSpPr>
        <p:spPr/>
        <p:txBody>
          <a:bodyPr/>
          <a:lstStyle/>
          <a:p>
            <a:r>
              <a:rPr lang="en-US" dirty="0"/>
              <a:t>The client involvement is more and it is not always considered by the developer.</a:t>
            </a:r>
          </a:p>
          <a:p>
            <a:r>
              <a:rPr lang="en-US" dirty="0" smtClean="0"/>
              <a:t>It </a:t>
            </a:r>
            <a:r>
              <a:rPr lang="en-US" dirty="0"/>
              <a:t>is a slow process because it takes more time for development.</a:t>
            </a:r>
          </a:p>
          <a:p>
            <a:r>
              <a:rPr lang="en-US" dirty="0" smtClean="0"/>
              <a:t>Many </a:t>
            </a:r>
            <a:r>
              <a:rPr lang="en-US" dirty="0"/>
              <a:t>changes can disturb the rhythm of the development team.</a:t>
            </a:r>
          </a:p>
          <a:p>
            <a:r>
              <a:rPr lang="en-US" dirty="0" smtClean="0"/>
              <a:t>It </a:t>
            </a:r>
            <a:r>
              <a:rPr lang="en-US" dirty="0"/>
              <a:t>is a thrown away prototype when the users are confused with it.</a:t>
            </a:r>
          </a:p>
        </p:txBody>
      </p:sp>
    </p:spTree>
    <p:extLst>
      <p:ext uri="{BB962C8B-B14F-4D97-AF65-F5344CB8AC3E}">
        <p14:creationId xmlns:p14="http://schemas.microsoft.com/office/powerpoint/2010/main" val="169347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9429" y="0"/>
            <a:ext cx="8470200" cy="6987654"/>
          </a:xfrm>
          <a:prstGeom prst="rect">
            <a:avLst/>
          </a:prstGeom>
        </p:spPr>
      </p:pic>
    </p:spTree>
    <p:extLst>
      <p:ext uri="{BB962C8B-B14F-4D97-AF65-F5344CB8AC3E}">
        <p14:creationId xmlns:p14="http://schemas.microsoft.com/office/powerpoint/2010/main" val="36810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5" y="143495"/>
            <a:ext cx="10515600" cy="484302"/>
          </a:xfrm>
        </p:spPr>
        <p:txBody>
          <a:bodyPr>
            <a:normAutofit fontScale="90000"/>
          </a:bodyPr>
          <a:lstStyle/>
          <a:p>
            <a:r>
              <a:rPr lang="en-US" sz="3100" b="1" dirty="0" smtClean="0"/>
              <a:t>The </a:t>
            </a:r>
            <a:r>
              <a:rPr lang="en-US" sz="3100" b="1" dirty="0"/>
              <a:t>Spiral </a:t>
            </a:r>
            <a:r>
              <a:rPr lang="en-US" sz="3100" b="1" dirty="0" smtClean="0"/>
              <a:t>Model (</a:t>
            </a:r>
            <a:r>
              <a:rPr lang="en-US" sz="3100" b="1" dirty="0"/>
              <a:t>Software Development For Critical </a:t>
            </a:r>
            <a:r>
              <a:rPr lang="en-US" sz="3100" b="1" dirty="0" smtClean="0"/>
              <a:t>Projects</a:t>
            </a:r>
            <a:r>
              <a:rPr lang="en-US" sz="3100" b="1" dirty="0"/>
              <a:t>)</a:t>
            </a:r>
            <a:r>
              <a:rPr lang="en-US" sz="2700" b="1" dirty="0"/>
              <a:t/>
            </a:r>
            <a:br>
              <a:rPr lang="en-US" sz="2700" b="1" dirty="0"/>
            </a:br>
            <a:endParaRPr lang="en-US" sz="2700" dirty="0"/>
          </a:p>
        </p:txBody>
      </p:sp>
      <p:sp>
        <p:nvSpPr>
          <p:cNvPr id="3" name="Content Placeholder 2"/>
          <p:cNvSpPr>
            <a:spLocks noGrp="1"/>
          </p:cNvSpPr>
          <p:nvPr>
            <p:ph idx="1"/>
          </p:nvPr>
        </p:nvSpPr>
        <p:spPr>
          <a:xfrm>
            <a:off x="191069" y="627798"/>
            <a:ext cx="11805313" cy="6230202"/>
          </a:xfrm>
        </p:spPr>
        <p:txBody>
          <a:bodyPr>
            <a:noAutofit/>
          </a:bodyPr>
          <a:lstStyle/>
          <a:p>
            <a:r>
              <a:rPr lang="en-US" sz="2000" dirty="0"/>
              <a:t>It couples the </a:t>
            </a:r>
            <a:r>
              <a:rPr lang="en-US" sz="2000" b="1" dirty="0"/>
              <a:t>iterative nature of prototyping </a:t>
            </a:r>
            <a:r>
              <a:rPr lang="en-US" sz="2000" dirty="0"/>
              <a:t>with the </a:t>
            </a:r>
            <a:r>
              <a:rPr lang="en-US" sz="2000" b="1" dirty="0"/>
              <a:t>controlled and systematic aspects of the </a:t>
            </a:r>
            <a:r>
              <a:rPr lang="en-US" sz="2000" b="1" dirty="0" smtClean="0"/>
              <a:t>waterfall model </a:t>
            </a:r>
            <a:r>
              <a:rPr lang="en-US" sz="2000" dirty="0"/>
              <a:t>and is a risk-driven process model generator that is used to guide multi-stakeholder </a:t>
            </a:r>
            <a:r>
              <a:rPr lang="en-US" sz="2000" dirty="0" smtClean="0"/>
              <a:t>concurrent engineering </a:t>
            </a:r>
            <a:r>
              <a:rPr lang="en-US" sz="2000" dirty="0"/>
              <a:t>of software intensive systems.</a:t>
            </a:r>
          </a:p>
          <a:p>
            <a:r>
              <a:rPr lang="en-US" sz="2000" b="1" dirty="0" smtClean="0"/>
              <a:t>Two </a:t>
            </a:r>
            <a:r>
              <a:rPr lang="en-US" sz="2000" b="1" dirty="0"/>
              <a:t>main distinguishing features: one is cyclic approach </a:t>
            </a:r>
            <a:r>
              <a:rPr lang="en-US" sz="2000" dirty="0"/>
              <a:t>for </a:t>
            </a:r>
            <a:r>
              <a:rPr lang="en-US" sz="2000" b="1" dirty="0"/>
              <a:t>incrementally growing a system’s degree </a:t>
            </a:r>
            <a:r>
              <a:rPr lang="en-US" sz="2000" b="1" dirty="0" smtClean="0"/>
              <a:t>of definition </a:t>
            </a:r>
            <a:r>
              <a:rPr lang="en-US" sz="2000" b="1" dirty="0"/>
              <a:t>and implementation while decreasing its degree of risk</a:t>
            </a:r>
            <a:r>
              <a:rPr lang="en-US" sz="2000" dirty="0"/>
              <a:t>. </a:t>
            </a:r>
            <a:r>
              <a:rPr lang="en-US" sz="2000" b="1" dirty="0"/>
              <a:t>The other </a:t>
            </a:r>
            <a:r>
              <a:rPr lang="en-US" sz="2000" dirty="0"/>
              <a:t>is a </a:t>
            </a:r>
            <a:r>
              <a:rPr lang="en-US" sz="2000" b="1" dirty="0"/>
              <a:t>set of </a:t>
            </a:r>
            <a:r>
              <a:rPr lang="en-US" sz="2000" b="1" dirty="0" smtClean="0"/>
              <a:t>3 anchor point milestones(</a:t>
            </a:r>
            <a:r>
              <a:rPr lang="en-US" sz="2000" b="1" dirty="0"/>
              <a:t>Life Cycle Objectives (</a:t>
            </a:r>
            <a:r>
              <a:rPr lang="en-US" sz="2000" b="1" dirty="0" smtClean="0"/>
              <a:t>LCO), Life </a:t>
            </a:r>
            <a:r>
              <a:rPr lang="en-US" sz="2000" b="1" dirty="0"/>
              <a:t>Cycle Architecture (</a:t>
            </a:r>
            <a:r>
              <a:rPr lang="en-US" sz="2000" b="1" dirty="0" smtClean="0"/>
              <a:t>LCA), Initial </a:t>
            </a:r>
            <a:r>
              <a:rPr lang="en-US" sz="2000" b="1" dirty="0"/>
              <a:t>Operational Capability (IOC</a:t>
            </a:r>
            <a:r>
              <a:rPr lang="en-US" sz="2000" b="1" dirty="0" smtClean="0"/>
              <a:t>)) </a:t>
            </a:r>
            <a:r>
              <a:rPr lang="en-US" sz="2000" dirty="0"/>
              <a:t>for ensuring stakeholder commitment to feasible and mutually satisfactory system solutions</a:t>
            </a:r>
            <a:r>
              <a:rPr lang="en-US" sz="2000" dirty="0" smtClean="0"/>
              <a:t>. </a:t>
            </a:r>
            <a:r>
              <a:rPr lang="en-US" sz="2000" dirty="0"/>
              <a:t>These milestones serve as intermediate checkpoints to keep the project moving full steam ahead in the right direction</a:t>
            </a:r>
            <a:r>
              <a:rPr lang="en-US" sz="2000" dirty="0" smtClean="0"/>
              <a:t>.</a:t>
            </a:r>
          </a:p>
          <a:p>
            <a:r>
              <a:rPr lang="en-US" sz="2000" dirty="0" smtClean="0"/>
              <a:t>Unlike other process models that end when software is delivered, the spiral model can be adapted to apply throughout the life of the computer software.</a:t>
            </a:r>
            <a:endParaRPr lang="en-US" sz="2000" dirty="0"/>
          </a:p>
          <a:p>
            <a:r>
              <a:rPr lang="en-US" sz="2000" b="1" dirty="0"/>
              <a:t>Define Artifacts Concurrently (AKA “Plan everything, then re-plan those plans, then plan some more</a:t>
            </a:r>
            <a:r>
              <a:rPr lang="en-US" sz="2000" b="1" dirty="0" smtClean="0"/>
              <a:t>.”). </a:t>
            </a:r>
            <a:r>
              <a:rPr lang="en-US" sz="2000" dirty="0" smtClean="0"/>
              <a:t>A </a:t>
            </a:r>
            <a:r>
              <a:rPr lang="en-US" sz="2000" dirty="0"/>
              <a:t>series of evolutionary releases are delivered. During the early iterations, the release might be a model </a:t>
            </a:r>
            <a:r>
              <a:rPr lang="en-US" sz="2000" dirty="0" smtClean="0"/>
              <a:t>or prototype</a:t>
            </a:r>
            <a:r>
              <a:rPr lang="en-US" sz="2000" dirty="0"/>
              <a:t>. During later iterations, increasingly more complete version of the engineered system </a:t>
            </a:r>
            <a:r>
              <a:rPr lang="en-US" sz="2000" dirty="0" smtClean="0"/>
              <a:t>are produced</a:t>
            </a:r>
            <a:r>
              <a:rPr lang="en-US" sz="2000" dirty="0"/>
              <a:t>.</a:t>
            </a:r>
          </a:p>
          <a:p>
            <a:r>
              <a:rPr lang="en-US" sz="2000" dirty="0" smtClean="0"/>
              <a:t>The </a:t>
            </a:r>
            <a:r>
              <a:rPr lang="en-US" sz="2000" b="1" dirty="0"/>
              <a:t>first circuit </a:t>
            </a:r>
            <a:r>
              <a:rPr lang="en-US" sz="2000" dirty="0"/>
              <a:t>in the clockwise direction might result in the product specification; subsequent </a:t>
            </a:r>
            <a:r>
              <a:rPr lang="en-US" sz="2000" dirty="0" smtClean="0"/>
              <a:t>passes around </a:t>
            </a:r>
            <a:r>
              <a:rPr lang="en-US" sz="2000" dirty="0"/>
              <a:t>the spiral might be used to develop a prototype and then progressively more sophisticated </a:t>
            </a:r>
            <a:r>
              <a:rPr lang="en-US" sz="2000" dirty="0" smtClean="0"/>
              <a:t>versions of </a:t>
            </a:r>
            <a:r>
              <a:rPr lang="en-US" sz="2000" dirty="0"/>
              <a:t>the software. Each pass results in adjustments to the project plan. Cost and schedule are adjusted </a:t>
            </a:r>
            <a:r>
              <a:rPr lang="en-US" sz="2000" dirty="0" smtClean="0"/>
              <a:t>based on </a:t>
            </a:r>
            <a:r>
              <a:rPr lang="en-US" sz="2000" dirty="0"/>
              <a:t>feedback. Also, the number of iterations will be adjusted by project manager.</a:t>
            </a:r>
          </a:p>
          <a:p>
            <a:r>
              <a:rPr lang="en-US" sz="2000" b="1" dirty="0" smtClean="0"/>
              <a:t>Good </a:t>
            </a:r>
            <a:r>
              <a:rPr lang="en-US" sz="2000" b="1" dirty="0"/>
              <a:t>to develop large-scale system </a:t>
            </a:r>
            <a:r>
              <a:rPr lang="en-US" sz="2000" dirty="0"/>
              <a:t>as software evolves as the process progresses and risk should </a:t>
            </a:r>
            <a:r>
              <a:rPr lang="en-US" sz="2000" dirty="0" smtClean="0"/>
              <a:t>be understood </a:t>
            </a:r>
            <a:r>
              <a:rPr lang="en-US" sz="2000" dirty="0"/>
              <a:t>and properly reacted to. Prototyping is used to reduce </a:t>
            </a:r>
            <a:r>
              <a:rPr lang="en-US" sz="2000" dirty="0" smtClean="0"/>
              <a:t>risk. However</a:t>
            </a:r>
            <a:r>
              <a:rPr lang="en-US" sz="2000" dirty="0"/>
              <a:t>, it may be difficult to convince customers that it is controllable as it demands considerable </a:t>
            </a:r>
            <a:r>
              <a:rPr lang="en-US" sz="2000" dirty="0" smtClean="0"/>
              <a:t>risk assessment </a:t>
            </a:r>
            <a:r>
              <a:rPr lang="en-US" sz="2000" dirty="0"/>
              <a:t>expertise.</a:t>
            </a:r>
          </a:p>
        </p:txBody>
      </p:sp>
    </p:spTree>
    <p:extLst>
      <p:ext uri="{BB962C8B-B14F-4D97-AF65-F5344CB8AC3E}">
        <p14:creationId xmlns:p14="http://schemas.microsoft.com/office/powerpoint/2010/main" val="27819867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Spiral Model (Software Development For Critical Projects)</a:t>
            </a:r>
            <a:r>
              <a:rPr lang="en-US" sz="4000" b="1" dirty="0"/>
              <a:t/>
            </a:r>
            <a:br>
              <a:rPr lang="en-US" sz="4000" b="1" dirty="0"/>
            </a:br>
            <a:endParaRPr lang="en-US" dirty="0"/>
          </a:p>
        </p:txBody>
      </p:sp>
      <p:sp>
        <p:nvSpPr>
          <p:cNvPr id="3" name="Content Placeholder 2"/>
          <p:cNvSpPr>
            <a:spLocks noGrp="1"/>
          </p:cNvSpPr>
          <p:nvPr>
            <p:ph idx="1"/>
          </p:nvPr>
        </p:nvSpPr>
        <p:spPr/>
        <p:txBody>
          <a:bodyPr>
            <a:normAutofit fontScale="92500"/>
          </a:bodyPr>
          <a:lstStyle/>
          <a:p>
            <a:r>
              <a:rPr lang="en-US" dirty="0"/>
              <a:t>Spiral model is a risk driven process model. It is </a:t>
            </a:r>
            <a:r>
              <a:rPr lang="en-US" dirty="0" smtClean="0"/>
              <a:t>used for </a:t>
            </a:r>
            <a:r>
              <a:rPr lang="en-US" dirty="0"/>
              <a:t>generating the software projects. </a:t>
            </a:r>
            <a:endParaRPr lang="en-US" dirty="0" smtClean="0"/>
          </a:p>
          <a:p>
            <a:r>
              <a:rPr lang="en-US" dirty="0" smtClean="0"/>
              <a:t>In spiral model</a:t>
            </a:r>
            <a:r>
              <a:rPr lang="en-US" dirty="0"/>
              <a:t>, an alternate solution is provided if the risk </a:t>
            </a:r>
            <a:r>
              <a:rPr lang="en-US" dirty="0" smtClean="0"/>
              <a:t>is found </a:t>
            </a:r>
            <a:r>
              <a:rPr lang="en-US" dirty="0"/>
              <a:t>in the risk analysis, then alternate </a:t>
            </a:r>
            <a:r>
              <a:rPr lang="en-US" dirty="0" smtClean="0"/>
              <a:t>solutions are </a:t>
            </a:r>
            <a:r>
              <a:rPr lang="en-US" dirty="0"/>
              <a:t>suggested and implemented. </a:t>
            </a:r>
            <a:endParaRPr lang="en-US" dirty="0" smtClean="0"/>
          </a:p>
          <a:p>
            <a:r>
              <a:rPr lang="en-US" dirty="0" smtClean="0"/>
              <a:t>It </a:t>
            </a:r>
            <a:r>
              <a:rPr lang="en-US" dirty="0"/>
              <a:t>is a </a:t>
            </a:r>
            <a:r>
              <a:rPr lang="en-US" b="1" dirty="0" smtClean="0"/>
              <a:t>combination </a:t>
            </a:r>
            <a:r>
              <a:rPr lang="en-US" dirty="0" smtClean="0"/>
              <a:t>of </a:t>
            </a:r>
            <a:r>
              <a:rPr lang="en-US" b="1" dirty="0" smtClean="0"/>
              <a:t>prototype </a:t>
            </a:r>
            <a:r>
              <a:rPr lang="en-US" b="1" dirty="0"/>
              <a:t>and sequential model or </a:t>
            </a:r>
            <a:r>
              <a:rPr lang="en-US" b="1" dirty="0" smtClean="0"/>
              <a:t>waterfall</a:t>
            </a:r>
            <a:r>
              <a:rPr lang="en-US" b="1" dirty="0"/>
              <a:t> </a:t>
            </a:r>
            <a:r>
              <a:rPr lang="en-US" b="1" dirty="0" smtClean="0"/>
              <a:t>model</a:t>
            </a:r>
            <a:r>
              <a:rPr lang="en-US" b="1" dirty="0"/>
              <a:t>. </a:t>
            </a:r>
            <a:endParaRPr lang="en-US" b="1" dirty="0" smtClean="0"/>
          </a:p>
          <a:p>
            <a:r>
              <a:rPr lang="en-US" dirty="0" smtClean="0"/>
              <a:t>In </a:t>
            </a:r>
            <a:r>
              <a:rPr lang="en-US" dirty="0"/>
              <a:t>one iteration all activities are done, </a:t>
            </a:r>
            <a:r>
              <a:rPr lang="en-US" dirty="0" smtClean="0"/>
              <a:t>for large </a:t>
            </a:r>
            <a:r>
              <a:rPr lang="en-US" dirty="0"/>
              <a:t>projects the output is small. </a:t>
            </a:r>
            <a:endParaRPr lang="en-US" dirty="0" smtClean="0"/>
          </a:p>
          <a:p>
            <a:r>
              <a:rPr lang="en-US" dirty="0" smtClean="0"/>
              <a:t>The framework activities </a:t>
            </a:r>
            <a:r>
              <a:rPr lang="en-US" dirty="0"/>
              <a:t>of the spiral model are as shown in </a:t>
            </a:r>
            <a:r>
              <a:rPr lang="en-US" dirty="0" smtClean="0"/>
              <a:t>the following </a:t>
            </a:r>
            <a:r>
              <a:rPr lang="en-US" dirty="0"/>
              <a:t>figure.</a:t>
            </a:r>
          </a:p>
        </p:txBody>
      </p:sp>
    </p:spTree>
    <p:extLst>
      <p:ext uri="{BB962C8B-B14F-4D97-AF65-F5344CB8AC3E}">
        <p14:creationId xmlns:p14="http://schemas.microsoft.com/office/powerpoint/2010/main" val="1763158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251" y="522597"/>
            <a:ext cx="11412902" cy="5809964"/>
          </a:xfrm>
          <a:prstGeom prst="rect">
            <a:avLst/>
          </a:prstGeom>
        </p:spPr>
      </p:pic>
    </p:spTree>
    <p:extLst>
      <p:ext uri="{BB962C8B-B14F-4D97-AF65-F5344CB8AC3E}">
        <p14:creationId xmlns:p14="http://schemas.microsoft.com/office/powerpoint/2010/main" val="2520821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technoindiahooghly.org/spark/images/Articles/souresh/1.jpg"/>
          <p:cNvPicPr/>
          <p:nvPr/>
        </p:nvPicPr>
        <p:blipFill>
          <a:blip r:embed="rId2">
            <a:extLst>
              <a:ext uri="{28A0092B-C50C-407E-A947-70E740481C1C}">
                <a14:useLocalDpi xmlns:a14="http://schemas.microsoft.com/office/drawing/2010/main" val="0"/>
              </a:ext>
            </a:extLst>
          </a:blip>
          <a:srcRect/>
          <a:stretch>
            <a:fillRect/>
          </a:stretch>
        </p:blipFill>
        <p:spPr bwMode="auto">
          <a:xfrm>
            <a:off x="2183642" y="0"/>
            <a:ext cx="8075210" cy="6696289"/>
          </a:xfrm>
          <a:prstGeom prst="rect">
            <a:avLst/>
          </a:prstGeom>
          <a:noFill/>
          <a:ln>
            <a:noFill/>
          </a:ln>
        </p:spPr>
      </p:pic>
    </p:spTree>
    <p:extLst>
      <p:ext uri="{BB962C8B-B14F-4D97-AF65-F5344CB8AC3E}">
        <p14:creationId xmlns:p14="http://schemas.microsoft.com/office/powerpoint/2010/main" val="682761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Tree>
    <p:extLst>
      <p:ext uri="{BB962C8B-B14F-4D97-AF65-F5344CB8AC3E}">
        <p14:creationId xmlns:p14="http://schemas.microsoft.com/office/powerpoint/2010/main" val="39149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Tree>
    <p:extLst>
      <p:ext uri="{BB962C8B-B14F-4D97-AF65-F5344CB8AC3E}">
        <p14:creationId xmlns:p14="http://schemas.microsoft.com/office/powerpoint/2010/main" val="197170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Process Flow</a:t>
            </a:r>
          </a:p>
        </p:txBody>
      </p:sp>
      <p:sp>
        <p:nvSpPr>
          <p:cNvPr id="3" name="Content Placeholder 2"/>
          <p:cNvSpPr>
            <a:spLocks noGrp="1"/>
          </p:cNvSpPr>
          <p:nvPr>
            <p:ph idx="1"/>
          </p:nvPr>
        </p:nvSpPr>
        <p:spPr>
          <a:xfrm>
            <a:off x="838200" y="1173707"/>
            <a:ext cx="10515600" cy="5513695"/>
          </a:xfrm>
        </p:spPr>
        <p:txBody>
          <a:bodyPr>
            <a:normAutofit fontScale="92500" lnSpcReduction="10000"/>
          </a:bodyPr>
          <a:lstStyle/>
          <a:p>
            <a:r>
              <a:rPr lang="en-US" b="1" i="1" dirty="0">
                <a:latin typeface="Leawood-BookItalic"/>
              </a:rPr>
              <a:t>process flow</a:t>
            </a:r>
            <a:r>
              <a:rPr lang="en-US" b="1" dirty="0">
                <a:latin typeface="Leawood-Book"/>
              </a:rPr>
              <a:t>—</a:t>
            </a:r>
            <a:r>
              <a:rPr lang="en-US" dirty="0">
                <a:latin typeface="Leawood-Book"/>
              </a:rPr>
              <a:t>describes</a:t>
            </a:r>
            <a:r>
              <a:rPr lang="en-US" b="1" dirty="0">
                <a:latin typeface="Leawood-Book"/>
              </a:rPr>
              <a:t> </a:t>
            </a:r>
            <a:r>
              <a:rPr lang="en-US" dirty="0">
                <a:latin typeface="Leawood-Book"/>
              </a:rPr>
              <a:t>how the framework activities and the actions and tasks that occur within each framework activity are organized with respect to sequence and </a:t>
            </a:r>
            <a:r>
              <a:rPr lang="en-US" dirty="0" smtClean="0">
                <a:latin typeface="Leawood-Book"/>
              </a:rPr>
              <a:t>time.</a:t>
            </a:r>
          </a:p>
          <a:p>
            <a:r>
              <a:rPr lang="en-US" dirty="0">
                <a:latin typeface="Leawood-Book"/>
              </a:rPr>
              <a:t>A </a:t>
            </a:r>
            <a:r>
              <a:rPr lang="en-US" b="1" i="1" dirty="0">
                <a:latin typeface="Leawood-BookItalic"/>
              </a:rPr>
              <a:t>linear process flow </a:t>
            </a:r>
            <a:r>
              <a:rPr lang="en-US" dirty="0">
                <a:latin typeface="Leawood-Book"/>
              </a:rPr>
              <a:t>executes each of the five framework activities in sequence, beginning with communication and culminating with deployment (Figure 2.2a). </a:t>
            </a:r>
            <a:endParaRPr lang="en-US" dirty="0" smtClean="0">
              <a:latin typeface="Leawood-Book"/>
            </a:endParaRPr>
          </a:p>
          <a:p>
            <a:r>
              <a:rPr lang="en-US" dirty="0" smtClean="0">
                <a:latin typeface="Leawood-Book"/>
              </a:rPr>
              <a:t>An </a:t>
            </a:r>
            <a:r>
              <a:rPr lang="en-US" b="1" i="1" dirty="0">
                <a:latin typeface="Leawood-BookItalic"/>
              </a:rPr>
              <a:t>iterative process flow</a:t>
            </a:r>
            <a:r>
              <a:rPr lang="en-US" i="1" dirty="0">
                <a:latin typeface="Leawood-BookItalic"/>
              </a:rPr>
              <a:t> </a:t>
            </a:r>
            <a:r>
              <a:rPr lang="en-US" dirty="0">
                <a:latin typeface="Leawood-Book"/>
              </a:rPr>
              <a:t>repeats one or more of the activities before proceeding to the next (Figure 2.2b). </a:t>
            </a:r>
            <a:endParaRPr lang="en-US" dirty="0" smtClean="0">
              <a:latin typeface="Leawood-Book"/>
            </a:endParaRPr>
          </a:p>
          <a:p>
            <a:r>
              <a:rPr lang="en-US" dirty="0" smtClean="0">
                <a:latin typeface="Leawood-Book"/>
              </a:rPr>
              <a:t>An </a:t>
            </a:r>
            <a:r>
              <a:rPr lang="en-US" b="1" i="1" dirty="0">
                <a:latin typeface="Leawood-BookItalic"/>
              </a:rPr>
              <a:t>evolutionary process flow</a:t>
            </a:r>
            <a:r>
              <a:rPr lang="en-US" i="1" dirty="0">
                <a:latin typeface="Leawood-BookItalic"/>
              </a:rPr>
              <a:t> </a:t>
            </a:r>
            <a:r>
              <a:rPr lang="en-US" dirty="0">
                <a:latin typeface="Leawood-Book"/>
              </a:rPr>
              <a:t>executes the activities in a “circular” manner. Each circuit through the five activities leads to a more complete </a:t>
            </a:r>
            <a:r>
              <a:rPr lang="en-US" dirty="0" smtClean="0">
                <a:latin typeface="Leawood-Book"/>
              </a:rPr>
              <a:t>version of </a:t>
            </a:r>
            <a:r>
              <a:rPr lang="en-US" dirty="0">
                <a:latin typeface="Leawood-Book"/>
              </a:rPr>
              <a:t>the software (Figure 2.2c). </a:t>
            </a:r>
            <a:endParaRPr lang="en-US" dirty="0" smtClean="0">
              <a:latin typeface="Leawood-Book"/>
            </a:endParaRPr>
          </a:p>
          <a:p>
            <a:r>
              <a:rPr lang="en-US" dirty="0" smtClean="0">
                <a:latin typeface="Leawood-Book"/>
              </a:rPr>
              <a:t>A </a:t>
            </a:r>
            <a:r>
              <a:rPr lang="en-US" b="1" i="1" dirty="0">
                <a:latin typeface="Leawood-BookItalic"/>
              </a:rPr>
              <a:t>parallel process flow </a:t>
            </a:r>
            <a:r>
              <a:rPr lang="en-US" dirty="0">
                <a:latin typeface="Leawood-Book"/>
              </a:rPr>
              <a:t>(Figure 2.2d) executes one or more activities in parallel with other activities (e.g., modeling for one aspect of the software might be executed in parallel with construction of another aspect of the software).</a:t>
            </a:r>
            <a:endParaRPr lang="en-US" dirty="0"/>
          </a:p>
          <a:p>
            <a:endParaRPr lang="en-US" dirty="0"/>
          </a:p>
          <a:p>
            <a:endParaRPr lang="en-US" dirty="0"/>
          </a:p>
        </p:txBody>
      </p:sp>
    </p:spTree>
    <p:extLst>
      <p:ext uri="{BB962C8B-B14F-4D97-AF65-F5344CB8AC3E}">
        <p14:creationId xmlns:p14="http://schemas.microsoft.com/office/powerpoint/2010/main" val="3987655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Spiral Model</a:t>
            </a:r>
            <a:endParaRPr lang="en-US" dirty="0"/>
          </a:p>
        </p:txBody>
      </p:sp>
      <p:sp>
        <p:nvSpPr>
          <p:cNvPr id="3" name="Content Placeholder 2"/>
          <p:cNvSpPr>
            <a:spLocks noGrp="1"/>
          </p:cNvSpPr>
          <p:nvPr>
            <p:ph idx="1"/>
          </p:nvPr>
        </p:nvSpPr>
        <p:spPr/>
        <p:txBody>
          <a:bodyPr/>
          <a:lstStyle/>
          <a:p>
            <a:r>
              <a:rPr lang="en-US" dirty="0"/>
              <a:t>It reduces high amount of risk.</a:t>
            </a:r>
          </a:p>
          <a:p>
            <a:r>
              <a:rPr lang="en-US" dirty="0" smtClean="0"/>
              <a:t>It </a:t>
            </a:r>
            <a:r>
              <a:rPr lang="en-US" dirty="0"/>
              <a:t>is good for large and critical projects.</a:t>
            </a:r>
          </a:p>
          <a:p>
            <a:r>
              <a:rPr lang="en-US" dirty="0" smtClean="0"/>
              <a:t>It </a:t>
            </a:r>
            <a:r>
              <a:rPr lang="en-US" dirty="0"/>
              <a:t>gives strong approval and documentation control.</a:t>
            </a:r>
          </a:p>
          <a:p>
            <a:r>
              <a:rPr lang="en-US" dirty="0" smtClean="0"/>
              <a:t>In </a:t>
            </a:r>
            <a:r>
              <a:rPr lang="en-US" dirty="0"/>
              <a:t>spiral model, the software is produced early in the life cycle process.</a:t>
            </a:r>
          </a:p>
        </p:txBody>
      </p:sp>
    </p:spTree>
    <p:extLst>
      <p:ext uri="{BB962C8B-B14F-4D97-AF65-F5344CB8AC3E}">
        <p14:creationId xmlns:p14="http://schemas.microsoft.com/office/powerpoint/2010/main" val="2724209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It can be costly to develop a software model.</a:t>
            </a:r>
          </a:p>
          <a:p>
            <a:r>
              <a:rPr lang="en-US" dirty="0" smtClean="0"/>
              <a:t>It </a:t>
            </a:r>
            <a:r>
              <a:rPr lang="en-US" dirty="0"/>
              <a:t>is not used for small projects.</a:t>
            </a:r>
          </a:p>
        </p:txBody>
      </p:sp>
    </p:spTree>
    <p:extLst>
      <p:ext uri="{BB962C8B-B14F-4D97-AF65-F5344CB8AC3E}">
        <p14:creationId xmlns:p14="http://schemas.microsoft.com/office/powerpoint/2010/main" val="1911528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Three Concerns on </a:t>
            </a:r>
            <a:r>
              <a:rPr lang="en-US" dirty="0" smtClean="0"/>
              <a:t>Evolutionary Processes</a:t>
            </a:r>
            <a:endParaRPr lang="en-US" dirty="0"/>
          </a:p>
        </p:txBody>
      </p:sp>
      <p:sp>
        <p:nvSpPr>
          <p:cNvPr id="3" name="Content Placeholder 2"/>
          <p:cNvSpPr>
            <a:spLocks noGrp="1"/>
          </p:cNvSpPr>
          <p:nvPr>
            <p:ph idx="1"/>
          </p:nvPr>
        </p:nvSpPr>
        <p:spPr>
          <a:xfrm>
            <a:off x="838200" y="1146412"/>
            <a:ext cx="10515600" cy="5609230"/>
          </a:xfrm>
        </p:spPr>
        <p:txBody>
          <a:bodyPr>
            <a:normAutofit/>
          </a:bodyPr>
          <a:lstStyle/>
          <a:p>
            <a:r>
              <a:rPr lang="en-US" b="1" dirty="0"/>
              <a:t>First</a:t>
            </a:r>
            <a:r>
              <a:rPr lang="en-US" dirty="0"/>
              <a:t> concern is that </a:t>
            </a:r>
            <a:r>
              <a:rPr lang="en-US" b="1" dirty="0"/>
              <a:t>prototyping poses a problem to project planning </a:t>
            </a:r>
            <a:r>
              <a:rPr lang="en-US" dirty="0"/>
              <a:t>because </a:t>
            </a:r>
            <a:r>
              <a:rPr lang="en-US" dirty="0" smtClean="0"/>
              <a:t>of the </a:t>
            </a:r>
            <a:r>
              <a:rPr lang="en-US" dirty="0"/>
              <a:t>uncertain number of cycles required to construct the product.</a:t>
            </a:r>
          </a:p>
          <a:p>
            <a:r>
              <a:rPr lang="en-US" b="1" dirty="0" smtClean="0"/>
              <a:t>Second</a:t>
            </a:r>
            <a:r>
              <a:rPr lang="en-US" dirty="0"/>
              <a:t>, it </a:t>
            </a:r>
            <a:r>
              <a:rPr lang="en-US" b="1" dirty="0"/>
              <a:t>does not establish the maximum speed of the evolution</a:t>
            </a:r>
            <a:r>
              <a:rPr lang="en-US" dirty="0"/>
              <a:t>. If </a:t>
            </a:r>
            <a:r>
              <a:rPr lang="en-US" dirty="0" smtClean="0"/>
              <a:t>the evolution </a:t>
            </a:r>
            <a:r>
              <a:rPr lang="en-US" dirty="0"/>
              <a:t>occur too fast, without a period of relaxation, it is certain that </a:t>
            </a:r>
            <a:r>
              <a:rPr lang="en-US" dirty="0" smtClean="0"/>
              <a:t>the process </a:t>
            </a:r>
            <a:r>
              <a:rPr lang="en-US" dirty="0"/>
              <a:t>will fall into chaos. On the other hand if the speed is too slow </a:t>
            </a:r>
            <a:r>
              <a:rPr lang="en-US" dirty="0" smtClean="0"/>
              <a:t>then productivity </a:t>
            </a:r>
            <a:r>
              <a:rPr lang="en-US" dirty="0"/>
              <a:t>could be affected.</a:t>
            </a:r>
          </a:p>
          <a:p>
            <a:r>
              <a:rPr lang="en-US" b="1" dirty="0" smtClean="0"/>
              <a:t>Third</a:t>
            </a:r>
            <a:r>
              <a:rPr lang="en-US" dirty="0"/>
              <a:t>, </a:t>
            </a:r>
            <a:r>
              <a:rPr lang="en-US" b="1" dirty="0"/>
              <a:t>software processes should be focused on flexibility and </a:t>
            </a:r>
            <a:r>
              <a:rPr lang="en-US" b="1" dirty="0" smtClean="0"/>
              <a:t>extensibility </a:t>
            </a:r>
            <a:r>
              <a:rPr lang="en-US" dirty="0" smtClean="0"/>
              <a:t>rather </a:t>
            </a:r>
            <a:r>
              <a:rPr lang="en-US" dirty="0"/>
              <a:t>than on high quality. We should prioritize the speed of the </a:t>
            </a:r>
            <a:r>
              <a:rPr lang="en-US" dirty="0" smtClean="0"/>
              <a:t>development over </a:t>
            </a:r>
            <a:r>
              <a:rPr lang="en-US" dirty="0"/>
              <a:t>zero defects. Extending the development in order to reach high </a:t>
            </a:r>
            <a:r>
              <a:rPr lang="en-US" dirty="0" smtClean="0"/>
              <a:t>quality could </a:t>
            </a:r>
            <a:r>
              <a:rPr lang="en-US" dirty="0"/>
              <a:t>result in a late delivery of the product when the opportunity niche </a:t>
            </a:r>
            <a:r>
              <a:rPr lang="en-US" dirty="0" smtClean="0"/>
              <a:t>has disappeared</a:t>
            </a:r>
            <a:r>
              <a:rPr lang="en-US" dirty="0"/>
              <a:t>.</a:t>
            </a:r>
          </a:p>
        </p:txBody>
      </p:sp>
    </p:spTree>
    <p:extLst>
      <p:ext uri="{BB962C8B-B14F-4D97-AF65-F5344CB8AC3E}">
        <p14:creationId xmlns:p14="http://schemas.microsoft.com/office/powerpoint/2010/main" val="3745362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oftware process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882" y="-255670"/>
            <a:ext cx="7689738" cy="728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048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538572" cy="6892120"/>
          </a:xfrm>
          <a:prstGeom prst="rect">
            <a:avLst/>
          </a:prstGeom>
        </p:spPr>
      </p:pic>
    </p:spTree>
    <p:extLst>
      <p:ext uri="{BB962C8B-B14F-4D97-AF65-F5344CB8AC3E}">
        <p14:creationId xmlns:p14="http://schemas.microsoft.com/office/powerpoint/2010/main" val="26767368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716"/>
            <a:ext cx="10515600" cy="1010105"/>
          </a:xfrm>
        </p:spPr>
        <p:txBody>
          <a:bodyPr/>
          <a:lstStyle/>
          <a:p>
            <a:r>
              <a:rPr lang="en-US" dirty="0"/>
              <a:t>Specialized </a:t>
            </a:r>
            <a:r>
              <a:rPr lang="en-US" dirty="0" smtClean="0"/>
              <a:t>Process Models</a:t>
            </a:r>
            <a:endParaRPr lang="en-US" dirty="0"/>
          </a:p>
        </p:txBody>
      </p:sp>
      <p:sp>
        <p:nvSpPr>
          <p:cNvPr id="3" name="Content Placeholder 2"/>
          <p:cNvSpPr>
            <a:spLocks noGrp="1"/>
          </p:cNvSpPr>
          <p:nvPr>
            <p:ph idx="1"/>
          </p:nvPr>
        </p:nvSpPr>
        <p:spPr>
          <a:xfrm>
            <a:off x="838200" y="1091821"/>
            <a:ext cx="10694158" cy="5766179"/>
          </a:xfrm>
        </p:spPr>
        <p:txBody>
          <a:bodyPr>
            <a:normAutofit/>
          </a:bodyPr>
          <a:lstStyle/>
          <a:p>
            <a:r>
              <a:rPr lang="en-US" altLang="en-US" dirty="0" smtClean="0">
                <a:solidFill>
                  <a:schemeClr val="folHlink"/>
                </a:solidFill>
              </a:rPr>
              <a:t>Component based development</a:t>
            </a:r>
            <a:r>
              <a:rPr lang="en-US" altLang="en-US" dirty="0" smtClean="0"/>
              <a:t>—</a:t>
            </a:r>
            <a:r>
              <a:rPr lang="en-US" dirty="0" smtClean="0"/>
              <a:t>T</a:t>
            </a:r>
            <a:r>
              <a:rPr lang="en-US" altLang="en-US" dirty="0" smtClean="0"/>
              <a:t>he process to apply when reuse is a development objective </a:t>
            </a:r>
            <a:r>
              <a:rPr lang="en-US" dirty="0" smtClean="0"/>
              <a:t>(like spiral model)</a:t>
            </a:r>
            <a:endParaRPr lang="en-US" altLang="en-US" dirty="0" smtClean="0"/>
          </a:p>
          <a:p>
            <a:r>
              <a:rPr lang="en-US" altLang="en-US" dirty="0" smtClean="0">
                <a:solidFill>
                  <a:schemeClr val="folHlink"/>
                </a:solidFill>
              </a:rPr>
              <a:t>Formal </a:t>
            </a:r>
            <a:r>
              <a:rPr lang="en-US" altLang="en-US" dirty="0">
                <a:solidFill>
                  <a:schemeClr val="folHlink"/>
                </a:solidFill>
              </a:rPr>
              <a:t>methods</a:t>
            </a:r>
            <a:r>
              <a:rPr lang="en-US" altLang="en-US" dirty="0"/>
              <a:t>—emphasizes the mathematical specification of </a:t>
            </a:r>
            <a:r>
              <a:rPr lang="en-US" altLang="en-US" dirty="0" smtClean="0"/>
              <a:t>requirements </a:t>
            </a:r>
            <a:r>
              <a:rPr lang="en-US" dirty="0" smtClean="0"/>
              <a:t>(easy </a:t>
            </a:r>
            <a:r>
              <a:rPr lang="en-US" dirty="0"/>
              <a:t>to discover </a:t>
            </a:r>
            <a:r>
              <a:rPr lang="en-US" dirty="0" smtClean="0"/>
              <a:t>and eliminate </a:t>
            </a:r>
            <a:r>
              <a:rPr lang="en-US" dirty="0"/>
              <a:t>ambiguity, incompleteness and inconsistency)</a:t>
            </a:r>
            <a:endParaRPr lang="en-US" altLang="en-US" dirty="0"/>
          </a:p>
          <a:p>
            <a:pPr marL="285750" indent="-285750"/>
            <a:r>
              <a:rPr lang="en-US" altLang="en-US" dirty="0" smtClean="0">
                <a:solidFill>
                  <a:srgbClr val="9B6B8E"/>
                </a:solidFill>
              </a:rPr>
              <a:t>AOSD (</a:t>
            </a:r>
            <a:r>
              <a:rPr lang="en-US" i="1" dirty="0">
                <a:solidFill>
                  <a:srgbClr val="9B6B8E"/>
                </a:solidFill>
              </a:rPr>
              <a:t>Aspect-oriented software development</a:t>
            </a:r>
            <a:r>
              <a:rPr lang="en-US" altLang="en-US" dirty="0" smtClean="0">
                <a:solidFill>
                  <a:schemeClr val="folHlink"/>
                </a:solidFill>
              </a:rPr>
              <a:t>)</a:t>
            </a:r>
            <a:r>
              <a:rPr lang="en-US" altLang="en-US" dirty="0" smtClean="0"/>
              <a:t>—</a:t>
            </a:r>
            <a:r>
              <a:rPr lang="en-US" altLang="en-US" dirty="0"/>
              <a:t>provides a process and methodological approach for defining, specifying, designing, and constructing </a:t>
            </a:r>
            <a:r>
              <a:rPr lang="en-US" altLang="en-US" i="1" dirty="0" smtClean="0"/>
              <a:t>aspects.</a:t>
            </a:r>
            <a:endParaRPr lang="en-US" altLang="en-US" i="1" dirty="0"/>
          </a:p>
          <a:p>
            <a:r>
              <a:rPr lang="en-US" altLang="en-US" dirty="0" smtClean="0">
                <a:solidFill>
                  <a:schemeClr val="folHlink"/>
                </a:solidFill>
              </a:rPr>
              <a:t>Rational Unified Process (RUP)</a:t>
            </a:r>
            <a:r>
              <a:rPr lang="en-US" altLang="en-US" dirty="0" smtClean="0"/>
              <a:t>—a </a:t>
            </a:r>
            <a:r>
              <a:rPr lang="en-US" altLang="en-US" b="1" dirty="0"/>
              <a:t>“use-case driven, architecture-centric, iterative and incremental” </a:t>
            </a:r>
            <a:r>
              <a:rPr lang="en-US" altLang="en-US" dirty="0"/>
              <a:t>software process closely aligned with the </a:t>
            </a:r>
            <a:r>
              <a:rPr lang="en-US" altLang="en-US" i="1" dirty="0"/>
              <a:t>Unified Modeling Language (UML</a:t>
            </a:r>
            <a:r>
              <a:rPr lang="en-US" altLang="en-US" i="1" dirty="0" smtClean="0"/>
              <a:t>)</a:t>
            </a:r>
            <a:r>
              <a:rPr lang="en-US" dirty="0"/>
              <a:t> </a:t>
            </a:r>
            <a:r>
              <a:rPr lang="en-US" dirty="0" smtClean="0"/>
              <a:t>to model </a:t>
            </a:r>
            <a:r>
              <a:rPr lang="en-US" dirty="0"/>
              <a:t>and develop object-oriented system iteratively </a:t>
            </a:r>
            <a:r>
              <a:rPr lang="en-US" dirty="0" smtClean="0"/>
              <a:t>and incrementally</a:t>
            </a:r>
            <a:r>
              <a:rPr lang="en-US" dirty="0"/>
              <a:t>.</a:t>
            </a:r>
            <a:endParaRPr lang="en-US" altLang="en-US" dirty="0"/>
          </a:p>
          <a:p>
            <a:endParaRPr lang="en-US" dirty="0"/>
          </a:p>
        </p:txBody>
      </p:sp>
    </p:spTree>
    <p:extLst>
      <p:ext uri="{BB962C8B-B14F-4D97-AF65-F5344CB8AC3E}">
        <p14:creationId xmlns:p14="http://schemas.microsoft.com/office/powerpoint/2010/main" val="2117575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1"/>
            <a:ext cx="10515600" cy="979714"/>
          </a:xfrm>
        </p:spPr>
        <p:txBody>
          <a:bodyPr/>
          <a:lstStyle/>
          <a:p>
            <a:r>
              <a:rPr lang="en-US" dirty="0"/>
              <a:t>Comparison of different life-cycle models</a:t>
            </a:r>
          </a:p>
        </p:txBody>
      </p:sp>
      <p:sp>
        <p:nvSpPr>
          <p:cNvPr id="3" name="Content Placeholder 2"/>
          <p:cNvSpPr>
            <a:spLocks noGrp="1"/>
          </p:cNvSpPr>
          <p:nvPr>
            <p:ph idx="1"/>
          </p:nvPr>
        </p:nvSpPr>
        <p:spPr>
          <a:xfrm>
            <a:off x="851263" y="979714"/>
            <a:ext cx="10515600" cy="5773783"/>
          </a:xfrm>
        </p:spPr>
        <p:txBody>
          <a:bodyPr>
            <a:noAutofit/>
          </a:bodyPr>
          <a:lstStyle/>
          <a:p>
            <a:r>
              <a:rPr lang="en-US" sz="2200" dirty="0" smtClean="0"/>
              <a:t>The </a:t>
            </a:r>
            <a:r>
              <a:rPr lang="en-US" sz="2200" b="1" dirty="0"/>
              <a:t>classical waterfall model </a:t>
            </a:r>
            <a:r>
              <a:rPr lang="en-US" sz="2200" dirty="0"/>
              <a:t>can be considered as the basic model and all other life cycle models as embellishments of this model. However, the classical waterfall model cannot be used in practical development projects, since this model supports no mechanism to handle the errors committed during any of the phases. </a:t>
            </a:r>
            <a:endParaRPr lang="en-US" sz="2200" dirty="0" smtClean="0"/>
          </a:p>
          <a:p>
            <a:r>
              <a:rPr lang="en-US" sz="2200" dirty="0" smtClean="0"/>
              <a:t>This </a:t>
            </a:r>
            <a:r>
              <a:rPr lang="en-US" sz="2200" dirty="0"/>
              <a:t>problem is overcome in the </a:t>
            </a:r>
            <a:r>
              <a:rPr lang="en-US" sz="2200" b="1" dirty="0"/>
              <a:t>iterative waterfall model</a:t>
            </a:r>
            <a:r>
              <a:rPr lang="en-US" sz="2200" dirty="0"/>
              <a:t>. </a:t>
            </a:r>
            <a:r>
              <a:rPr lang="en-US" sz="2200" dirty="0" smtClean="0"/>
              <a:t>The </a:t>
            </a:r>
            <a:r>
              <a:rPr lang="en-US" sz="2200" dirty="0"/>
              <a:t>iterative waterfall model is probably the most widely used software development model evolved so far. This model is simple to understand and use. However this model is suitable only for well-understood problems; it is not suitable for very large projects and for projects that are subject to many risks. </a:t>
            </a:r>
            <a:endParaRPr lang="en-US" sz="2200" dirty="0" smtClean="0"/>
          </a:p>
          <a:p>
            <a:r>
              <a:rPr lang="en-US" sz="2200" dirty="0" smtClean="0"/>
              <a:t>The </a:t>
            </a:r>
            <a:r>
              <a:rPr lang="en-US" sz="2200" b="1" dirty="0"/>
              <a:t>prototyping model </a:t>
            </a:r>
            <a:r>
              <a:rPr lang="en-US" sz="2200" dirty="0"/>
              <a:t>is suitable for projects for which either the user requirements or the underlying technical aspects are not well understood. This model is especially popular for development of the user-interface part of the projects. </a:t>
            </a:r>
            <a:endParaRPr lang="en-US" sz="2200" dirty="0" smtClean="0"/>
          </a:p>
          <a:p>
            <a:r>
              <a:rPr lang="en-US" sz="2200" dirty="0"/>
              <a:t>The </a:t>
            </a:r>
            <a:r>
              <a:rPr lang="en-US" sz="2200" b="1" dirty="0"/>
              <a:t>evolutionary approach </a:t>
            </a:r>
            <a:r>
              <a:rPr lang="en-US" sz="2200" dirty="0"/>
              <a:t>is suitable for large problems which can be decomposed into a set of modules for incremental development and delivery. This model is also widely used for object oriented development projects. Of course, this model can only be used if the incremental delivery of the system is acceptable to the customer. The spiral model is called a meta model since it encompasses all other life cycle models. Risk handling is inherently built into this model. </a:t>
            </a:r>
          </a:p>
          <a:p>
            <a:endParaRPr lang="en-US" sz="2200" dirty="0"/>
          </a:p>
        </p:txBody>
      </p:sp>
    </p:spTree>
    <p:extLst>
      <p:ext uri="{BB962C8B-B14F-4D97-AF65-F5344CB8AC3E}">
        <p14:creationId xmlns:p14="http://schemas.microsoft.com/office/powerpoint/2010/main" val="3405557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03" y="0"/>
            <a:ext cx="10515600" cy="1325563"/>
          </a:xfrm>
        </p:spPr>
        <p:txBody>
          <a:bodyPr/>
          <a:lstStyle/>
          <a:p>
            <a:r>
              <a:rPr lang="en-US" dirty="0"/>
              <a:t>Comparison of different life-cycle models</a:t>
            </a:r>
          </a:p>
        </p:txBody>
      </p:sp>
      <p:sp>
        <p:nvSpPr>
          <p:cNvPr id="3" name="Content Placeholder 2"/>
          <p:cNvSpPr>
            <a:spLocks noGrp="1"/>
          </p:cNvSpPr>
          <p:nvPr>
            <p:ph idx="1"/>
          </p:nvPr>
        </p:nvSpPr>
        <p:spPr>
          <a:xfrm>
            <a:off x="942703" y="1005840"/>
            <a:ext cx="10515600" cy="5590904"/>
          </a:xfrm>
        </p:spPr>
        <p:txBody>
          <a:bodyPr>
            <a:normAutofit fontScale="85000" lnSpcReduction="20000"/>
          </a:bodyPr>
          <a:lstStyle/>
          <a:p>
            <a:r>
              <a:rPr lang="en-US" dirty="0" smtClean="0"/>
              <a:t>The </a:t>
            </a:r>
            <a:r>
              <a:rPr lang="en-US" b="1" dirty="0"/>
              <a:t>spiral model </a:t>
            </a:r>
            <a:r>
              <a:rPr lang="en-US" dirty="0"/>
              <a:t>is suitable for development of technically challenging software products that are prone to several kinds of risks. However, this model is much more complex than the other models – this is probably a factor deterring its use in ordinary projects</a:t>
            </a:r>
            <a:r>
              <a:rPr lang="en-US" dirty="0" smtClean="0"/>
              <a:t>.</a:t>
            </a:r>
          </a:p>
          <a:p>
            <a:r>
              <a:rPr lang="en-US" dirty="0" smtClean="0"/>
              <a:t> </a:t>
            </a:r>
            <a:r>
              <a:rPr lang="en-US" dirty="0"/>
              <a:t>The different software life cycle models can be compared from the viewpoint of the customer. Initially, customer confidence in the development team is usually high irrespective of the development model followed. During the lengthy development process, customer confidence normally drops off, as no working product is immediately visible. Developers answer customer queries using technical slang, and delays are announced. This gives rise to customer resentment. </a:t>
            </a:r>
            <a:endParaRPr lang="en-US" dirty="0" smtClean="0"/>
          </a:p>
          <a:p>
            <a:r>
              <a:rPr lang="en-US" dirty="0" smtClean="0"/>
              <a:t>On </a:t>
            </a:r>
            <a:r>
              <a:rPr lang="en-US" dirty="0"/>
              <a:t>the other hand, an evolutionary approach lets the customer experiment with a working product much earlier than the monolithic approaches. Another important advantage of the incremental model is that it reduces the customer’s trauma of getting used to an entirely new system. The gradual introduction of the product via incremental phases provides time to the customer to adjust to the new product. Also, from the customer’s financial viewpoint, incremental development does not require a large upfront capital outlay. The customer can order the incremental versions as and when he can afford them.</a:t>
            </a:r>
          </a:p>
        </p:txBody>
      </p:sp>
    </p:spTree>
    <p:extLst>
      <p:ext uri="{BB962C8B-B14F-4D97-AF65-F5344CB8AC3E}">
        <p14:creationId xmlns:p14="http://schemas.microsoft.com/office/powerpoint/2010/main" val="932837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4003" y="599938"/>
            <a:ext cx="9322095" cy="5539605"/>
          </a:xfrm>
          <a:prstGeom prst="rect">
            <a:avLst/>
          </a:prstGeom>
        </p:spPr>
      </p:pic>
    </p:spTree>
    <p:extLst>
      <p:ext uri="{BB962C8B-B14F-4D97-AF65-F5344CB8AC3E}">
        <p14:creationId xmlns:p14="http://schemas.microsoft.com/office/powerpoint/2010/main" val="39862416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049" y="274319"/>
            <a:ext cx="9799510" cy="6230983"/>
          </a:xfrm>
          <a:prstGeom prst="rect">
            <a:avLst/>
          </a:prstGeom>
        </p:spPr>
      </p:pic>
    </p:spTree>
    <p:extLst>
      <p:ext uri="{BB962C8B-B14F-4D97-AF65-F5344CB8AC3E}">
        <p14:creationId xmlns:p14="http://schemas.microsoft.com/office/powerpoint/2010/main" val="58131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8392" y="0"/>
            <a:ext cx="9092150" cy="6857999"/>
          </a:xfrm>
          <a:prstGeom prst="rect">
            <a:avLst/>
          </a:prstGeom>
        </p:spPr>
      </p:pic>
      <p:sp>
        <p:nvSpPr>
          <p:cNvPr id="3" name="Rectangle 2"/>
          <p:cNvSpPr/>
          <p:nvPr/>
        </p:nvSpPr>
        <p:spPr>
          <a:xfrm>
            <a:off x="9635319" y="3234096"/>
            <a:ext cx="2142310" cy="523220"/>
          </a:xfrm>
          <a:prstGeom prst="rect">
            <a:avLst/>
          </a:prstGeom>
        </p:spPr>
        <p:txBody>
          <a:bodyPr wrap="square">
            <a:spAutoFit/>
          </a:bodyPr>
          <a:lstStyle/>
          <a:p>
            <a:r>
              <a:rPr lang="en-US" sz="2800" dirty="0">
                <a:solidFill>
                  <a:srgbClr val="262626"/>
                </a:solidFill>
                <a:latin typeface="Impact" panose="020B0806030902050204" pitchFamily="34" charset="0"/>
              </a:rPr>
              <a:t>Process Flow</a:t>
            </a:r>
            <a:endParaRPr lang="en-US" sz="2800" dirty="0"/>
          </a:p>
        </p:txBody>
      </p:sp>
    </p:spTree>
    <p:extLst>
      <p:ext uri="{BB962C8B-B14F-4D97-AF65-F5344CB8AC3E}">
        <p14:creationId xmlns:p14="http://schemas.microsoft.com/office/powerpoint/2010/main" val="10884888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4403" y="587147"/>
            <a:ext cx="10384687" cy="5800589"/>
          </a:xfrm>
          <a:prstGeom prst="rect">
            <a:avLst/>
          </a:prstGeom>
        </p:spPr>
      </p:pic>
    </p:spTree>
    <p:extLst>
      <p:ext uri="{BB962C8B-B14F-4D97-AF65-F5344CB8AC3E}">
        <p14:creationId xmlns:p14="http://schemas.microsoft.com/office/powerpoint/2010/main" val="2933039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9342" y="398512"/>
            <a:ext cx="10371652" cy="6132918"/>
          </a:xfrm>
          <a:prstGeom prst="rect">
            <a:avLst/>
          </a:prstGeom>
        </p:spPr>
      </p:pic>
    </p:spTree>
    <p:extLst>
      <p:ext uri="{BB962C8B-B14F-4D97-AF65-F5344CB8AC3E}">
        <p14:creationId xmlns:p14="http://schemas.microsoft.com/office/powerpoint/2010/main" val="3090059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a:t>Concurrent development model </a:t>
            </a:r>
          </a:p>
          <a:p>
            <a:r>
              <a:rPr lang="en-US" dirty="0" smtClean="0"/>
              <a:t>RAD Model</a:t>
            </a:r>
          </a:p>
          <a:p>
            <a:r>
              <a:rPr lang="en-US" dirty="0" smtClean="0"/>
              <a:t>Iterative Model</a:t>
            </a:r>
            <a:endParaRPr lang="en-US" dirty="0"/>
          </a:p>
        </p:txBody>
      </p:sp>
    </p:spTree>
    <p:extLst>
      <p:ext uri="{BB962C8B-B14F-4D97-AF65-F5344CB8AC3E}">
        <p14:creationId xmlns:p14="http://schemas.microsoft.com/office/powerpoint/2010/main" val="150112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Identifying a Task Set</a:t>
            </a:r>
            <a:endParaRPr lang="en-US" dirty="0"/>
          </a:p>
        </p:txBody>
      </p:sp>
      <p:sp>
        <p:nvSpPr>
          <p:cNvPr id="3" name="Content Placeholder 2"/>
          <p:cNvSpPr>
            <a:spLocks noGrp="1"/>
          </p:cNvSpPr>
          <p:nvPr>
            <p:ph idx="1"/>
          </p:nvPr>
        </p:nvSpPr>
        <p:spPr>
          <a:xfrm>
            <a:off x="838200" y="1214650"/>
            <a:ext cx="10515600" cy="5643349"/>
          </a:xfrm>
        </p:spPr>
        <p:txBody>
          <a:bodyPr>
            <a:normAutofit/>
          </a:bodyPr>
          <a:lstStyle/>
          <a:p>
            <a:r>
              <a:rPr lang="en-US" dirty="0" smtClean="0"/>
              <a:t>Each Software Engineering action can be represented by a number of different </a:t>
            </a:r>
            <a:r>
              <a:rPr lang="en-US" i="1" dirty="0" smtClean="0">
                <a:solidFill>
                  <a:srgbClr val="9B6B8E"/>
                </a:solidFill>
              </a:rPr>
              <a:t>tasks sets</a:t>
            </a:r>
            <a:r>
              <a:rPr lang="en-US" dirty="0" smtClean="0">
                <a:solidFill>
                  <a:srgbClr val="9B6B8E"/>
                </a:solidFill>
              </a:rPr>
              <a:t>- </a:t>
            </a:r>
            <a:r>
              <a:rPr lang="en-US" dirty="0" smtClean="0"/>
              <a:t>each a collection of software engineering work tasks, related work products, quality assurance points, and project milestones.</a:t>
            </a:r>
          </a:p>
          <a:p>
            <a:r>
              <a:rPr lang="en-US" altLang="en-US" dirty="0" smtClean="0">
                <a:latin typeface="Palatino" pitchFamily="-128" charset="0"/>
              </a:rPr>
              <a:t>A </a:t>
            </a:r>
            <a:r>
              <a:rPr lang="en-US" altLang="en-US" dirty="0">
                <a:latin typeface="Palatino" pitchFamily="-128" charset="0"/>
              </a:rPr>
              <a:t>task set defines the actual work to be done to accomplish the objectives of a software engineering action.</a:t>
            </a:r>
          </a:p>
          <a:p>
            <a:pPr lvl="1"/>
            <a:r>
              <a:rPr lang="en-US" altLang="en-US" dirty="0">
                <a:solidFill>
                  <a:schemeClr val="folHlink"/>
                </a:solidFill>
                <a:latin typeface="Palatino" pitchFamily="-128" charset="0"/>
              </a:rPr>
              <a:t>A list of the task to be accomplished</a:t>
            </a:r>
          </a:p>
          <a:p>
            <a:pPr lvl="1"/>
            <a:r>
              <a:rPr lang="en-US" altLang="en-US" dirty="0">
                <a:solidFill>
                  <a:schemeClr val="folHlink"/>
                </a:solidFill>
                <a:latin typeface="Palatino" pitchFamily="-128" charset="0"/>
              </a:rPr>
              <a:t>A list of the work products to be produced</a:t>
            </a:r>
          </a:p>
          <a:p>
            <a:pPr lvl="1"/>
            <a:r>
              <a:rPr lang="en-US" altLang="en-US" dirty="0">
                <a:solidFill>
                  <a:schemeClr val="folHlink"/>
                </a:solidFill>
                <a:latin typeface="Palatino" pitchFamily="-128" charset="0"/>
              </a:rPr>
              <a:t>A list of the quality assurance filters to be applied</a:t>
            </a:r>
          </a:p>
          <a:p>
            <a:endParaRPr lang="en-US" dirty="0"/>
          </a:p>
        </p:txBody>
      </p:sp>
    </p:spTree>
    <p:extLst>
      <p:ext uri="{BB962C8B-B14F-4D97-AF65-F5344CB8AC3E}">
        <p14:creationId xmlns:p14="http://schemas.microsoft.com/office/powerpoint/2010/main" val="4094739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Example-Identifying </a:t>
            </a:r>
            <a:r>
              <a:rPr lang="en-US" dirty="0"/>
              <a:t>a Task Set</a:t>
            </a:r>
          </a:p>
        </p:txBody>
      </p:sp>
      <p:sp>
        <p:nvSpPr>
          <p:cNvPr id="3" name="Content Placeholder 2"/>
          <p:cNvSpPr>
            <a:spLocks noGrp="1"/>
          </p:cNvSpPr>
          <p:nvPr>
            <p:ph idx="1"/>
          </p:nvPr>
        </p:nvSpPr>
        <p:spPr>
          <a:xfrm>
            <a:off x="838200" y="1325563"/>
            <a:ext cx="10515600" cy="5532437"/>
          </a:xfrm>
        </p:spPr>
        <p:txBody>
          <a:bodyPr>
            <a:normAutofit/>
          </a:bodyPr>
          <a:lstStyle/>
          <a:p>
            <a:r>
              <a:rPr lang="en-US" dirty="0"/>
              <a:t>For example, a small software project requested by </a:t>
            </a:r>
            <a:r>
              <a:rPr lang="en-US" dirty="0" smtClean="0"/>
              <a:t>one person </a:t>
            </a:r>
            <a:r>
              <a:rPr lang="en-US" dirty="0"/>
              <a:t>with simple requirements, the </a:t>
            </a:r>
            <a:r>
              <a:rPr lang="en-US" dirty="0" smtClean="0"/>
              <a:t>communication activity </a:t>
            </a:r>
            <a:r>
              <a:rPr lang="en-US" dirty="0"/>
              <a:t>might encompass little more than a phone </a:t>
            </a:r>
            <a:r>
              <a:rPr lang="en-US" dirty="0" smtClean="0"/>
              <a:t>all with </a:t>
            </a:r>
            <a:r>
              <a:rPr lang="en-US" dirty="0"/>
              <a:t>the stakeholder. Therefore, the only </a:t>
            </a:r>
            <a:r>
              <a:rPr lang="en-US" dirty="0" smtClean="0"/>
              <a:t>necessary action </a:t>
            </a:r>
            <a:r>
              <a:rPr lang="en-US" dirty="0"/>
              <a:t>is phone conversation, the work tasks of </a:t>
            </a:r>
            <a:r>
              <a:rPr lang="en-US" dirty="0" smtClean="0"/>
              <a:t>this action </a:t>
            </a:r>
            <a:r>
              <a:rPr lang="en-US" dirty="0"/>
              <a:t>are</a:t>
            </a:r>
            <a:r>
              <a:rPr lang="en-US" dirty="0" smtClean="0"/>
              <a:t>:</a:t>
            </a:r>
            <a:endParaRPr lang="en-US" dirty="0"/>
          </a:p>
          <a:p>
            <a:pPr marL="457200" lvl="1" indent="0">
              <a:buNone/>
            </a:pPr>
            <a:r>
              <a:rPr lang="en-US" dirty="0" smtClean="0"/>
              <a:t>1</a:t>
            </a:r>
            <a:r>
              <a:rPr lang="en-US" dirty="0"/>
              <a:t>. Make contact with stakeholder via telephone. </a:t>
            </a:r>
          </a:p>
          <a:p>
            <a:pPr marL="457200" lvl="1" indent="0">
              <a:buNone/>
            </a:pPr>
            <a:r>
              <a:rPr lang="en-US" dirty="0" smtClean="0"/>
              <a:t>2</a:t>
            </a:r>
            <a:r>
              <a:rPr lang="en-US" dirty="0"/>
              <a:t>. Discuss requirements and take notes. </a:t>
            </a:r>
          </a:p>
          <a:p>
            <a:pPr marL="457200" lvl="1" indent="0">
              <a:buNone/>
            </a:pPr>
            <a:r>
              <a:rPr lang="en-US" dirty="0" smtClean="0"/>
              <a:t>3</a:t>
            </a:r>
            <a:r>
              <a:rPr lang="en-US" dirty="0"/>
              <a:t>. Organize notes into a brief written statement </a:t>
            </a:r>
            <a:r>
              <a:rPr lang="en-US" dirty="0" smtClean="0"/>
              <a:t>of requirements</a:t>
            </a:r>
            <a:r>
              <a:rPr lang="en-US" dirty="0"/>
              <a:t>. </a:t>
            </a:r>
          </a:p>
          <a:p>
            <a:pPr marL="457200" lvl="1" indent="0">
              <a:buNone/>
            </a:pPr>
            <a:r>
              <a:rPr lang="en-US" dirty="0" smtClean="0"/>
              <a:t>4</a:t>
            </a:r>
            <a:r>
              <a:rPr lang="en-US" dirty="0"/>
              <a:t>. E-mail to stakeholder for review and approval. </a:t>
            </a:r>
          </a:p>
        </p:txBody>
      </p:sp>
    </p:spTree>
    <p:extLst>
      <p:ext uri="{BB962C8B-B14F-4D97-AF65-F5344CB8AC3E}">
        <p14:creationId xmlns:p14="http://schemas.microsoft.com/office/powerpoint/2010/main" val="386903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0"/>
            <a:ext cx="10515600" cy="1325563"/>
          </a:xfrm>
        </p:spPr>
        <p:txBody>
          <a:bodyPr/>
          <a:lstStyle/>
          <a:p>
            <a:r>
              <a:rPr lang="en-US" dirty="0"/>
              <a:t>Example of a Task </a:t>
            </a:r>
            <a:r>
              <a:rPr lang="en-US" dirty="0" smtClean="0"/>
              <a:t>Set for </a:t>
            </a:r>
            <a:r>
              <a:rPr lang="en-US" dirty="0"/>
              <a:t>Elicitation</a:t>
            </a:r>
          </a:p>
        </p:txBody>
      </p:sp>
      <p:sp>
        <p:nvSpPr>
          <p:cNvPr id="3" name="Content Placeholder 2"/>
          <p:cNvSpPr>
            <a:spLocks noGrp="1"/>
          </p:cNvSpPr>
          <p:nvPr>
            <p:ph idx="1"/>
          </p:nvPr>
        </p:nvSpPr>
        <p:spPr>
          <a:xfrm>
            <a:off x="838200" y="1173706"/>
            <a:ext cx="10515600" cy="5684293"/>
          </a:xfrm>
        </p:spPr>
        <p:txBody>
          <a:bodyPr>
            <a:normAutofit/>
          </a:bodyPr>
          <a:lstStyle/>
          <a:p>
            <a:r>
              <a:rPr lang="en-US" dirty="0"/>
              <a:t>The task sets for Requirements gathering action for </a:t>
            </a:r>
            <a:r>
              <a:rPr lang="en-US" dirty="0" smtClean="0"/>
              <a:t>a </a:t>
            </a:r>
            <a:r>
              <a:rPr lang="en-US" b="1" dirty="0" smtClean="0"/>
              <a:t>simple </a:t>
            </a:r>
            <a:r>
              <a:rPr lang="en-US" dirty="0"/>
              <a:t>project may include</a:t>
            </a:r>
            <a:r>
              <a:rPr lang="en-US" dirty="0" smtClean="0"/>
              <a:t>:</a:t>
            </a:r>
            <a:endParaRPr lang="en-US" dirty="0"/>
          </a:p>
          <a:p>
            <a:pPr marL="457200" lvl="1" indent="0">
              <a:buNone/>
            </a:pPr>
            <a:r>
              <a:rPr lang="en-US" dirty="0"/>
              <a:t>1. Make a list of stakeholders for the project</a:t>
            </a:r>
            <a:r>
              <a:rPr lang="en-US" dirty="0" smtClean="0"/>
              <a:t>.</a:t>
            </a:r>
            <a:endParaRPr lang="en-US" dirty="0"/>
          </a:p>
          <a:p>
            <a:pPr marL="457200" lvl="1" indent="0">
              <a:buNone/>
            </a:pPr>
            <a:r>
              <a:rPr lang="en-US" dirty="0"/>
              <a:t>2. Invite all stakeholders to an informal meeting</a:t>
            </a:r>
            <a:r>
              <a:rPr lang="en-US" dirty="0" smtClean="0"/>
              <a:t>.</a:t>
            </a:r>
            <a:endParaRPr lang="en-US" dirty="0"/>
          </a:p>
          <a:p>
            <a:pPr marL="457200" lvl="1" indent="0">
              <a:buNone/>
            </a:pPr>
            <a:r>
              <a:rPr lang="en-US" dirty="0"/>
              <a:t>3. Ask each stakeholder to make a list of features </a:t>
            </a:r>
            <a:r>
              <a:rPr lang="en-US" dirty="0" smtClean="0"/>
              <a:t>and functions required.</a:t>
            </a:r>
          </a:p>
          <a:p>
            <a:pPr marL="457200" lvl="1" indent="0">
              <a:buNone/>
            </a:pPr>
            <a:r>
              <a:rPr lang="en-US" dirty="0" smtClean="0"/>
              <a:t>4</a:t>
            </a:r>
            <a:r>
              <a:rPr lang="en-US" dirty="0"/>
              <a:t>. Discuss requirements and build a final list</a:t>
            </a:r>
            <a:r>
              <a:rPr lang="en-US" dirty="0" smtClean="0"/>
              <a:t>.</a:t>
            </a:r>
            <a:endParaRPr lang="en-US" dirty="0"/>
          </a:p>
          <a:p>
            <a:pPr marL="457200" lvl="1" indent="0">
              <a:buNone/>
            </a:pPr>
            <a:r>
              <a:rPr lang="en-US" dirty="0"/>
              <a:t>5. Prioritize requirements</a:t>
            </a:r>
            <a:r>
              <a:rPr lang="en-US" dirty="0" smtClean="0"/>
              <a:t>.</a:t>
            </a:r>
            <a:endParaRPr lang="en-US" dirty="0"/>
          </a:p>
          <a:p>
            <a:pPr marL="457200" lvl="1" indent="0">
              <a:buNone/>
            </a:pPr>
            <a:r>
              <a:rPr lang="en-US" dirty="0"/>
              <a:t>6. Note areas of uncertainty. </a:t>
            </a:r>
          </a:p>
        </p:txBody>
      </p:sp>
    </p:spTree>
    <p:extLst>
      <p:ext uri="{BB962C8B-B14F-4D97-AF65-F5344CB8AC3E}">
        <p14:creationId xmlns:p14="http://schemas.microsoft.com/office/powerpoint/2010/main" val="2266016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5303</Words>
  <Application>Microsoft Office PowerPoint</Application>
  <PresentationFormat>Widescreen</PresentationFormat>
  <Paragraphs>296</Paragraphs>
  <Slides>62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Calibri Light</vt:lpstr>
      <vt:lpstr>Helvetica</vt:lpstr>
      <vt:lpstr>Impact</vt:lpstr>
      <vt:lpstr>Leawood-Book</vt:lpstr>
      <vt:lpstr>Leawood-BookItalic</vt:lpstr>
      <vt:lpstr>Palatino</vt:lpstr>
      <vt:lpstr>Wingdings</vt:lpstr>
      <vt:lpstr>Office Theme</vt:lpstr>
      <vt:lpstr>LECTURE 2: Process Models</vt:lpstr>
      <vt:lpstr>What / who / why is Process Models?</vt:lpstr>
      <vt:lpstr>PowerPoint Presentation</vt:lpstr>
      <vt:lpstr>A Generic Process Model</vt:lpstr>
      <vt:lpstr>Process Flow</vt:lpstr>
      <vt:lpstr>PowerPoint Presentation</vt:lpstr>
      <vt:lpstr>Identifying a Task Set</vt:lpstr>
      <vt:lpstr>Example-Identifying a Task Set</vt:lpstr>
      <vt:lpstr>Example of a Task Set for Elicitation</vt:lpstr>
      <vt:lpstr>Example of a Task Set for Elicitation</vt:lpstr>
      <vt:lpstr>PowerPoint Presentation</vt:lpstr>
      <vt:lpstr>Process Patterns</vt:lpstr>
      <vt:lpstr>Process Pattern Types</vt:lpstr>
      <vt:lpstr>PowerPoint Presentation</vt:lpstr>
      <vt:lpstr>Process Assessment and Improvement</vt:lpstr>
      <vt:lpstr>Prescriptive Models</vt:lpstr>
      <vt:lpstr>SOFTWARE PROCESS MODELS</vt:lpstr>
      <vt:lpstr>THE WATERFALL MODEL (LINEAR SEQUENTIAL) </vt:lpstr>
      <vt:lpstr>phases in sequential Waterfall model</vt:lpstr>
      <vt:lpstr>Waterfall Model Applications</vt:lpstr>
      <vt:lpstr>Advantages of Waterfall Model </vt:lpstr>
      <vt:lpstr>Disadvantages of Waterfall Model</vt:lpstr>
      <vt:lpstr>DRAWBACKS OF WATERFALL MODEL</vt:lpstr>
      <vt:lpstr>V-Model</vt:lpstr>
      <vt:lpstr>PowerPoint Presentation</vt:lpstr>
      <vt:lpstr>Incremental Process Model </vt:lpstr>
      <vt:lpstr>Incremental Model </vt:lpstr>
      <vt:lpstr>PowerPoint Presentation</vt:lpstr>
      <vt:lpstr>PowerPoint Presentation</vt:lpstr>
      <vt:lpstr>Advantages of Incremental Process Model</vt:lpstr>
      <vt:lpstr>Disadvantages of Incremental Process Model</vt:lpstr>
      <vt:lpstr>When to Use Incremental Process Model? </vt:lpstr>
      <vt:lpstr>Incremental development benefits</vt:lpstr>
      <vt:lpstr>Incremental development problems</vt:lpstr>
      <vt:lpstr>Evolutionary Process Models</vt:lpstr>
      <vt:lpstr>1. Prototyping Model</vt:lpstr>
      <vt:lpstr>PowerPoint Presentation</vt:lpstr>
      <vt:lpstr>PowerPoint Presentation</vt:lpstr>
      <vt:lpstr>Benefits of prototyping</vt:lpstr>
      <vt:lpstr>DRAWBACKS</vt:lpstr>
      <vt:lpstr>Advantages of Prototyping Model</vt:lpstr>
      <vt:lpstr>Disadvantages of Prototyping Model:</vt:lpstr>
      <vt:lpstr>PowerPoint Presentation</vt:lpstr>
      <vt:lpstr>The Spiral Model (Software Development For Critical Projects) </vt:lpstr>
      <vt:lpstr>The Spiral Model (Software Development For Critical Projects) </vt:lpstr>
      <vt:lpstr>PowerPoint Presentation</vt:lpstr>
      <vt:lpstr>PowerPoint Presentation</vt:lpstr>
      <vt:lpstr>Spiral model sectors</vt:lpstr>
      <vt:lpstr>Spiral model usage</vt:lpstr>
      <vt:lpstr>Advantages of Spiral Model</vt:lpstr>
      <vt:lpstr>Disadvantages</vt:lpstr>
      <vt:lpstr>Three Concerns on Evolutionary Processes</vt:lpstr>
      <vt:lpstr>PowerPoint Presentation</vt:lpstr>
      <vt:lpstr>PowerPoint Presentation</vt:lpstr>
      <vt:lpstr>Specialized Process Models</vt:lpstr>
      <vt:lpstr>Comparison of different life-cycle models</vt:lpstr>
      <vt:lpstr>Comparison of different life-cycle models</vt:lpstr>
      <vt:lpstr>PowerPoint Presentation</vt:lpstr>
      <vt:lpstr>PowerPoint Presentation</vt:lpstr>
      <vt:lpstr>PowerPoint Presentation</vt:lpstr>
      <vt:lpstr>PowerPoint Presentation</vt:lpstr>
      <vt:lpstr>Reading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 2: THE PROCESS</dc:title>
  <dc:creator>basit</dc:creator>
  <cp:lastModifiedBy>Nazia</cp:lastModifiedBy>
  <cp:revision>309</cp:revision>
  <dcterms:created xsi:type="dcterms:W3CDTF">2020-01-29T21:54:16Z</dcterms:created>
  <dcterms:modified xsi:type="dcterms:W3CDTF">2023-09-26T04:48:12Z</dcterms:modified>
</cp:coreProperties>
</file>