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312" r:id="rId3"/>
    <p:sldId id="313" r:id="rId4"/>
    <p:sldId id="314" r:id="rId5"/>
    <p:sldId id="315" r:id="rId6"/>
    <p:sldId id="316" r:id="rId7"/>
    <p:sldId id="317" r:id="rId8"/>
    <p:sldId id="318" r:id="rId9"/>
    <p:sldId id="319" r:id="rId10"/>
    <p:sldId id="320" r:id="rId11"/>
    <p:sldId id="321" r:id="rId12"/>
    <p:sldId id="322" r:id="rId13"/>
    <p:sldId id="337" r:id="rId14"/>
    <p:sldId id="338" r:id="rId15"/>
    <p:sldId id="339" r:id="rId16"/>
    <p:sldId id="340" r:id="rId17"/>
    <p:sldId id="341"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06" r:id="rId33"/>
    <p:sldId id="31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59" autoAdjust="0"/>
    <p:restoredTop sz="94660"/>
  </p:normalViewPr>
  <p:slideViewPr>
    <p:cSldViewPr snapToGrid="0">
      <p:cViewPr varScale="1">
        <p:scale>
          <a:sx n="73" d="100"/>
          <a:sy n="73" d="100"/>
        </p:scale>
        <p:origin x="6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628BEA-D6D9-4603-B51E-F01365D8DA26}"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9BCAC440-FAA5-495D-8722-358D5338F755}">
      <dgm:prSet phldrT="[Text]" custT="1"/>
      <dgm:spPr/>
      <dgm:t>
        <a:bodyPr/>
        <a:lstStyle/>
        <a:p>
          <a:pPr marL="0"/>
          <a:r>
            <a:rPr lang="en-US" sz="1800" b="1" dirty="0"/>
            <a:t>Strengths</a:t>
          </a:r>
        </a:p>
        <a:p>
          <a:pPr marL="0"/>
          <a:endParaRPr lang="en-US" sz="1800" dirty="0"/>
        </a:p>
      </dgm:t>
    </dgm:pt>
    <dgm:pt modelId="{8D9B1F82-DA96-49F5-9292-FE171731368C}" type="parTrans" cxnId="{795BA2E7-FDE0-42C8-BCBB-E3714FA78ADF}">
      <dgm:prSet/>
      <dgm:spPr/>
      <dgm:t>
        <a:bodyPr/>
        <a:lstStyle/>
        <a:p>
          <a:endParaRPr lang="en-US"/>
        </a:p>
      </dgm:t>
    </dgm:pt>
    <dgm:pt modelId="{77E70DD3-082D-41AC-B1A9-804C4B59EDD7}" type="sibTrans" cxnId="{795BA2E7-FDE0-42C8-BCBB-E3714FA78ADF}">
      <dgm:prSet/>
      <dgm:spPr/>
      <dgm:t>
        <a:bodyPr/>
        <a:lstStyle/>
        <a:p>
          <a:endParaRPr lang="en-US"/>
        </a:p>
      </dgm:t>
    </dgm:pt>
    <dgm:pt modelId="{10EBC695-929F-45CC-9502-3FF88FDFD4F4}">
      <dgm:prSet phldrT="[Text]" custT="1"/>
      <dgm:spPr/>
      <dgm:t>
        <a:bodyPr/>
        <a:lstStyle/>
        <a:p>
          <a:r>
            <a:rPr lang="en-US" sz="1800" b="1" dirty="0" smtClean="0"/>
            <a:t>Weaknesses</a:t>
          </a:r>
        </a:p>
        <a:p>
          <a:endParaRPr lang="en-US" sz="1800" b="1" dirty="0" smtClean="0"/>
        </a:p>
      </dgm:t>
    </dgm:pt>
    <dgm:pt modelId="{7A4B0A90-A90D-4308-85E6-E9DF69DA7B1D}" type="parTrans" cxnId="{67248D54-30FB-47EA-A733-1005241D74B7}">
      <dgm:prSet/>
      <dgm:spPr/>
      <dgm:t>
        <a:bodyPr/>
        <a:lstStyle/>
        <a:p>
          <a:endParaRPr lang="en-US"/>
        </a:p>
      </dgm:t>
    </dgm:pt>
    <dgm:pt modelId="{3B933BC9-EB1E-48A3-AA83-9087D5233779}" type="sibTrans" cxnId="{67248D54-30FB-47EA-A733-1005241D74B7}">
      <dgm:prSet/>
      <dgm:spPr/>
      <dgm:t>
        <a:bodyPr/>
        <a:lstStyle/>
        <a:p>
          <a:endParaRPr lang="en-US"/>
        </a:p>
      </dgm:t>
    </dgm:pt>
    <dgm:pt modelId="{A89DF0FB-C413-41C9-930A-1737C4375BDA}">
      <dgm:prSet phldrT="[Text]" custT="1"/>
      <dgm:spPr/>
      <dgm:t>
        <a:bodyPr/>
        <a:lstStyle/>
        <a:p>
          <a:r>
            <a:rPr lang="en-US" sz="1800" b="1" dirty="0"/>
            <a:t>Opportunities</a:t>
          </a:r>
        </a:p>
        <a:p>
          <a:endParaRPr lang="en-US" sz="1800" dirty="0"/>
        </a:p>
      </dgm:t>
    </dgm:pt>
    <dgm:pt modelId="{144C3A52-9470-48B0-8E9B-CBFF1171D1EB}" type="parTrans" cxnId="{231B6440-64F6-4F5E-AD26-4A259848C3BD}">
      <dgm:prSet/>
      <dgm:spPr/>
      <dgm:t>
        <a:bodyPr/>
        <a:lstStyle/>
        <a:p>
          <a:endParaRPr lang="en-US"/>
        </a:p>
      </dgm:t>
    </dgm:pt>
    <dgm:pt modelId="{AA5985B2-5861-4AC6-ACA3-F8E486085C6B}" type="sibTrans" cxnId="{231B6440-64F6-4F5E-AD26-4A259848C3BD}">
      <dgm:prSet/>
      <dgm:spPr/>
      <dgm:t>
        <a:bodyPr/>
        <a:lstStyle/>
        <a:p>
          <a:endParaRPr lang="en-US"/>
        </a:p>
      </dgm:t>
    </dgm:pt>
    <dgm:pt modelId="{F7F446E7-9973-4E17-9203-FB52882A524C}">
      <dgm:prSet phldrT="[Text]" custT="1"/>
      <dgm:spPr/>
      <dgm:t>
        <a:bodyPr/>
        <a:lstStyle/>
        <a:p>
          <a:r>
            <a:rPr lang="en-US" sz="1800" b="1" dirty="0"/>
            <a:t>Threats</a:t>
          </a:r>
        </a:p>
        <a:p>
          <a:endParaRPr lang="en-US" sz="1800" dirty="0"/>
        </a:p>
      </dgm:t>
    </dgm:pt>
    <dgm:pt modelId="{FF85555D-7FEB-4248-8D92-61DC0ED5E98B}" type="parTrans" cxnId="{C146A08A-D93D-4824-A71E-211778A28F76}">
      <dgm:prSet/>
      <dgm:spPr/>
      <dgm:t>
        <a:bodyPr/>
        <a:lstStyle/>
        <a:p>
          <a:endParaRPr lang="en-US"/>
        </a:p>
      </dgm:t>
    </dgm:pt>
    <dgm:pt modelId="{B1CBF4F4-0E28-4EC1-B52F-A1E5824D6A57}" type="sibTrans" cxnId="{C146A08A-D93D-4824-A71E-211778A28F76}">
      <dgm:prSet/>
      <dgm:spPr/>
      <dgm:t>
        <a:bodyPr/>
        <a:lstStyle/>
        <a:p>
          <a:endParaRPr lang="en-US"/>
        </a:p>
      </dgm:t>
    </dgm:pt>
    <dgm:pt modelId="{F1DEE446-B895-4107-9E66-E5043937FFBE}">
      <dgm:prSet custT="1"/>
      <dgm:spPr/>
      <dgm:t>
        <a:bodyPr/>
        <a:lstStyle/>
        <a:p>
          <a:r>
            <a:rPr lang="en-US" sz="1800" dirty="0"/>
            <a:t>Will established position within a well-defined niche.</a:t>
          </a:r>
        </a:p>
      </dgm:t>
    </dgm:pt>
    <dgm:pt modelId="{14D17C14-7F1B-48B7-9595-512A686E18AB}" type="parTrans" cxnId="{B2136562-4F6C-4A95-9C20-5BC982FCDBC6}">
      <dgm:prSet/>
      <dgm:spPr/>
      <dgm:t>
        <a:bodyPr/>
        <a:lstStyle/>
        <a:p>
          <a:endParaRPr lang="en-US"/>
        </a:p>
      </dgm:t>
    </dgm:pt>
    <dgm:pt modelId="{8DE9BA72-49B0-47BD-AFEB-9D24C9250842}" type="sibTrans" cxnId="{B2136562-4F6C-4A95-9C20-5BC982FCDBC6}">
      <dgm:prSet/>
      <dgm:spPr/>
      <dgm:t>
        <a:bodyPr/>
        <a:lstStyle/>
        <a:p>
          <a:endParaRPr lang="en-US"/>
        </a:p>
      </dgm:t>
    </dgm:pt>
    <dgm:pt modelId="{C050174A-4FC5-40E0-A959-F6FA4036A976}">
      <dgm:prSet custT="1"/>
      <dgm:spPr/>
      <dgm:t>
        <a:bodyPr/>
        <a:lstStyle/>
        <a:p>
          <a:endParaRPr lang="en-US" sz="1200" dirty="0"/>
        </a:p>
      </dgm:t>
    </dgm:pt>
    <dgm:pt modelId="{E448C2CC-CC2E-4EF9-84F5-C0FEA6986EF5}" type="parTrans" cxnId="{4C9BC555-5E4A-438F-9CFB-04CE1D836A47}">
      <dgm:prSet/>
      <dgm:spPr/>
      <dgm:t>
        <a:bodyPr/>
        <a:lstStyle/>
        <a:p>
          <a:endParaRPr lang="en-US"/>
        </a:p>
      </dgm:t>
    </dgm:pt>
    <dgm:pt modelId="{130C4792-1DF2-4E61-A57C-E9756A9E36E7}" type="sibTrans" cxnId="{4C9BC555-5E4A-438F-9CFB-04CE1D836A47}">
      <dgm:prSet/>
      <dgm:spPr/>
      <dgm:t>
        <a:bodyPr/>
        <a:lstStyle/>
        <a:p>
          <a:endParaRPr lang="en-US"/>
        </a:p>
      </dgm:t>
    </dgm:pt>
    <dgm:pt modelId="{77128913-BFD3-4CA2-A294-4644858D0542}">
      <dgm:prSet custT="1"/>
      <dgm:spPr/>
      <dgm:t>
        <a:bodyPr/>
        <a:lstStyle/>
        <a:p>
          <a:r>
            <a:rPr lang="en-US" sz="1800" dirty="0"/>
            <a:t>Identified market for projects using traditional marketing.</a:t>
          </a:r>
        </a:p>
      </dgm:t>
    </dgm:pt>
    <dgm:pt modelId="{70D14262-9094-43AA-9339-2BAF777C7784}" type="parTrans" cxnId="{4CBA148C-92F7-45D4-BD17-B119970B43A8}">
      <dgm:prSet/>
      <dgm:spPr/>
      <dgm:t>
        <a:bodyPr/>
        <a:lstStyle/>
        <a:p>
          <a:endParaRPr lang="en-US"/>
        </a:p>
      </dgm:t>
    </dgm:pt>
    <dgm:pt modelId="{81E590B7-D5FF-4C39-B8EF-DE402973A8AB}" type="sibTrans" cxnId="{4CBA148C-92F7-45D4-BD17-B119970B43A8}">
      <dgm:prSet/>
      <dgm:spPr/>
      <dgm:t>
        <a:bodyPr/>
        <a:lstStyle/>
        <a:p>
          <a:endParaRPr lang="en-US"/>
        </a:p>
      </dgm:t>
    </dgm:pt>
    <dgm:pt modelId="{310C1178-0235-4A6F-851B-B4085AB3470B}">
      <dgm:prSet custT="1"/>
      <dgm:spPr/>
      <dgm:t>
        <a:bodyPr/>
        <a:lstStyle/>
        <a:p>
          <a:r>
            <a:rPr lang="en-US" sz="1800" dirty="0"/>
            <a:t>Larger agencies using less-experienced consultants.</a:t>
          </a:r>
        </a:p>
      </dgm:t>
    </dgm:pt>
    <dgm:pt modelId="{591E62F5-662A-4F3A-BAF0-229A9C1FED46}" type="parTrans" cxnId="{41EA2E8A-FECA-46F1-8D06-505631428D09}">
      <dgm:prSet/>
      <dgm:spPr/>
      <dgm:t>
        <a:bodyPr/>
        <a:lstStyle/>
        <a:p>
          <a:endParaRPr lang="en-US"/>
        </a:p>
      </dgm:t>
    </dgm:pt>
    <dgm:pt modelId="{23ADD01B-A5CB-4A1B-91B9-13B334B84EAE}" type="sibTrans" cxnId="{41EA2E8A-FECA-46F1-8D06-505631428D09}">
      <dgm:prSet/>
      <dgm:spPr/>
      <dgm:t>
        <a:bodyPr/>
        <a:lstStyle/>
        <a:p>
          <a:endParaRPr lang="en-US"/>
        </a:p>
      </dgm:t>
    </dgm:pt>
    <dgm:pt modelId="{278BBECE-58D3-4D76-95FC-9A54FB2CAA50}">
      <dgm:prSet custT="1"/>
      <dgm:spPr/>
      <dgm:t>
        <a:bodyPr/>
        <a:lstStyle/>
        <a:p>
          <a:r>
            <a:rPr lang="en-US" sz="1800" dirty="0"/>
            <a:t>Smaller agencies seeking to enter that market.</a:t>
          </a:r>
        </a:p>
      </dgm:t>
    </dgm:pt>
    <dgm:pt modelId="{AFF75C99-F791-4C38-9E2A-28CA5732CD92}" type="parTrans" cxnId="{B448E47C-BBB9-464E-801F-A0748177E21C}">
      <dgm:prSet/>
      <dgm:spPr/>
      <dgm:t>
        <a:bodyPr/>
        <a:lstStyle/>
        <a:p>
          <a:endParaRPr lang="en-US"/>
        </a:p>
      </dgm:t>
    </dgm:pt>
    <dgm:pt modelId="{A6315804-AFE3-4339-8DFE-B29F2A83512D}" type="sibTrans" cxnId="{B448E47C-BBB9-464E-801F-A0748177E21C}">
      <dgm:prSet/>
      <dgm:spPr/>
      <dgm:t>
        <a:bodyPr/>
        <a:lstStyle/>
        <a:p>
          <a:endParaRPr lang="en-US"/>
        </a:p>
      </dgm:t>
    </dgm:pt>
    <dgm:pt modelId="{7E46497C-706E-4EDA-B85F-BB3AEEBC41FD}">
      <dgm:prSet custT="1"/>
      <dgm:spPr/>
      <dgm:t>
        <a:bodyPr/>
        <a:lstStyle/>
        <a:p>
          <a:endParaRPr lang="en-US" sz="1800" dirty="0"/>
        </a:p>
      </dgm:t>
    </dgm:pt>
    <dgm:pt modelId="{1A709B0B-B1FE-465A-A50B-50165491B448}" type="parTrans" cxnId="{2A3B38C5-60B9-4406-98CA-E86709045389}">
      <dgm:prSet/>
      <dgm:spPr/>
      <dgm:t>
        <a:bodyPr/>
        <a:lstStyle/>
        <a:p>
          <a:endParaRPr lang="en-US"/>
        </a:p>
      </dgm:t>
    </dgm:pt>
    <dgm:pt modelId="{E544225A-FA4E-4FA0-8C82-14305C1542A1}" type="sibTrans" cxnId="{2A3B38C5-60B9-4406-98CA-E86709045389}">
      <dgm:prSet/>
      <dgm:spPr/>
      <dgm:t>
        <a:bodyPr/>
        <a:lstStyle/>
        <a:p>
          <a:endParaRPr lang="en-US"/>
        </a:p>
      </dgm:t>
    </dgm:pt>
    <dgm:pt modelId="{37E4152E-B4BF-4BDD-99BE-967769B7B747}">
      <dgm:prSet custT="1"/>
      <dgm:spPr/>
      <dgm:t>
        <a:bodyPr/>
        <a:lstStyle/>
        <a:p>
          <a:pPr marL="114300" indent="-114300"/>
          <a:r>
            <a:rPr lang="en-US" sz="1800" dirty="0"/>
            <a:t> Reputation in a  marketplace.</a:t>
          </a:r>
        </a:p>
      </dgm:t>
    </dgm:pt>
    <dgm:pt modelId="{62376D7A-2341-4582-AC50-02651295730D}" type="parTrans" cxnId="{7915D559-0340-4D90-B702-E5EDBA2C8D44}">
      <dgm:prSet/>
      <dgm:spPr/>
      <dgm:t>
        <a:bodyPr/>
        <a:lstStyle/>
        <a:p>
          <a:endParaRPr lang="en-US"/>
        </a:p>
      </dgm:t>
    </dgm:pt>
    <dgm:pt modelId="{DCC8AF9A-A4AD-400F-AB55-51A4E3E2D356}" type="sibTrans" cxnId="{7915D559-0340-4D90-B702-E5EDBA2C8D44}">
      <dgm:prSet/>
      <dgm:spPr/>
      <dgm:t>
        <a:bodyPr/>
        <a:lstStyle/>
        <a:p>
          <a:endParaRPr lang="en-US"/>
        </a:p>
      </dgm:t>
    </dgm:pt>
    <dgm:pt modelId="{1B35D9B3-B026-436B-9721-9F9C34E57F36}">
      <dgm:prSet custT="1"/>
      <dgm:spPr/>
      <dgm:t>
        <a:bodyPr/>
        <a:lstStyle/>
        <a:p>
          <a:pPr marL="114300" indent="0"/>
          <a:endParaRPr lang="en-US" sz="1200" dirty="0"/>
        </a:p>
      </dgm:t>
    </dgm:pt>
    <dgm:pt modelId="{3A958A0D-5C69-4FDB-A77B-7A407C879392}" type="parTrans" cxnId="{0EF74680-E5F9-481E-80E5-FFFA2461CB5A}">
      <dgm:prSet/>
      <dgm:spPr/>
      <dgm:t>
        <a:bodyPr/>
        <a:lstStyle/>
        <a:p>
          <a:endParaRPr lang="en-US"/>
        </a:p>
      </dgm:t>
    </dgm:pt>
    <dgm:pt modelId="{A7AC886C-4106-4931-A79B-9BAE1DFD6341}" type="sibTrans" cxnId="{0EF74680-E5F9-481E-80E5-FFFA2461CB5A}">
      <dgm:prSet/>
      <dgm:spPr/>
      <dgm:t>
        <a:bodyPr/>
        <a:lstStyle/>
        <a:p>
          <a:endParaRPr lang="en-US"/>
        </a:p>
      </dgm:t>
    </dgm:pt>
    <dgm:pt modelId="{8F9C1890-6480-4089-8ABD-392A262941C1}">
      <dgm:prSet custT="1"/>
      <dgm:spPr/>
      <dgm:t>
        <a:bodyPr/>
        <a:lstStyle/>
        <a:p>
          <a:pPr marL="114300" indent="-114300"/>
          <a:r>
            <a:rPr lang="en-US" sz="1800" dirty="0"/>
            <a:t>High level of </a:t>
          </a:r>
          <a:r>
            <a:rPr lang="en-US" sz="1800" baseline="0" dirty="0"/>
            <a:t>expertise</a:t>
          </a:r>
          <a:r>
            <a:rPr lang="en-US" sz="1800" dirty="0"/>
            <a:t> in the Agency</a:t>
          </a:r>
        </a:p>
      </dgm:t>
    </dgm:pt>
    <dgm:pt modelId="{144592C9-A857-4D4F-B2E5-DFAEBCC2744F}" type="parTrans" cxnId="{E632FBC4-62C6-4CAE-988F-C230A09AA6AE}">
      <dgm:prSet/>
      <dgm:spPr/>
      <dgm:t>
        <a:bodyPr/>
        <a:lstStyle/>
        <a:p>
          <a:endParaRPr lang="en-US"/>
        </a:p>
      </dgm:t>
    </dgm:pt>
    <dgm:pt modelId="{77A0B680-3B53-4AE6-BB56-EAC4A079798F}" type="sibTrans" cxnId="{E632FBC4-62C6-4CAE-988F-C230A09AA6AE}">
      <dgm:prSet/>
      <dgm:spPr/>
      <dgm:t>
        <a:bodyPr/>
        <a:lstStyle/>
        <a:p>
          <a:endParaRPr lang="en-US"/>
        </a:p>
      </dgm:t>
    </dgm:pt>
    <dgm:pt modelId="{85AF455B-8AAD-4F2A-9F94-5E77DA8E15EB}">
      <dgm:prSet custT="1"/>
      <dgm:spPr/>
      <dgm:t>
        <a:bodyPr/>
        <a:lstStyle/>
        <a:p>
          <a:pPr marL="114300" indent="-114300"/>
          <a:endParaRPr lang="en-US" sz="1800" dirty="0"/>
        </a:p>
      </dgm:t>
    </dgm:pt>
    <dgm:pt modelId="{CAFD55D6-0603-4383-914D-12A626C60F58}" type="parTrans" cxnId="{015CE30C-58A9-4C4A-A6A7-0F1FE086493C}">
      <dgm:prSet/>
      <dgm:spPr/>
      <dgm:t>
        <a:bodyPr/>
        <a:lstStyle/>
        <a:p>
          <a:endParaRPr lang="en-US"/>
        </a:p>
      </dgm:t>
    </dgm:pt>
    <dgm:pt modelId="{65DB8217-1F33-4E45-AA5A-E3865FAFB59F}" type="sibTrans" cxnId="{015CE30C-58A9-4C4A-A6A7-0F1FE086493C}">
      <dgm:prSet/>
      <dgm:spPr/>
      <dgm:t>
        <a:bodyPr/>
        <a:lstStyle/>
        <a:p>
          <a:endParaRPr lang="en-US"/>
        </a:p>
      </dgm:t>
    </dgm:pt>
    <dgm:pt modelId="{CFB443E7-4D17-438B-BC2C-402FD81386CE}">
      <dgm:prSet custT="1"/>
      <dgm:spPr/>
      <dgm:t>
        <a:bodyPr/>
        <a:lstStyle/>
        <a:p>
          <a:r>
            <a:rPr lang="en-US" sz="1800" dirty="0"/>
            <a:t>Shortage of experienced consultants available.</a:t>
          </a:r>
          <a:endParaRPr lang="en-US" sz="1800" baseline="0" dirty="0"/>
        </a:p>
      </dgm:t>
    </dgm:pt>
    <dgm:pt modelId="{2D991593-766A-45C1-A6B1-0009450DF2EB}" type="parTrans" cxnId="{0E01ED58-8122-4975-BB83-1EF087074685}">
      <dgm:prSet/>
      <dgm:spPr/>
      <dgm:t>
        <a:bodyPr/>
        <a:lstStyle/>
        <a:p>
          <a:endParaRPr lang="en-US"/>
        </a:p>
      </dgm:t>
    </dgm:pt>
    <dgm:pt modelId="{88B6B09F-8249-44C7-A7B1-CFE2075B1438}" type="sibTrans" cxnId="{0E01ED58-8122-4975-BB83-1EF087074685}">
      <dgm:prSet/>
      <dgm:spPr/>
      <dgm:t>
        <a:bodyPr/>
        <a:lstStyle/>
        <a:p>
          <a:endParaRPr lang="en-US"/>
        </a:p>
      </dgm:t>
    </dgm:pt>
    <dgm:pt modelId="{483C4BDD-65B1-4CC9-8AC1-687EE8C6A419}">
      <dgm:prSet custT="1"/>
      <dgm:spPr/>
      <dgm:t>
        <a:bodyPr/>
        <a:lstStyle/>
        <a:p>
          <a:r>
            <a:rPr lang="en-US" sz="1800" baseline="0" dirty="0"/>
            <a:t>Unable to handle too many projects at a time because of shortage of resources they had their expertise.</a:t>
          </a:r>
        </a:p>
      </dgm:t>
    </dgm:pt>
    <dgm:pt modelId="{3BEC7720-9F76-4D4F-AD79-8390616657AB}" type="parTrans" cxnId="{2EA94D33-FBE9-4B61-B521-4465C5D80361}">
      <dgm:prSet/>
      <dgm:spPr/>
      <dgm:t>
        <a:bodyPr/>
        <a:lstStyle/>
        <a:p>
          <a:endParaRPr lang="en-US"/>
        </a:p>
      </dgm:t>
    </dgm:pt>
    <dgm:pt modelId="{7C2CC5C3-A771-4CE0-9C50-71FD548F4B3D}" type="sibTrans" cxnId="{2EA94D33-FBE9-4B61-B521-4465C5D80361}">
      <dgm:prSet/>
      <dgm:spPr/>
      <dgm:t>
        <a:bodyPr/>
        <a:lstStyle/>
        <a:p>
          <a:endParaRPr lang="en-US"/>
        </a:p>
      </dgm:t>
    </dgm:pt>
    <dgm:pt modelId="{506588C9-FD3B-4525-A5C5-F1E3E9D44333}" type="pres">
      <dgm:prSet presAssocID="{DC628BEA-D6D9-4603-B51E-F01365D8DA26}" presName="matrix" presStyleCnt="0">
        <dgm:presLayoutVars>
          <dgm:chMax val="1"/>
          <dgm:dir/>
          <dgm:resizeHandles val="exact"/>
        </dgm:presLayoutVars>
      </dgm:prSet>
      <dgm:spPr/>
      <dgm:t>
        <a:bodyPr/>
        <a:lstStyle/>
        <a:p>
          <a:endParaRPr lang="en-US"/>
        </a:p>
      </dgm:t>
    </dgm:pt>
    <dgm:pt modelId="{62F9762B-C88E-4BF1-8CE7-6FC4CDCDD90E}" type="pres">
      <dgm:prSet presAssocID="{DC628BEA-D6D9-4603-B51E-F01365D8DA26}" presName="diamond" presStyleLbl="bgShp" presStyleIdx="0" presStyleCnt="1"/>
      <dgm:spPr/>
    </dgm:pt>
    <dgm:pt modelId="{6F31DC6E-157F-4594-BFD8-88F030F862B0}" type="pres">
      <dgm:prSet presAssocID="{DC628BEA-D6D9-4603-B51E-F01365D8DA26}" presName="quad1" presStyleLbl="node1" presStyleIdx="0" presStyleCnt="4" custScaleX="126413" custScaleY="110930" custLinFactNeighborX="-7415" custLinFactNeighborY="1060">
        <dgm:presLayoutVars>
          <dgm:chMax val="0"/>
          <dgm:chPref val="0"/>
          <dgm:bulletEnabled val="1"/>
        </dgm:presLayoutVars>
      </dgm:prSet>
      <dgm:spPr/>
      <dgm:t>
        <a:bodyPr/>
        <a:lstStyle/>
        <a:p>
          <a:endParaRPr lang="en-US"/>
        </a:p>
      </dgm:t>
    </dgm:pt>
    <dgm:pt modelId="{041CC183-6661-4696-8928-57F92C11A81A}" type="pres">
      <dgm:prSet presAssocID="{DC628BEA-D6D9-4603-B51E-F01365D8DA26}" presName="quad2" presStyleLbl="node1" presStyleIdx="1" presStyleCnt="4" custScaleX="125353" custScaleY="110930" custLinFactNeighborX="13771">
        <dgm:presLayoutVars>
          <dgm:chMax val="0"/>
          <dgm:chPref val="0"/>
          <dgm:bulletEnabled val="1"/>
        </dgm:presLayoutVars>
      </dgm:prSet>
      <dgm:spPr/>
      <dgm:t>
        <a:bodyPr/>
        <a:lstStyle/>
        <a:p>
          <a:endParaRPr lang="en-US"/>
        </a:p>
      </dgm:t>
    </dgm:pt>
    <dgm:pt modelId="{1CE70361-5176-4233-B067-4ECD5621E7AD}" type="pres">
      <dgm:prSet presAssocID="{DC628BEA-D6D9-4603-B51E-F01365D8DA26}" presName="quad3" presStyleLbl="node1" presStyleIdx="2" presStyleCnt="4" custScaleX="122175" custScaleY="117166" custLinFactNeighborX="-5826" custLinFactNeighborY="9004">
        <dgm:presLayoutVars>
          <dgm:chMax val="0"/>
          <dgm:chPref val="0"/>
          <dgm:bulletEnabled val="1"/>
        </dgm:presLayoutVars>
      </dgm:prSet>
      <dgm:spPr/>
      <dgm:t>
        <a:bodyPr/>
        <a:lstStyle/>
        <a:p>
          <a:endParaRPr lang="en-US"/>
        </a:p>
      </dgm:t>
    </dgm:pt>
    <dgm:pt modelId="{6E825E6A-BA02-4B44-A600-4EE65E475ACA}" type="pres">
      <dgm:prSet presAssocID="{DC628BEA-D6D9-4603-B51E-F01365D8DA26}" presName="quad4" presStyleLbl="node1" presStyleIdx="3" presStyleCnt="4" custScaleX="122523" custScaleY="115046" custLinFactNeighborX="15889" custLinFactNeighborY="7415">
        <dgm:presLayoutVars>
          <dgm:chMax val="0"/>
          <dgm:chPref val="0"/>
          <dgm:bulletEnabled val="1"/>
        </dgm:presLayoutVars>
      </dgm:prSet>
      <dgm:spPr/>
      <dgm:t>
        <a:bodyPr/>
        <a:lstStyle/>
        <a:p>
          <a:endParaRPr lang="en-US"/>
        </a:p>
      </dgm:t>
    </dgm:pt>
  </dgm:ptLst>
  <dgm:cxnLst>
    <dgm:cxn modelId="{7B3D3094-53CE-4F8F-8A00-986A21572DAD}" type="presOf" srcId="{DC628BEA-D6D9-4603-B51E-F01365D8DA26}" destId="{506588C9-FD3B-4525-A5C5-F1E3E9D44333}" srcOrd="0" destOrd="0" presId="urn:microsoft.com/office/officeart/2005/8/layout/matrix3"/>
    <dgm:cxn modelId="{D5C4C011-DC17-43FD-A87B-E8614BC1DC57}" type="presOf" srcId="{8F9C1890-6480-4089-8ABD-392A262941C1}" destId="{6F31DC6E-157F-4594-BFD8-88F030F862B0}" srcOrd="0" destOrd="3" presId="urn:microsoft.com/office/officeart/2005/8/layout/matrix3"/>
    <dgm:cxn modelId="{4C9BC555-5E4A-438F-9CFB-04CE1D836A47}" srcId="{A89DF0FB-C413-41C9-930A-1737C4375BDA}" destId="{C050174A-4FC5-40E0-A959-F6FA4036A976}" srcOrd="2" destOrd="0" parTransId="{E448C2CC-CC2E-4EF9-84F5-C0FEA6986EF5}" sibTransId="{130C4792-1DF2-4E61-A57C-E9756A9E36E7}"/>
    <dgm:cxn modelId="{0EF74680-E5F9-481E-80E5-FFFA2461CB5A}" srcId="{9BCAC440-FAA5-495D-8722-358D5338F755}" destId="{1B35D9B3-B026-436B-9721-9F9C34E57F36}" srcOrd="3" destOrd="0" parTransId="{3A958A0D-5C69-4FDB-A77B-7A407C879392}" sibTransId="{A7AC886C-4106-4931-A79B-9BAE1DFD6341}"/>
    <dgm:cxn modelId="{015CE30C-58A9-4C4A-A6A7-0F1FE086493C}" srcId="{9BCAC440-FAA5-495D-8722-358D5338F755}" destId="{85AF455B-8AAD-4F2A-9F94-5E77DA8E15EB}" srcOrd="1" destOrd="0" parTransId="{CAFD55D6-0603-4383-914D-12A626C60F58}" sibTransId="{65DB8217-1F33-4E45-AA5A-E3865FAFB59F}"/>
    <dgm:cxn modelId="{B2136562-4F6C-4A95-9C20-5BC982FCDBC6}" srcId="{A89DF0FB-C413-41C9-930A-1737C4375BDA}" destId="{F1DEE446-B895-4107-9E66-E5043937FFBE}" srcOrd="0" destOrd="0" parTransId="{14D17C14-7F1B-48B7-9595-512A686E18AB}" sibTransId="{8DE9BA72-49B0-47BD-AFEB-9D24C9250842}"/>
    <dgm:cxn modelId="{F62CB5BC-5DCD-4F42-8D72-4474AB9C01B6}" type="presOf" srcId="{F1DEE446-B895-4107-9E66-E5043937FFBE}" destId="{1CE70361-5176-4233-B067-4ECD5621E7AD}" srcOrd="0" destOrd="1" presId="urn:microsoft.com/office/officeart/2005/8/layout/matrix3"/>
    <dgm:cxn modelId="{5D9E01AB-5038-441A-91E0-8E988C3B0C01}" type="presOf" srcId="{9BCAC440-FAA5-495D-8722-358D5338F755}" destId="{6F31DC6E-157F-4594-BFD8-88F030F862B0}" srcOrd="0" destOrd="0" presId="urn:microsoft.com/office/officeart/2005/8/layout/matrix3"/>
    <dgm:cxn modelId="{1F8254A8-AC4A-498E-AD0D-9E9C9C382A3D}" type="presOf" srcId="{85AF455B-8AAD-4F2A-9F94-5E77DA8E15EB}" destId="{6F31DC6E-157F-4594-BFD8-88F030F862B0}" srcOrd="0" destOrd="2" presId="urn:microsoft.com/office/officeart/2005/8/layout/matrix3"/>
    <dgm:cxn modelId="{402571DA-1CD9-480F-ACA1-1DD673EDC96D}" type="presOf" srcId="{7E46497C-706E-4EDA-B85F-BB3AEEBC41FD}" destId="{6E825E6A-BA02-4B44-A600-4EE65E475ACA}" srcOrd="0" destOrd="2" presId="urn:microsoft.com/office/officeart/2005/8/layout/matrix3"/>
    <dgm:cxn modelId="{C146A08A-D93D-4824-A71E-211778A28F76}" srcId="{DC628BEA-D6D9-4603-B51E-F01365D8DA26}" destId="{F7F446E7-9973-4E17-9203-FB52882A524C}" srcOrd="3" destOrd="0" parTransId="{FF85555D-7FEB-4248-8D92-61DC0ED5E98B}" sibTransId="{B1CBF4F4-0E28-4EC1-B52F-A1E5824D6A57}"/>
    <dgm:cxn modelId="{2CEAC659-792E-4E5C-8190-8D4151C8EE8E}" type="presOf" srcId="{10EBC695-929F-45CC-9502-3FF88FDFD4F4}" destId="{041CC183-6661-4696-8928-57F92C11A81A}" srcOrd="0" destOrd="0" presId="urn:microsoft.com/office/officeart/2005/8/layout/matrix3"/>
    <dgm:cxn modelId="{B448E47C-BBB9-464E-801F-A0748177E21C}" srcId="{F7F446E7-9973-4E17-9203-FB52882A524C}" destId="{278BBECE-58D3-4D76-95FC-9A54FB2CAA50}" srcOrd="2" destOrd="0" parTransId="{AFF75C99-F791-4C38-9E2A-28CA5732CD92}" sibTransId="{A6315804-AFE3-4339-8DFE-B29F2A83512D}"/>
    <dgm:cxn modelId="{02E1911D-E36B-4A8B-BE99-A679F188AFC7}" type="presOf" srcId="{278BBECE-58D3-4D76-95FC-9A54FB2CAA50}" destId="{6E825E6A-BA02-4B44-A600-4EE65E475ACA}" srcOrd="0" destOrd="3" presId="urn:microsoft.com/office/officeart/2005/8/layout/matrix3"/>
    <dgm:cxn modelId="{4CBA148C-92F7-45D4-BD17-B119970B43A8}" srcId="{A89DF0FB-C413-41C9-930A-1737C4375BDA}" destId="{77128913-BFD3-4CA2-A294-4644858D0542}" srcOrd="1" destOrd="0" parTransId="{70D14262-9094-43AA-9339-2BAF777C7784}" sibTransId="{81E590B7-D5FF-4C39-B8EF-DE402973A8AB}"/>
    <dgm:cxn modelId="{3DD97FC4-6274-438A-9684-FAEF6AEBF33F}" type="presOf" srcId="{F7F446E7-9973-4E17-9203-FB52882A524C}" destId="{6E825E6A-BA02-4B44-A600-4EE65E475ACA}" srcOrd="0" destOrd="0" presId="urn:microsoft.com/office/officeart/2005/8/layout/matrix3"/>
    <dgm:cxn modelId="{0E01ED58-8122-4975-BB83-1EF087074685}" srcId="{10EBC695-929F-45CC-9502-3FF88FDFD4F4}" destId="{CFB443E7-4D17-438B-BC2C-402FD81386CE}" srcOrd="0" destOrd="0" parTransId="{2D991593-766A-45C1-A6B1-0009450DF2EB}" sibTransId="{88B6B09F-8249-44C7-A7B1-CFE2075B1438}"/>
    <dgm:cxn modelId="{E0D6A020-068C-4F01-8F89-50F6B7F7774B}" type="presOf" srcId="{310C1178-0235-4A6F-851B-B4085AB3470B}" destId="{6E825E6A-BA02-4B44-A600-4EE65E475ACA}" srcOrd="0" destOrd="1" presId="urn:microsoft.com/office/officeart/2005/8/layout/matrix3"/>
    <dgm:cxn modelId="{67248D54-30FB-47EA-A733-1005241D74B7}" srcId="{DC628BEA-D6D9-4603-B51E-F01365D8DA26}" destId="{10EBC695-929F-45CC-9502-3FF88FDFD4F4}" srcOrd="1" destOrd="0" parTransId="{7A4B0A90-A90D-4308-85E6-E9DF69DA7B1D}" sibTransId="{3B933BC9-EB1E-48A3-AA83-9087D5233779}"/>
    <dgm:cxn modelId="{CCBBB395-0086-475B-8242-5B673D7AFC5F}" type="presOf" srcId="{77128913-BFD3-4CA2-A294-4644858D0542}" destId="{1CE70361-5176-4233-B067-4ECD5621E7AD}" srcOrd="0" destOrd="2" presId="urn:microsoft.com/office/officeart/2005/8/layout/matrix3"/>
    <dgm:cxn modelId="{C7CD1211-4E6B-489E-AB0B-F7A4401A4C23}" type="presOf" srcId="{483C4BDD-65B1-4CC9-8AC1-687EE8C6A419}" destId="{041CC183-6661-4696-8928-57F92C11A81A}" srcOrd="0" destOrd="2" presId="urn:microsoft.com/office/officeart/2005/8/layout/matrix3"/>
    <dgm:cxn modelId="{7915D559-0340-4D90-B702-E5EDBA2C8D44}" srcId="{9BCAC440-FAA5-495D-8722-358D5338F755}" destId="{37E4152E-B4BF-4BDD-99BE-967769B7B747}" srcOrd="0" destOrd="0" parTransId="{62376D7A-2341-4582-AC50-02651295730D}" sibTransId="{DCC8AF9A-A4AD-400F-AB55-51A4E3E2D356}"/>
    <dgm:cxn modelId="{C931915F-974F-4610-AB72-8E7566E99B05}" type="presOf" srcId="{CFB443E7-4D17-438B-BC2C-402FD81386CE}" destId="{041CC183-6661-4696-8928-57F92C11A81A}" srcOrd="0" destOrd="1" presId="urn:microsoft.com/office/officeart/2005/8/layout/matrix3"/>
    <dgm:cxn modelId="{2A3B38C5-60B9-4406-98CA-E86709045389}" srcId="{F7F446E7-9973-4E17-9203-FB52882A524C}" destId="{7E46497C-706E-4EDA-B85F-BB3AEEBC41FD}" srcOrd="1" destOrd="0" parTransId="{1A709B0B-B1FE-465A-A50B-50165491B448}" sibTransId="{E544225A-FA4E-4FA0-8C82-14305C1542A1}"/>
    <dgm:cxn modelId="{41EA2E8A-FECA-46F1-8D06-505631428D09}" srcId="{F7F446E7-9973-4E17-9203-FB52882A524C}" destId="{310C1178-0235-4A6F-851B-B4085AB3470B}" srcOrd="0" destOrd="0" parTransId="{591E62F5-662A-4F3A-BAF0-229A9C1FED46}" sibTransId="{23ADD01B-A5CB-4A1B-91B9-13B334B84EAE}"/>
    <dgm:cxn modelId="{E632FBC4-62C6-4CAE-988F-C230A09AA6AE}" srcId="{9BCAC440-FAA5-495D-8722-358D5338F755}" destId="{8F9C1890-6480-4089-8ABD-392A262941C1}" srcOrd="2" destOrd="0" parTransId="{144592C9-A857-4D4F-B2E5-DFAEBCC2744F}" sibTransId="{77A0B680-3B53-4AE6-BB56-EAC4A079798F}"/>
    <dgm:cxn modelId="{B859C2F6-9780-4C50-AD45-EE18635486DE}" type="presOf" srcId="{37E4152E-B4BF-4BDD-99BE-967769B7B747}" destId="{6F31DC6E-157F-4594-BFD8-88F030F862B0}" srcOrd="0" destOrd="1" presId="urn:microsoft.com/office/officeart/2005/8/layout/matrix3"/>
    <dgm:cxn modelId="{2EA94D33-FBE9-4B61-B521-4465C5D80361}" srcId="{10EBC695-929F-45CC-9502-3FF88FDFD4F4}" destId="{483C4BDD-65B1-4CC9-8AC1-687EE8C6A419}" srcOrd="1" destOrd="0" parTransId="{3BEC7720-9F76-4D4F-AD79-8390616657AB}" sibTransId="{7C2CC5C3-A771-4CE0-9C50-71FD548F4B3D}"/>
    <dgm:cxn modelId="{E5529E30-F2E4-4F19-B49B-3DE1CBCEB857}" type="presOf" srcId="{C050174A-4FC5-40E0-A959-F6FA4036A976}" destId="{1CE70361-5176-4233-B067-4ECD5621E7AD}" srcOrd="0" destOrd="3" presId="urn:microsoft.com/office/officeart/2005/8/layout/matrix3"/>
    <dgm:cxn modelId="{795BA2E7-FDE0-42C8-BCBB-E3714FA78ADF}" srcId="{DC628BEA-D6D9-4603-B51E-F01365D8DA26}" destId="{9BCAC440-FAA5-495D-8722-358D5338F755}" srcOrd="0" destOrd="0" parTransId="{8D9B1F82-DA96-49F5-9292-FE171731368C}" sibTransId="{77E70DD3-082D-41AC-B1A9-804C4B59EDD7}"/>
    <dgm:cxn modelId="{231B6440-64F6-4F5E-AD26-4A259848C3BD}" srcId="{DC628BEA-D6D9-4603-B51E-F01365D8DA26}" destId="{A89DF0FB-C413-41C9-930A-1737C4375BDA}" srcOrd="2" destOrd="0" parTransId="{144C3A52-9470-48B0-8E9B-CBFF1171D1EB}" sibTransId="{AA5985B2-5861-4AC6-ACA3-F8E486085C6B}"/>
    <dgm:cxn modelId="{8070C05D-D924-4D0A-8FAB-396C11401C23}" type="presOf" srcId="{1B35D9B3-B026-436B-9721-9F9C34E57F36}" destId="{6F31DC6E-157F-4594-BFD8-88F030F862B0}" srcOrd="0" destOrd="4" presId="urn:microsoft.com/office/officeart/2005/8/layout/matrix3"/>
    <dgm:cxn modelId="{42818742-D1B6-416B-AD40-33E13B746BF9}" type="presOf" srcId="{A89DF0FB-C413-41C9-930A-1737C4375BDA}" destId="{1CE70361-5176-4233-B067-4ECD5621E7AD}" srcOrd="0" destOrd="0" presId="urn:microsoft.com/office/officeart/2005/8/layout/matrix3"/>
    <dgm:cxn modelId="{24AFF803-9D41-4927-A63E-86F4CE8B746B}" type="presParOf" srcId="{506588C9-FD3B-4525-A5C5-F1E3E9D44333}" destId="{62F9762B-C88E-4BF1-8CE7-6FC4CDCDD90E}" srcOrd="0" destOrd="0" presId="urn:microsoft.com/office/officeart/2005/8/layout/matrix3"/>
    <dgm:cxn modelId="{4CF493BC-AD86-4CAA-A447-1F020B7977A0}" type="presParOf" srcId="{506588C9-FD3B-4525-A5C5-F1E3E9D44333}" destId="{6F31DC6E-157F-4594-BFD8-88F030F862B0}" srcOrd="1" destOrd="0" presId="urn:microsoft.com/office/officeart/2005/8/layout/matrix3"/>
    <dgm:cxn modelId="{42BF8510-B35F-4853-A495-632DAA8F8FB5}" type="presParOf" srcId="{506588C9-FD3B-4525-A5C5-F1E3E9D44333}" destId="{041CC183-6661-4696-8928-57F92C11A81A}" srcOrd="2" destOrd="0" presId="urn:microsoft.com/office/officeart/2005/8/layout/matrix3"/>
    <dgm:cxn modelId="{CCF8AD64-AAD8-4596-9670-881CAE350923}" type="presParOf" srcId="{506588C9-FD3B-4525-A5C5-F1E3E9D44333}" destId="{1CE70361-5176-4233-B067-4ECD5621E7AD}" srcOrd="3" destOrd="0" presId="urn:microsoft.com/office/officeart/2005/8/layout/matrix3"/>
    <dgm:cxn modelId="{104574A4-3C68-493E-80B8-02914635BF8D}" type="presParOf" srcId="{506588C9-FD3B-4525-A5C5-F1E3E9D44333}" destId="{6E825E6A-BA02-4B44-A600-4EE65E475ACA}"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F9762B-C88E-4BF1-8CE7-6FC4CDCDD90E}">
      <dsp:nvSpPr>
        <dsp:cNvPr id="0" name=""/>
        <dsp:cNvSpPr/>
      </dsp:nvSpPr>
      <dsp:spPr>
        <a:xfrm>
          <a:off x="1331672" y="0"/>
          <a:ext cx="6323902" cy="6323902"/>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31DC6E-157F-4594-BFD8-88F030F862B0}">
      <dsp:nvSpPr>
        <dsp:cNvPr id="0" name=""/>
        <dsp:cNvSpPr/>
      </dsp:nvSpPr>
      <dsp:spPr>
        <a:xfrm>
          <a:off x="1423850" y="492129"/>
          <a:ext cx="3117751" cy="27358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algn="l" defTabSz="800100">
            <a:lnSpc>
              <a:spcPct val="90000"/>
            </a:lnSpc>
            <a:spcBef>
              <a:spcPct val="0"/>
            </a:spcBef>
            <a:spcAft>
              <a:spcPct val="35000"/>
            </a:spcAft>
          </a:pPr>
          <a:r>
            <a:rPr lang="en-US" sz="1800" b="1" kern="1200" dirty="0"/>
            <a:t>Strengths</a:t>
          </a:r>
        </a:p>
        <a:p>
          <a:pPr marL="0" lvl="0" algn="l" defTabSz="800100">
            <a:lnSpc>
              <a:spcPct val="90000"/>
            </a:lnSpc>
            <a:spcBef>
              <a:spcPct val="0"/>
            </a:spcBef>
            <a:spcAft>
              <a:spcPct val="35000"/>
            </a:spcAft>
          </a:pPr>
          <a:endParaRPr lang="en-US" sz="1800" kern="1200" dirty="0"/>
        </a:p>
        <a:p>
          <a:pPr marL="114300" lvl="1" indent="-114300" algn="l" defTabSz="800100">
            <a:lnSpc>
              <a:spcPct val="90000"/>
            </a:lnSpc>
            <a:spcBef>
              <a:spcPct val="0"/>
            </a:spcBef>
            <a:spcAft>
              <a:spcPct val="15000"/>
            </a:spcAft>
            <a:buChar char="••"/>
          </a:pPr>
          <a:r>
            <a:rPr lang="en-US" sz="1800" kern="1200" dirty="0"/>
            <a:t> Reputation in a  marketplace.</a:t>
          </a:r>
        </a:p>
        <a:p>
          <a:pPr marL="114300" lvl="1" indent="-114300" algn="l" defTabSz="800100">
            <a:lnSpc>
              <a:spcPct val="90000"/>
            </a:lnSpc>
            <a:spcBef>
              <a:spcPct val="0"/>
            </a:spcBef>
            <a:spcAft>
              <a:spcPct val="15000"/>
            </a:spcAft>
            <a:buChar char="••"/>
          </a:pPr>
          <a:endParaRPr lang="en-US" sz="1800" kern="1200" dirty="0"/>
        </a:p>
        <a:p>
          <a:pPr marL="114300" lvl="1" indent="-114300" algn="l" defTabSz="800100">
            <a:lnSpc>
              <a:spcPct val="90000"/>
            </a:lnSpc>
            <a:spcBef>
              <a:spcPct val="0"/>
            </a:spcBef>
            <a:spcAft>
              <a:spcPct val="15000"/>
            </a:spcAft>
            <a:buChar char="••"/>
          </a:pPr>
          <a:r>
            <a:rPr lang="en-US" sz="1800" kern="1200" dirty="0"/>
            <a:t>High level of </a:t>
          </a:r>
          <a:r>
            <a:rPr lang="en-US" sz="1800" kern="1200" baseline="0" dirty="0"/>
            <a:t>expertise</a:t>
          </a:r>
          <a:r>
            <a:rPr lang="en-US" sz="1800" kern="1200" dirty="0"/>
            <a:t> in the Agency</a:t>
          </a:r>
        </a:p>
        <a:p>
          <a:pPr marL="114300" lvl="1" indent="0" algn="l" defTabSz="533400">
            <a:lnSpc>
              <a:spcPct val="90000"/>
            </a:lnSpc>
            <a:spcBef>
              <a:spcPct val="0"/>
            </a:spcBef>
            <a:spcAft>
              <a:spcPct val="15000"/>
            </a:spcAft>
            <a:buChar char="••"/>
          </a:pPr>
          <a:endParaRPr lang="en-US" sz="1200" kern="1200" dirty="0"/>
        </a:p>
      </dsp:txBody>
      <dsp:txXfrm>
        <a:off x="1557405" y="625684"/>
        <a:ext cx="2850641" cy="2468780"/>
      </dsp:txXfrm>
    </dsp:sp>
    <dsp:sp modelId="{041CC183-6661-4696-8928-57F92C11A81A}">
      <dsp:nvSpPr>
        <dsp:cNvPr id="0" name=""/>
        <dsp:cNvSpPr/>
      </dsp:nvSpPr>
      <dsp:spPr>
        <a:xfrm>
          <a:off x="4615475" y="465986"/>
          <a:ext cx="3091608" cy="27358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b="1" kern="1200" dirty="0" smtClean="0"/>
            <a:t>Weaknesses</a:t>
          </a:r>
        </a:p>
        <a:p>
          <a:pPr lvl="0" algn="l" defTabSz="800100">
            <a:lnSpc>
              <a:spcPct val="90000"/>
            </a:lnSpc>
            <a:spcBef>
              <a:spcPct val="0"/>
            </a:spcBef>
            <a:spcAft>
              <a:spcPct val="35000"/>
            </a:spcAft>
          </a:pPr>
          <a:endParaRPr lang="en-US" sz="1800" b="1" kern="1200" dirty="0" smtClean="0"/>
        </a:p>
        <a:p>
          <a:pPr marL="171450" lvl="1" indent="-171450" algn="l" defTabSz="800100">
            <a:lnSpc>
              <a:spcPct val="90000"/>
            </a:lnSpc>
            <a:spcBef>
              <a:spcPct val="0"/>
            </a:spcBef>
            <a:spcAft>
              <a:spcPct val="15000"/>
            </a:spcAft>
            <a:buChar char="••"/>
          </a:pPr>
          <a:r>
            <a:rPr lang="en-US" sz="1800" kern="1200" dirty="0"/>
            <a:t>Shortage of experienced consultants available.</a:t>
          </a:r>
          <a:endParaRPr lang="en-US" sz="1800" kern="1200" baseline="0" dirty="0"/>
        </a:p>
        <a:p>
          <a:pPr marL="171450" lvl="1" indent="-171450" algn="l" defTabSz="800100">
            <a:lnSpc>
              <a:spcPct val="90000"/>
            </a:lnSpc>
            <a:spcBef>
              <a:spcPct val="0"/>
            </a:spcBef>
            <a:spcAft>
              <a:spcPct val="15000"/>
            </a:spcAft>
            <a:buChar char="••"/>
          </a:pPr>
          <a:r>
            <a:rPr lang="en-US" sz="1800" kern="1200" baseline="0" dirty="0"/>
            <a:t>Unable to handle too many projects at a time because of shortage of resources they had their expertise.</a:t>
          </a:r>
        </a:p>
      </dsp:txBody>
      <dsp:txXfrm>
        <a:off x="4749030" y="599541"/>
        <a:ext cx="2824498" cy="2468780"/>
      </dsp:txXfrm>
    </dsp:sp>
    <dsp:sp modelId="{1CE70361-5176-4233-B067-4ECD5621E7AD}">
      <dsp:nvSpPr>
        <dsp:cNvPr id="0" name=""/>
        <dsp:cNvSpPr/>
      </dsp:nvSpPr>
      <dsp:spPr>
        <a:xfrm>
          <a:off x="1515301" y="3267192"/>
          <a:ext cx="3013228" cy="28896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b="1" kern="1200" dirty="0"/>
            <a:t>Opportunities</a:t>
          </a:r>
        </a:p>
        <a:p>
          <a:pPr lvl="0" algn="l" defTabSz="800100">
            <a:lnSpc>
              <a:spcPct val="90000"/>
            </a:lnSpc>
            <a:spcBef>
              <a:spcPct val="0"/>
            </a:spcBef>
            <a:spcAft>
              <a:spcPct val="35000"/>
            </a:spcAft>
          </a:pPr>
          <a:endParaRPr lang="en-US" sz="1800" kern="1200" dirty="0"/>
        </a:p>
        <a:p>
          <a:pPr marL="171450" lvl="1" indent="-171450" algn="l" defTabSz="800100">
            <a:lnSpc>
              <a:spcPct val="90000"/>
            </a:lnSpc>
            <a:spcBef>
              <a:spcPct val="0"/>
            </a:spcBef>
            <a:spcAft>
              <a:spcPct val="15000"/>
            </a:spcAft>
            <a:buChar char="••"/>
          </a:pPr>
          <a:r>
            <a:rPr lang="en-US" sz="1800" kern="1200" dirty="0"/>
            <a:t>Will established position within a well-defined niche.</a:t>
          </a:r>
        </a:p>
        <a:p>
          <a:pPr marL="171450" lvl="1" indent="-171450" algn="l" defTabSz="800100">
            <a:lnSpc>
              <a:spcPct val="90000"/>
            </a:lnSpc>
            <a:spcBef>
              <a:spcPct val="0"/>
            </a:spcBef>
            <a:spcAft>
              <a:spcPct val="15000"/>
            </a:spcAft>
            <a:buChar char="••"/>
          </a:pPr>
          <a:r>
            <a:rPr lang="en-US" sz="1800" kern="1200" dirty="0"/>
            <a:t>Identified market for projects using traditional marketing.</a:t>
          </a:r>
        </a:p>
        <a:p>
          <a:pPr marL="114300" lvl="1" indent="-114300" algn="l" defTabSz="533400">
            <a:lnSpc>
              <a:spcPct val="90000"/>
            </a:lnSpc>
            <a:spcBef>
              <a:spcPct val="0"/>
            </a:spcBef>
            <a:spcAft>
              <a:spcPct val="15000"/>
            </a:spcAft>
            <a:buChar char="••"/>
          </a:pPr>
          <a:endParaRPr lang="en-US" sz="1200" kern="1200" dirty="0"/>
        </a:p>
      </dsp:txBody>
      <dsp:txXfrm>
        <a:off x="1656364" y="3408255"/>
        <a:ext cx="2731102" cy="2607564"/>
      </dsp:txXfrm>
    </dsp:sp>
    <dsp:sp modelId="{6E825E6A-BA02-4B44-A600-4EE65E475ACA}">
      <dsp:nvSpPr>
        <dsp:cNvPr id="0" name=""/>
        <dsp:cNvSpPr/>
      </dsp:nvSpPr>
      <dsp:spPr>
        <a:xfrm>
          <a:off x="4702610" y="3254145"/>
          <a:ext cx="3021811" cy="28374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b="1" kern="1200" dirty="0"/>
            <a:t>Threats</a:t>
          </a:r>
        </a:p>
        <a:p>
          <a:pPr lvl="0" algn="l" defTabSz="800100">
            <a:lnSpc>
              <a:spcPct val="90000"/>
            </a:lnSpc>
            <a:spcBef>
              <a:spcPct val="0"/>
            </a:spcBef>
            <a:spcAft>
              <a:spcPct val="35000"/>
            </a:spcAft>
          </a:pPr>
          <a:endParaRPr lang="en-US" sz="1800" kern="1200" dirty="0"/>
        </a:p>
        <a:p>
          <a:pPr marL="171450" lvl="1" indent="-171450" algn="l" defTabSz="800100">
            <a:lnSpc>
              <a:spcPct val="90000"/>
            </a:lnSpc>
            <a:spcBef>
              <a:spcPct val="0"/>
            </a:spcBef>
            <a:spcAft>
              <a:spcPct val="15000"/>
            </a:spcAft>
            <a:buChar char="••"/>
          </a:pPr>
          <a:r>
            <a:rPr lang="en-US" sz="1800" kern="1200" dirty="0"/>
            <a:t>Larger agencies using less-experienced consultants.</a:t>
          </a:r>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a:t>Smaller agencies seeking to enter that market.</a:t>
          </a:r>
        </a:p>
      </dsp:txBody>
      <dsp:txXfrm>
        <a:off x="4841121" y="3392656"/>
        <a:ext cx="2744789" cy="2560382"/>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5DC822-D61F-49C1-8629-8DC7BC1EC85B}" type="datetimeFigureOut">
              <a:rPr lang="en-US" smtClean="0"/>
              <a:t>9/26/2023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6E9837-32D1-4709-970E-70B015ACE4BA}" type="slidenum">
              <a:rPr lang="en-US" smtClean="0"/>
              <a:t>‹#›</a:t>
            </a:fld>
            <a:endParaRPr lang="en-US"/>
          </a:p>
        </p:txBody>
      </p:sp>
    </p:spTree>
    <p:extLst>
      <p:ext uri="{BB962C8B-B14F-4D97-AF65-F5344CB8AC3E}">
        <p14:creationId xmlns:p14="http://schemas.microsoft.com/office/powerpoint/2010/main" val="2841182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C1824-7BEC-4C77-9254-B88B32B82E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FA1DAA-FE7F-4D25-8CAE-E32248D9E8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C06FD6-390A-47EF-8803-43ADE143D0C1}"/>
              </a:ext>
            </a:extLst>
          </p:cNvPr>
          <p:cNvSpPr>
            <a:spLocks noGrp="1"/>
          </p:cNvSpPr>
          <p:nvPr>
            <p:ph type="dt" sz="half" idx="10"/>
          </p:nvPr>
        </p:nvSpPr>
        <p:spPr/>
        <p:txBody>
          <a:bodyPr/>
          <a:lstStyle/>
          <a:p>
            <a:fld id="{E53B2418-0A11-4739-9324-0620F8932A9E}" type="datetimeFigureOut">
              <a:rPr lang="en-US" smtClean="0"/>
              <a:t>9/26/2023</a:t>
            </a:fld>
            <a:endParaRPr lang="en-US"/>
          </a:p>
        </p:txBody>
      </p:sp>
      <p:sp>
        <p:nvSpPr>
          <p:cNvPr id="5" name="Footer Placeholder 4">
            <a:extLst>
              <a:ext uri="{FF2B5EF4-FFF2-40B4-BE49-F238E27FC236}">
                <a16:creationId xmlns:a16="http://schemas.microsoft.com/office/drawing/2014/main" id="{0066C151-1694-4BE3-8333-B892718B83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9C358C-0D8A-47FD-8522-ED469D9EAE02}"/>
              </a:ext>
            </a:extLst>
          </p:cNvPr>
          <p:cNvSpPr>
            <a:spLocks noGrp="1"/>
          </p:cNvSpPr>
          <p:nvPr>
            <p:ph type="sldNum" sz="quarter" idx="12"/>
          </p:nvPr>
        </p:nvSpPr>
        <p:spPr/>
        <p:txBody>
          <a:bodyPr/>
          <a:lstStyle/>
          <a:p>
            <a:fld id="{998D860F-D390-4347-83F7-E3C67AF13833}" type="slidenum">
              <a:rPr lang="en-US" smtClean="0"/>
              <a:t>‹#›</a:t>
            </a:fld>
            <a:endParaRPr lang="en-US"/>
          </a:p>
        </p:txBody>
      </p:sp>
    </p:spTree>
    <p:extLst>
      <p:ext uri="{BB962C8B-B14F-4D97-AF65-F5344CB8AC3E}">
        <p14:creationId xmlns:p14="http://schemas.microsoft.com/office/powerpoint/2010/main" val="63855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F216F-A080-4B7B-9B05-3F464C4336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5D1E96-0368-41A0-A268-09EB4E60FC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47D4C3-522D-4B51-874B-6AE7F361240C}"/>
              </a:ext>
            </a:extLst>
          </p:cNvPr>
          <p:cNvSpPr>
            <a:spLocks noGrp="1"/>
          </p:cNvSpPr>
          <p:nvPr>
            <p:ph type="dt" sz="half" idx="10"/>
          </p:nvPr>
        </p:nvSpPr>
        <p:spPr/>
        <p:txBody>
          <a:bodyPr/>
          <a:lstStyle/>
          <a:p>
            <a:fld id="{E53B2418-0A11-4739-9324-0620F8932A9E}" type="datetimeFigureOut">
              <a:rPr lang="en-US" smtClean="0"/>
              <a:t>9/26/2023</a:t>
            </a:fld>
            <a:endParaRPr lang="en-US"/>
          </a:p>
        </p:txBody>
      </p:sp>
      <p:sp>
        <p:nvSpPr>
          <p:cNvPr id="5" name="Footer Placeholder 4">
            <a:extLst>
              <a:ext uri="{FF2B5EF4-FFF2-40B4-BE49-F238E27FC236}">
                <a16:creationId xmlns:a16="http://schemas.microsoft.com/office/drawing/2014/main" id="{54BE9AF2-13AA-4D12-9405-C9EA7D5EB0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89FCFB-67C0-4476-9B89-3B276C1C0A0C}"/>
              </a:ext>
            </a:extLst>
          </p:cNvPr>
          <p:cNvSpPr>
            <a:spLocks noGrp="1"/>
          </p:cNvSpPr>
          <p:nvPr>
            <p:ph type="sldNum" sz="quarter" idx="12"/>
          </p:nvPr>
        </p:nvSpPr>
        <p:spPr/>
        <p:txBody>
          <a:bodyPr/>
          <a:lstStyle/>
          <a:p>
            <a:fld id="{998D860F-D390-4347-83F7-E3C67AF13833}" type="slidenum">
              <a:rPr lang="en-US" smtClean="0"/>
              <a:t>‹#›</a:t>
            </a:fld>
            <a:endParaRPr lang="en-US"/>
          </a:p>
        </p:txBody>
      </p:sp>
    </p:spTree>
    <p:extLst>
      <p:ext uri="{BB962C8B-B14F-4D97-AF65-F5344CB8AC3E}">
        <p14:creationId xmlns:p14="http://schemas.microsoft.com/office/powerpoint/2010/main" val="1362096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90919B-59D6-4AF9-9CC2-901BBA857E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B96C70-9153-437D-BDE5-9694BD3908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FCFC2A-1EFD-43DB-B024-679B534589AE}"/>
              </a:ext>
            </a:extLst>
          </p:cNvPr>
          <p:cNvSpPr>
            <a:spLocks noGrp="1"/>
          </p:cNvSpPr>
          <p:nvPr>
            <p:ph type="dt" sz="half" idx="10"/>
          </p:nvPr>
        </p:nvSpPr>
        <p:spPr/>
        <p:txBody>
          <a:bodyPr/>
          <a:lstStyle/>
          <a:p>
            <a:fld id="{E53B2418-0A11-4739-9324-0620F8932A9E}" type="datetimeFigureOut">
              <a:rPr lang="en-US" smtClean="0"/>
              <a:t>9/26/2023</a:t>
            </a:fld>
            <a:endParaRPr lang="en-US"/>
          </a:p>
        </p:txBody>
      </p:sp>
      <p:sp>
        <p:nvSpPr>
          <p:cNvPr id="5" name="Footer Placeholder 4">
            <a:extLst>
              <a:ext uri="{FF2B5EF4-FFF2-40B4-BE49-F238E27FC236}">
                <a16:creationId xmlns:a16="http://schemas.microsoft.com/office/drawing/2014/main" id="{939D5727-19DC-4F85-83D5-496F649858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D94BF-55F0-4A09-AD53-4E066DCDD966}"/>
              </a:ext>
            </a:extLst>
          </p:cNvPr>
          <p:cNvSpPr>
            <a:spLocks noGrp="1"/>
          </p:cNvSpPr>
          <p:nvPr>
            <p:ph type="sldNum" sz="quarter" idx="12"/>
          </p:nvPr>
        </p:nvSpPr>
        <p:spPr/>
        <p:txBody>
          <a:bodyPr/>
          <a:lstStyle/>
          <a:p>
            <a:fld id="{998D860F-D390-4347-83F7-E3C67AF13833}" type="slidenum">
              <a:rPr lang="en-US" smtClean="0"/>
              <a:t>‹#›</a:t>
            </a:fld>
            <a:endParaRPr lang="en-US"/>
          </a:p>
        </p:txBody>
      </p:sp>
    </p:spTree>
    <p:extLst>
      <p:ext uri="{BB962C8B-B14F-4D97-AF65-F5344CB8AC3E}">
        <p14:creationId xmlns:p14="http://schemas.microsoft.com/office/powerpoint/2010/main" val="4229750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442B-30E9-460C-A778-C41C41E57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B1834D-0D66-4275-A18D-3D0C9BA1DB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FD52FD-830C-4FB8-B789-000747CEB37C}"/>
              </a:ext>
            </a:extLst>
          </p:cNvPr>
          <p:cNvSpPr>
            <a:spLocks noGrp="1"/>
          </p:cNvSpPr>
          <p:nvPr>
            <p:ph type="dt" sz="half" idx="10"/>
          </p:nvPr>
        </p:nvSpPr>
        <p:spPr/>
        <p:txBody>
          <a:bodyPr/>
          <a:lstStyle/>
          <a:p>
            <a:fld id="{E53B2418-0A11-4739-9324-0620F8932A9E}" type="datetimeFigureOut">
              <a:rPr lang="en-US" smtClean="0"/>
              <a:t>9/26/2023</a:t>
            </a:fld>
            <a:endParaRPr lang="en-US"/>
          </a:p>
        </p:txBody>
      </p:sp>
      <p:sp>
        <p:nvSpPr>
          <p:cNvPr id="5" name="Footer Placeholder 4">
            <a:extLst>
              <a:ext uri="{FF2B5EF4-FFF2-40B4-BE49-F238E27FC236}">
                <a16:creationId xmlns:a16="http://schemas.microsoft.com/office/drawing/2014/main" id="{B839F8A7-0654-4CBF-A562-63AC66AD1B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7864C-7FAA-4DD2-9759-0451C664535C}"/>
              </a:ext>
            </a:extLst>
          </p:cNvPr>
          <p:cNvSpPr>
            <a:spLocks noGrp="1"/>
          </p:cNvSpPr>
          <p:nvPr>
            <p:ph type="sldNum" sz="quarter" idx="12"/>
          </p:nvPr>
        </p:nvSpPr>
        <p:spPr/>
        <p:txBody>
          <a:bodyPr/>
          <a:lstStyle/>
          <a:p>
            <a:fld id="{998D860F-D390-4347-83F7-E3C67AF13833}" type="slidenum">
              <a:rPr lang="en-US" smtClean="0"/>
              <a:t>‹#›</a:t>
            </a:fld>
            <a:endParaRPr lang="en-US"/>
          </a:p>
        </p:txBody>
      </p:sp>
    </p:spTree>
    <p:extLst>
      <p:ext uri="{BB962C8B-B14F-4D97-AF65-F5344CB8AC3E}">
        <p14:creationId xmlns:p14="http://schemas.microsoft.com/office/powerpoint/2010/main" val="24513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23E7B-1F17-4D91-A949-B89CDDEB40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C11218-537C-4995-AFD9-01C0505701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8604F0-54AD-45BD-BFFF-C2804D50C356}"/>
              </a:ext>
            </a:extLst>
          </p:cNvPr>
          <p:cNvSpPr>
            <a:spLocks noGrp="1"/>
          </p:cNvSpPr>
          <p:nvPr>
            <p:ph type="dt" sz="half" idx="10"/>
          </p:nvPr>
        </p:nvSpPr>
        <p:spPr/>
        <p:txBody>
          <a:bodyPr/>
          <a:lstStyle/>
          <a:p>
            <a:fld id="{E53B2418-0A11-4739-9324-0620F8932A9E}" type="datetimeFigureOut">
              <a:rPr lang="en-US" smtClean="0"/>
              <a:t>9/26/2023</a:t>
            </a:fld>
            <a:endParaRPr lang="en-US"/>
          </a:p>
        </p:txBody>
      </p:sp>
      <p:sp>
        <p:nvSpPr>
          <p:cNvPr id="5" name="Footer Placeholder 4">
            <a:extLst>
              <a:ext uri="{FF2B5EF4-FFF2-40B4-BE49-F238E27FC236}">
                <a16:creationId xmlns:a16="http://schemas.microsoft.com/office/drawing/2014/main" id="{44919E11-242D-40F9-A6CF-27456F1DA9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AA7604-E412-4502-8CC6-5FE3E2DA9CE2}"/>
              </a:ext>
            </a:extLst>
          </p:cNvPr>
          <p:cNvSpPr>
            <a:spLocks noGrp="1"/>
          </p:cNvSpPr>
          <p:nvPr>
            <p:ph type="sldNum" sz="quarter" idx="12"/>
          </p:nvPr>
        </p:nvSpPr>
        <p:spPr/>
        <p:txBody>
          <a:bodyPr/>
          <a:lstStyle/>
          <a:p>
            <a:fld id="{998D860F-D390-4347-83F7-E3C67AF13833}" type="slidenum">
              <a:rPr lang="en-US" smtClean="0"/>
              <a:t>‹#›</a:t>
            </a:fld>
            <a:endParaRPr lang="en-US"/>
          </a:p>
        </p:txBody>
      </p:sp>
    </p:spTree>
    <p:extLst>
      <p:ext uri="{BB962C8B-B14F-4D97-AF65-F5344CB8AC3E}">
        <p14:creationId xmlns:p14="http://schemas.microsoft.com/office/powerpoint/2010/main" val="3499937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541FB-0A99-493F-A64B-6041FAF810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AE7816-F07B-4DA5-8097-24B15CE68B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82A20F-75D1-4945-984E-874EE385E3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74CDA7-5D9A-4BD7-865B-8E6B52EC12F3}"/>
              </a:ext>
            </a:extLst>
          </p:cNvPr>
          <p:cNvSpPr>
            <a:spLocks noGrp="1"/>
          </p:cNvSpPr>
          <p:nvPr>
            <p:ph type="dt" sz="half" idx="10"/>
          </p:nvPr>
        </p:nvSpPr>
        <p:spPr/>
        <p:txBody>
          <a:bodyPr/>
          <a:lstStyle/>
          <a:p>
            <a:fld id="{E53B2418-0A11-4739-9324-0620F8932A9E}" type="datetimeFigureOut">
              <a:rPr lang="en-US" smtClean="0"/>
              <a:t>9/26/2023</a:t>
            </a:fld>
            <a:endParaRPr lang="en-US"/>
          </a:p>
        </p:txBody>
      </p:sp>
      <p:sp>
        <p:nvSpPr>
          <p:cNvPr id="6" name="Footer Placeholder 5">
            <a:extLst>
              <a:ext uri="{FF2B5EF4-FFF2-40B4-BE49-F238E27FC236}">
                <a16:creationId xmlns:a16="http://schemas.microsoft.com/office/drawing/2014/main" id="{2E94DF51-EC72-469B-A98A-851C0FF85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F8C8C1-B76C-4623-A5FA-DE08DDAD6250}"/>
              </a:ext>
            </a:extLst>
          </p:cNvPr>
          <p:cNvSpPr>
            <a:spLocks noGrp="1"/>
          </p:cNvSpPr>
          <p:nvPr>
            <p:ph type="sldNum" sz="quarter" idx="12"/>
          </p:nvPr>
        </p:nvSpPr>
        <p:spPr/>
        <p:txBody>
          <a:bodyPr/>
          <a:lstStyle/>
          <a:p>
            <a:fld id="{998D860F-D390-4347-83F7-E3C67AF13833}" type="slidenum">
              <a:rPr lang="en-US" smtClean="0"/>
              <a:t>‹#›</a:t>
            </a:fld>
            <a:endParaRPr lang="en-US"/>
          </a:p>
        </p:txBody>
      </p:sp>
    </p:spTree>
    <p:extLst>
      <p:ext uri="{BB962C8B-B14F-4D97-AF65-F5344CB8AC3E}">
        <p14:creationId xmlns:p14="http://schemas.microsoft.com/office/powerpoint/2010/main" val="3229221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59E0-50CD-4B53-A929-DDD0F92F29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45A41C-0C01-4FE7-A8C4-DADA07BB03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9AF1BE-53D3-463F-AE2A-135B5049FD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3672D9-14F4-4E19-AF69-5BEDA02A6B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E2DADD-DC4C-4894-BBCF-2646E168AE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9FFCA2-D475-4CE7-8AC6-735DACDEF5FF}"/>
              </a:ext>
            </a:extLst>
          </p:cNvPr>
          <p:cNvSpPr>
            <a:spLocks noGrp="1"/>
          </p:cNvSpPr>
          <p:nvPr>
            <p:ph type="dt" sz="half" idx="10"/>
          </p:nvPr>
        </p:nvSpPr>
        <p:spPr/>
        <p:txBody>
          <a:bodyPr/>
          <a:lstStyle/>
          <a:p>
            <a:fld id="{E53B2418-0A11-4739-9324-0620F8932A9E}" type="datetimeFigureOut">
              <a:rPr lang="en-US" smtClean="0"/>
              <a:t>9/26/2023</a:t>
            </a:fld>
            <a:endParaRPr lang="en-US"/>
          </a:p>
        </p:txBody>
      </p:sp>
      <p:sp>
        <p:nvSpPr>
          <p:cNvPr id="8" name="Footer Placeholder 7">
            <a:extLst>
              <a:ext uri="{FF2B5EF4-FFF2-40B4-BE49-F238E27FC236}">
                <a16:creationId xmlns:a16="http://schemas.microsoft.com/office/drawing/2014/main" id="{6544FF07-7027-4D3B-8BF2-5C72A6AAE2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60B3F9-523E-4834-9979-384C6D75D0E8}"/>
              </a:ext>
            </a:extLst>
          </p:cNvPr>
          <p:cNvSpPr>
            <a:spLocks noGrp="1"/>
          </p:cNvSpPr>
          <p:nvPr>
            <p:ph type="sldNum" sz="quarter" idx="12"/>
          </p:nvPr>
        </p:nvSpPr>
        <p:spPr/>
        <p:txBody>
          <a:bodyPr/>
          <a:lstStyle/>
          <a:p>
            <a:fld id="{998D860F-D390-4347-83F7-E3C67AF13833}" type="slidenum">
              <a:rPr lang="en-US" smtClean="0"/>
              <a:t>‹#›</a:t>
            </a:fld>
            <a:endParaRPr lang="en-US"/>
          </a:p>
        </p:txBody>
      </p:sp>
    </p:spTree>
    <p:extLst>
      <p:ext uri="{BB962C8B-B14F-4D97-AF65-F5344CB8AC3E}">
        <p14:creationId xmlns:p14="http://schemas.microsoft.com/office/powerpoint/2010/main" val="2769323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D36E6-FBFF-4987-8319-DCE05A7C45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58A2AD-79AE-4997-AB27-B722FC1FB33D}"/>
              </a:ext>
            </a:extLst>
          </p:cNvPr>
          <p:cNvSpPr>
            <a:spLocks noGrp="1"/>
          </p:cNvSpPr>
          <p:nvPr>
            <p:ph type="dt" sz="half" idx="10"/>
          </p:nvPr>
        </p:nvSpPr>
        <p:spPr/>
        <p:txBody>
          <a:bodyPr/>
          <a:lstStyle/>
          <a:p>
            <a:fld id="{E53B2418-0A11-4739-9324-0620F8932A9E}" type="datetimeFigureOut">
              <a:rPr lang="en-US" smtClean="0"/>
              <a:t>9/26/2023</a:t>
            </a:fld>
            <a:endParaRPr lang="en-US"/>
          </a:p>
        </p:txBody>
      </p:sp>
      <p:sp>
        <p:nvSpPr>
          <p:cNvPr id="4" name="Footer Placeholder 3">
            <a:extLst>
              <a:ext uri="{FF2B5EF4-FFF2-40B4-BE49-F238E27FC236}">
                <a16:creationId xmlns:a16="http://schemas.microsoft.com/office/drawing/2014/main" id="{C812733B-FC98-4119-B684-7EB5BE7074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4B7F43-2B07-4533-A07C-14AE335E2E85}"/>
              </a:ext>
            </a:extLst>
          </p:cNvPr>
          <p:cNvSpPr>
            <a:spLocks noGrp="1"/>
          </p:cNvSpPr>
          <p:nvPr>
            <p:ph type="sldNum" sz="quarter" idx="12"/>
          </p:nvPr>
        </p:nvSpPr>
        <p:spPr/>
        <p:txBody>
          <a:bodyPr/>
          <a:lstStyle/>
          <a:p>
            <a:fld id="{998D860F-D390-4347-83F7-E3C67AF13833}" type="slidenum">
              <a:rPr lang="en-US" smtClean="0"/>
              <a:t>‹#›</a:t>
            </a:fld>
            <a:endParaRPr lang="en-US"/>
          </a:p>
        </p:txBody>
      </p:sp>
    </p:spTree>
    <p:extLst>
      <p:ext uri="{BB962C8B-B14F-4D97-AF65-F5344CB8AC3E}">
        <p14:creationId xmlns:p14="http://schemas.microsoft.com/office/powerpoint/2010/main" val="3405960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5C82DD-C2AB-4914-BC64-5867239157E4}"/>
              </a:ext>
            </a:extLst>
          </p:cNvPr>
          <p:cNvSpPr>
            <a:spLocks noGrp="1"/>
          </p:cNvSpPr>
          <p:nvPr>
            <p:ph type="dt" sz="half" idx="10"/>
          </p:nvPr>
        </p:nvSpPr>
        <p:spPr/>
        <p:txBody>
          <a:bodyPr/>
          <a:lstStyle/>
          <a:p>
            <a:fld id="{E53B2418-0A11-4739-9324-0620F8932A9E}" type="datetimeFigureOut">
              <a:rPr lang="en-US" smtClean="0"/>
              <a:t>9/26/2023</a:t>
            </a:fld>
            <a:endParaRPr lang="en-US"/>
          </a:p>
        </p:txBody>
      </p:sp>
      <p:sp>
        <p:nvSpPr>
          <p:cNvPr id="3" name="Footer Placeholder 2">
            <a:extLst>
              <a:ext uri="{FF2B5EF4-FFF2-40B4-BE49-F238E27FC236}">
                <a16:creationId xmlns:a16="http://schemas.microsoft.com/office/drawing/2014/main" id="{4A6DEE6F-19BD-4FBD-8B85-8F845A75D0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2EA942-7BAE-4D60-B148-3DED5CB043FE}"/>
              </a:ext>
            </a:extLst>
          </p:cNvPr>
          <p:cNvSpPr>
            <a:spLocks noGrp="1"/>
          </p:cNvSpPr>
          <p:nvPr>
            <p:ph type="sldNum" sz="quarter" idx="12"/>
          </p:nvPr>
        </p:nvSpPr>
        <p:spPr/>
        <p:txBody>
          <a:bodyPr/>
          <a:lstStyle/>
          <a:p>
            <a:fld id="{998D860F-D390-4347-83F7-E3C67AF13833}" type="slidenum">
              <a:rPr lang="en-US" smtClean="0"/>
              <a:t>‹#›</a:t>
            </a:fld>
            <a:endParaRPr lang="en-US"/>
          </a:p>
        </p:txBody>
      </p:sp>
    </p:spTree>
    <p:extLst>
      <p:ext uri="{BB962C8B-B14F-4D97-AF65-F5344CB8AC3E}">
        <p14:creationId xmlns:p14="http://schemas.microsoft.com/office/powerpoint/2010/main" val="744047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F1459-B4C7-419F-A30F-98ECE892CD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90CDAD-47D1-4BA7-87C5-AC52039EE5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C7AA0C-22C7-475A-87B7-D70082FD58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8731F0-495C-4DB2-977C-E5ABFC50CAAD}"/>
              </a:ext>
            </a:extLst>
          </p:cNvPr>
          <p:cNvSpPr>
            <a:spLocks noGrp="1"/>
          </p:cNvSpPr>
          <p:nvPr>
            <p:ph type="dt" sz="half" idx="10"/>
          </p:nvPr>
        </p:nvSpPr>
        <p:spPr/>
        <p:txBody>
          <a:bodyPr/>
          <a:lstStyle/>
          <a:p>
            <a:fld id="{E53B2418-0A11-4739-9324-0620F8932A9E}" type="datetimeFigureOut">
              <a:rPr lang="en-US" smtClean="0"/>
              <a:t>9/26/2023</a:t>
            </a:fld>
            <a:endParaRPr lang="en-US"/>
          </a:p>
        </p:txBody>
      </p:sp>
      <p:sp>
        <p:nvSpPr>
          <p:cNvPr id="6" name="Footer Placeholder 5">
            <a:extLst>
              <a:ext uri="{FF2B5EF4-FFF2-40B4-BE49-F238E27FC236}">
                <a16:creationId xmlns:a16="http://schemas.microsoft.com/office/drawing/2014/main" id="{228881F3-EFAC-4333-B62B-867C2E588E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612D93-8016-4840-92E3-FBE7C7520738}"/>
              </a:ext>
            </a:extLst>
          </p:cNvPr>
          <p:cNvSpPr>
            <a:spLocks noGrp="1"/>
          </p:cNvSpPr>
          <p:nvPr>
            <p:ph type="sldNum" sz="quarter" idx="12"/>
          </p:nvPr>
        </p:nvSpPr>
        <p:spPr/>
        <p:txBody>
          <a:bodyPr/>
          <a:lstStyle/>
          <a:p>
            <a:fld id="{998D860F-D390-4347-83F7-E3C67AF13833}" type="slidenum">
              <a:rPr lang="en-US" smtClean="0"/>
              <a:t>‹#›</a:t>
            </a:fld>
            <a:endParaRPr lang="en-US"/>
          </a:p>
        </p:txBody>
      </p:sp>
    </p:spTree>
    <p:extLst>
      <p:ext uri="{BB962C8B-B14F-4D97-AF65-F5344CB8AC3E}">
        <p14:creationId xmlns:p14="http://schemas.microsoft.com/office/powerpoint/2010/main" val="2294353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B9229-307D-4749-9E4B-070B57BE9C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382D71-A5B4-4DFE-A97D-AD7B484495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0DC4A3-07E1-4C98-99D1-8B8D67E67D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221A05-80A6-4532-AC2C-348DC7E8D2AB}"/>
              </a:ext>
            </a:extLst>
          </p:cNvPr>
          <p:cNvSpPr>
            <a:spLocks noGrp="1"/>
          </p:cNvSpPr>
          <p:nvPr>
            <p:ph type="dt" sz="half" idx="10"/>
          </p:nvPr>
        </p:nvSpPr>
        <p:spPr/>
        <p:txBody>
          <a:bodyPr/>
          <a:lstStyle/>
          <a:p>
            <a:fld id="{E53B2418-0A11-4739-9324-0620F8932A9E}" type="datetimeFigureOut">
              <a:rPr lang="en-US" smtClean="0"/>
              <a:t>9/26/2023</a:t>
            </a:fld>
            <a:endParaRPr lang="en-US"/>
          </a:p>
        </p:txBody>
      </p:sp>
      <p:sp>
        <p:nvSpPr>
          <p:cNvPr id="6" name="Footer Placeholder 5">
            <a:extLst>
              <a:ext uri="{FF2B5EF4-FFF2-40B4-BE49-F238E27FC236}">
                <a16:creationId xmlns:a16="http://schemas.microsoft.com/office/drawing/2014/main" id="{DE99EEB1-B5B2-42AA-BCAB-514E7AFDAE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2DB4D9-B085-41EC-AA86-2D5E19D81530}"/>
              </a:ext>
            </a:extLst>
          </p:cNvPr>
          <p:cNvSpPr>
            <a:spLocks noGrp="1"/>
          </p:cNvSpPr>
          <p:nvPr>
            <p:ph type="sldNum" sz="quarter" idx="12"/>
          </p:nvPr>
        </p:nvSpPr>
        <p:spPr/>
        <p:txBody>
          <a:bodyPr/>
          <a:lstStyle/>
          <a:p>
            <a:fld id="{998D860F-D390-4347-83F7-E3C67AF13833}" type="slidenum">
              <a:rPr lang="en-US" smtClean="0"/>
              <a:t>‹#›</a:t>
            </a:fld>
            <a:endParaRPr lang="en-US"/>
          </a:p>
        </p:txBody>
      </p:sp>
    </p:spTree>
    <p:extLst>
      <p:ext uri="{BB962C8B-B14F-4D97-AF65-F5344CB8AC3E}">
        <p14:creationId xmlns:p14="http://schemas.microsoft.com/office/powerpoint/2010/main" val="3314407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021D64-491E-4E35-BB78-C6C600EBE5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79FB8A-DDA7-4E66-AE31-EE6F040437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F3C995-31B5-4F81-85AE-0C7CE160E3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3B2418-0A11-4739-9324-0620F8932A9E}" type="datetimeFigureOut">
              <a:rPr lang="en-US" smtClean="0"/>
              <a:t>9/26/2023</a:t>
            </a:fld>
            <a:endParaRPr lang="en-US"/>
          </a:p>
        </p:txBody>
      </p:sp>
      <p:sp>
        <p:nvSpPr>
          <p:cNvPr id="5" name="Footer Placeholder 4">
            <a:extLst>
              <a:ext uri="{FF2B5EF4-FFF2-40B4-BE49-F238E27FC236}">
                <a16:creationId xmlns:a16="http://schemas.microsoft.com/office/drawing/2014/main" id="{F96EDDD5-6618-4AC4-B0C2-5C96A09639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D896EA-6271-44D0-8B32-40B7E3B57E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D860F-D390-4347-83F7-E3C67AF13833}" type="slidenum">
              <a:rPr lang="en-US" smtClean="0"/>
              <a:t>‹#›</a:t>
            </a:fld>
            <a:endParaRPr lang="en-US"/>
          </a:p>
        </p:txBody>
      </p:sp>
    </p:spTree>
    <p:extLst>
      <p:ext uri="{BB962C8B-B14F-4D97-AF65-F5344CB8AC3E}">
        <p14:creationId xmlns:p14="http://schemas.microsoft.com/office/powerpoint/2010/main" val="2787775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investopedia.com/ask/answers/020515/how-do-i-determine-my-companys-competitive-advantage.as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105D0-870F-48CE-B8F7-A1F582D2360C}"/>
              </a:ext>
            </a:extLst>
          </p:cNvPr>
          <p:cNvSpPr>
            <a:spLocks noGrp="1"/>
          </p:cNvSpPr>
          <p:nvPr>
            <p:ph type="ctrTitle"/>
          </p:nvPr>
        </p:nvSpPr>
        <p:spPr/>
        <p:txBody>
          <a:bodyPr/>
          <a:lstStyle/>
          <a:p>
            <a:r>
              <a:rPr lang="en-US" dirty="0"/>
              <a:t>SDLC AND SWOT ANALYSIS</a:t>
            </a:r>
          </a:p>
        </p:txBody>
      </p:sp>
      <p:sp>
        <p:nvSpPr>
          <p:cNvPr id="3" name="Subtitle 2">
            <a:extLst>
              <a:ext uri="{FF2B5EF4-FFF2-40B4-BE49-F238E27FC236}">
                <a16:creationId xmlns:a16="http://schemas.microsoft.com/office/drawing/2014/main" id="{DE5E5ECA-61C6-44BB-B45B-3D8D23C469CC}"/>
              </a:ext>
            </a:extLst>
          </p:cNvPr>
          <p:cNvSpPr>
            <a:spLocks noGrp="1"/>
          </p:cNvSpPr>
          <p:nvPr>
            <p:ph type="subTitle" idx="1"/>
          </p:nvPr>
        </p:nvSpPr>
        <p:spPr/>
        <p:txBody>
          <a:bodyPr/>
          <a:lstStyle/>
          <a:p>
            <a:r>
              <a:rPr lang="en-US" dirty="0"/>
              <a:t>Course Supervisor: Syeda Nazia Ashraf</a:t>
            </a:r>
          </a:p>
        </p:txBody>
      </p:sp>
    </p:spTree>
    <p:extLst>
      <p:ext uri="{BB962C8B-B14F-4D97-AF65-F5344CB8AC3E}">
        <p14:creationId xmlns:p14="http://schemas.microsoft.com/office/powerpoint/2010/main" val="2893770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Testing the Product</a:t>
            </a:r>
            <a:endParaRPr lang="en-US" dirty="0"/>
          </a:p>
        </p:txBody>
      </p:sp>
      <p:sp>
        <p:nvSpPr>
          <p:cNvPr id="3" name="Content Placeholder 2"/>
          <p:cNvSpPr>
            <a:spLocks noGrp="1"/>
          </p:cNvSpPr>
          <p:nvPr>
            <p:ph idx="1"/>
          </p:nvPr>
        </p:nvSpPr>
        <p:spPr/>
        <p:txBody>
          <a:bodyPr/>
          <a:lstStyle/>
          <a:p>
            <a:pPr algn="just"/>
            <a:r>
              <a:rPr lang="en-US" b="1" dirty="0"/>
              <a:t>Stage 5: Testing the Product</a:t>
            </a:r>
          </a:p>
          <a:p>
            <a:pPr algn="just"/>
            <a:r>
              <a:rPr lang="en-US" dirty="0" smtClean="0"/>
              <a:t>This stage is usually a subset of all the stages as in the modern SDLC models, the testing activities are mostly involved in all the stages of SDLC. However, this stage refers to the testing only stage of the product where product defects are reported, tracked, fixed and retested, until the </a:t>
            </a:r>
            <a:r>
              <a:rPr lang="en-US" dirty="0"/>
              <a:t>product reaches the quality standards defined in the SRS</a:t>
            </a:r>
            <a:r>
              <a:rPr lang="en-US" dirty="0" smtClean="0"/>
              <a:t>.</a:t>
            </a:r>
            <a:endParaRPr lang="en-US" dirty="0"/>
          </a:p>
          <a:p>
            <a:endParaRPr lang="en-US" dirty="0"/>
          </a:p>
        </p:txBody>
      </p:sp>
    </p:spTree>
    <p:extLst>
      <p:ext uri="{BB962C8B-B14F-4D97-AF65-F5344CB8AC3E}">
        <p14:creationId xmlns:p14="http://schemas.microsoft.com/office/powerpoint/2010/main" val="2881660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Deployment in the Market and Maintenance</a:t>
            </a:r>
            <a:br>
              <a:rPr lang="en-US" b="1" dirty="0"/>
            </a:br>
            <a:endParaRPr lang="en-US" dirty="0"/>
          </a:p>
        </p:txBody>
      </p:sp>
      <p:sp>
        <p:nvSpPr>
          <p:cNvPr id="3" name="Content Placeholder 2"/>
          <p:cNvSpPr>
            <a:spLocks noGrp="1"/>
          </p:cNvSpPr>
          <p:nvPr>
            <p:ph idx="1"/>
          </p:nvPr>
        </p:nvSpPr>
        <p:spPr/>
        <p:txBody>
          <a:bodyPr>
            <a:normAutofit/>
          </a:bodyPr>
          <a:lstStyle/>
          <a:p>
            <a:pPr algn="just"/>
            <a:r>
              <a:rPr lang="en-US" b="1" dirty="0"/>
              <a:t>Stage 6: Deployment in the Market and Maintenance</a:t>
            </a:r>
          </a:p>
          <a:p>
            <a:pPr algn="just"/>
            <a:r>
              <a:rPr lang="en-US" dirty="0"/>
              <a:t>Once the product is tested and ready to be deployed it is released formally in the appropriate market. Sometimes product deployment happens in stages as per the business strategy of that organization. The product may first be released in a limited segment and tested in the real business environment (UAT- User acceptance testing).</a:t>
            </a:r>
          </a:p>
          <a:p>
            <a:pPr algn="just"/>
            <a:r>
              <a:rPr lang="en-US" dirty="0"/>
              <a:t>Then based on the feedback, the product may be released as it is or with suggested enhancements in the targeting market segment. After the product is released in the market, its maintenance is done for the existing customer base.</a:t>
            </a:r>
          </a:p>
          <a:p>
            <a:pPr algn="just"/>
            <a:endParaRPr lang="en-US" b="1" dirty="0"/>
          </a:p>
        </p:txBody>
      </p:sp>
    </p:spTree>
    <p:extLst>
      <p:ext uri="{BB962C8B-B14F-4D97-AF65-F5344CB8AC3E}">
        <p14:creationId xmlns:p14="http://schemas.microsoft.com/office/powerpoint/2010/main" val="3052379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SDLC Models</a:t>
            </a:r>
            <a:endParaRPr lang="en-US" dirty="0"/>
          </a:p>
        </p:txBody>
      </p:sp>
      <p:sp>
        <p:nvSpPr>
          <p:cNvPr id="3" name="Content Placeholder 2"/>
          <p:cNvSpPr>
            <a:spLocks noGrp="1"/>
          </p:cNvSpPr>
          <p:nvPr>
            <p:ph idx="1"/>
          </p:nvPr>
        </p:nvSpPr>
        <p:spPr/>
        <p:txBody>
          <a:bodyPr/>
          <a:lstStyle/>
          <a:p>
            <a:pPr algn="just"/>
            <a:r>
              <a:rPr lang="en-US" dirty="0"/>
              <a:t>There are various software development life cycle models defined and designed which are followed during the software development process. These models are also referred as </a:t>
            </a:r>
            <a:r>
              <a:rPr lang="en-US" dirty="0" smtClean="0"/>
              <a:t>"Software </a:t>
            </a:r>
            <a:r>
              <a:rPr lang="en-US" dirty="0"/>
              <a:t>Development Process Models". Each process model follows a Series of steps unique to its type to ensure success in the process of software development.</a:t>
            </a:r>
          </a:p>
        </p:txBody>
      </p:sp>
    </p:spTree>
    <p:extLst>
      <p:ext uri="{BB962C8B-B14F-4D97-AF65-F5344CB8AC3E}">
        <p14:creationId xmlns:p14="http://schemas.microsoft.com/office/powerpoint/2010/main" val="1182900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8E4A-CCC7-444B-A45E-251959DB8046}"/>
              </a:ext>
            </a:extLst>
          </p:cNvPr>
          <p:cNvSpPr>
            <a:spLocks noGrp="1"/>
          </p:cNvSpPr>
          <p:nvPr>
            <p:ph type="title"/>
          </p:nvPr>
        </p:nvSpPr>
        <p:spPr/>
        <p:txBody>
          <a:bodyPr/>
          <a:lstStyle/>
          <a:p>
            <a:r>
              <a:rPr lang="en-US" b="1" dirty="0"/>
              <a:t>What is </a:t>
            </a:r>
            <a:r>
              <a:rPr lang="en-US" altLang="en-US" b="1" dirty="0"/>
              <a:t>SWOT Analysis?</a:t>
            </a:r>
            <a:endParaRPr lang="en-US" b="1" dirty="0"/>
          </a:p>
        </p:txBody>
      </p:sp>
      <p:sp>
        <p:nvSpPr>
          <p:cNvPr id="3" name="Content Placeholder 2">
            <a:extLst>
              <a:ext uri="{FF2B5EF4-FFF2-40B4-BE49-F238E27FC236}">
                <a16:creationId xmlns:a16="http://schemas.microsoft.com/office/drawing/2014/main" id="{EA734221-4168-4466-A166-BF5EF3BFF335}"/>
              </a:ext>
            </a:extLst>
          </p:cNvPr>
          <p:cNvSpPr>
            <a:spLocks noGrp="1"/>
          </p:cNvSpPr>
          <p:nvPr>
            <p:ph idx="1"/>
          </p:nvPr>
        </p:nvSpPr>
        <p:spPr/>
        <p:txBody>
          <a:bodyPr/>
          <a:lstStyle/>
          <a:p>
            <a:r>
              <a:rPr lang="en-US" dirty="0"/>
              <a:t>SWOT analysis is the technique used for Strategic Planning and Analysis.</a:t>
            </a:r>
          </a:p>
          <a:p>
            <a:r>
              <a:rPr lang="en-US" dirty="0"/>
              <a:t>Helps to identify the </a:t>
            </a:r>
            <a:r>
              <a:rPr lang="en-US" dirty="0">
                <a:solidFill>
                  <a:srgbClr val="FF0000"/>
                </a:solidFill>
              </a:rPr>
              <a:t>S</a:t>
            </a:r>
            <a:r>
              <a:rPr lang="en-US" dirty="0"/>
              <a:t>trengths, </a:t>
            </a:r>
            <a:r>
              <a:rPr lang="en-US" dirty="0">
                <a:solidFill>
                  <a:srgbClr val="FF0000"/>
                </a:solidFill>
              </a:rPr>
              <a:t>W</a:t>
            </a:r>
            <a:r>
              <a:rPr lang="en-US" dirty="0"/>
              <a:t>eaknesses, </a:t>
            </a:r>
            <a:r>
              <a:rPr lang="en-US" dirty="0">
                <a:solidFill>
                  <a:srgbClr val="FF0000"/>
                </a:solidFill>
              </a:rPr>
              <a:t>O</a:t>
            </a:r>
            <a:r>
              <a:rPr lang="en-US" dirty="0"/>
              <a:t>pportunities, and </a:t>
            </a:r>
            <a:r>
              <a:rPr lang="en-US" dirty="0">
                <a:solidFill>
                  <a:srgbClr val="FF0000"/>
                </a:solidFill>
              </a:rPr>
              <a:t>T</a:t>
            </a:r>
            <a:r>
              <a:rPr lang="en-US" dirty="0"/>
              <a:t>hreats.</a:t>
            </a:r>
          </a:p>
          <a:p>
            <a:r>
              <a:rPr lang="en-US" dirty="0"/>
              <a:t>Related to Business competition and Project Planning</a:t>
            </a:r>
            <a:r>
              <a:rPr lang="en-US" dirty="0" smtClean="0"/>
              <a:t>.</a:t>
            </a:r>
          </a:p>
          <a:p>
            <a:r>
              <a:rPr lang="en-US" dirty="0" smtClean="0"/>
              <a:t>It </a:t>
            </a:r>
            <a:r>
              <a:rPr lang="en-US" dirty="0"/>
              <a:t>is a framework used to evaluate a </a:t>
            </a:r>
            <a:r>
              <a:rPr lang="en-US" u="sng" dirty="0">
                <a:hlinkClick r:id="rId2"/>
              </a:rPr>
              <a:t>company's competitive position</a:t>
            </a:r>
            <a:r>
              <a:rPr lang="en-US" u="sng" dirty="0"/>
              <a:t> </a:t>
            </a:r>
          </a:p>
          <a:p>
            <a:r>
              <a:rPr lang="en-US" dirty="0"/>
              <a:t>Helps to specify the objectives of a Business Venture or Project and identify the internal and external factors that are favorable or unfavorable to achieve these objectives.</a:t>
            </a:r>
          </a:p>
          <a:p>
            <a:endParaRPr lang="en-US" dirty="0"/>
          </a:p>
          <a:p>
            <a:endParaRPr lang="en-US" dirty="0"/>
          </a:p>
          <a:p>
            <a:endParaRPr lang="en-US" dirty="0"/>
          </a:p>
        </p:txBody>
      </p:sp>
    </p:spTree>
    <p:extLst>
      <p:ext uri="{BB962C8B-B14F-4D97-AF65-F5344CB8AC3E}">
        <p14:creationId xmlns:p14="http://schemas.microsoft.com/office/powerpoint/2010/main" val="14200859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8E75-2E44-41F7-B7A3-BD7671B11F49}"/>
              </a:ext>
            </a:extLst>
          </p:cNvPr>
          <p:cNvSpPr>
            <a:spLocks noGrp="1"/>
          </p:cNvSpPr>
          <p:nvPr>
            <p:ph type="title"/>
          </p:nvPr>
        </p:nvSpPr>
        <p:spPr/>
        <p:txBody>
          <a:bodyPr/>
          <a:lstStyle/>
          <a:p>
            <a:r>
              <a:rPr lang="en-US" b="1" dirty="0"/>
              <a:t>Why we use </a:t>
            </a:r>
            <a:r>
              <a:rPr lang="en-US" altLang="en-US" b="1" dirty="0"/>
              <a:t>SWOT Analysis?</a:t>
            </a:r>
            <a:endParaRPr lang="en-US" b="1" dirty="0"/>
          </a:p>
        </p:txBody>
      </p:sp>
      <p:sp>
        <p:nvSpPr>
          <p:cNvPr id="3" name="Content Placeholder 2">
            <a:extLst>
              <a:ext uri="{FF2B5EF4-FFF2-40B4-BE49-F238E27FC236}">
                <a16:creationId xmlns:a16="http://schemas.microsoft.com/office/drawing/2014/main" id="{F76C64CE-CBDB-4B37-89CA-45A10F452A3D}"/>
              </a:ext>
            </a:extLst>
          </p:cNvPr>
          <p:cNvSpPr>
            <a:spLocks noGrp="1"/>
          </p:cNvSpPr>
          <p:nvPr>
            <p:ph idx="1"/>
          </p:nvPr>
        </p:nvSpPr>
        <p:spPr/>
        <p:txBody>
          <a:bodyPr/>
          <a:lstStyle/>
          <a:p>
            <a:r>
              <a:rPr lang="en-US" dirty="0"/>
              <a:t>It is used to explore new solutions to problems.</a:t>
            </a:r>
          </a:p>
          <a:p>
            <a:r>
              <a:rPr lang="en-US" dirty="0"/>
              <a:t>To identify the barriers that limits goals and objectives.</a:t>
            </a:r>
          </a:p>
          <a:p>
            <a:r>
              <a:rPr lang="en-US" dirty="0"/>
              <a:t>Helps to decide a direction that will be most effective.</a:t>
            </a:r>
          </a:p>
          <a:p>
            <a:r>
              <a:rPr lang="en-US" dirty="0"/>
              <a:t>Helps to reveal possibilities and limitations for change.</a:t>
            </a:r>
          </a:p>
          <a:p>
            <a:r>
              <a:rPr lang="en-US" dirty="0"/>
              <a:t>To revise plans to best navigate systems, communities and organizations.</a:t>
            </a:r>
          </a:p>
          <a:p>
            <a:r>
              <a:rPr lang="en-US" dirty="0"/>
              <a:t>Act as a brainstorming device.</a:t>
            </a:r>
          </a:p>
          <a:p>
            <a:endParaRPr lang="en-US" dirty="0"/>
          </a:p>
          <a:p>
            <a:endParaRPr lang="en-US" dirty="0"/>
          </a:p>
        </p:txBody>
      </p:sp>
    </p:spTree>
    <p:extLst>
      <p:ext uri="{BB962C8B-B14F-4D97-AF65-F5344CB8AC3E}">
        <p14:creationId xmlns:p14="http://schemas.microsoft.com/office/powerpoint/2010/main" val="32635364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FF4B9D-7826-496A-B93F-E9B1325103EA}"/>
              </a:ext>
            </a:extLst>
          </p:cNvPr>
          <p:cNvPicPr>
            <a:picLocks noChangeAspect="1"/>
          </p:cNvPicPr>
          <p:nvPr/>
        </p:nvPicPr>
        <p:blipFill>
          <a:blip r:embed="rId2"/>
          <a:stretch>
            <a:fillRect/>
          </a:stretch>
        </p:blipFill>
        <p:spPr>
          <a:xfrm>
            <a:off x="2656631" y="625983"/>
            <a:ext cx="6270293" cy="6166479"/>
          </a:xfrm>
          <a:prstGeom prst="rect">
            <a:avLst/>
          </a:prstGeom>
        </p:spPr>
      </p:pic>
      <p:sp>
        <p:nvSpPr>
          <p:cNvPr id="3" name="Rectangle 2">
            <a:extLst>
              <a:ext uri="{FF2B5EF4-FFF2-40B4-BE49-F238E27FC236}">
                <a16:creationId xmlns:a16="http://schemas.microsoft.com/office/drawing/2014/main" id="{DBD3674F-3C6E-4737-837D-235ACCA1EFB8}"/>
              </a:ext>
            </a:extLst>
          </p:cNvPr>
          <p:cNvSpPr/>
          <p:nvPr/>
        </p:nvSpPr>
        <p:spPr>
          <a:xfrm>
            <a:off x="4553202" y="100799"/>
            <a:ext cx="2477153" cy="584775"/>
          </a:xfrm>
          <a:prstGeom prst="rect">
            <a:avLst/>
          </a:prstGeom>
        </p:spPr>
        <p:txBody>
          <a:bodyPr wrap="none">
            <a:spAutoFit/>
          </a:bodyPr>
          <a:lstStyle/>
          <a:p>
            <a:r>
              <a:rPr lang="en-US" sz="3200" dirty="0"/>
              <a:t>SWOT Matrix </a:t>
            </a:r>
          </a:p>
        </p:txBody>
      </p:sp>
    </p:spTree>
    <p:extLst>
      <p:ext uri="{BB962C8B-B14F-4D97-AF65-F5344CB8AC3E}">
        <p14:creationId xmlns:p14="http://schemas.microsoft.com/office/powerpoint/2010/main" val="13081938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790D8A-2B7A-4B10-AF72-735DF2E18FD5}"/>
              </a:ext>
            </a:extLst>
          </p:cNvPr>
          <p:cNvPicPr>
            <a:picLocks noChangeAspect="1"/>
          </p:cNvPicPr>
          <p:nvPr/>
        </p:nvPicPr>
        <p:blipFill>
          <a:blip r:embed="rId2"/>
          <a:stretch>
            <a:fillRect/>
          </a:stretch>
        </p:blipFill>
        <p:spPr>
          <a:xfrm>
            <a:off x="930879" y="495869"/>
            <a:ext cx="9978232" cy="5059984"/>
          </a:xfrm>
          <a:prstGeom prst="rect">
            <a:avLst/>
          </a:prstGeom>
        </p:spPr>
      </p:pic>
    </p:spTree>
    <p:extLst>
      <p:ext uri="{BB962C8B-B14F-4D97-AF65-F5344CB8AC3E}">
        <p14:creationId xmlns:p14="http://schemas.microsoft.com/office/powerpoint/2010/main" val="21979271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descr="Image result for swot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522" y="0"/>
            <a:ext cx="954156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6838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SWOT </a:t>
            </a:r>
            <a:r>
              <a:rPr lang="en-US" b="1" dirty="0" smtClean="0"/>
              <a:t>Analysis (Strengths</a:t>
            </a:r>
            <a:r>
              <a:rPr lang="en-US" b="1" dirty="0"/>
              <a:t>, </a:t>
            </a:r>
            <a:r>
              <a:rPr lang="en-US" b="1" dirty="0" smtClean="0"/>
              <a:t>Weaknesses</a:t>
            </a:r>
            <a:r>
              <a:rPr lang="en-US" b="1" dirty="0"/>
              <a:t>, </a:t>
            </a:r>
            <a:r>
              <a:rPr lang="en-US" b="1" dirty="0" smtClean="0"/>
              <a:t>Opportunities </a:t>
            </a:r>
            <a:r>
              <a:rPr lang="en-US" b="1" dirty="0"/>
              <a:t>and </a:t>
            </a:r>
            <a:r>
              <a:rPr lang="en-US" b="1" dirty="0" smtClean="0"/>
              <a:t>Threats </a:t>
            </a:r>
            <a:r>
              <a:rPr lang="en-US" b="1" dirty="0"/>
              <a:t>analysis)</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SWOT analysis is a framework for identifying and analyzing an organization's strengths, weaknesses, opportunities and threats -- which is what makes up the SWOT acronym. The primary goal of SWOT analysis is to aid organizations in increasing awareness of the factors in making a business decision. SWOT accomplishes this by analyzing the internal and external factors that can impact the viability of a decision.</a:t>
            </a:r>
          </a:p>
          <a:p>
            <a:pPr algn="just"/>
            <a:r>
              <a:rPr lang="en-US" dirty="0"/>
              <a:t>SWOT analysis is most commonly used by business entities, but it is also used by nonprofit organizations and, to a lesser degree, individuals for personal assessment. Additionally, it can be used to assess initiatives, products or projects. </a:t>
            </a:r>
            <a:r>
              <a:rPr lang="en-US" dirty="0" smtClean="0"/>
              <a:t>The</a:t>
            </a:r>
            <a:r>
              <a:rPr lang="en-US" dirty="0"/>
              <a:t> framework is credited to Albert Humphrey, who tested the approach in the 1960s and 1970s at the Stanford Research Institute. Developed for business and based on data from Fortune 500 companies, the SWOT analysis has been adopted by organizations of all types as an aid to making decisions.</a:t>
            </a:r>
          </a:p>
          <a:p>
            <a:pPr algn="just"/>
            <a:endParaRPr lang="en-US" dirty="0"/>
          </a:p>
        </p:txBody>
      </p:sp>
    </p:spTree>
    <p:extLst>
      <p:ext uri="{BB962C8B-B14F-4D97-AF65-F5344CB8AC3E}">
        <p14:creationId xmlns:p14="http://schemas.microsoft.com/office/powerpoint/2010/main" val="21759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When and </a:t>
            </a:r>
            <a:r>
              <a:rPr lang="en-US" b="1" dirty="0" smtClean="0"/>
              <a:t>Why </a:t>
            </a:r>
            <a:r>
              <a:rPr lang="en-US" b="1" dirty="0"/>
              <a:t>you should do a SWOT </a:t>
            </a:r>
            <a:r>
              <a:rPr lang="en-US" b="1" dirty="0" smtClean="0"/>
              <a:t>Analysis</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pPr algn="just"/>
            <a:r>
              <a:rPr lang="en-US" dirty="0"/>
              <a:t>SWOT analysis is often used either at the start of, or as part of, a strategic planning exercise. The framework is considered a powerful support for decision-making because it enables an organization to uncover opportunities for success that were previously unarticulated and highlights threats before they become overly burdensome.</a:t>
            </a:r>
          </a:p>
          <a:p>
            <a:pPr algn="just"/>
            <a:r>
              <a:rPr lang="en-US" dirty="0"/>
              <a:t>As an example, this exercise can identify a market niche in which a business has a competitive advantage. It can also help individuals plot career success by pinpointing a path that maximizes their strengths while alerting them to threats that can thwart achievement.</a:t>
            </a:r>
          </a:p>
          <a:p>
            <a:endParaRPr lang="en-US" dirty="0"/>
          </a:p>
        </p:txBody>
      </p:sp>
    </p:spTree>
    <p:extLst>
      <p:ext uri="{BB962C8B-B14F-4D97-AF65-F5344CB8AC3E}">
        <p14:creationId xmlns:p14="http://schemas.microsoft.com/office/powerpoint/2010/main" val="3537276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Software Development </a:t>
            </a:r>
            <a:r>
              <a:rPr lang="en-US" b="1" dirty="0"/>
              <a:t>L</a:t>
            </a:r>
            <a:r>
              <a:rPr lang="en-US" b="1" dirty="0" smtClean="0"/>
              <a:t>ife </a:t>
            </a:r>
            <a:r>
              <a:rPr lang="en-US" b="1" dirty="0"/>
              <a:t>C</a:t>
            </a:r>
            <a:r>
              <a:rPr lang="en-US" b="1" dirty="0" smtClean="0"/>
              <a:t>ycle</a:t>
            </a:r>
            <a:endParaRPr lang="en-US" b="1" dirty="0"/>
          </a:p>
        </p:txBody>
      </p:sp>
      <p:pic>
        <p:nvPicPr>
          <p:cNvPr id="6" name="Content Placeholder 5"/>
          <p:cNvPicPr>
            <a:picLocks noGrp="1" noChangeAspect="1"/>
          </p:cNvPicPr>
          <p:nvPr>
            <p:ph idx="1"/>
          </p:nvPr>
        </p:nvPicPr>
        <p:blipFill>
          <a:blip r:embed="rId2"/>
          <a:stretch>
            <a:fillRect/>
          </a:stretch>
        </p:blipFill>
        <p:spPr>
          <a:xfrm>
            <a:off x="2004142" y="2402832"/>
            <a:ext cx="7467703" cy="2454959"/>
          </a:xfrm>
          <a:prstGeom prst="rect">
            <a:avLst/>
          </a:prstGeom>
        </p:spPr>
      </p:pic>
    </p:spTree>
    <p:extLst>
      <p:ext uri="{BB962C8B-B14F-4D97-AF65-F5344CB8AC3E}">
        <p14:creationId xmlns:p14="http://schemas.microsoft.com/office/powerpoint/2010/main" val="238288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SWOT Analysis</a:t>
            </a:r>
            <a:endParaRPr lang="en-US" dirty="0"/>
          </a:p>
        </p:txBody>
      </p:sp>
      <p:pic>
        <p:nvPicPr>
          <p:cNvPr id="5" name="Content Placeholder 4"/>
          <p:cNvPicPr>
            <a:picLocks noGrp="1" noChangeAspect="1"/>
          </p:cNvPicPr>
          <p:nvPr>
            <p:ph idx="1"/>
          </p:nvPr>
        </p:nvPicPr>
        <p:blipFill>
          <a:blip r:embed="rId2"/>
          <a:stretch>
            <a:fillRect/>
          </a:stretch>
        </p:blipFill>
        <p:spPr>
          <a:xfrm>
            <a:off x="1720478" y="1803830"/>
            <a:ext cx="7538413" cy="2990237"/>
          </a:xfrm>
          <a:prstGeom prst="rect">
            <a:avLst/>
          </a:prstGeom>
        </p:spPr>
      </p:pic>
    </p:spTree>
    <p:extLst>
      <p:ext uri="{BB962C8B-B14F-4D97-AF65-F5344CB8AC3E}">
        <p14:creationId xmlns:p14="http://schemas.microsoft.com/office/powerpoint/2010/main" val="3031277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Elements of a SWOT analysis</a:t>
            </a:r>
            <a:br>
              <a:rPr lang="en-US" b="1" dirty="0"/>
            </a:br>
            <a:endParaRPr lang="en-US" dirty="0"/>
          </a:p>
        </p:txBody>
      </p:sp>
      <p:sp>
        <p:nvSpPr>
          <p:cNvPr id="3" name="Content Placeholder 2"/>
          <p:cNvSpPr>
            <a:spLocks noGrp="1"/>
          </p:cNvSpPr>
          <p:nvPr>
            <p:ph idx="1"/>
          </p:nvPr>
        </p:nvSpPr>
        <p:spPr/>
        <p:txBody>
          <a:bodyPr/>
          <a:lstStyle/>
          <a:p>
            <a:pPr algn="just"/>
            <a:r>
              <a:rPr lang="en-US" b="1" dirty="0"/>
              <a:t>Strengths</a:t>
            </a:r>
            <a:r>
              <a:rPr lang="en-US" dirty="0"/>
              <a:t>: Internal attributes and resources that support a successful outcome.</a:t>
            </a:r>
          </a:p>
          <a:p>
            <a:pPr algn="just"/>
            <a:r>
              <a:rPr lang="en-US" b="1" dirty="0"/>
              <a:t>Weaknesses</a:t>
            </a:r>
            <a:r>
              <a:rPr lang="en-US" dirty="0"/>
              <a:t>: Internal attributes and resources that work against a successful outcome.</a:t>
            </a:r>
          </a:p>
          <a:p>
            <a:pPr algn="just"/>
            <a:r>
              <a:rPr lang="en-US" b="1" dirty="0"/>
              <a:t>Opportunities</a:t>
            </a:r>
            <a:r>
              <a:rPr lang="en-US" dirty="0"/>
              <a:t>: External factors that the entity can capitalize on or use to its advantage.</a:t>
            </a:r>
          </a:p>
          <a:p>
            <a:pPr algn="just"/>
            <a:r>
              <a:rPr lang="en-US" b="1" dirty="0"/>
              <a:t>Threats</a:t>
            </a:r>
            <a:r>
              <a:rPr lang="en-US" dirty="0"/>
              <a:t>: External factors that could jeopardize the entity's success.</a:t>
            </a:r>
          </a:p>
          <a:p>
            <a:endParaRPr lang="en-US" dirty="0"/>
          </a:p>
        </p:txBody>
      </p:sp>
    </p:spTree>
    <p:extLst>
      <p:ext uri="{BB962C8B-B14F-4D97-AF65-F5344CB8AC3E}">
        <p14:creationId xmlns:p14="http://schemas.microsoft.com/office/powerpoint/2010/main" val="4245555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How to write a good SWOT analysis</a:t>
            </a:r>
            <a:br>
              <a:rPr lang="en-US" b="1" dirty="0"/>
            </a:br>
            <a:endParaRPr lang="en-US" dirty="0"/>
          </a:p>
        </p:txBody>
      </p:sp>
      <p:sp>
        <p:nvSpPr>
          <p:cNvPr id="3" name="Content Placeholder 2"/>
          <p:cNvSpPr>
            <a:spLocks noGrp="1"/>
          </p:cNvSpPr>
          <p:nvPr>
            <p:ph idx="1"/>
          </p:nvPr>
        </p:nvSpPr>
        <p:spPr/>
        <p:txBody>
          <a:bodyPr/>
          <a:lstStyle/>
          <a:p>
            <a:pPr algn="just"/>
            <a:r>
              <a:rPr lang="en-US" dirty="0"/>
              <a:t>Writing a good SWOT analysis starts with brainstorming, or </a:t>
            </a:r>
            <a:r>
              <a:rPr lang="en-US" dirty="0" smtClean="0"/>
              <a:t>brain-writing</a:t>
            </a:r>
            <a:r>
              <a:rPr lang="en-US" dirty="0"/>
              <a:t>. Get your team together in a room with a whiteboard, and start coming with strengths, weaknesses, opportunities, and threats.​</a:t>
            </a:r>
          </a:p>
        </p:txBody>
      </p:sp>
    </p:spTree>
    <p:extLst>
      <p:ext uri="{BB962C8B-B14F-4D97-AF65-F5344CB8AC3E}">
        <p14:creationId xmlns:p14="http://schemas.microsoft.com/office/powerpoint/2010/main" val="231726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QUICK GLANCE</a:t>
            </a:r>
            <a:endParaRPr lang="en-US" b="1" dirty="0"/>
          </a:p>
        </p:txBody>
      </p:sp>
      <p:sp>
        <p:nvSpPr>
          <p:cNvPr id="3" name="Content Placeholder 2"/>
          <p:cNvSpPr>
            <a:spLocks noGrp="1"/>
          </p:cNvSpPr>
          <p:nvPr>
            <p:ph idx="1"/>
          </p:nvPr>
        </p:nvSpPr>
        <p:spPr/>
        <p:txBody>
          <a:bodyPr/>
          <a:lstStyle/>
          <a:p>
            <a:pPr algn="just"/>
            <a:r>
              <a:rPr lang="en-US" b="1" dirty="0"/>
              <a:t>Strengths: </a:t>
            </a:r>
            <a:r>
              <a:rPr lang="en-US" dirty="0"/>
              <a:t>What is your team really good at? What do you offer people that others can’t or don’t?</a:t>
            </a:r>
          </a:p>
          <a:p>
            <a:pPr algn="just"/>
            <a:r>
              <a:rPr lang="en-US" b="1" dirty="0"/>
              <a:t>Weaknesses:</a:t>
            </a:r>
            <a:r>
              <a:rPr lang="en-US" dirty="0"/>
              <a:t> What are some things that your team is not very good at, that others do much better?</a:t>
            </a:r>
          </a:p>
          <a:p>
            <a:pPr algn="just"/>
            <a:r>
              <a:rPr lang="en-US" b="1" dirty="0"/>
              <a:t>Opportunities:</a:t>
            </a:r>
            <a:r>
              <a:rPr lang="en-US" dirty="0"/>
              <a:t> What are some areas that your organization could thrive in that it isn’t currently taking advantage of?</a:t>
            </a:r>
          </a:p>
          <a:p>
            <a:pPr algn="just"/>
            <a:r>
              <a:rPr lang="en-US" b="1" dirty="0"/>
              <a:t>Threats:</a:t>
            </a:r>
            <a:r>
              <a:rPr lang="en-US" dirty="0"/>
              <a:t> What are some external factors—competitors, consumer demand, economic conditions—that could make it more difficult for your team to succeed?</a:t>
            </a:r>
          </a:p>
          <a:p>
            <a:endParaRPr lang="en-US" dirty="0"/>
          </a:p>
        </p:txBody>
      </p:sp>
    </p:spTree>
    <p:extLst>
      <p:ext uri="{BB962C8B-B14F-4D97-AF65-F5344CB8AC3E}">
        <p14:creationId xmlns:p14="http://schemas.microsoft.com/office/powerpoint/2010/main" val="3693708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do a SWOT analysis</a:t>
            </a:r>
            <a:br>
              <a:rPr lang="en-US" b="1" dirty="0"/>
            </a:br>
            <a:endParaRPr lang="en-US" dirty="0"/>
          </a:p>
        </p:txBody>
      </p:sp>
      <p:sp>
        <p:nvSpPr>
          <p:cNvPr id="3" name="Content Placeholder 2"/>
          <p:cNvSpPr>
            <a:spLocks noGrp="1"/>
          </p:cNvSpPr>
          <p:nvPr>
            <p:ph idx="1"/>
          </p:nvPr>
        </p:nvSpPr>
        <p:spPr>
          <a:xfrm>
            <a:off x="838200" y="1449977"/>
            <a:ext cx="10515600" cy="4726986"/>
          </a:xfrm>
        </p:spPr>
        <p:txBody>
          <a:bodyPr>
            <a:normAutofit fontScale="85000" lnSpcReduction="10000"/>
          </a:bodyPr>
          <a:lstStyle/>
          <a:p>
            <a:pPr algn="just"/>
            <a:r>
              <a:rPr lang="en-US" dirty="0" smtClean="0"/>
              <a:t>A </a:t>
            </a:r>
            <a:r>
              <a:rPr lang="en-US" dirty="0"/>
              <a:t>SWOT analysis generally requires decision-makers to first specify the objective they hope to achieve for the business, organization, initiative or individual.</a:t>
            </a:r>
          </a:p>
          <a:p>
            <a:pPr algn="just"/>
            <a:r>
              <a:rPr lang="en-US" dirty="0"/>
              <a:t>From there, the decision-makers list the strengths and weaknesses as well as opportunities and threats.</a:t>
            </a:r>
          </a:p>
          <a:p>
            <a:pPr algn="just"/>
            <a:r>
              <a:rPr lang="en-US" dirty="0"/>
              <a:t>Various tools exist to guide decision-makers through the process, often using a series of questions under each of the four elements. For example, decision-makers may be guided through questions such as "What do you do better than anyone else?" and "What advantages do you have?" to identify strengths; they may be asked "Where do you need improvement?" to identify weaknesses. Similarly, they'd run through questions such as "What market trends could increase sales?" and "Where do your competitors have market advantages?" to identify opportunities and threats</a:t>
            </a:r>
            <a:r>
              <a:rPr lang="en-US" dirty="0" smtClean="0"/>
              <a:t>.</a:t>
            </a:r>
          </a:p>
          <a:p>
            <a:pPr algn="just"/>
            <a:r>
              <a:rPr lang="en-US" dirty="0"/>
              <a:t>The end result of a SWOT analysis should be a chart or list of a subject's characteristics.</a:t>
            </a:r>
          </a:p>
          <a:p>
            <a:endParaRPr lang="en-US" dirty="0"/>
          </a:p>
        </p:txBody>
      </p:sp>
    </p:spTree>
    <p:extLst>
      <p:ext uri="{BB962C8B-B14F-4D97-AF65-F5344CB8AC3E}">
        <p14:creationId xmlns:p14="http://schemas.microsoft.com/office/powerpoint/2010/main" val="1150340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a SWOT analysis</a:t>
            </a:r>
            <a:br>
              <a:rPr lang="en-US" b="1" dirty="0"/>
            </a:br>
            <a:endParaRPr lang="en-US" dirty="0"/>
          </a:p>
        </p:txBody>
      </p:sp>
      <p:sp>
        <p:nvSpPr>
          <p:cNvPr id="3" name="Content Placeholder 2"/>
          <p:cNvSpPr>
            <a:spLocks noGrp="1"/>
          </p:cNvSpPr>
          <p:nvPr>
            <p:ph idx="1"/>
          </p:nvPr>
        </p:nvSpPr>
        <p:spPr>
          <a:xfrm>
            <a:off x="838200" y="1293223"/>
            <a:ext cx="10515600" cy="4883740"/>
          </a:xfrm>
        </p:spPr>
        <p:txBody>
          <a:bodyPr>
            <a:normAutofit fontScale="92500"/>
          </a:bodyPr>
          <a:lstStyle/>
          <a:p>
            <a:pPr marL="0" indent="0">
              <a:buNone/>
            </a:pPr>
            <a:r>
              <a:rPr lang="en-US" b="1" dirty="0"/>
              <a:t>I</a:t>
            </a:r>
            <a:r>
              <a:rPr lang="en-US" b="1" dirty="0" smtClean="0"/>
              <a:t>maginary </a:t>
            </a:r>
            <a:r>
              <a:rPr lang="en-US" b="1" dirty="0"/>
              <a:t>R</a:t>
            </a:r>
            <a:r>
              <a:rPr lang="en-US" b="1" dirty="0" smtClean="0"/>
              <a:t>etail </a:t>
            </a:r>
            <a:r>
              <a:rPr lang="en-US" b="1" dirty="0"/>
              <a:t>E</a:t>
            </a:r>
            <a:r>
              <a:rPr lang="en-US" b="1" dirty="0" smtClean="0"/>
              <a:t>mployee:</a:t>
            </a:r>
            <a:endParaRPr lang="en-US" b="1" dirty="0"/>
          </a:p>
          <a:p>
            <a:r>
              <a:rPr lang="en-US" b="1" dirty="0"/>
              <a:t>Strengths</a:t>
            </a:r>
            <a:r>
              <a:rPr lang="en-US" dirty="0"/>
              <a:t>: good communication skills, on time for shifts, handles customers well, gets along well with all departments, physical strength, good availability.</a:t>
            </a:r>
          </a:p>
          <a:p>
            <a:r>
              <a:rPr lang="en-US" b="1" dirty="0"/>
              <a:t>Weaknesses</a:t>
            </a:r>
            <a:r>
              <a:rPr lang="en-US" dirty="0"/>
              <a:t>: takes lengthy smoke breaks, low technical skill, very prone to spending time chatting.</a:t>
            </a:r>
          </a:p>
          <a:p>
            <a:r>
              <a:rPr lang="en-US" b="1" dirty="0"/>
              <a:t>Opportunities</a:t>
            </a:r>
            <a:r>
              <a:rPr lang="en-US" dirty="0"/>
              <a:t>: storefront worker, greeting customers and assisting them to find products, helping keep customers satisfied, assisting customers post-purchase with items and ensuring buying confidence, stocking shelves.</a:t>
            </a:r>
          </a:p>
          <a:p>
            <a:r>
              <a:rPr lang="en-US" b="1" dirty="0"/>
              <a:t>Threats</a:t>
            </a:r>
            <a:r>
              <a:rPr lang="en-US" dirty="0"/>
              <a:t>: occasionally missing time during peak business due to breaks, sometimes too much time spent per customer post-sale, too much time in interdepartmental chat.</a:t>
            </a:r>
          </a:p>
          <a:p>
            <a:endParaRPr lang="en-US" dirty="0"/>
          </a:p>
        </p:txBody>
      </p:sp>
    </p:spTree>
    <p:extLst>
      <p:ext uri="{BB962C8B-B14F-4D97-AF65-F5344CB8AC3E}">
        <p14:creationId xmlns:p14="http://schemas.microsoft.com/office/powerpoint/2010/main" val="3693803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a SWOT analysis</a:t>
            </a:r>
            <a:br>
              <a:rPr lang="en-US" b="1" dirty="0"/>
            </a:br>
            <a:endParaRPr lang="en-US" dirty="0"/>
          </a:p>
        </p:txBody>
      </p:sp>
      <p:sp>
        <p:nvSpPr>
          <p:cNvPr id="3" name="Content Placeholder 2"/>
          <p:cNvSpPr>
            <a:spLocks noGrp="1"/>
          </p:cNvSpPr>
          <p:nvPr>
            <p:ph idx="1"/>
          </p:nvPr>
        </p:nvSpPr>
        <p:spPr>
          <a:xfrm>
            <a:off x="838200" y="1423851"/>
            <a:ext cx="10515600" cy="4753112"/>
          </a:xfrm>
        </p:spPr>
        <p:txBody>
          <a:bodyPr>
            <a:normAutofit/>
          </a:bodyPr>
          <a:lstStyle/>
          <a:p>
            <a:pPr algn="just"/>
            <a:r>
              <a:rPr lang="en-US" dirty="0"/>
              <a:t>A SWOT analysis should be used to help an entity, whether it is an organization or an individual, to gain insight into its current and future position in the marketplace or against a stated goal.</a:t>
            </a:r>
          </a:p>
          <a:p>
            <a:pPr algn="just"/>
            <a:r>
              <a:rPr lang="en-US" dirty="0"/>
              <a:t>The idea is that because entities can see competitive advantages, positive prospects as well as existing and potential problems, they can develop plans to capitalize on positives and address deficiencies.</a:t>
            </a:r>
          </a:p>
          <a:p>
            <a:pPr algn="just"/>
            <a:r>
              <a:rPr lang="en-US" dirty="0"/>
              <a:t>In other words, once the SWOT factors are identified, decision-makers should be better able to ascertain if an initiative, project or product is worth pursuing and what is needed to make it successful. As such, the analysis aims to help an organization match its resources to the competitive operational environment.</a:t>
            </a:r>
          </a:p>
          <a:p>
            <a:endParaRPr lang="en-US" dirty="0"/>
          </a:p>
        </p:txBody>
      </p:sp>
    </p:spTree>
    <p:extLst>
      <p:ext uri="{BB962C8B-B14F-4D97-AF65-F5344CB8AC3E}">
        <p14:creationId xmlns:p14="http://schemas.microsoft.com/office/powerpoint/2010/main" val="2777238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397" y="0"/>
            <a:ext cx="10515600" cy="1325563"/>
          </a:xfrm>
        </p:spPr>
        <p:txBody>
          <a:bodyPr>
            <a:normAutofit fontScale="90000"/>
          </a:bodyPr>
          <a:lstStyle/>
          <a:p>
            <a:r>
              <a:rPr lang="en-US" b="1" dirty="0" smtClean="0"/>
              <a:t/>
            </a:r>
            <a:br>
              <a:rPr lang="en-US" b="1" dirty="0" smtClean="0"/>
            </a:br>
            <a:r>
              <a:rPr lang="en-US" b="1" dirty="0" smtClean="0"/>
              <a:t>5 </a:t>
            </a:r>
            <a:r>
              <a:rPr lang="en-US" b="1" dirty="0"/>
              <a:t>SWOT analysis </a:t>
            </a:r>
            <a:r>
              <a:rPr lang="en-US" b="1" dirty="0" smtClean="0"/>
              <a:t>examples - </a:t>
            </a:r>
            <a:r>
              <a:rPr lang="en-US" b="1" dirty="0"/>
              <a:t>Banana for breakfast</a:t>
            </a:r>
            <a:br>
              <a:rPr lang="en-US" b="1" dirty="0"/>
            </a:br>
            <a:r>
              <a:rPr lang="en-US" b="1" dirty="0"/>
              <a:t/>
            </a:r>
            <a:br>
              <a:rPr lang="en-US" b="1" dirty="0"/>
            </a:br>
            <a:endParaRPr lang="en-US" dirty="0"/>
          </a:p>
        </p:txBody>
      </p:sp>
      <p:pic>
        <p:nvPicPr>
          <p:cNvPr id="4" name="Content Placeholder 3"/>
          <p:cNvPicPr>
            <a:picLocks noGrp="1" noChangeAspect="1"/>
          </p:cNvPicPr>
          <p:nvPr>
            <p:ph idx="1"/>
          </p:nvPr>
        </p:nvPicPr>
        <p:blipFill>
          <a:blip r:embed="rId2"/>
          <a:stretch>
            <a:fillRect/>
          </a:stretch>
        </p:blipFill>
        <p:spPr>
          <a:xfrm>
            <a:off x="1815737" y="679269"/>
            <a:ext cx="9263663" cy="6107321"/>
          </a:xfrm>
          <a:prstGeom prst="rect">
            <a:avLst/>
          </a:prstGeom>
        </p:spPr>
      </p:pic>
    </p:spTree>
    <p:extLst>
      <p:ext uri="{BB962C8B-B14F-4D97-AF65-F5344CB8AC3E}">
        <p14:creationId xmlns:p14="http://schemas.microsoft.com/office/powerpoint/2010/main" val="23363412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 y="0"/>
            <a:ext cx="10515600" cy="1325563"/>
          </a:xfrm>
        </p:spPr>
        <p:txBody>
          <a:bodyPr/>
          <a:lstStyle/>
          <a:p>
            <a:pPr algn="ctr"/>
            <a:r>
              <a:rPr lang="en-US" b="1" dirty="0"/>
              <a:t>Weekend trip to the lake</a:t>
            </a:r>
            <a:br>
              <a:rPr lang="en-US" b="1" dirty="0"/>
            </a:br>
            <a:endParaRPr lang="en-US" dirty="0"/>
          </a:p>
        </p:txBody>
      </p:sp>
      <p:pic>
        <p:nvPicPr>
          <p:cNvPr id="4" name="Content Placeholder 3"/>
          <p:cNvPicPr>
            <a:picLocks noGrp="1" noChangeAspect="1"/>
          </p:cNvPicPr>
          <p:nvPr>
            <p:ph idx="1"/>
          </p:nvPr>
        </p:nvPicPr>
        <p:blipFill>
          <a:blip r:embed="rId2"/>
          <a:stretch>
            <a:fillRect/>
          </a:stretch>
        </p:blipFill>
        <p:spPr>
          <a:xfrm>
            <a:off x="2057009" y="666206"/>
            <a:ext cx="9100501" cy="6096294"/>
          </a:xfrm>
          <a:prstGeom prst="rect">
            <a:avLst/>
          </a:prstGeom>
        </p:spPr>
      </p:pic>
    </p:spTree>
    <p:extLst>
      <p:ext uri="{BB962C8B-B14F-4D97-AF65-F5344CB8AC3E}">
        <p14:creationId xmlns:p14="http://schemas.microsoft.com/office/powerpoint/2010/main" val="1453581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54" y="0"/>
            <a:ext cx="10515600" cy="1325563"/>
          </a:xfrm>
        </p:spPr>
        <p:txBody>
          <a:bodyPr/>
          <a:lstStyle/>
          <a:p>
            <a:pPr algn="ctr"/>
            <a:r>
              <a:rPr lang="en-US" b="1" dirty="0"/>
              <a:t>Jog after work</a:t>
            </a:r>
            <a:br>
              <a:rPr lang="en-US" b="1" dirty="0"/>
            </a:br>
            <a:endParaRPr lang="en-US" dirty="0"/>
          </a:p>
        </p:txBody>
      </p:sp>
      <p:pic>
        <p:nvPicPr>
          <p:cNvPr id="4" name="Content Placeholder 3"/>
          <p:cNvPicPr>
            <a:picLocks noGrp="1" noChangeAspect="1"/>
          </p:cNvPicPr>
          <p:nvPr>
            <p:ph idx="1"/>
          </p:nvPr>
        </p:nvPicPr>
        <p:blipFill>
          <a:blip r:embed="rId2"/>
          <a:stretch>
            <a:fillRect/>
          </a:stretch>
        </p:blipFill>
        <p:spPr>
          <a:xfrm>
            <a:off x="1708899" y="613954"/>
            <a:ext cx="8226513" cy="5956663"/>
          </a:xfrm>
          <a:prstGeom prst="rect">
            <a:avLst/>
          </a:prstGeom>
        </p:spPr>
      </p:pic>
    </p:spTree>
    <p:extLst>
      <p:ext uri="{BB962C8B-B14F-4D97-AF65-F5344CB8AC3E}">
        <p14:creationId xmlns:p14="http://schemas.microsoft.com/office/powerpoint/2010/main" val="2031082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SDLC….What?</a:t>
            </a:r>
            <a:endParaRPr lang="en-US" b="1" dirty="0"/>
          </a:p>
        </p:txBody>
      </p:sp>
      <p:sp>
        <p:nvSpPr>
          <p:cNvPr id="3" name="Content Placeholder 2"/>
          <p:cNvSpPr>
            <a:spLocks noGrp="1"/>
          </p:cNvSpPr>
          <p:nvPr>
            <p:ph idx="1"/>
          </p:nvPr>
        </p:nvSpPr>
        <p:spPr/>
        <p:txBody>
          <a:bodyPr>
            <a:normAutofit fontScale="92500" lnSpcReduction="10000"/>
          </a:bodyPr>
          <a:lstStyle/>
          <a:p>
            <a:pPr algn="just"/>
            <a:r>
              <a:rPr lang="en-US" dirty="0"/>
              <a:t>Software Development Life Cycle (SDLC) is a process used by the software industry to design, develop and test high </a:t>
            </a:r>
            <a:r>
              <a:rPr lang="en-US" dirty="0" smtClean="0"/>
              <a:t>quality </a:t>
            </a:r>
            <a:r>
              <a:rPr lang="en-US" dirty="0" err="1" smtClean="0"/>
              <a:t>softwares</a:t>
            </a:r>
            <a:r>
              <a:rPr lang="en-US" dirty="0" smtClean="0"/>
              <a:t>. </a:t>
            </a:r>
            <a:r>
              <a:rPr lang="en-US" dirty="0"/>
              <a:t>The SDLC aims to produce a high-quality software that meets </a:t>
            </a:r>
            <a:r>
              <a:rPr lang="en-US" dirty="0" smtClean="0"/>
              <a:t>or </a:t>
            </a:r>
            <a:r>
              <a:rPr lang="en-US" dirty="0"/>
              <a:t>exceeds customer expectations, reaches completion within times and cost estimates.</a:t>
            </a:r>
          </a:p>
          <a:p>
            <a:pPr algn="just"/>
            <a:r>
              <a:rPr lang="en-US" dirty="0"/>
              <a:t>SDLC is the acronym of Software Development Life Cycle.</a:t>
            </a:r>
          </a:p>
          <a:p>
            <a:pPr algn="just"/>
            <a:r>
              <a:rPr lang="en-US" dirty="0"/>
              <a:t>It is also called as Software Development Process.</a:t>
            </a:r>
          </a:p>
          <a:p>
            <a:pPr algn="just"/>
            <a:r>
              <a:rPr lang="en-US" dirty="0"/>
              <a:t>SDLC is a framework defining tasks performed at each step in the software development process.</a:t>
            </a:r>
          </a:p>
          <a:p>
            <a:pPr algn="just"/>
            <a:r>
              <a:rPr lang="en-US" dirty="0"/>
              <a:t>ISO/IEC 12207 is an international standard for software life-cycle processes. It aims to be the standard that defines all the tasks required for developing and maintaining software.</a:t>
            </a:r>
          </a:p>
          <a:p>
            <a:endParaRPr lang="en-US" dirty="0"/>
          </a:p>
        </p:txBody>
      </p:sp>
    </p:spTree>
    <p:extLst>
      <p:ext uri="{BB962C8B-B14F-4D97-AF65-F5344CB8AC3E}">
        <p14:creationId xmlns:p14="http://schemas.microsoft.com/office/powerpoint/2010/main" val="22629009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34" y="0"/>
            <a:ext cx="10515600" cy="1325563"/>
          </a:xfrm>
        </p:spPr>
        <p:txBody>
          <a:bodyPr>
            <a:normAutofit fontScale="90000"/>
          </a:bodyPr>
          <a:lstStyle/>
          <a:p>
            <a:r>
              <a:rPr lang="en-US" b="1" dirty="0"/>
              <a:t> </a:t>
            </a:r>
            <a:r>
              <a:rPr lang="en-US" b="1" dirty="0" smtClean="0"/>
              <a:t/>
            </a:r>
            <a:br>
              <a:rPr lang="en-US" b="1" dirty="0" smtClean="0"/>
            </a:br>
            <a:r>
              <a:rPr lang="en-US" b="1" dirty="0" smtClean="0"/>
              <a:t>Free </a:t>
            </a:r>
            <a:r>
              <a:rPr lang="en-US" b="1" dirty="0"/>
              <a:t>or open source project management software</a:t>
            </a:r>
            <a:br>
              <a:rPr lang="en-US" b="1" dirty="0"/>
            </a:br>
            <a:r>
              <a:rPr lang="en-US" dirty="0"/>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1616326" y="662781"/>
            <a:ext cx="7322094" cy="5203613"/>
          </a:xfrm>
          <a:prstGeom prst="rect">
            <a:avLst/>
          </a:prstGeom>
        </p:spPr>
      </p:pic>
      <p:pic>
        <p:nvPicPr>
          <p:cNvPr id="5" name="Picture 4"/>
          <p:cNvPicPr>
            <a:picLocks noChangeAspect="1"/>
          </p:cNvPicPr>
          <p:nvPr/>
        </p:nvPicPr>
        <p:blipFill>
          <a:blip r:embed="rId3"/>
          <a:stretch>
            <a:fillRect/>
          </a:stretch>
        </p:blipFill>
        <p:spPr>
          <a:xfrm>
            <a:off x="1825331" y="5888226"/>
            <a:ext cx="7579926" cy="969774"/>
          </a:xfrm>
          <a:prstGeom prst="rect">
            <a:avLst/>
          </a:prstGeom>
        </p:spPr>
      </p:pic>
    </p:spTree>
    <p:extLst>
      <p:ext uri="{BB962C8B-B14F-4D97-AF65-F5344CB8AC3E}">
        <p14:creationId xmlns:p14="http://schemas.microsoft.com/office/powerpoint/2010/main" val="14870968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164" y="-92075"/>
            <a:ext cx="10515600" cy="1325563"/>
          </a:xfrm>
        </p:spPr>
        <p:txBody>
          <a:bodyPr/>
          <a:lstStyle/>
          <a:p>
            <a:pPr algn="ctr"/>
            <a:r>
              <a:rPr lang="en-US" b="1" dirty="0"/>
              <a:t>Hiring a summer intern</a:t>
            </a:r>
            <a:br>
              <a:rPr lang="en-US" b="1" dirty="0"/>
            </a:br>
            <a:endParaRPr lang="en-US" dirty="0"/>
          </a:p>
        </p:txBody>
      </p:sp>
      <p:pic>
        <p:nvPicPr>
          <p:cNvPr id="4" name="Content Placeholder 3"/>
          <p:cNvPicPr>
            <a:picLocks noGrp="1" noChangeAspect="1"/>
          </p:cNvPicPr>
          <p:nvPr>
            <p:ph idx="1"/>
          </p:nvPr>
        </p:nvPicPr>
        <p:blipFill>
          <a:blip r:embed="rId2"/>
          <a:stretch>
            <a:fillRect/>
          </a:stretch>
        </p:blipFill>
        <p:spPr>
          <a:xfrm>
            <a:off x="2285999" y="613954"/>
            <a:ext cx="7777547" cy="6244046"/>
          </a:xfrm>
          <a:prstGeom prst="rect">
            <a:avLst/>
          </a:prstGeom>
        </p:spPr>
      </p:pic>
    </p:spTree>
    <p:extLst>
      <p:ext uri="{BB962C8B-B14F-4D97-AF65-F5344CB8AC3E}">
        <p14:creationId xmlns:p14="http://schemas.microsoft.com/office/powerpoint/2010/main" val="19058081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descr="Image result for swot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6813" y="0"/>
            <a:ext cx="639305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09684" y="600501"/>
            <a:ext cx="2074459" cy="584775"/>
          </a:xfrm>
          <a:prstGeom prst="rect">
            <a:avLst/>
          </a:prstGeom>
          <a:noFill/>
        </p:spPr>
        <p:txBody>
          <a:bodyPr wrap="square" rtlCol="0">
            <a:spAutoFit/>
          </a:bodyPr>
          <a:lstStyle/>
          <a:p>
            <a:r>
              <a:rPr lang="en-US" sz="3200" b="1" dirty="0"/>
              <a:t>Example</a:t>
            </a:r>
          </a:p>
        </p:txBody>
      </p:sp>
    </p:spTree>
    <p:extLst>
      <p:ext uri="{BB962C8B-B14F-4D97-AF65-F5344CB8AC3E}">
        <p14:creationId xmlns:p14="http://schemas.microsoft.com/office/powerpoint/2010/main" val="12518325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D66DCFE3-0488-4BD8-AB66-A3C5D577A452}"/>
              </a:ext>
            </a:extLst>
          </p:cNvPr>
          <p:cNvGraphicFramePr/>
          <p:nvPr>
            <p:extLst>
              <p:ext uri="{D42A27DB-BD31-4B8C-83A1-F6EECF244321}">
                <p14:modId xmlns:p14="http://schemas.microsoft.com/office/powerpoint/2010/main" val="2572784156"/>
              </p:ext>
            </p:extLst>
          </p:nvPr>
        </p:nvGraphicFramePr>
        <p:xfrm>
          <a:off x="1280160" y="534099"/>
          <a:ext cx="8987246" cy="6323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A2FE1F75-91CD-4941-92AC-40FB71CFEC32}"/>
              </a:ext>
            </a:extLst>
          </p:cNvPr>
          <p:cNvSpPr/>
          <p:nvPr/>
        </p:nvSpPr>
        <p:spPr>
          <a:xfrm>
            <a:off x="3741877" y="164766"/>
            <a:ext cx="3507499" cy="369332"/>
          </a:xfrm>
          <a:prstGeom prst="rect">
            <a:avLst/>
          </a:prstGeom>
        </p:spPr>
        <p:txBody>
          <a:bodyPr wrap="none">
            <a:spAutoFit/>
          </a:bodyPr>
          <a:lstStyle/>
          <a:p>
            <a:r>
              <a:rPr lang="en-US" b="1" dirty="0"/>
              <a:t>Example: Digital Marketing Agency</a:t>
            </a:r>
          </a:p>
        </p:txBody>
      </p:sp>
    </p:spTree>
    <p:extLst>
      <p:ext uri="{BB962C8B-B14F-4D97-AF65-F5344CB8AC3E}">
        <p14:creationId xmlns:p14="http://schemas.microsoft.com/office/powerpoint/2010/main" val="21533903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Details of SDLC</a:t>
            </a:r>
            <a:endParaRPr lang="en-US" b="1" dirty="0"/>
          </a:p>
        </p:txBody>
      </p:sp>
      <p:sp>
        <p:nvSpPr>
          <p:cNvPr id="3" name="Content Placeholder 2"/>
          <p:cNvSpPr>
            <a:spLocks noGrp="1"/>
          </p:cNvSpPr>
          <p:nvPr>
            <p:ph idx="1"/>
          </p:nvPr>
        </p:nvSpPr>
        <p:spPr/>
        <p:txBody>
          <a:bodyPr/>
          <a:lstStyle/>
          <a:p>
            <a:pPr algn="just"/>
            <a:r>
              <a:rPr lang="en-US" dirty="0"/>
              <a:t>SDLC is a process followed for a software project, within a software organization. It consists of a detailed plan describing how to develop, maintain, replace and alter or enhance specific software. The life cycle defines a methodology for improving the quality of software and the overall development process.</a:t>
            </a:r>
          </a:p>
        </p:txBody>
      </p:sp>
    </p:spTree>
    <p:extLst>
      <p:ext uri="{BB962C8B-B14F-4D97-AF65-F5344CB8AC3E}">
        <p14:creationId xmlns:p14="http://schemas.microsoft.com/office/powerpoint/2010/main" val="3682736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Typical stages</a:t>
            </a:r>
            <a:endParaRPr lang="en-US" b="1" dirty="0"/>
          </a:p>
        </p:txBody>
      </p:sp>
      <p:pic>
        <p:nvPicPr>
          <p:cNvPr id="4" name="Content Placeholder 3"/>
          <p:cNvPicPr>
            <a:picLocks noGrp="1" noChangeAspect="1"/>
          </p:cNvPicPr>
          <p:nvPr>
            <p:ph idx="1"/>
          </p:nvPr>
        </p:nvPicPr>
        <p:blipFill>
          <a:blip r:embed="rId2"/>
          <a:stretch>
            <a:fillRect/>
          </a:stretch>
        </p:blipFill>
        <p:spPr>
          <a:xfrm>
            <a:off x="3032725" y="2031274"/>
            <a:ext cx="5627019" cy="4304212"/>
          </a:xfrm>
          <a:prstGeom prst="rect">
            <a:avLst/>
          </a:prstGeom>
        </p:spPr>
      </p:pic>
    </p:spTree>
    <p:extLst>
      <p:ext uri="{BB962C8B-B14F-4D97-AF65-F5344CB8AC3E}">
        <p14:creationId xmlns:p14="http://schemas.microsoft.com/office/powerpoint/2010/main" val="1706079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Planning and Requirement Analysis</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b="1" dirty="0"/>
              <a:t>Stage 1: Planning and Requirement Analysis</a:t>
            </a:r>
          </a:p>
          <a:p>
            <a:pPr algn="just"/>
            <a:r>
              <a:rPr lang="en-US" dirty="0"/>
              <a:t>Requirement analysis is the most important and fundamental stage in SDLC. It is performed by the senior members of the team with inputs from the customer, the sales department, market surveys and domain experts in the industry. This information is then used to plan the basic project approach and to conduct product feasibility study in the economical, operational and technical areas.</a:t>
            </a:r>
          </a:p>
          <a:p>
            <a:pPr algn="just"/>
            <a:r>
              <a:rPr lang="en-US" dirty="0"/>
              <a:t>Planning for the quality assurance requirements and identification of the risks associated with the project is also done in the planning stage. The outcome of the technical feasibility study is to define the various technical approaches that can be followed to implement the project successfully with minimum risks.</a:t>
            </a:r>
          </a:p>
          <a:p>
            <a:endParaRPr lang="en-US" dirty="0"/>
          </a:p>
        </p:txBody>
      </p:sp>
    </p:spTree>
    <p:extLst>
      <p:ext uri="{BB962C8B-B14F-4D97-AF65-F5344CB8AC3E}">
        <p14:creationId xmlns:p14="http://schemas.microsoft.com/office/powerpoint/2010/main" val="309273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Defining Requirements</a:t>
            </a:r>
            <a:endParaRPr lang="en-US" dirty="0"/>
          </a:p>
        </p:txBody>
      </p:sp>
      <p:sp>
        <p:nvSpPr>
          <p:cNvPr id="3" name="Content Placeholder 2"/>
          <p:cNvSpPr>
            <a:spLocks noGrp="1"/>
          </p:cNvSpPr>
          <p:nvPr>
            <p:ph idx="1"/>
          </p:nvPr>
        </p:nvSpPr>
        <p:spPr/>
        <p:txBody>
          <a:bodyPr/>
          <a:lstStyle/>
          <a:p>
            <a:pPr algn="just"/>
            <a:r>
              <a:rPr lang="en-US" b="1" dirty="0"/>
              <a:t>Stage 2: Defining Requirements</a:t>
            </a:r>
          </a:p>
          <a:p>
            <a:pPr algn="just"/>
            <a:r>
              <a:rPr lang="en-US" dirty="0"/>
              <a:t>Once the requirement analysis is done the next step is to clearly define and document the product requirements and get them approved from the customer or the market analysts. This is done through an SRS (Software Requirement Specification) document which consists of all the product requirements to be designed and developed during the project life cycle.</a:t>
            </a:r>
          </a:p>
          <a:p>
            <a:endParaRPr lang="en-US" dirty="0"/>
          </a:p>
        </p:txBody>
      </p:sp>
    </p:spTree>
    <p:extLst>
      <p:ext uri="{BB962C8B-B14F-4D97-AF65-F5344CB8AC3E}">
        <p14:creationId xmlns:p14="http://schemas.microsoft.com/office/powerpoint/2010/main" val="3200281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Designing the Product Architecture</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b="1" dirty="0"/>
              <a:t>Stage 3: Designing the Product Architecture</a:t>
            </a:r>
          </a:p>
          <a:p>
            <a:pPr algn="just"/>
            <a:r>
              <a:rPr lang="en-US" dirty="0"/>
              <a:t>SRS is the reference for product architects to come out with the best architecture for the product to be developed. Based on the requirements specified in SRS, usually more than one design approach for the product architecture is proposed and documented in a DDS - Design Document Specification.</a:t>
            </a:r>
          </a:p>
          <a:p>
            <a:pPr algn="just"/>
            <a:r>
              <a:rPr lang="en-US" dirty="0"/>
              <a:t>This DDS is reviewed by all the important stakeholders and based on various parameters as risk assessment, product robustness, design modularity, budget and time constraints, the best design approach is selected for the product.</a:t>
            </a:r>
          </a:p>
          <a:p>
            <a:pPr algn="just"/>
            <a:r>
              <a:rPr lang="en-US" dirty="0"/>
              <a:t>A design approach clearly defines all the architectural modules of the product along with its communication and data flow representation with the external and third party modules (if any). The internal design of all the modules of the proposed architecture should be clearly defined with the minutest of the details in DDS.</a:t>
            </a:r>
          </a:p>
          <a:p>
            <a:endParaRPr lang="en-US" dirty="0"/>
          </a:p>
        </p:txBody>
      </p:sp>
    </p:spTree>
    <p:extLst>
      <p:ext uri="{BB962C8B-B14F-4D97-AF65-F5344CB8AC3E}">
        <p14:creationId xmlns:p14="http://schemas.microsoft.com/office/powerpoint/2010/main" val="1443655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Building or Developing the Product</a:t>
            </a:r>
            <a:br>
              <a:rPr lang="en-US" b="1" dirty="0"/>
            </a:br>
            <a:endParaRPr lang="en-US" dirty="0"/>
          </a:p>
        </p:txBody>
      </p:sp>
      <p:sp>
        <p:nvSpPr>
          <p:cNvPr id="3" name="Content Placeholder 2"/>
          <p:cNvSpPr>
            <a:spLocks noGrp="1"/>
          </p:cNvSpPr>
          <p:nvPr>
            <p:ph idx="1"/>
          </p:nvPr>
        </p:nvSpPr>
        <p:spPr/>
        <p:txBody>
          <a:bodyPr>
            <a:normAutofit lnSpcReduction="10000"/>
          </a:bodyPr>
          <a:lstStyle/>
          <a:p>
            <a:pPr algn="just"/>
            <a:r>
              <a:rPr lang="en-US" b="1" dirty="0"/>
              <a:t>Stage 4: Building or Developing the Product</a:t>
            </a:r>
          </a:p>
          <a:p>
            <a:pPr algn="just"/>
            <a:r>
              <a:rPr lang="en-US" dirty="0" smtClean="0"/>
              <a:t>In this stage of SDLC the actual development starts and the product is built. The programming code is generated as per DDS during this stage. If the design is performed in a detailed and organized manner, code generation can be accomplished without much hassle.</a:t>
            </a:r>
          </a:p>
          <a:p>
            <a:pPr algn="just"/>
            <a:r>
              <a:rPr lang="en-US" dirty="0" smtClean="0"/>
              <a:t>Developers must follow the coding guidelines defined by their organization and programming tools like compilers, interpreters, debuggers, etc. are used to generate the code. Different high level programming languages such as C, C++, Pascal, Java and PHP are used for coding. The programming language is chosen with respect to the type of software being developed.</a:t>
            </a:r>
          </a:p>
          <a:p>
            <a:endParaRPr lang="en-US" dirty="0"/>
          </a:p>
        </p:txBody>
      </p:sp>
    </p:spTree>
    <p:extLst>
      <p:ext uri="{BB962C8B-B14F-4D97-AF65-F5344CB8AC3E}">
        <p14:creationId xmlns:p14="http://schemas.microsoft.com/office/powerpoint/2010/main" val="383108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1759</Words>
  <Application>Microsoft Office PowerPoint</Application>
  <PresentationFormat>Widescreen</PresentationFormat>
  <Paragraphs>105</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SDLC AND SWOT ANALYSIS</vt:lpstr>
      <vt:lpstr>Software Development Life Cycle</vt:lpstr>
      <vt:lpstr>SDLC….What?</vt:lpstr>
      <vt:lpstr>Details of SDLC</vt:lpstr>
      <vt:lpstr>Typical stages</vt:lpstr>
      <vt:lpstr>Planning and Requirement Analysis </vt:lpstr>
      <vt:lpstr>Defining Requirements</vt:lpstr>
      <vt:lpstr>Designing the Product Architecture</vt:lpstr>
      <vt:lpstr>Building or Developing the Product </vt:lpstr>
      <vt:lpstr>Testing the Product</vt:lpstr>
      <vt:lpstr>Deployment in the Market and Maintenance </vt:lpstr>
      <vt:lpstr>SDLC Models</vt:lpstr>
      <vt:lpstr>What is SWOT Analysis?</vt:lpstr>
      <vt:lpstr>Why we use SWOT Analysis?</vt:lpstr>
      <vt:lpstr>PowerPoint Presentation</vt:lpstr>
      <vt:lpstr>PowerPoint Presentation</vt:lpstr>
      <vt:lpstr>PowerPoint Presentation</vt:lpstr>
      <vt:lpstr>SWOT Analysis (Strengths, Weaknesses, Opportunities and Threats analysis) </vt:lpstr>
      <vt:lpstr>When and Why you should do a SWOT Analysis </vt:lpstr>
      <vt:lpstr>SWOT Analysis</vt:lpstr>
      <vt:lpstr>Elements of a SWOT analysis </vt:lpstr>
      <vt:lpstr>How to write a good SWOT analysis </vt:lpstr>
      <vt:lpstr>A QUICK GLANCE</vt:lpstr>
      <vt:lpstr>How to do a SWOT analysis </vt:lpstr>
      <vt:lpstr>Example of a SWOT analysis </vt:lpstr>
      <vt:lpstr>Using a SWOT analysis </vt:lpstr>
      <vt:lpstr> 5 SWOT analysis examples - Banana for breakfast  </vt:lpstr>
      <vt:lpstr>Weekend trip to the lake </vt:lpstr>
      <vt:lpstr>Jog after work </vt:lpstr>
      <vt:lpstr>  Free or open source project management software  </vt:lpstr>
      <vt:lpstr>Hiring a summer intern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Syeda Nazia Ashraf</dc:creator>
  <cp:lastModifiedBy>Nazia</cp:lastModifiedBy>
  <cp:revision>35</cp:revision>
  <dcterms:created xsi:type="dcterms:W3CDTF">2020-05-11T10:50:01Z</dcterms:created>
  <dcterms:modified xsi:type="dcterms:W3CDTF">2023-09-26T04:47:48Z</dcterms:modified>
</cp:coreProperties>
</file>