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43" autoAdjust="0"/>
    <p:restoredTop sz="86387" autoAdjust="0"/>
  </p:normalViewPr>
  <p:slideViewPr>
    <p:cSldViewPr snapToGrid="0" showGuides="1">
      <p:cViewPr>
        <p:scale>
          <a:sx n="50" d="100"/>
          <a:sy n="50" d="100"/>
        </p:scale>
        <p:origin x="1116" y="-246"/>
      </p:cViewPr>
      <p:guideLst>
        <p:guide orient="horz" pos="3097"/>
        <p:guide pos="216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CEC98-A3A7-46F8-B442-7B6FAC9840C2}" type="datetimeFigureOut">
              <a:rPr lang="en-ID" smtClean="0"/>
              <a:t>02/07/2022</a:t>
            </a:fld>
            <a:endParaRPr lang="en-ID"/>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0B05-8EFA-4FCD-92A5-BBD2108BC167}" type="slidenum">
              <a:rPr lang="en-ID" smtClean="0"/>
              <a:t>‹#›</a:t>
            </a:fld>
            <a:endParaRPr lang="en-ID"/>
          </a:p>
        </p:txBody>
      </p:sp>
    </p:spTree>
    <p:extLst>
      <p:ext uri="{BB962C8B-B14F-4D97-AF65-F5344CB8AC3E}">
        <p14:creationId xmlns:p14="http://schemas.microsoft.com/office/powerpoint/2010/main" val="415505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B10E0B05-8EFA-4FCD-92A5-BBD2108BC167}" type="slidenum">
              <a:rPr lang="en-ID" smtClean="0"/>
              <a:t>1</a:t>
            </a:fld>
            <a:endParaRPr lang="en-ID"/>
          </a:p>
        </p:txBody>
      </p:sp>
    </p:spTree>
    <p:extLst>
      <p:ext uri="{BB962C8B-B14F-4D97-AF65-F5344CB8AC3E}">
        <p14:creationId xmlns:p14="http://schemas.microsoft.com/office/powerpoint/2010/main" val="106032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B10E0B05-8EFA-4FCD-92A5-BBD2108BC167}" type="slidenum">
              <a:rPr lang="en-ID" smtClean="0"/>
              <a:t>2</a:t>
            </a:fld>
            <a:endParaRPr lang="en-ID"/>
          </a:p>
        </p:txBody>
      </p:sp>
    </p:spTree>
    <p:extLst>
      <p:ext uri="{BB962C8B-B14F-4D97-AF65-F5344CB8AC3E}">
        <p14:creationId xmlns:p14="http://schemas.microsoft.com/office/powerpoint/2010/main" val="68418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B10E0B05-8EFA-4FCD-92A5-BBD2108BC167}" type="slidenum">
              <a:rPr lang="en-ID" smtClean="0"/>
              <a:t>6</a:t>
            </a:fld>
            <a:endParaRPr lang="en-ID"/>
          </a:p>
        </p:txBody>
      </p:sp>
    </p:spTree>
    <p:extLst>
      <p:ext uri="{BB962C8B-B14F-4D97-AF65-F5344CB8AC3E}">
        <p14:creationId xmlns:p14="http://schemas.microsoft.com/office/powerpoint/2010/main" val="143736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B10E0B05-8EFA-4FCD-92A5-BBD2108BC167}" type="slidenum">
              <a:rPr lang="en-ID" smtClean="0"/>
              <a:t>9</a:t>
            </a:fld>
            <a:endParaRPr lang="en-ID"/>
          </a:p>
        </p:txBody>
      </p:sp>
    </p:spTree>
    <p:extLst>
      <p:ext uri="{BB962C8B-B14F-4D97-AF65-F5344CB8AC3E}">
        <p14:creationId xmlns:p14="http://schemas.microsoft.com/office/powerpoint/2010/main" val="169837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2231"/>
            <a:ext cx="6877353" cy="9930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473216"/>
            <a:ext cx="4370039" cy="237799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851205"/>
            <a:ext cx="4370039" cy="1584410"/>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244041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4916311"/>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351551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5246511"/>
            <a:ext cx="4064853" cy="550333"/>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457245"/>
            <a:ext cx="4760786" cy="2269167"/>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397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790649"/>
            <a:ext cx="4760786" cy="3748998"/>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19639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80533"/>
            <a:ext cx="4554137" cy="4365978"/>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
        <p:nvSpPr>
          <p:cNvPr id="24" name="TextBox 23"/>
          <p:cNvSpPr txBox="1"/>
          <p:nvPr/>
        </p:nvSpPr>
        <p:spPr>
          <a:xfrm>
            <a:off x="362034" y="1141657"/>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4169470"/>
            <a:ext cx="342989" cy="8446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530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80533"/>
            <a:ext cx="4756099" cy="4365978"/>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796844"/>
            <a:ext cx="4760787" cy="74280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539647"/>
            <a:ext cx="4760786" cy="218676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834693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3162702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80534"/>
            <a:ext cx="734109" cy="758542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880534"/>
            <a:ext cx="3896270" cy="75854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38359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3109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901254"/>
            <a:ext cx="4760786" cy="263839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539647"/>
            <a:ext cx="4760786" cy="12428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6D1A5-3D4C-4AB9-AAD6-4BF491C8C71E}" type="datetimeFigureOut">
              <a:rPr lang="en-ID" smtClean="0"/>
              <a:t>02/07/2022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15193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6" cy="190782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3120851"/>
            <a:ext cx="2316082" cy="560556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3120853"/>
            <a:ext cx="2316083" cy="560556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6D1A5-3D4C-4AB9-AAD6-4BF491C8C71E}" type="datetimeFigureOut">
              <a:rPr lang="en-ID" smtClean="0"/>
              <a:t>02/07/2022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326688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0533"/>
            <a:ext cx="4760785" cy="190782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953801"/>
            <a:ext cx="2318004" cy="47726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3121420"/>
            <a:ext cx="2318004" cy="83237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953801"/>
            <a:ext cx="2318004" cy="47726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6D1A5-3D4C-4AB9-AAD6-4BF491C8C71E}" type="datetimeFigureOut">
              <a:rPr lang="en-ID" smtClean="0"/>
              <a:t>02/07/2022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402676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80533"/>
            <a:ext cx="4760786" cy="190782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6D1A5-3D4C-4AB9-AAD6-4BF491C8C71E}" type="datetimeFigureOut">
              <a:rPr lang="en-ID" smtClean="0"/>
              <a:t>02/07/2022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0345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6D1A5-3D4C-4AB9-AAD6-4BF491C8C71E}" type="datetimeFigureOut">
              <a:rPr lang="en-ID" smtClean="0"/>
              <a:t>02/07/2022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30812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2164650"/>
            <a:ext cx="2092637" cy="1846673"/>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743781"/>
            <a:ext cx="2539528" cy="798263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4011323"/>
            <a:ext cx="2092637" cy="3733093"/>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1B56D1A5-3D4C-4AB9-AAD6-4BF491C8C71E}" type="datetimeFigureOut">
              <a:rPr lang="en-ID" smtClean="0"/>
              <a:t>02/07/2022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19896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934200"/>
            <a:ext cx="4760786" cy="818622"/>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880533"/>
            <a:ext cx="4760786" cy="5554926"/>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752822"/>
            <a:ext cx="4760786" cy="97359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B56D1A5-3D4C-4AB9-AAD6-4BF491C8C71E}" type="datetimeFigureOut">
              <a:rPr lang="en-ID" smtClean="0"/>
              <a:t>02/07/2022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E0E4D9A-D3AF-4D64-B02B-E12A6231ECE8}" type="slidenum">
              <a:rPr lang="en-ID" smtClean="0"/>
              <a:t>‹#›</a:t>
            </a:fld>
            <a:endParaRPr lang="en-ID"/>
          </a:p>
        </p:txBody>
      </p:sp>
    </p:spTree>
    <p:extLst>
      <p:ext uri="{BB962C8B-B14F-4D97-AF65-F5344CB8AC3E}">
        <p14:creationId xmlns:p14="http://schemas.microsoft.com/office/powerpoint/2010/main" val="81638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2231"/>
            <a:ext cx="6877354" cy="993046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80533"/>
            <a:ext cx="4760785" cy="19078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3120853"/>
            <a:ext cx="4760786" cy="56055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8726414"/>
            <a:ext cx="513099"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1B56D1A5-3D4C-4AB9-AAD6-4BF491C8C71E}" type="datetimeFigureOut">
              <a:rPr lang="en-ID" smtClean="0"/>
              <a:t>02/07/2022</a:t>
            </a:fld>
            <a:endParaRPr lang="en-ID"/>
          </a:p>
        </p:txBody>
      </p:sp>
      <p:sp>
        <p:nvSpPr>
          <p:cNvPr id="5" name="Footer Placeholder 4"/>
          <p:cNvSpPr>
            <a:spLocks noGrp="1"/>
          </p:cNvSpPr>
          <p:nvPr>
            <p:ph type="ftr" sz="quarter" idx="3"/>
          </p:nvPr>
        </p:nvSpPr>
        <p:spPr>
          <a:xfrm>
            <a:off x="457200" y="8726414"/>
            <a:ext cx="3467230" cy="52740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33507" y="8726414"/>
            <a:ext cx="384479" cy="527403"/>
          </a:xfrm>
          <a:prstGeom prst="rect">
            <a:avLst/>
          </a:prstGeom>
        </p:spPr>
        <p:txBody>
          <a:bodyPr vert="horz" lIns="91440" tIns="45720" rIns="91440" bIns="45720" rtlCol="0" anchor="ctr"/>
          <a:lstStyle>
            <a:lvl1pPr algn="r">
              <a:defRPr sz="675">
                <a:solidFill>
                  <a:schemeClr val="accent1"/>
                </a:solidFill>
              </a:defRPr>
            </a:lvl1pPr>
          </a:lstStyle>
          <a:p>
            <a:fld id="{DE0E4D9A-D3AF-4D64-B02B-E12A6231ECE8}" type="slidenum">
              <a:rPr lang="en-ID" smtClean="0"/>
              <a:t>‹#›</a:t>
            </a:fld>
            <a:endParaRPr lang="en-ID"/>
          </a:p>
        </p:txBody>
      </p:sp>
    </p:spTree>
    <p:extLst>
      <p:ext uri="{BB962C8B-B14F-4D97-AF65-F5344CB8AC3E}">
        <p14:creationId xmlns:p14="http://schemas.microsoft.com/office/powerpoint/2010/main" val="35366461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d.wikipedia.org/wiki/Google_Dokume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support.google.com/drive/answer/2494892" TargetMode="External"/><Relationship Id="rId3" Type="http://schemas.openxmlformats.org/officeDocument/2006/relationships/hyperlink" Target="https://support.google.com/drive/answer/2424368" TargetMode="External"/><Relationship Id="rId7" Type="http://schemas.openxmlformats.org/officeDocument/2006/relationships/hyperlink" Target="https://support.google.com/drive/answer/7166529" TargetMode="External"/><Relationship Id="rId2" Type="http://schemas.openxmlformats.org/officeDocument/2006/relationships/hyperlink" Target="https://drive.google.com/" TargetMode="External"/><Relationship Id="rId1" Type="http://schemas.openxmlformats.org/officeDocument/2006/relationships/slideLayout" Target="../slideLayouts/slideLayout7.xml"/><Relationship Id="rId6" Type="http://schemas.openxmlformats.org/officeDocument/2006/relationships/hyperlink" Target="https://support.google.com/drive/answer/2494822" TargetMode="External"/><Relationship Id="rId5" Type="http://schemas.openxmlformats.org/officeDocument/2006/relationships/hyperlink" Target="https://support.google.com/docs/topic/1361461" TargetMode="External"/><Relationship Id="rId4" Type="http://schemas.openxmlformats.org/officeDocument/2006/relationships/hyperlink" Target="https://support.google.com/docs/answer/6055139"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1A3-22DB-8BA6-C7BA-05F984C76FF2}"/>
              </a:ext>
            </a:extLst>
          </p:cNvPr>
          <p:cNvSpPr>
            <a:spLocks noGrp="1"/>
          </p:cNvSpPr>
          <p:nvPr>
            <p:ph type="ctrTitle"/>
          </p:nvPr>
        </p:nvSpPr>
        <p:spPr>
          <a:xfrm>
            <a:off x="487711" y="3290333"/>
            <a:ext cx="4370039" cy="2377992"/>
          </a:xfrm>
        </p:spPr>
        <p:txBody>
          <a:bodyPr>
            <a:normAutofit/>
          </a:bodyPr>
          <a:lstStyle/>
          <a:p>
            <a:br>
              <a:rPr lang="en-ID" sz="6000">
                <a:effectLst/>
                <a:latin typeface="Calibri" panose="020F0502020204030204" pitchFamily="34" charset="0"/>
                <a:ea typeface="Calibri" panose="020F0502020204030204" pitchFamily="34" charset="0"/>
                <a:cs typeface="Times New Roman" panose="02020603050405020304" pitchFamily="18" charset="0"/>
              </a:rPr>
            </a:br>
            <a:endParaRPr lang="en-ID" sz="6000"/>
          </a:p>
        </p:txBody>
      </p:sp>
      <p:pic>
        <p:nvPicPr>
          <p:cNvPr id="1026" name="Picture 2" descr="Google Drive Logo PNG Vector">
            <a:extLst>
              <a:ext uri="{FF2B5EF4-FFF2-40B4-BE49-F238E27FC236}">
                <a16:creationId xmlns:a16="http://schemas.microsoft.com/office/drawing/2014/main" id="{12FF71BB-0997-BB69-D008-717B5AEA9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594" y="2168307"/>
            <a:ext cx="5096695" cy="385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24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4A1C3-C19C-EB9F-447E-12B3B23F42B8}"/>
              </a:ext>
            </a:extLst>
          </p:cNvPr>
          <p:cNvSpPr txBox="1"/>
          <p:nvPr/>
        </p:nvSpPr>
        <p:spPr>
          <a:xfrm>
            <a:off x="245974" y="833896"/>
            <a:ext cx="6346212" cy="7712881"/>
          </a:xfrm>
          <a:prstGeom prst="rect">
            <a:avLst/>
          </a:prstGeom>
          <a:noFill/>
        </p:spPr>
        <p:txBody>
          <a:bodyPr wrap="square" rtlCol="0">
            <a:spAutoFit/>
          </a:bodyPr>
          <a:lstStyle/>
          <a:p>
            <a:pPr algn="ctr" fontAlgn="base">
              <a:lnSpc>
                <a:spcPct val="107000"/>
              </a:lnSpc>
              <a:spcAft>
                <a:spcPts val="800"/>
              </a:spcAft>
            </a:pPr>
            <a:r>
              <a:rPr lang="en-GB" sz="2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REFERENSI</a:t>
            </a:r>
            <a:endParaRPr lang="en-ID" sz="2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500"/>
              </a:spcAft>
              <a:buFont typeface="+mj-lt"/>
              <a:buAutoNum type="arabicParenR"/>
            </a:pPr>
            <a:r>
              <a:rPr lang="en-GB">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Google drive berperan sebagai media penyimpanan data dalam bentuk dokumen gambar, atau apapun pada media penyimpanan online </a:t>
            </a:r>
            <a:r>
              <a:rPr lang="en-GB">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tanpa harus menyediakan storage atau media penyimpanan offline seperti ram ataupun hardisk.</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500"/>
              </a:spcAft>
              <a:buFont typeface="+mj-lt"/>
              <a:buAutoNum type="arabicParenR"/>
            </a:pPr>
            <a:r>
              <a:rPr lang="en-GB">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Dengan menggunakan Google Drive kita dapat berbagi file secara langsung tanpa perlu melakukan konfigurasi konfigurasi yang rumit kita dapat berbagi file secara langsung dengan mengundang pengguna lain melalui Link yang kita berikan atau pun kita undang melalui alamat email.</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500"/>
              </a:spcAft>
              <a:buFont typeface="+mj-lt"/>
              <a:buAutoNum type="arabicParenR"/>
            </a:pPr>
            <a:r>
              <a:rPr lang="en-GB">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Kita dapat melakukan editing data langsung tanpa harus mengunduhnya. aplikasi ini berfungsi mirip seperti ms word atau excel hanya saja berbentuk online tanpa harus melakukan instalasi software.</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500"/>
              </a:spcAft>
              <a:buFont typeface="+mj-lt"/>
              <a:buAutoNum type="arabicParenR"/>
            </a:pPr>
            <a:r>
              <a:rPr lang="en-GB">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Google drive digunakan untuk membackup data baik itu data yang ada di komputer ataupun perangkat lunak lainnya.</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GB">
                <a:effectLst/>
                <a:latin typeface="Arial" panose="020B0604020202020204" pitchFamily="34" charset="0"/>
                <a:ea typeface="Calibri" panose="020F0502020204030204" pitchFamily="34" charset="0"/>
                <a:cs typeface="Times New Roman" panose="02020603050405020304" pitchFamily="18" charset="0"/>
              </a:rPr>
              <a:t> </a:t>
            </a:r>
            <a:endParaRPr lang="en-ID">
              <a:effectLst/>
              <a:latin typeface="Calibri" panose="020F0502020204030204" pitchFamily="34" charset="0"/>
              <a:ea typeface="Calibri" panose="020F0502020204030204" pitchFamily="34" charset="0"/>
              <a:cs typeface="Times New Roman" panose="02020603050405020304" pitchFamily="18" charset="0"/>
            </a:endParaRPr>
          </a:p>
          <a:p>
            <a:r>
              <a:rPr lang="en-ID"/>
              <a:t>https://www.merdeka.com/jabar/mengetahui-apa-fungsi-google-drive-bukan-hanya-untuk-menyimpan-file-kln.html</a:t>
            </a:r>
          </a:p>
        </p:txBody>
      </p:sp>
    </p:spTree>
    <p:extLst>
      <p:ext uri="{BB962C8B-B14F-4D97-AF65-F5344CB8AC3E}">
        <p14:creationId xmlns:p14="http://schemas.microsoft.com/office/powerpoint/2010/main" val="404393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CF56F-C0E5-54F3-22BB-EB9AAD1C3698}"/>
              </a:ext>
            </a:extLst>
          </p:cNvPr>
          <p:cNvSpPr txBox="1"/>
          <p:nvPr/>
        </p:nvSpPr>
        <p:spPr>
          <a:xfrm>
            <a:off x="919716" y="1762480"/>
            <a:ext cx="5018568" cy="6678751"/>
          </a:xfrm>
          <a:prstGeom prst="rect">
            <a:avLst/>
          </a:prstGeom>
          <a:noFill/>
        </p:spPr>
        <p:txBody>
          <a:bodyPr wrap="square" rtlCol="0">
            <a:spAutoFit/>
          </a:bodyPr>
          <a:lstStyle/>
          <a:p>
            <a:pPr marL="514350" lvl="0" indent="-514350">
              <a:buFont typeface="+mj-lt"/>
              <a:buAutoNum type="arabicPeriod"/>
            </a:pPr>
            <a:r>
              <a:rPr lang="en-ID" sz="2800"/>
              <a:t>SEJARAH GOOGLE DRIVE </a:t>
            </a:r>
          </a:p>
          <a:p>
            <a:pPr marL="514350" lvl="0" indent="-514350">
              <a:buFont typeface="+mj-lt"/>
              <a:buAutoNum type="arabicPeriod"/>
            </a:pPr>
            <a:r>
              <a:rPr lang="en-ID" sz="2800"/>
              <a:t>PENGERTIAN GOOGLE DRIVE</a:t>
            </a:r>
          </a:p>
          <a:p>
            <a:pPr marL="514350" lvl="0" indent="-514350">
              <a:buFont typeface="+mj-lt"/>
              <a:buAutoNum type="arabicPeriod"/>
            </a:pPr>
            <a:r>
              <a:rPr lang="en-ID" sz="2800"/>
              <a:t>FUNGSI GOOGLE DRIVE</a:t>
            </a:r>
          </a:p>
          <a:p>
            <a:pPr marL="514350" lvl="0" indent="-514350">
              <a:buFont typeface="+mj-lt"/>
              <a:buAutoNum type="arabicPeriod"/>
            </a:pPr>
            <a:r>
              <a:rPr lang="en-ID" sz="2800"/>
              <a:t>FITUR-FITUR GOOGLE DRIVE</a:t>
            </a:r>
          </a:p>
          <a:p>
            <a:pPr marL="514350" lvl="0" indent="-514350">
              <a:buFont typeface="+mj-lt"/>
              <a:buAutoNum type="arabicPeriod"/>
            </a:pPr>
            <a:r>
              <a:rPr lang="en-ID" sz="2800"/>
              <a:t>KELEBIHAN DAN KEKURANGAN     GOOGLE DRIVE</a:t>
            </a:r>
          </a:p>
          <a:p>
            <a:pPr marL="514350" lvl="0" indent="-514350">
              <a:buFont typeface="+mj-lt"/>
              <a:buAutoNum type="arabicPeriod"/>
            </a:pPr>
            <a:r>
              <a:rPr lang="en-ID" sz="2800"/>
              <a:t>CARA MENGGUNAKAN GOOGLE DRIVE</a:t>
            </a:r>
          </a:p>
          <a:p>
            <a:pPr marL="514350" lvl="0" indent="-514350">
              <a:buFont typeface="+mj-lt"/>
              <a:buAutoNum type="arabicPeriod"/>
            </a:pPr>
            <a:r>
              <a:rPr lang="en-ID" sz="2800"/>
              <a:t>KESIMPULAN</a:t>
            </a:r>
          </a:p>
          <a:p>
            <a:pPr marL="514350" lvl="0" indent="-514350">
              <a:buFont typeface="+mj-lt"/>
              <a:buAutoNum type="arabicPeriod"/>
            </a:pPr>
            <a:r>
              <a:rPr lang="en-ID" sz="2800"/>
              <a:t>REFERENSI</a:t>
            </a:r>
          </a:p>
          <a:p>
            <a:r>
              <a:rPr lang="en-ID" sz="2800"/>
              <a:t> </a:t>
            </a:r>
          </a:p>
          <a:p>
            <a:r>
              <a:rPr lang="en-ID"/>
              <a:t> </a:t>
            </a:r>
          </a:p>
          <a:p>
            <a:endParaRPr lang="en-ID"/>
          </a:p>
        </p:txBody>
      </p:sp>
      <p:sp>
        <p:nvSpPr>
          <p:cNvPr id="6" name="TextBox 5">
            <a:extLst>
              <a:ext uri="{FF2B5EF4-FFF2-40B4-BE49-F238E27FC236}">
                <a16:creationId xmlns:a16="http://schemas.microsoft.com/office/drawing/2014/main" id="{9CF22A81-F27E-2632-F50F-614D1CD5445F}"/>
              </a:ext>
            </a:extLst>
          </p:cNvPr>
          <p:cNvSpPr txBox="1"/>
          <p:nvPr/>
        </p:nvSpPr>
        <p:spPr>
          <a:xfrm>
            <a:off x="2332817" y="595422"/>
            <a:ext cx="2192366" cy="523220"/>
          </a:xfrm>
          <a:prstGeom prst="rect">
            <a:avLst/>
          </a:prstGeom>
          <a:noFill/>
        </p:spPr>
        <p:txBody>
          <a:bodyPr wrap="square" rtlCol="0">
            <a:spAutoFit/>
          </a:bodyPr>
          <a:lstStyle/>
          <a:p>
            <a:r>
              <a:rPr lang="en-US" sz="2800">
                <a:latin typeface="Algerian" panose="04020705040A02060702" pitchFamily="82" charset="0"/>
              </a:rPr>
              <a:t>DAFTAR ISI</a:t>
            </a:r>
            <a:endParaRPr lang="en-ID" sz="2800">
              <a:latin typeface="Algerian" panose="04020705040A02060702" pitchFamily="82" charset="0"/>
            </a:endParaRPr>
          </a:p>
        </p:txBody>
      </p:sp>
    </p:spTree>
    <p:extLst>
      <p:ext uri="{BB962C8B-B14F-4D97-AF65-F5344CB8AC3E}">
        <p14:creationId xmlns:p14="http://schemas.microsoft.com/office/powerpoint/2010/main" val="351218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805F7-1070-0B61-8848-997D079016C6}"/>
              </a:ext>
            </a:extLst>
          </p:cNvPr>
          <p:cNvSpPr txBox="1"/>
          <p:nvPr/>
        </p:nvSpPr>
        <p:spPr>
          <a:xfrm>
            <a:off x="587828" y="596563"/>
            <a:ext cx="5682343" cy="5078313"/>
          </a:xfrm>
          <a:prstGeom prst="rect">
            <a:avLst/>
          </a:prstGeom>
          <a:noFill/>
        </p:spPr>
        <p:txBody>
          <a:bodyPr wrap="square" rtlCol="0">
            <a:spAutoFit/>
          </a:bodyPr>
          <a:lstStyle/>
          <a:p>
            <a:pPr algn="ctr"/>
            <a:r>
              <a:rPr lang="en-ID" sz="2800"/>
              <a:t>SEJARAH ADANYA GOOGLE DRIVE SEBAGAI PENYIMPANAN DATA DI ERA MODERN</a:t>
            </a:r>
          </a:p>
          <a:p>
            <a:pPr algn="ctr"/>
            <a:r>
              <a:rPr lang="en-ID" sz="2000"/>
              <a:t> </a:t>
            </a:r>
          </a:p>
          <a:p>
            <a:pPr algn="just"/>
            <a:r>
              <a:rPr lang="en-GB" b="1"/>
              <a:t>   Google drive </a:t>
            </a:r>
            <a:r>
              <a:rPr lang="en-GB"/>
              <a:t>adalah media penyimpanan data online (daring) berbasis cloud atau Internet yang dikembangkan dan diperkenalkan oleh Google pada tanggal </a:t>
            </a:r>
            <a:r>
              <a:rPr lang="en-GB" b="1"/>
              <a:t>24 April 2012</a:t>
            </a:r>
            <a:r>
              <a:rPr lang="en-GB"/>
              <a:t>. Pada dasarnya layanan Google Drive sama seperti cloud storage lain semacam dropbox atau OneDrive. Aplikasi ini tersedia dalam bentuk dekstop ataupun smartphone. Pada beberapa jenis ponsel Google Drive atau GDrive menjadi aplikasi bawaan yang terinstal secara otomatis di sistem. </a:t>
            </a:r>
            <a:endParaRPr lang="en-ID"/>
          </a:p>
          <a:p>
            <a:r>
              <a:rPr lang="en-GB"/>
              <a:t> </a:t>
            </a:r>
            <a:endParaRPr lang="en-ID"/>
          </a:p>
          <a:p>
            <a:endParaRPr lang="en-ID" sz="2000"/>
          </a:p>
        </p:txBody>
      </p:sp>
      <p:sp>
        <p:nvSpPr>
          <p:cNvPr id="4" name="TextBox 3">
            <a:extLst>
              <a:ext uri="{FF2B5EF4-FFF2-40B4-BE49-F238E27FC236}">
                <a16:creationId xmlns:a16="http://schemas.microsoft.com/office/drawing/2014/main" id="{422C8AEC-ABA6-5214-510D-56AAAB6815CC}"/>
              </a:ext>
            </a:extLst>
          </p:cNvPr>
          <p:cNvSpPr txBox="1"/>
          <p:nvPr/>
        </p:nvSpPr>
        <p:spPr>
          <a:xfrm>
            <a:off x="752475" y="5419725"/>
            <a:ext cx="5353050" cy="3847207"/>
          </a:xfrm>
          <a:prstGeom prst="rect">
            <a:avLst/>
          </a:prstGeom>
          <a:noFill/>
        </p:spPr>
        <p:txBody>
          <a:bodyPr wrap="square" rtlCol="0">
            <a:spAutoFit/>
          </a:bodyPr>
          <a:lstStyle/>
          <a:p>
            <a:pPr algn="ctr"/>
            <a:r>
              <a:rPr lang="en-GB" sz="2800"/>
              <a:t>PENGERTIAN GOOGLE DRIVE</a:t>
            </a:r>
            <a:endParaRPr lang="en-ID" sz="2800"/>
          </a:p>
          <a:p>
            <a:r>
              <a:rPr lang="en-GB"/>
              <a:t> </a:t>
            </a:r>
            <a:endParaRPr lang="en-ID"/>
          </a:p>
          <a:p>
            <a:pPr algn="just"/>
            <a:r>
              <a:rPr lang="en-ID"/>
              <a:t>   Di google drive kita dapat menyimpan file-file berupa dokumen, gambar, audio ataupun video dengan kapasitas gratis sebesar 15 Gigabyte. Jika ingin lebih dari itu maka kita harus upgrade account. Sementar itu, kita dapat menyimpan, mengedit dan mengambil file dari google drive dengan catatan perangkat komputer atau smartphone harus terhubung dengan jaringan internet.</a:t>
            </a:r>
          </a:p>
          <a:p>
            <a:r>
              <a:rPr lang="en-ID"/>
              <a:t> </a:t>
            </a:r>
          </a:p>
          <a:p>
            <a:endParaRPr lang="en-ID"/>
          </a:p>
        </p:txBody>
      </p:sp>
    </p:spTree>
    <p:extLst>
      <p:ext uri="{BB962C8B-B14F-4D97-AF65-F5344CB8AC3E}">
        <p14:creationId xmlns:p14="http://schemas.microsoft.com/office/powerpoint/2010/main" val="369993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A35CA-0EE5-0EBD-4E83-544790E315EC}"/>
              </a:ext>
            </a:extLst>
          </p:cNvPr>
          <p:cNvSpPr txBox="1"/>
          <p:nvPr/>
        </p:nvSpPr>
        <p:spPr>
          <a:xfrm>
            <a:off x="450668" y="757879"/>
            <a:ext cx="5956664" cy="9110186"/>
          </a:xfrm>
          <a:prstGeom prst="rect">
            <a:avLst/>
          </a:prstGeom>
          <a:noFill/>
        </p:spPr>
        <p:txBody>
          <a:bodyPr wrap="square" rtlCol="0">
            <a:spAutoFit/>
          </a:bodyPr>
          <a:lstStyle/>
          <a:p>
            <a:pPr algn="ctr"/>
            <a:r>
              <a:rPr lang="en-ID" sz="2800"/>
              <a:t>FUNGSI GOOGLE DRIVE</a:t>
            </a:r>
          </a:p>
          <a:p>
            <a:endParaRPr lang="en-GB"/>
          </a:p>
          <a:p>
            <a:pPr marL="342900" indent="-342900" algn="just">
              <a:buAutoNum type="arabicPeriod"/>
            </a:pPr>
            <a:r>
              <a:rPr lang="en-GB" b="1"/>
              <a:t>Untuk Menyimpan File</a:t>
            </a:r>
            <a:endParaRPr lang="en-ID" b="1"/>
          </a:p>
          <a:p>
            <a:pPr algn="just"/>
            <a:r>
              <a:rPr lang="en-GB"/>
              <a:t>Fungsi utama Google Drive adalah sebagai media penyimpanan data dengan Google Drive ikan dapat menyimpan data dalam bentuk dokumen gambar atau apapun pada media penyimpanan online tanpa harus menyediakan storage atau media penyimpanan offline seperti ram ataupun hardisk. </a:t>
            </a:r>
          </a:p>
          <a:p>
            <a:pPr algn="just"/>
            <a:endParaRPr lang="en-ID"/>
          </a:p>
          <a:p>
            <a:pPr algn="just"/>
            <a:r>
              <a:rPr lang="en-GB" b="1"/>
              <a:t>2. Berbagi File</a:t>
            </a:r>
            <a:endParaRPr lang="en-ID" b="1"/>
          </a:p>
          <a:p>
            <a:pPr algn="just"/>
            <a:r>
              <a:rPr lang="en-GB"/>
              <a:t>Dengan menggunakan Google Drive kita dapat berbagi file secara langsung tanpa perlu melakukan konfigurasi konfigurasi yang rumit kita dapat berbagi file secara langsung dengan mengundang pengguna lain melalui Link yang kita berikan atau pun kita undang melalui alamat email. </a:t>
            </a:r>
          </a:p>
          <a:p>
            <a:pPr algn="just"/>
            <a:endParaRPr lang="en-ID"/>
          </a:p>
          <a:p>
            <a:pPr algn="just"/>
            <a:r>
              <a:rPr lang="en-GB" b="1"/>
              <a:t>3. Edit File</a:t>
            </a:r>
            <a:endParaRPr lang="en-ID" b="1"/>
          </a:p>
          <a:p>
            <a:pPr algn="just"/>
            <a:r>
              <a:rPr lang="en-GB"/>
              <a:t>Kita dapat melakukan editing data langsung tanpa harus mengunduhnya. GDrive mendukung fitur edit data teks yang terhubung dengan google spreadsheet. aplikasi tersebut berfungsi mirip seperti ms word atau excel hanya saja berbentuk online tanpa harus melakukan instalasi software.</a:t>
            </a:r>
          </a:p>
          <a:p>
            <a:pPr algn="just"/>
            <a:endParaRPr lang="en-ID"/>
          </a:p>
          <a:p>
            <a:pPr algn="just"/>
            <a:r>
              <a:rPr lang="en-GB" b="1"/>
              <a:t>4. Melakukan BackUp Data</a:t>
            </a:r>
            <a:endParaRPr lang="en-ID" b="1"/>
          </a:p>
          <a:p>
            <a:pPr algn="just"/>
            <a:r>
              <a:rPr lang="en-GB"/>
              <a:t>Sebetulnya ini sama seperti poin pertama, Google drive digunakan untuk membackup data baik itu data yang ada di komputer ataupun perangkat lunak lainnya. Secara pribadi penulis sering menggunakan Google</a:t>
            </a:r>
            <a:endParaRPr lang="en-ID"/>
          </a:p>
        </p:txBody>
      </p:sp>
    </p:spTree>
    <p:extLst>
      <p:ext uri="{BB962C8B-B14F-4D97-AF65-F5344CB8AC3E}">
        <p14:creationId xmlns:p14="http://schemas.microsoft.com/office/powerpoint/2010/main" val="8747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4A5195-0E65-C971-6850-447C0A6C4A8F}"/>
              </a:ext>
            </a:extLst>
          </p:cNvPr>
          <p:cNvSpPr txBox="1"/>
          <p:nvPr/>
        </p:nvSpPr>
        <p:spPr>
          <a:xfrm>
            <a:off x="378393" y="842515"/>
            <a:ext cx="6101214" cy="646331"/>
          </a:xfrm>
          <a:prstGeom prst="rect">
            <a:avLst/>
          </a:prstGeom>
          <a:noFill/>
        </p:spPr>
        <p:txBody>
          <a:bodyPr wrap="square" rtlCol="0">
            <a:spAutoFit/>
          </a:bodyPr>
          <a:lstStyle/>
          <a:p>
            <a:pPr algn="just"/>
            <a:endParaRPr lang="en-ID"/>
          </a:p>
          <a:p>
            <a:endParaRPr lang="en-ID"/>
          </a:p>
        </p:txBody>
      </p:sp>
      <p:sp>
        <p:nvSpPr>
          <p:cNvPr id="5" name="TextBox 4">
            <a:extLst>
              <a:ext uri="{FF2B5EF4-FFF2-40B4-BE49-F238E27FC236}">
                <a16:creationId xmlns:a16="http://schemas.microsoft.com/office/drawing/2014/main" id="{71B17B71-FC33-8A55-B568-C0DED0C51207}"/>
              </a:ext>
            </a:extLst>
          </p:cNvPr>
          <p:cNvSpPr txBox="1"/>
          <p:nvPr/>
        </p:nvSpPr>
        <p:spPr>
          <a:xfrm>
            <a:off x="378393" y="1928112"/>
            <a:ext cx="6101214" cy="7472302"/>
          </a:xfrm>
          <a:prstGeom prst="rect">
            <a:avLst/>
          </a:prstGeom>
          <a:noFill/>
        </p:spPr>
        <p:txBody>
          <a:bodyPr wrap="square" rtlCol="0">
            <a:spAutoFit/>
          </a:bodyPr>
          <a:lstStyle/>
          <a:p>
            <a:pPr algn="ctr">
              <a:lnSpc>
                <a:spcPct val="107000"/>
              </a:lnSpc>
              <a:spcAft>
                <a:spcPts val="800"/>
              </a:spcAft>
            </a:pPr>
            <a:r>
              <a:rPr lang="en-GB" sz="280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FITUR-FITUR GOOGLE DRIVE</a:t>
            </a:r>
            <a:endParaRPr lang="en-ID" sz="2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1. Integrasi Dengan Produk Lain</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a:solidFill>
                  <a:srgbClr val="000000"/>
                </a:solidFill>
                <a:effectLst/>
                <a:latin typeface="Poppins" panose="00000500000000000000" pitchFamily="2" charset="0"/>
                <a:ea typeface="Times New Roman" panose="02020603050405020304" pitchFamily="18" charset="0"/>
              </a:rPr>
              <a:t>Fitur Integrasi ini menjadi bagian terpenting pada Google Drive. Pasalnya fitur ini terintegrasi dengan produk google lainnya seperti </a:t>
            </a:r>
            <a:r>
              <a:rPr lang="en-ID" u="sng">
                <a:solidFill>
                  <a:srgbClr val="000000"/>
                </a:solidFill>
                <a:effectLst/>
                <a:latin typeface="Poppins" panose="00000500000000000000" pitchFamily="2" charset="0"/>
                <a:ea typeface="Times New Roman" panose="02020603050405020304" pitchFamily="18" charset="0"/>
                <a:hlinkClick r:id="rId2"/>
              </a:rPr>
              <a:t>Google Doc</a:t>
            </a:r>
            <a:r>
              <a:rPr lang="en-ID">
                <a:solidFill>
                  <a:srgbClr val="000000"/>
                </a:solidFill>
                <a:effectLst/>
                <a:latin typeface="Poppins" panose="00000500000000000000" pitchFamily="2" charset="0"/>
                <a:ea typeface="Times New Roman" panose="02020603050405020304" pitchFamily="18" charset="0"/>
              </a:rPr>
              <a:t>, Google Shets, Atau Google Slide. File yang sudah anda simpan pada Google Drive bisa anda edit kembagi dengan menggunakan fitur ini  tanpa harus mendownload File Tersebut.</a:t>
            </a:r>
            <a:endParaRPr lang="en-ID">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2. Kapasitas Penyimpanan</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Dengan mengimplementasikan teknologi  berbasis cloud anda mendapat Kapasitas dari Layanan Google Drive ini sebesar 15GB untuk yang free license. Sedangkan untuk Google Drive Premium anda mendapat 30GB.</a:t>
            </a:r>
            <a:endParaRPr lang="en-ID" sz="1800">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3. Sharing &amp; Privasi Hak Akses</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Kemudahan Google Drive selanjutnya adalah berbagi file. Dengan hanya menggunakan fitur sharing anda cukup memasukkan email partner anda pada isian form sharing, partner anda sudah mendapatkan file tersebut. Tidak hanya itu, anda</a:t>
            </a:r>
            <a:endParaRPr lang="en-ID"/>
          </a:p>
        </p:txBody>
      </p:sp>
      <p:sp>
        <p:nvSpPr>
          <p:cNvPr id="7" name="TextBox 6">
            <a:extLst>
              <a:ext uri="{FF2B5EF4-FFF2-40B4-BE49-F238E27FC236}">
                <a16:creationId xmlns:a16="http://schemas.microsoft.com/office/drawing/2014/main" id="{D7A0B88C-299A-3C85-D138-B26BC1A817AA}"/>
              </a:ext>
            </a:extLst>
          </p:cNvPr>
          <p:cNvSpPr txBox="1"/>
          <p:nvPr/>
        </p:nvSpPr>
        <p:spPr>
          <a:xfrm>
            <a:off x="378393" y="505586"/>
            <a:ext cx="6101214" cy="1200329"/>
          </a:xfrm>
          <a:prstGeom prst="rect">
            <a:avLst/>
          </a:prstGeom>
          <a:noFill/>
        </p:spPr>
        <p:txBody>
          <a:bodyPr wrap="square" rtlCol="0">
            <a:spAutoFit/>
          </a:bodyPr>
          <a:lstStyle/>
          <a:p>
            <a:r>
              <a:rPr lang="en-GB"/>
              <a:t>Drive sebagai media penyimpanan file-file yang terdapat pada website agar nantinya Ketika terjadi sesuatu pada website kita dapat merestar Kembali file-file tersebut dengan bantuan software pihak ketiga</a:t>
            </a:r>
            <a:endParaRPr lang="en-ID"/>
          </a:p>
        </p:txBody>
      </p:sp>
    </p:spTree>
    <p:extLst>
      <p:ext uri="{BB962C8B-B14F-4D97-AF65-F5344CB8AC3E}">
        <p14:creationId xmlns:p14="http://schemas.microsoft.com/office/powerpoint/2010/main" val="357852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A46E-DCCC-AD3C-7422-177C946A4E15}"/>
              </a:ext>
            </a:extLst>
          </p:cNvPr>
          <p:cNvSpPr txBox="1"/>
          <p:nvPr/>
        </p:nvSpPr>
        <p:spPr>
          <a:xfrm>
            <a:off x="377456" y="722803"/>
            <a:ext cx="6103088" cy="8460393"/>
          </a:xfrm>
          <a:prstGeom prst="rect">
            <a:avLst/>
          </a:prstGeom>
          <a:noFill/>
        </p:spPr>
        <p:txBody>
          <a:bodyPr wrap="square" rtlCol="0">
            <a:spAutoFit/>
          </a:bodyPr>
          <a:lstStyle/>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juga bisa memberikan hak akses bagi orang lain, seperti hanya bisa view konten, atau bisa ikut mengedit data tersebut sehingga anda bisa berkerja team.</a:t>
            </a:r>
            <a:endParaRPr lang="en-ID" sz="1800">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4.  Search File</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Teknologi search yang dikembangkan untuk Google Drive sangat memanjakan penggunanya. Diantaranya adalah pencarian file berdasar jenis format file yang dicari, Pemilik file, tanggal modifikasi, dan lainnya. Google juga menambahkan fitur </a:t>
            </a:r>
            <a:r>
              <a:rPr lang="en-ID" sz="1800" i="1">
                <a:solidFill>
                  <a:srgbClr val="000000"/>
                </a:solidFill>
                <a:effectLst/>
                <a:latin typeface="Poppins" panose="00000500000000000000" pitchFamily="2" charset="0"/>
                <a:ea typeface="Times New Roman" panose="02020603050405020304" pitchFamily="18" charset="0"/>
              </a:rPr>
              <a:t>autocorrect</a:t>
            </a:r>
            <a:r>
              <a:rPr lang="en-ID" sz="1800">
                <a:solidFill>
                  <a:srgbClr val="000000"/>
                </a:solidFill>
                <a:effectLst/>
                <a:latin typeface="Poppins" panose="00000500000000000000" pitchFamily="2" charset="0"/>
                <a:ea typeface="Times New Roman" panose="02020603050405020304" pitchFamily="18" charset="0"/>
              </a:rPr>
              <a:t> pada search sehingga ketika kita salah ketik fitur ini memberikan saran</a:t>
            </a:r>
            <a:endParaRPr lang="en-ID" sz="1800">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5. Fitur Penerjemah Dokumen</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Fitur penerjemah dokumen ini terhubung dengan Google Translate. Anda bisa memasukkan file dokumen anda kemudian membuka file tersebut di perangkat dokumen yang tersedia di Google Drive. Kemudian klik menu Tools, setelah itu anda pilih Translate Document dan memilih bahasa dokumen yang anda inginkan.</a:t>
            </a:r>
            <a:endParaRPr lang="en-ID" sz="1800">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6. Convert Pdf to Text</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Fitur yang juga jarang digunakan oleh pengguna Google Drive yaitu Fitur merubah file dengan format PDF menjadi Text. Untuk bisa menggunakan.</a:t>
            </a:r>
            <a:endParaRPr lang="en-ID"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982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FE305-D615-E055-AD2A-26356250BFB0}"/>
              </a:ext>
            </a:extLst>
          </p:cNvPr>
          <p:cNvSpPr txBox="1"/>
          <p:nvPr/>
        </p:nvSpPr>
        <p:spPr>
          <a:xfrm>
            <a:off x="390525" y="1219200"/>
            <a:ext cx="6076950" cy="646331"/>
          </a:xfrm>
          <a:prstGeom prst="rect">
            <a:avLst/>
          </a:prstGeom>
          <a:noFill/>
        </p:spPr>
        <p:txBody>
          <a:bodyPr wrap="square" rtlCol="0">
            <a:spAutoFit/>
          </a:bodyPr>
          <a:lstStyle/>
          <a:p>
            <a:r>
              <a:rPr lang="en-GB" b="1"/>
              <a:t> </a:t>
            </a:r>
            <a:endParaRPr lang="en-ID"/>
          </a:p>
          <a:p>
            <a:endParaRPr lang="en-ID"/>
          </a:p>
        </p:txBody>
      </p:sp>
      <p:sp>
        <p:nvSpPr>
          <p:cNvPr id="3" name="TextBox 2">
            <a:extLst>
              <a:ext uri="{FF2B5EF4-FFF2-40B4-BE49-F238E27FC236}">
                <a16:creationId xmlns:a16="http://schemas.microsoft.com/office/drawing/2014/main" id="{9F69EF96-E5C1-F4CE-8D45-B3A07A9A246E}"/>
              </a:ext>
            </a:extLst>
          </p:cNvPr>
          <p:cNvSpPr txBox="1"/>
          <p:nvPr/>
        </p:nvSpPr>
        <p:spPr>
          <a:xfrm>
            <a:off x="390525" y="537411"/>
            <a:ext cx="6076950" cy="3510063"/>
          </a:xfrm>
          <a:prstGeom prst="rect">
            <a:avLst/>
          </a:prstGeom>
          <a:noFill/>
        </p:spPr>
        <p:txBody>
          <a:bodyPr wrap="square" rtlCol="0">
            <a:spAutoFit/>
          </a:bodyPr>
          <a:lstStyle/>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fitur ini anda bisa membuka file PDF anda di Google Drive, kemudian Download As Microsoft Word. Setelah file yang didownload berformat .docx anda bisa mengeditnya.</a:t>
            </a:r>
            <a:endParaRPr lang="en-ID" sz="1800">
              <a:effectLst/>
              <a:latin typeface="Times New Roman" panose="02020603050405020304" pitchFamily="18" charset="0"/>
              <a:ea typeface="Times New Roman" panose="02020603050405020304" pitchFamily="18" charset="0"/>
            </a:endParaRPr>
          </a:p>
          <a:p>
            <a:pPr algn="just">
              <a:lnSpc>
                <a:spcPct val="107000"/>
              </a:lnSpc>
              <a:spcBef>
                <a:spcPts val="1500"/>
              </a:spcBef>
              <a:spcAft>
                <a:spcPts val="750"/>
              </a:spcAft>
            </a:pPr>
            <a:r>
              <a:rPr lang="en-ID" sz="1800" b="1">
                <a:solidFill>
                  <a:srgbClr val="000000"/>
                </a:solidFill>
                <a:effectLst/>
                <a:latin typeface="Poppins" panose="00000500000000000000" pitchFamily="2" charset="0"/>
                <a:ea typeface="Times New Roman" panose="02020603050405020304" pitchFamily="18" charset="0"/>
                <a:cs typeface="Times New Roman" panose="02020603050405020304" pitchFamily="18" charset="0"/>
              </a:rPr>
              <a:t>7. Revision History</a:t>
            </a:r>
            <a:endParaRPr lang="en-ID"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275"/>
              </a:spcAft>
            </a:pPr>
            <a:r>
              <a:rPr lang="en-ID" sz="1800">
                <a:solidFill>
                  <a:srgbClr val="000000"/>
                </a:solidFill>
                <a:effectLst/>
                <a:latin typeface="Poppins" panose="00000500000000000000" pitchFamily="2" charset="0"/>
                <a:ea typeface="Times New Roman" panose="02020603050405020304" pitchFamily="18" charset="0"/>
              </a:rPr>
              <a:t>Google Drive mempunyai fitur Revision History, fitur ini berfungsi untuk melihat history revisi yang telah anda edit. Revision History juga bisa melakukan restore dokumen sesuai tanggal modifikasi.</a:t>
            </a:r>
            <a:endParaRPr lang="en-ID" sz="1800">
              <a:effectLst/>
              <a:latin typeface="Times New Roman" panose="02020603050405020304" pitchFamily="18" charset="0"/>
              <a:ea typeface="Times New Roman" panose="02020603050405020304" pitchFamily="18" charset="0"/>
            </a:endParaRPr>
          </a:p>
          <a:p>
            <a:endParaRPr lang="en-ID"/>
          </a:p>
        </p:txBody>
      </p:sp>
      <p:sp>
        <p:nvSpPr>
          <p:cNvPr id="4" name="TextBox 3">
            <a:extLst>
              <a:ext uri="{FF2B5EF4-FFF2-40B4-BE49-F238E27FC236}">
                <a16:creationId xmlns:a16="http://schemas.microsoft.com/office/drawing/2014/main" id="{7A6E88B6-0102-8B3A-CBE9-870943FBEFF1}"/>
              </a:ext>
            </a:extLst>
          </p:cNvPr>
          <p:cNvSpPr txBox="1"/>
          <p:nvPr/>
        </p:nvSpPr>
        <p:spPr>
          <a:xfrm>
            <a:off x="390525" y="3795909"/>
            <a:ext cx="6244191" cy="6633483"/>
          </a:xfrm>
          <a:prstGeom prst="rect">
            <a:avLst/>
          </a:prstGeom>
          <a:noFill/>
        </p:spPr>
        <p:txBody>
          <a:bodyPr wrap="square" rtlCol="0">
            <a:spAutoFit/>
          </a:bodyPr>
          <a:lstStyle/>
          <a:p>
            <a:pPr algn="ctr">
              <a:lnSpc>
                <a:spcPct val="107000"/>
              </a:lnSpc>
              <a:spcAft>
                <a:spcPts val="800"/>
              </a:spcAft>
            </a:pPr>
            <a:r>
              <a:rPr lang="en-GB" sz="280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KELEBIHAN DAN KEKURANGAN GOOGLE DRIVE</a:t>
            </a:r>
            <a:endParaRPr lang="en-ID" sz="2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KELEBIHAN</a:t>
            </a:r>
            <a:endParaRPr lang="en-ID" sz="1800" b="1">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Memiliki banyak fitur menarik. ...</a:t>
            </a:r>
            <a:endParaRPr lang="en-ID">
              <a:effectLst/>
              <a:latin typeface="Times New Roman" panose="02020603050405020304" pitchFamily="18" charset="0"/>
              <a:ea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Ruang penyimpanan gratis yang cukup besar. ...</a:t>
            </a:r>
            <a:endParaRPr lang="en-ID">
              <a:effectLst/>
              <a:latin typeface="Times New Roman" panose="02020603050405020304" pitchFamily="18" charset="0"/>
              <a:ea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Terintegrasi dengan layanan lain milik </a:t>
            </a:r>
            <a:r>
              <a:rPr lang="en-ID" b="1">
                <a:solidFill>
                  <a:srgbClr val="000000"/>
                </a:solidFill>
                <a:effectLst/>
                <a:latin typeface="Arial" panose="020B0604020202020204" pitchFamily="34" charset="0"/>
                <a:ea typeface="Times New Roman" panose="02020603050405020304" pitchFamily="18" charset="0"/>
              </a:rPr>
              <a:t>Google</a:t>
            </a:r>
            <a:r>
              <a:rPr lang="en-ID">
                <a:solidFill>
                  <a:srgbClr val="000000"/>
                </a:solidFill>
                <a:effectLst/>
                <a:latin typeface="Arial" panose="020B0604020202020204" pitchFamily="34" charset="0"/>
                <a:ea typeface="Times New Roman" panose="02020603050405020304" pitchFamily="18" charset="0"/>
              </a:rPr>
              <a:t>. ...</a:t>
            </a:r>
            <a:endParaRPr lang="en-ID">
              <a:effectLst/>
              <a:latin typeface="Times New Roman" panose="02020603050405020304" pitchFamily="18" charset="0"/>
              <a:ea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Bisa digunakan untuk menyimpan berbagai jenis dokumen. ...</a:t>
            </a:r>
            <a:endParaRPr lang="en-ID">
              <a:effectLst/>
              <a:latin typeface="Times New Roman" panose="02020603050405020304" pitchFamily="18" charset="0"/>
              <a:ea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Sistem keamanan yang terjamin. ...</a:t>
            </a:r>
            <a:endParaRPr lang="en-ID">
              <a:effectLst/>
              <a:latin typeface="Times New Roman" panose="02020603050405020304" pitchFamily="18" charset="0"/>
              <a:ea typeface="Times New Roman" panose="02020603050405020304" pitchFamily="18" charset="0"/>
            </a:endParaRPr>
          </a:p>
          <a:p>
            <a:pPr marL="342900" lvl="0" indent="-342900" algn="just">
              <a:spcAft>
                <a:spcPts val="300"/>
              </a:spcAft>
              <a:buSzPts val="1000"/>
              <a:buFont typeface="+mj-lt"/>
              <a:buAutoNum type="arabicPeriod"/>
              <a:tabLst>
                <a:tab pos="457200" algn="l"/>
              </a:tabLst>
            </a:pPr>
            <a:r>
              <a:rPr lang="en-ID">
                <a:solidFill>
                  <a:srgbClr val="000000"/>
                </a:solidFill>
                <a:effectLst/>
                <a:latin typeface="Arial" panose="020B0604020202020204" pitchFamily="34" charset="0"/>
                <a:ea typeface="Times New Roman" panose="02020603050405020304" pitchFamily="18" charset="0"/>
              </a:rPr>
              <a:t>Berbagi dan berkolaborasi dengan orang lain secara online.</a:t>
            </a:r>
            <a:endParaRPr lang="en-ID">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GB" sz="1800" b="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KEKURANGAN</a:t>
            </a:r>
          </a:p>
          <a:p>
            <a:pPr algn="just">
              <a:lnSpc>
                <a:spcPct val="107000"/>
              </a:lnSpc>
              <a:spcAft>
                <a:spcPts val="800"/>
              </a:spcAft>
            </a:pPr>
            <a:r>
              <a:rPr lang="en-ID" sz="1400">
                <a:effectLst/>
                <a:latin typeface="Calibri" panose="020F0502020204030204" pitchFamily="34" charset="0"/>
                <a:ea typeface="Calibri" panose="020F0502020204030204" pitchFamily="34" charset="0"/>
                <a:cs typeface="Times New Roman" panose="02020603050405020304" pitchFamily="18" charset="0"/>
              </a:rPr>
              <a:t>1.    </a:t>
            </a:r>
            <a:r>
              <a:rPr lang="en-ID">
                <a:effectLst/>
                <a:latin typeface="Calibri" panose="020F0502020204030204" pitchFamily="34" charset="0"/>
                <a:ea typeface="Calibri" panose="020F0502020204030204" pitchFamily="34" charset="0"/>
                <a:cs typeface="Times New Roman" panose="02020603050405020304" pitchFamily="18" charset="0"/>
              </a:rPr>
              <a:t>Sangat tergantung pada jaringan internet</a:t>
            </a:r>
          </a:p>
          <a:p>
            <a:pPr algn="just">
              <a:lnSpc>
                <a:spcPct val="107000"/>
              </a:lnSpc>
              <a:spcAft>
                <a:spcPts val="800"/>
              </a:spcAft>
            </a:pPr>
            <a:r>
              <a:rPr lang="en-ID" sz="1400">
                <a:effectLst/>
                <a:latin typeface="Calibri" panose="020F0502020204030204" pitchFamily="34" charset="0"/>
                <a:ea typeface="Calibri" panose="020F0502020204030204" pitchFamily="34" charset="0"/>
                <a:cs typeface="Times New Roman" panose="02020603050405020304" pitchFamily="18" charset="0"/>
              </a:rPr>
              <a:t>2</a:t>
            </a:r>
            <a:r>
              <a:rPr lang="en-ID">
                <a:effectLst/>
                <a:latin typeface="Calibri" panose="020F0502020204030204" pitchFamily="34" charset="0"/>
                <a:ea typeface="Calibri" panose="020F0502020204030204" pitchFamily="34" charset="0"/>
                <a:cs typeface="Times New Roman" panose="02020603050405020304" pitchFamily="18" charset="0"/>
              </a:rPr>
              <a:t>.   Backup data di PC masih belum optimal</a:t>
            </a:r>
          </a:p>
          <a:p>
            <a:pPr algn="just">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a:effectLst/>
                <a:latin typeface="Arial" panose="020B0604020202020204" pitchFamily="34" charset="0"/>
                <a:ea typeface="Calibri" panose="020F0502020204030204" pitchFamily="34" charset="0"/>
                <a:cs typeface="Times New Roman" panose="02020603050405020304" pitchFamily="18" charset="0"/>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extLst>
      <p:ext uri="{BB962C8B-B14F-4D97-AF65-F5344CB8AC3E}">
        <p14:creationId xmlns:p14="http://schemas.microsoft.com/office/powerpoint/2010/main" val="1280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6CF8F-C092-C19D-7DB1-99A74C3CE3C1}"/>
              </a:ext>
            </a:extLst>
          </p:cNvPr>
          <p:cNvSpPr txBox="1"/>
          <p:nvPr/>
        </p:nvSpPr>
        <p:spPr>
          <a:xfrm>
            <a:off x="533400" y="161340"/>
            <a:ext cx="6057901" cy="646331"/>
          </a:xfrm>
          <a:prstGeom prst="rect">
            <a:avLst/>
          </a:prstGeom>
          <a:noFill/>
        </p:spPr>
        <p:txBody>
          <a:bodyPr wrap="square" rtlCol="0">
            <a:spAutoFit/>
          </a:bodyPr>
          <a:lstStyle/>
          <a:p>
            <a:pPr fontAlgn="base"/>
            <a:r>
              <a:rPr lang="en-ID"/>
              <a:t> </a:t>
            </a:r>
            <a:endParaRPr lang="en-ID" sz="1400"/>
          </a:p>
          <a:p>
            <a:endParaRPr lang="en-ID"/>
          </a:p>
        </p:txBody>
      </p:sp>
      <p:sp>
        <p:nvSpPr>
          <p:cNvPr id="3" name="TextBox 2">
            <a:extLst>
              <a:ext uri="{FF2B5EF4-FFF2-40B4-BE49-F238E27FC236}">
                <a16:creationId xmlns:a16="http://schemas.microsoft.com/office/drawing/2014/main" id="{84556439-B5AE-5AF3-A7E5-C558A0B9FD7D}"/>
              </a:ext>
            </a:extLst>
          </p:cNvPr>
          <p:cNvSpPr txBox="1"/>
          <p:nvPr/>
        </p:nvSpPr>
        <p:spPr>
          <a:xfrm>
            <a:off x="533399" y="484505"/>
            <a:ext cx="6057901" cy="8346644"/>
          </a:xfrm>
          <a:prstGeom prst="rect">
            <a:avLst/>
          </a:prstGeom>
          <a:noFill/>
        </p:spPr>
        <p:txBody>
          <a:bodyPr wrap="square" rtlCol="0">
            <a:spAutoFit/>
          </a:bodyPr>
          <a:lstStyle/>
          <a:p>
            <a:pPr marL="542925" algn="ctr">
              <a:lnSpc>
                <a:spcPct val="107000"/>
              </a:lnSpc>
              <a:spcAft>
                <a:spcPts val="800"/>
              </a:spcAft>
            </a:pPr>
            <a:r>
              <a:rPr lang="en-GB" sz="2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CARA MENGGUNAKAN GOOGLE DRIVE</a:t>
            </a:r>
            <a:endParaRPr lang="en-ID" sz="2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r>
              <a:rPr lang="en-ID" sz="18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Langkah 1: Buka drive.google.com</a:t>
            </a:r>
            <a:endParaRPr lang="en-ID"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D" sz="1800" spc="5">
                <a:solidFill>
                  <a:srgbClr val="000000"/>
                </a:solidFill>
                <a:effectLst/>
                <a:latin typeface="Arial" panose="020B0604020202020204" pitchFamily="34" charset="0"/>
                <a:ea typeface="Times New Roman" panose="02020603050405020304" pitchFamily="18" charset="0"/>
              </a:rPr>
              <a:t>Di komputer, buka </a:t>
            </a:r>
            <a:r>
              <a:rPr lang="en-ID" sz="1800" u="sng" spc="5">
                <a:solidFill>
                  <a:srgbClr val="000000"/>
                </a:solidFill>
                <a:effectLst/>
                <a:latin typeface="Arial" panose="020B0604020202020204" pitchFamily="34" charset="0"/>
                <a:ea typeface="Times New Roman" panose="02020603050405020304" pitchFamily="18" charset="0"/>
                <a:hlinkClick r:id="rId2"/>
              </a:rPr>
              <a:t>drive.google.com</a:t>
            </a:r>
            <a:r>
              <a:rPr lang="en-ID" sz="1800" spc="5">
                <a:solidFill>
                  <a:srgbClr val="000000"/>
                </a:solidFill>
                <a:effectLst/>
                <a:latin typeface="Arial" panose="020B0604020202020204" pitchFamily="34" charset="0"/>
                <a:ea typeface="Times New Roman" panose="02020603050405020304" pitchFamily="18" charset="0"/>
              </a:rPr>
              <a:t>. Anda akan melihat "Drive Saya", yang berisi:</a:t>
            </a:r>
            <a:endParaRPr lang="en-ID" sz="1800">
              <a:effectLst/>
              <a:latin typeface="Times New Roman" panose="02020603050405020304" pitchFamily="18" charset="0"/>
              <a:ea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spc="5">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File dan folder yang Anda upload atau sinkronkan</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spc="5">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File Google Dokumen, Spreadsheet, Slide, dan Formulir yang Anda buat</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r>
              <a:rPr lang="en-ID" sz="1800" b="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Langkah 2: Upload atau buat file</a:t>
            </a:r>
            <a:endParaRPr lang="en-ID"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D" sz="1800" spc="5">
                <a:solidFill>
                  <a:srgbClr val="000000"/>
                </a:solidFill>
                <a:effectLst/>
                <a:latin typeface="Roboto" panose="02000000000000000000" pitchFamily="2" charset="0"/>
                <a:ea typeface="Calibri" panose="020F0502020204030204" pitchFamily="34" charset="0"/>
                <a:cs typeface="Times New Roman" panose="02020603050405020304" pitchFamily="18" charset="0"/>
              </a:rPr>
              <a:t>Anda dapat mengupload file dari komputer, atau membuat file di Google Drive.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3"/>
              </a:rPr>
              <a:t>Mengupload file dan folder ke Google Drive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4"/>
              </a:rPr>
              <a:t>Bekerja dengan file Office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5"/>
              </a:rPr>
              <a:t>Membuat, mengedit, dan memformat file Google Dokumen, Spreadsheet, dan Slide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r>
              <a:rPr lang="en-ID" sz="1800" b="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Langkah 3: Bagikan dan atur file</a:t>
            </a:r>
            <a:endParaRPr lang="en-ID"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D" sz="1800" spc="5">
                <a:solidFill>
                  <a:srgbClr val="000000"/>
                </a:solidFill>
                <a:effectLst/>
                <a:latin typeface="Roboto" panose="02000000000000000000" pitchFamily="2" charset="0"/>
                <a:ea typeface="Times New Roman" panose="02020603050405020304" pitchFamily="18" charset="0"/>
              </a:rPr>
              <a:t>Anda dapat membagikan file atau folder sehingga orang lain dapat melihat, mengedit, atau mengomentarinya.</a:t>
            </a:r>
            <a:endParaRPr lang="en-ID" sz="1800">
              <a:effectLst/>
              <a:latin typeface="Times New Roman" panose="02020603050405020304" pitchFamily="18" charset="0"/>
              <a:ea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6"/>
              </a:rPr>
              <a:t>Membagikan file dari Google Drive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7"/>
              </a:rPr>
              <a:t>Membagikan folder dari Google Drive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mj-lt"/>
              <a:buAutoNum type="arabicPeriod"/>
              <a:tabLst>
                <a:tab pos="457200" algn="l"/>
              </a:tabLst>
            </a:pPr>
            <a:r>
              <a:rPr lang="en-ID" sz="1800" u="sng" spc="5">
                <a:solidFill>
                  <a:srgbClr val="000000"/>
                </a:solidFill>
                <a:effectLst/>
                <a:latin typeface="Roboto" panose="02000000000000000000" pitchFamily="2" charset="0"/>
                <a:ea typeface="Calibri" panose="020F0502020204030204" pitchFamily="34" charset="0"/>
                <a:cs typeface="Times New Roman" panose="02020603050405020304" pitchFamily="18" charset="0"/>
                <a:hlinkClick r:id="rId8"/>
              </a:rPr>
              <a:t>Menjadikan orang lain sebagai pemilik file</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ID" sz="1800" spc="5">
                <a:effectLst/>
                <a:latin typeface="Roboto" panose="02000000000000000000" pitchFamily="2" charset="0"/>
                <a:ea typeface="Calibri" panose="020F0502020204030204" pitchFamily="34" charset="0"/>
                <a:cs typeface="Times New Roman" panose="02020603050405020304" pitchFamily="18" charset="0"/>
              </a:rPr>
              <a:t> </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extLst>
      <p:ext uri="{BB962C8B-B14F-4D97-AF65-F5344CB8AC3E}">
        <p14:creationId xmlns:p14="http://schemas.microsoft.com/office/powerpoint/2010/main" val="104796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32DBF9-4BEE-505D-C5C7-03F7150FE73D}"/>
              </a:ext>
            </a:extLst>
          </p:cNvPr>
          <p:cNvSpPr txBox="1"/>
          <p:nvPr/>
        </p:nvSpPr>
        <p:spPr>
          <a:xfrm>
            <a:off x="-1" y="914400"/>
            <a:ext cx="6570921" cy="8982908"/>
          </a:xfrm>
          <a:prstGeom prst="rect">
            <a:avLst/>
          </a:prstGeom>
          <a:noFill/>
        </p:spPr>
        <p:txBody>
          <a:bodyPr wrap="square" rtlCol="0">
            <a:spAutoFit/>
          </a:bodyPr>
          <a:lstStyle/>
          <a:p>
            <a:pPr marL="457200" algn="ctr" fontAlgn="base">
              <a:lnSpc>
                <a:spcPct val="107000"/>
              </a:lnSpc>
              <a:spcAft>
                <a:spcPts val="800"/>
              </a:spcAft>
            </a:pPr>
            <a:r>
              <a:rPr lang="en-GB" sz="2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KESIMPULAN</a:t>
            </a:r>
            <a:endParaRPr lang="en-ID" sz="2800">
              <a:effectLs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07000"/>
              </a:lnSpc>
              <a:spcAft>
                <a:spcPts val="800"/>
              </a:spcAft>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Kesimpulan Berdasarkan hasil analisis yang telah dilakukan, maka dapat diperoleh beberapa kesimpulan sebagai berikut :</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buFont typeface="+mj-lt"/>
              <a:buAutoNum type="arabicParenR"/>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Google Drive berperan sebagai ruang penyimpanan berbasis cloud yang sangat bermanfaat untuk menghemat ruang penyimpanan dengan mengambil beban dari hard drive pengguna untuk selanjutnya disimpan ke ruang penyimpanan daring dengan kapasitas ukuran yang disediakan oleh Google Drive.</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buFont typeface="+mj-lt"/>
              <a:buAutoNum type="arabicParenR"/>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Siapapun yang memiliki akun Google akan secara otomatis mendapatkan storage dengan kapasitas yang telah diatur dan disediakan oleh pihak google untuk para penggunanya yang telah terdaftar.</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buFont typeface="+mj-lt"/>
              <a:buAutoNum type="arabicParenR"/>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Penyimpanan online Google Drive merupakan solusi bagi siapa saja yang perlu mengunggah dan berbagi file secara online kapanpun dan dimanapun.</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buFont typeface="+mj-lt"/>
              <a:buAutoNum type="arabicParenR"/>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Google Drive berfungsi untuk menyimpan arsip data, mencadangkan data, dan berbagi file serta layanan ini terdapat fitur untuk terhubung dengan produk google lainnya.</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spcAft>
                <a:spcPts val="800"/>
              </a:spcAft>
              <a:buFont typeface="+mj-lt"/>
              <a:buAutoNum type="arabicParenR"/>
            </a:pPr>
            <a:r>
              <a:rPr lang="en-ID">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File di Drive dilindungi keamanannya, apa pun yang terjadi dengan ponsel cerdas, computer, atau protokol. Drive dienkripsi menggunakan SSL, protocol keamanan yang sama dengan yang digunakan di Gmail dan layanan Google lainnya.</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GB">
                <a:effectLst/>
                <a:latin typeface="Arial" panose="020B0604020202020204" pitchFamily="34" charset="0"/>
                <a:ea typeface="Calibri" panose="020F0502020204030204" pitchFamily="34" charset="0"/>
                <a:cs typeface="Times New Roman" panose="02020603050405020304" pitchFamily="18" charset="0"/>
              </a:rPr>
              <a:t> </a:t>
            </a:r>
            <a:endParaRPr lang="en-ID">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GB" sz="1400">
                <a:effectLst/>
                <a:latin typeface="Arial" panose="020B060402020202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endParaRPr lang="en-ID"/>
          </a:p>
        </p:txBody>
      </p:sp>
    </p:spTree>
    <p:extLst>
      <p:ext uri="{BB962C8B-B14F-4D97-AF65-F5344CB8AC3E}">
        <p14:creationId xmlns:p14="http://schemas.microsoft.com/office/powerpoint/2010/main" val="3719046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130</TotalTime>
  <Words>1250</Words>
  <Application>Microsoft Office PowerPoint</Application>
  <PresentationFormat>A4 Paper (210x297 mm)</PresentationFormat>
  <Paragraphs>103</Paragraphs>
  <Slides>10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Calibri</vt:lpstr>
      <vt:lpstr>Calibri Light</vt:lpstr>
      <vt:lpstr>Open Sans</vt:lpstr>
      <vt:lpstr>Poppins</vt:lpstr>
      <vt:lpstr>Roboto</vt:lpstr>
      <vt:lpstr>Times New Roman</vt:lpstr>
      <vt:lpstr>Trebuchet MS</vt:lpstr>
      <vt:lpstr>Wingdings 3</vt:lpstr>
      <vt:lpstr>Facet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DM-12</dc:creator>
  <cp:lastModifiedBy>DM-12</cp:lastModifiedBy>
  <cp:revision>4</cp:revision>
  <dcterms:created xsi:type="dcterms:W3CDTF">2022-07-02T03:24:56Z</dcterms:created>
  <dcterms:modified xsi:type="dcterms:W3CDTF">2022-07-02T07:09:25Z</dcterms:modified>
</cp:coreProperties>
</file>