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421F66-5047-BAC2-1607-4ED29034B80A}" v="1027" dt="2024-11-27T23:07:00.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11/27/2024</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65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11/27/2024</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073002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11/27/2024</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91410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11/27/2024</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90708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11/27/2024</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89025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11/27/2024</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57627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11/27/2024</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922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11/27/2024</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8040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11/27/2024</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12747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11/27/2024</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004991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11/27/2024</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81869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11/27/2024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145476750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566" y="1045445"/>
            <a:ext cx="9238434" cy="857559"/>
          </a:xfrm>
        </p:spPr>
        <p:txBody>
          <a:bodyPr anchor="b">
            <a:normAutofit/>
          </a:bodyPr>
          <a:lstStyle/>
          <a:p>
            <a:r>
              <a:rPr lang="en-US" sz="2600"/>
              <a:t>swimming performance evaluation system </a:t>
            </a:r>
          </a:p>
        </p:txBody>
      </p:sp>
      <p:pic>
        <p:nvPicPr>
          <p:cNvPr id="28" name="Picture 27">
            <a:extLst>
              <a:ext uri="{FF2B5EF4-FFF2-40B4-BE49-F238E27FC236}">
                <a16:creationId xmlns:a16="http://schemas.microsoft.com/office/drawing/2014/main" id="{2B0E6DE9-425A-9D1D-974E-E2EDC4811700}"/>
              </a:ext>
            </a:extLst>
          </p:cNvPr>
          <p:cNvPicPr>
            <a:picLocks noChangeAspect="1"/>
          </p:cNvPicPr>
          <p:nvPr/>
        </p:nvPicPr>
        <p:blipFill>
          <a:blip r:embed="rId2"/>
          <a:srcRect t="28521" b="30238"/>
          <a:stretch/>
        </p:blipFill>
        <p:spPr>
          <a:xfrm>
            <a:off x="1429566" y="2286000"/>
            <a:ext cx="9238434" cy="3810000"/>
          </a:xfrm>
          <a:prstGeom prst="rect">
            <a:avLst/>
          </a:prstGeom>
          <a:noFill/>
        </p:spPr>
      </p:pic>
      <p:sp>
        <p:nvSpPr>
          <p:cNvPr id="47" name="Date Placeholder 4">
            <a:extLst>
              <a:ext uri="{FF2B5EF4-FFF2-40B4-BE49-F238E27FC236}">
                <a16:creationId xmlns:a16="http://schemas.microsoft.com/office/drawing/2014/main" id="{7D7930A3-4712-8147-DAB0-1EBD14814E31}"/>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11E63EBC-5448-4CD7-BD81-75CD27F46396}" type="datetime1">
              <a:rPr lang="en-US"/>
              <a:pPr>
                <a:spcAft>
                  <a:spcPts val="600"/>
                </a:spcAft>
              </a:pPr>
              <a:t>11/27/2024</a:t>
            </a:fld>
            <a:endParaRPr lang="en-US"/>
          </a:p>
        </p:txBody>
      </p:sp>
      <p:sp>
        <p:nvSpPr>
          <p:cNvPr id="48" name="Footer Placeholder 5">
            <a:extLst>
              <a:ext uri="{FF2B5EF4-FFF2-40B4-BE49-F238E27FC236}">
                <a16:creationId xmlns:a16="http://schemas.microsoft.com/office/drawing/2014/main" id="{8D532571-3DC8-EE11-35D8-AD1CDB01A868}"/>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49" name="Slide Number Placeholder 6">
            <a:extLst>
              <a:ext uri="{FF2B5EF4-FFF2-40B4-BE49-F238E27FC236}">
                <a16:creationId xmlns:a16="http://schemas.microsoft.com/office/drawing/2014/main" id="{E4FB56D2-6A3E-BC8D-5290-0F784CA84B94}"/>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7517-AF75-629B-1176-917B202833F8}"/>
              </a:ext>
            </a:extLst>
          </p:cNvPr>
          <p:cNvSpPr>
            <a:spLocks noGrp="1"/>
          </p:cNvSpPr>
          <p:nvPr>
            <p:ph type="title"/>
          </p:nvPr>
        </p:nvSpPr>
        <p:spPr>
          <a:xfrm>
            <a:off x="1443740" y="1558944"/>
            <a:ext cx="3279689" cy="1864196"/>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2D45FBCD-A328-29EF-9413-9BF50F38B89B}"/>
              </a:ext>
            </a:extLst>
          </p:cNvPr>
          <p:cNvSpPr>
            <a:spLocks noGrp="1"/>
          </p:cNvSpPr>
          <p:nvPr>
            <p:ph idx="1"/>
          </p:nvPr>
        </p:nvSpPr>
        <p:spPr>
          <a:xfrm>
            <a:off x="5334000" y="762000"/>
            <a:ext cx="5333999" cy="5334000"/>
          </a:xfrm>
        </p:spPr>
        <p:txBody>
          <a:bodyPr vert="horz" lIns="0" tIns="45720" rIns="0" bIns="45720" rtlCol="0" anchor="ctr">
            <a:normAutofit/>
          </a:bodyPr>
          <a:lstStyle/>
          <a:p>
            <a:r>
              <a:rPr lang="en-US" sz="2600"/>
              <a:t>The objective of the system is to choose the swimming style and suitable race for the swimmer based on the physical structure of the swimmer's body shape and provide some suggestions for the training to improve the swimmer's performance </a:t>
            </a:r>
            <a:br>
              <a:rPr lang="en-US" sz="2600"/>
            </a:br>
            <a:br>
              <a:rPr lang="en-US" sz="2600"/>
            </a:br>
            <a:endParaRPr lang="en-US" sz="2600"/>
          </a:p>
        </p:txBody>
      </p:sp>
      <p:sp>
        <p:nvSpPr>
          <p:cNvPr id="10" name="Date Placeholder 4">
            <a:extLst>
              <a:ext uri="{FF2B5EF4-FFF2-40B4-BE49-F238E27FC236}">
                <a16:creationId xmlns:a16="http://schemas.microsoft.com/office/drawing/2014/main" id="{FA023D6E-49C8-161B-2299-B887D30C40D6}"/>
              </a:ext>
            </a:extLst>
          </p:cNvPr>
          <p:cNvSpPr>
            <a:spLocks noGrp="1"/>
          </p:cNvSpPr>
          <p:nvPr>
            <p:ph type="dt" sz="half" idx="10"/>
          </p:nvPr>
        </p:nvSpPr>
        <p:spPr>
          <a:xfrm rot="5400000">
            <a:off x="10471087" y="4891318"/>
            <a:ext cx="2673295" cy="365125"/>
          </a:xfrm>
        </p:spPr>
        <p:txBody>
          <a:bodyPr/>
          <a:lstStyle/>
          <a:p>
            <a:pPr>
              <a:spcAft>
                <a:spcPts val="600"/>
              </a:spcAft>
            </a:pPr>
            <a:fld id="{2CEB83FC-20E2-45A5-90A8-09F80BEB6C04}" type="datetime1">
              <a:pPr>
                <a:spcAft>
                  <a:spcPts val="600"/>
                </a:spcAft>
              </a:pPr>
              <a:t>11/27/2024</a:t>
            </a:fld>
            <a:endParaRPr lang="en-US"/>
          </a:p>
        </p:txBody>
      </p:sp>
      <p:sp>
        <p:nvSpPr>
          <p:cNvPr id="12" name="Footer Placeholder 5">
            <a:extLst>
              <a:ext uri="{FF2B5EF4-FFF2-40B4-BE49-F238E27FC236}">
                <a16:creationId xmlns:a16="http://schemas.microsoft.com/office/drawing/2014/main" id="{14595D5D-2FCE-FC33-9B01-9E881C22B9F4}"/>
              </a:ext>
            </a:extLst>
          </p:cNvPr>
          <p:cNvSpPr>
            <a:spLocks noGrp="1"/>
          </p:cNvSpPr>
          <p:nvPr>
            <p:ph type="ftr" sz="quarter" idx="11"/>
          </p:nvPr>
        </p:nvSpPr>
        <p:spPr>
          <a:xfrm rot="5400000">
            <a:off x="10473021" y="1609893"/>
            <a:ext cx="2669427" cy="365125"/>
          </a:xfrm>
        </p:spPr>
        <p:txBody>
          <a:bodyPr/>
          <a:lstStyle/>
          <a:p>
            <a:pPr>
              <a:spcAft>
                <a:spcPts val="600"/>
              </a:spcAft>
            </a:pPr>
            <a:r>
              <a:rPr lang="en-US"/>
              <a:t>
              </a:t>
            </a:r>
          </a:p>
        </p:txBody>
      </p:sp>
      <p:sp>
        <p:nvSpPr>
          <p:cNvPr id="14" name="Slide Number Placeholder 6">
            <a:extLst>
              <a:ext uri="{FF2B5EF4-FFF2-40B4-BE49-F238E27FC236}">
                <a16:creationId xmlns:a16="http://schemas.microsoft.com/office/drawing/2014/main" id="{EF9CE7E2-C240-9BE2-3AF7-40F1A2B4A3DB}"/>
              </a:ext>
            </a:extLst>
          </p:cNvPr>
          <p:cNvSpPr>
            <a:spLocks noGrp="1"/>
          </p:cNvSpPr>
          <p:nvPr>
            <p:ph type="sldNum" sz="quarter" idx="12"/>
          </p:nvPr>
        </p:nvSpPr>
        <p:spPr>
          <a:xfrm>
            <a:off x="11492908" y="3219853"/>
            <a:ext cx="629653" cy="429830"/>
          </a:xfrm>
        </p:spPr>
        <p:txBody>
          <a:bodyPr/>
          <a:lstStyle/>
          <a:p>
            <a:pPr>
              <a:spcAft>
                <a:spcPts val="600"/>
              </a:spcAft>
            </a:pPr>
            <a:fld id="{196A61CA-0502-4EE4-9724-96EA822543E5}" type="slidenum">
              <a:rPr lang="en-US" dirty="0"/>
              <a:pPr>
                <a:spcAft>
                  <a:spcPts val="600"/>
                </a:spcAft>
              </a:pPr>
              <a:t>2</a:t>
            </a:fld>
            <a:endParaRPr lang="en-US"/>
          </a:p>
        </p:txBody>
      </p:sp>
    </p:spTree>
    <p:extLst>
      <p:ext uri="{BB962C8B-B14F-4D97-AF65-F5344CB8AC3E}">
        <p14:creationId xmlns:p14="http://schemas.microsoft.com/office/powerpoint/2010/main" val="200355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F268-617D-BEA5-4606-C94CA746248F}"/>
              </a:ext>
            </a:extLst>
          </p:cNvPr>
          <p:cNvSpPr>
            <a:spLocks noGrp="1"/>
          </p:cNvSpPr>
          <p:nvPr>
            <p:ph type="title"/>
          </p:nvPr>
        </p:nvSpPr>
        <p:spPr>
          <a:xfrm>
            <a:off x="1433543" y="1383126"/>
            <a:ext cx="3289886" cy="2045874"/>
          </a:xfrm>
        </p:spPr>
        <p:txBody>
          <a:bodyPr anchor="b">
            <a:normAutofit/>
          </a:bodyPr>
          <a:lstStyle/>
          <a:p>
            <a:r>
              <a:rPr lang="en-US" dirty="0"/>
              <a:t>Key challenges</a:t>
            </a:r>
          </a:p>
        </p:txBody>
      </p:sp>
      <p:pic>
        <p:nvPicPr>
          <p:cNvPr id="7" name="Picture 6">
            <a:extLst>
              <a:ext uri="{FF2B5EF4-FFF2-40B4-BE49-F238E27FC236}">
                <a16:creationId xmlns:a16="http://schemas.microsoft.com/office/drawing/2014/main" id="{99EF58F2-07CE-3B80-570F-B88834E57DF9}"/>
              </a:ext>
            </a:extLst>
          </p:cNvPr>
          <p:cNvPicPr>
            <a:picLocks noChangeAspect="1"/>
          </p:cNvPicPr>
          <p:nvPr/>
        </p:nvPicPr>
        <p:blipFill>
          <a:blip r:embed="rId2"/>
          <a:srcRect l="33499" r="2" b="2"/>
          <a:stretch/>
        </p:blipFill>
        <p:spPr>
          <a:xfrm>
            <a:off x="5334001" y="762000"/>
            <a:ext cx="5333999" cy="5334000"/>
          </a:xfrm>
          <a:prstGeom prst="rect">
            <a:avLst/>
          </a:prstGeom>
          <a:noFill/>
        </p:spPr>
      </p:pic>
      <p:sp>
        <p:nvSpPr>
          <p:cNvPr id="3" name="Content Placeholder 2">
            <a:extLst>
              <a:ext uri="{FF2B5EF4-FFF2-40B4-BE49-F238E27FC236}">
                <a16:creationId xmlns:a16="http://schemas.microsoft.com/office/drawing/2014/main" id="{3B04482A-CC62-D45D-BE4C-847ADDE47094}"/>
              </a:ext>
            </a:extLst>
          </p:cNvPr>
          <p:cNvSpPr>
            <a:spLocks noGrp="1"/>
          </p:cNvSpPr>
          <p:nvPr>
            <p:ph type="body" sz="half" idx="2"/>
          </p:nvPr>
        </p:nvSpPr>
        <p:spPr>
          <a:xfrm>
            <a:off x="376904" y="3649682"/>
            <a:ext cx="4350732" cy="1684317"/>
          </a:xfrm>
        </p:spPr>
        <p:txBody>
          <a:bodyPr vert="horz" lIns="91440" tIns="45720" rIns="91440" bIns="45720" rtlCol="0" anchor="t">
            <a:normAutofit/>
          </a:bodyPr>
          <a:lstStyle/>
          <a:p>
            <a:r>
              <a:rPr lang="en-US" dirty="0"/>
              <a:t>Capture images underwater is different from capturing in the air due to  scattering, diffraction, </a:t>
            </a:r>
            <a:r>
              <a:rPr lang="en-US" dirty="0" err="1"/>
              <a:t>colour</a:t>
            </a:r>
            <a:r>
              <a:rPr lang="en-US" dirty="0"/>
              <a:t> absorption and distortion</a:t>
            </a:r>
            <a:br>
              <a:rPr lang="en-US" dirty="0"/>
            </a:br>
            <a:r>
              <a:rPr lang="en-US" dirty="0"/>
              <a:t>since we try to capture images of swimming object (swimmer) the motion blurring occurs </a:t>
            </a:r>
          </a:p>
        </p:txBody>
      </p:sp>
      <p:sp>
        <p:nvSpPr>
          <p:cNvPr id="4" name="Date Placeholder 3">
            <a:extLst>
              <a:ext uri="{FF2B5EF4-FFF2-40B4-BE49-F238E27FC236}">
                <a16:creationId xmlns:a16="http://schemas.microsoft.com/office/drawing/2014/main" id="{AD462D7E-5F61-3F95-7E59-C52350E0DD4F}"/>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F94CEBEA-207F-4CBC-BA33-B63BB99CE320}" type="datetime1">
              <a:pPr>
                <a:spcAft>
                  <a:spcPts val="600"/>
                </a:spcAft>
              </a:pPr>
              <a:t>11/27/2024</a:t>
            </a:fld>
            <a:endParaRPr lang="en-US"/>
          </a:p>
        </p:txBody>
      </p:sp>
      <p:sp>
        <p:nvSpPr>
          <p:cNvPr id="5" name="Footer Placeholder 4">
            <a:extLst>
              <a:ext uri="{FF2B5EF4-FFF2-40B4-BE49-F238E27FC236}">
                <a16:creationId xmlns:a16="http://schemas.microsoft.com/office/drawing/2014/main" id="{D6B804AE-59D9-C9C7-10CB-2497F7C08017}"/>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dirty="0"/>
              <a:t>
              </a:t>
            </a:r>
            <a:endParaRPr lang="en-US"/>
          </a:p>
        </p:txBody>
      </p:sp>
      <p:sp>
        <p:nvSpPr>
          <p:cNvPr id="6" name="Slide Number Placeholder 5">
            <a:extLst>
              <a:ext uri="{FF2B5EF4-FFF2-40B4-BE49-F238E27FC236}">
                <a16:creationId xmlns:a16="http://schemas.microsoft.com/office/drawing/2014/main" id="{4C5924A2-05C7-9867-A153-71E4F0814300}"/>
              </a:ext>
            </a:extLst>
          </p:cNvPr>
          <p:cNvSpPr>
            <a:spLocks noGrp="1"/>
          </p:cNvSpPr>
          <p:nvPr>
            <p:ph type="sldNum" sz="quarter" idx="12"/>
          </p:nvPr>
        </p:nvSpPr>
        <p:spPr>
          <a:xfrm>
            <a:off x="11492908" y="3219853"/>
            <a:ext cx="629653" cy="429830"/>
          </a:xfrm>
        </p:spPr>
        <p:txBody>
          <a:bodyPr anchor="ctr">
            <a:normAutofit/>
          </a:bodyPr>
          <a:lstStyle/>
          <a:p>
            <a:pPr>
              <a:spcAft>
                <a:spcPts val="600"/>
              </a:spcAft>
            </a:pPr>
            <a:fld id="{196A61CA-0502-4EE4-9724-96EA822543E5}" type="slidenum">
              <a:rPr lang="en-US" dirty="0"/>
              <a:pPr>
                <a:spcAft>
                  <a:spcPts val="600"/>
                </a:spcAft>
              </a:pPr>
              <a:t>3</a:t>
            </a:fld>
            <a:endParaRPr lang="en-US"/>
          </a:p>
        </p:txBody>
      </p:sp>
    </p:spTree>
    <p:extLst>
      <p:ext uri="{BB962C8B-B14F-4D97-AF65-F5344CB8AC3E}">
        <p14:creationId xmlns:p14="http://schemas.microsoft.com/office/powerpoint/2010/main" val="131373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00C6-603D-FA60-1E7F-A7D5ECA2DD1A}"/>
              </a:ext>
            </a:extLst>
          </p:cNvPr>
          <p:cNvSpPr>
            <a:spLocks noGrp="1"/>
          </p:cNvSpPr>
          <p:nvPr>
            <p:ph type="title"/>
          </p:nvPr>
        </p:nvSpPr>
        <p:spPr/>
        <p:txBody>
          <a:bodyPr/>
          <a:lstStyle/>
          <a:p>
            <a:r>
              <a:rPr lang="en-US" dirty="0">
                <a:ea typeface="+mj-lt"/>
                <a:cs typeface="+mj-lt"/>
              </a:rPr>
              <a:t>Used sensors</a:t>
            </a:r>
            <a:endParaRPr lang="en-US" dirty="0"/>
          </a:p>
        </p:txBody>
      </p:sp>
      <p:sp>
        <p:nvSpPr>
          <p:cNvPr id="3" name="Content Placeholder 2">
            <a:extLst>
              <a:ext uri="{FF2B5EF4-FFF2-40B4-BE49-F238E27FC236}">
                <a16:creationId xmlns:a16="http://schemas.microsoft.com/office/drawing/2014/main" id="{C978AA4C-B470-5255-D626-3CC45060F757}"/>
              </a:ext>
            </a:extLst>
          </p:cNvPr>
          <p:cNvSpPr>
            <a:spLocks noGrp="1"/>
          </p:cNvSpPr>
          <p:nvPr>
            <p:ph idx="1"/>
          </p:nvPr>
        </p:nvSpPr>
        <p:spPr/>
        <p:txBody>
          <a:bodyPr vert="horz" lIns="91440" tIns="45720" rIns="91440" bIns="45720" rtlCol="0" anchor="t">
            <a:normAutofit/>
          </a:bodyPr>
          <a:lstStyle/>
          <a:p>
            <a:r>
              <a:rPr lang="en-US" dirty="0"/>
              <a:t>Use high-resolution cameras placed at different angles where they have to be on rail and synchronized in capturing images at the same time and motion </a:t>
            </a:r>
          </a:p>
          <a:p>
            <a:r>
              <a:rPr lang="en-US" dirty="0"/>
              <a:t>One of the other sensors that can be used is IMU to measure the acceleration and angular velocity of the swimmer and synchronized with the cameras </a:t>
            </a:r>
          </a:p>
          <a:p>
            <a:endParaRPr lang="en-US" dirty="0"/>
          </a:p>
          <a:p>
            <a:br>
              <a:rPr lang="en-US" dirty="0"/>
            </a:br>
            <a:endParaRPr lang="en-US" dirty="0"/>
          </a:p>
        </p:txBody>
      </p:sp>
      <p:sp>
        <p:nvSpPr>
          <p:cNvPr id="4" name="Date Placeholder 3">
            <a:extLst>
              <a:ext uri="{FF2B5EF4-FFF2-40B4-BE49-F238E27FC236}">
                <a16:creationId xmlns:a16="http://schemas.microsoft.com/office/drawing/2014/main" id="{CFCDD178-F228-92BC-1D33-A22289CC9D05}"/>
              </a:ext>
            </a:extLst>
          </p:cNvPr>
          <p:cNvSpPr>
            <a:spLocks noGrp="1"/>
          </p:cNvSpPr>
          <p:nvPr>
            <p:ph type="dt" sz="half" idx="10"/>
          </p:nvPr>
        </p:nvSpPr>
        <p:spPr/>
        <p:txBody>
          <a:bodyPr/>
          <a:lstStyle/>
          <a:p>
            <a:fld id="{115FEC9D-F1A6-40F4-9DA2-E50C4B33B458}" type="datetime1">
              <a:t>11/27/2024</a:t>
            </a:fld>
            <a:endParaRPr lang="en-US" dirty="0"/>
          </a:p>
        </p:txBody>
      </p:sp>
      <p:sp>
        <p:nvSpPr>
          <p:cNvPr id="5" name="Footer Placeholder 4">
            <a:extLst>
              <a:ext uri="{FF2B5EF4-FFF2-40B4-BE49-F238E27FC236}">
                <a16:creationId xmlns:a16="http://schemas.microsoft.com/office/drawing/2014/main" id="{394D90AE-2FBE-BA66-4E11-15CDDA36856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F8E2C15-4F1D-20EB-D059-EB9FF60930AF}"/>
              </a:ext>
            </a:extLst>
          </p:cNvPr>
          <p:cNvSpPr>
            <a:spLocks noGrp="1"/>
          </p:cNvSpPr>
          <p:nvPr>
            <p:ph type="sldNum" sz="quarter" idx="12"/>
          </p:nvPr>
        </p:nvSpPr>
        <p:spPr/>
        <p:txBody>
          <a:bodyPr/>
          <a:lstStyle/>
          <a:p>
            <a:fld id="{196A61CA-0502-4EE4-9724-96EA822543E5}" type="slidenum">
              <a:rPr lang="en-US" dirty="0"/>
              <a:t>4</a:t>
            </a:fld>
            <a:endParaRPr lang="en-US" dirty="0"/>
          </a:p>
        </p:txBody>
      </p:sp>
    </p:spTree>
    <p:extLst>
      <p:ext uri="{BB962C8B-B14F-4D97-AF65-F5344CB8AC3E}">
        <p14:creationId xmlns:p14="http://schemas.microsoft.com/office/powerpoint/2010/main" val="127415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6091-6761-C8D0-6AB3-15C518236E26}"/>
              </a:ext>
            </a:extLst>
          </p:cNvPr>
          <p:cNvSpPr>
            <a:spLocks noGrp="1"/>
          </p:cNvSpPr>
          <p:nvPr>
            <p:ph type="title"/>
          </p:nvPr>
        </p:nvSpPr>
        <p:spPr/>
        <p:txBody>
          <a:bodyPr/>
          <a:lstStyle/>
          <a:p>
            <a:r>
              <a:rPr lang="en-US" dirty="0"/>
              <a:t>Dataset creation</a:t>
            </a:r>
          </a:p>
        </p:txBody>
      </p:sp>
      <p:sp>
        <p:nvSpPr>
          <p:cNvPr id="3" name="Content Placeholder 2">
            <a:extLst>
              <a:ext uri="{FF2B5EF4-FFF2-40B4-BE49-F238E27FC236}">
                <a16:creationId xmlns:a16="http://schemas.microsoft.com/office/drawing/2014/main" id="{C3DE6DDB-0715-7A0D-C7C1-52D7A71AE4CC}"/>
              </a:ext>
            </a:extLst>
          </p:cNvPr>
          <p:cNvSpPr>
            <a:spLocks noGrp="1"/>
          </p:cNvSpPr>
          <p:nvPr>
            <p:ph idx="1"/>
          </p:nvPr>
        </p:nvSpPr>
        <p:spPr/>
        <p:txBody>
          <a:bodyPr vert="horz" lIns="91440" tIns="45720" rIns="91440" bIns="45720" rtlCol="0" anchor="t">
            <a:normAutofit/>
          </a:bodyPr>
          <a:lstStyle/>
          <a:p>
            <a:r>
              <a:rPr lang="en-US" dirty="0"/>
              <a:t>As much as we want to make </a:t>
            </a:r>
            <a:r>
              <a:rPr lang="en-US" dirty="0">
                <a:ea typeface="+mn-lt"/>
                <a:cs typeface="+mn-lt"/>
              </a:rPr>
              <a:t>precise calculations, we have to get realistic data as much as possible including images and IMU readings</a:t>
            </a:r>
          </a:p>
          <a:p>
            <a:r>
              <a:rPr lang="en-US" dirty="0"/>
              <a:t>From domain experts like coaches or professional swimmers we have take there knowledge to help us in data annotation </a:t>
            </a:r>
          </a:p>
          <a:p>
            <a:r>
              <a:rPr lang="en-US" dirty="0"/>
              <a:t>For example, given a full motion of butterfly he has to tell us what is position of the arms and are the arms and the legs synchronized together or not ETC.</a:t>
            </a:r>
          </a:p>
        </p:txBody>
      </p:sp>
      <p:sp>
        <p:nvSpPr>
          <p:cNvPr id="4" name="Date Placeholder 3">
            <a:extLst>
              <a:ext uri="{FF2B5EF4-FFF2-40B4-BE49-F238E27FC236}">
                <a16:creationId xmlns:a16="http://schemas.microsoft.com/office/drawing/2014/main" id="{5F288260-5FC0-E75D-71F2-B4893CBD54F4}"/>
              </a:ext>
            </a:extLst>
          </p:cNvPr>
          <p:cNvSpPr>
            <a:spLocks noGrp="1"/>
          </p:cNvSpPr>
          <p:nvPr>
            <p:ph type="dt" sz="half" idx="10"/>
          </p:nvPr>
        </p:nvSpPr>
        <p:spPr/>
        <p:txBody>
          <a:bodyPr/>
          <a:lstStyle/>
          <a:p>
            <a:fld id="{4563C795-0516-462D-895B-E35E63872D10}" type="datetime1">
              <a:t>11/27/2024</a:t>
            </a:fld>
            <a:endParaRPr lang="en-US" dirty="0"/>
          </a:p>
        </p:txBody>
      </p:sp>
      <p:sp>
        <p:nvSpPr>
          <p:cNvPr id="5" name="Footer Placeholder 4">
            <a:extLst>
              <a:ext uri="{FF2B5EF4-FFF2-40B4-BE49-F238E27FC236}">
                <a16:creationId xmlns:a16="http://schemas.microsoft.com/office/drawing/2014/main" id="{12CA6C6F-278D-51C7-17DB-ECC543FC546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FBD93C7-ED7B-C9A2-49ED-7E23E1B6A6EE}"/>
              </a:ext>
            </a:extLst>
          </p:cNvPr>
          <p:cNvSpPr>
            <a:spLocks noGrp="1"/>
          </p:cNvSpPr>
          <p:nvPr>
            <p:ph type="sldNum" sz="quarter" idx="12"/>
          </p:nvPr>
        </p:nvSpPr>
        <p:spPr/>
        <p:txBody>
          <a:bodyPr/>
          <a:lstStyle/>
          <a:p>
            <a:fld id="{196A61CA-0502-4EE4-9724-96EA822543E5}" type="slidenum">
              <a:rPr lang="en-US" dirty="0"/>
              <a:t>5</a:t>
            </a:fld>
            <a:endParaRPr lang="en-US" dirty="0"/>
          </a:p>
        </p:txBody>
      </p:sp>
    </p:spTree>
    <p:extLst>
      <p:ext uri="{BB962C8B-B14F-4D97-AF65-F5344CB8AC3E}">
        <p14:creationId xmlns:p14="http://schemas.microsoft.com/office/powerpoint/2010/main" val="4061084053"/>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PortalVTI</vt:lpstr>
      <vt:lpstr>swimming performance evaluation system </vt:lpstr>
      <vt:lpstr>introduction</vt:lpstr>
      <vt:lpstr>Key challenges</vt:lpstr>
      <vt:lpstr>Used sensors</vt:lpstr>
      <vt:lpstr>Dataset 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233</cp:revision>
  <dcterms:created xsi:type="dcterms:W3CDTF">2024-11-27T21:44:43Z</dcterms:created>
  <dcterms:modified xsi:type="dcterms:W3CDTF">2024-11-27T23:07:18Z</dcterms:modified>
</cp:coreProperties>
</file>