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CAD3E-A3DA-470C-A51F-A5FE47273C61}" v="2150" dt="2022-04-12T10:17:09.936"/>
    <p1510:client id="{9A25DFBA-C4E6-45B9-B74D-1A4ECCB97611}" v="674" dt="2022-04-12T08:04:39.587"/>
    <p1510:client id="{ED882593-7D73-4640-BAED-9636413E9102}" v="264" dt="2022-04-12T07:10:05.4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63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80452" y="1034578"/>
            <a:ext cx="4467496" cy="447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303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303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303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516" y="2229135"/>
            <a:ext cx="8913367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0303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90" y="3295962"/>
            <a:ext cx="8965619" cy="284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6/01/e-para-quem-gosta-de-resumos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.pressbooks.pub/literaturereviewsforsocialworkresearch/chapter/3-3-writing-the-literature-review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lford.ac.uk/business-school/lack-of-experience/valu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usiness/chapter/ratio-analysis-and-statement-evaluatio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3/7-inventory-management-techniques-for-better-stock-contro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3080-discount-sale-label-free-hq-ima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olblogg.blogspot.com/p/unidad-de-trabajo-4-el-mercad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tofigo.com/pictu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gci.com/blog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1389" y="1034577"/>
            <a:ext cx="4467496" cy="5695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315" y="5685656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5121" y="0"/>
                </a:lnTo>
              </a:path>
            </a:pathLst>
          </a:custGeom>
          <a:ln w="36576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0988" y="6072470"/>
            <a:ext cx="2476658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sz="1850" spc="-25" dirty="0">
                <a:latin typeface="Arial"/>
                <a:cs typeface="Arial"/>
              </a:rPr>
              <a:t>By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lang="en-GB" sz="1850" spc="-20" dirty="0">
                <a:latin typeface="Arial"/>
                <a:cs typeface="Arial"/>
              </a:rPr>
              <a:t>Muhammad Tayyab</a:t>
            </a:r>
            <a:endParaRPr lang="en-US" sz="1850" spc="6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840" y="1702497"/>
            <a:ext cx="3589020" cy="20390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3020">
              <a:lnSpc>
                <a:spcPts val="5280"/>
              </a:lnSpc>
            </a:pPr>
            <a:r>
              <a:rPr lang="en-US" sz="4450" b="1" spc="114" dirty="0">
                <a:latin typeface="Times New Roman"/>
                <a:cs typeface="Times New Roman"/>
              </a:rPr>
              <a:t>Exploratory</a:t>
            </a:r>
          </a:p>
          <a:p>
            <a:pPr marL="33020">
              <a:lnSpc>
                <a:spcPts val="5280"/>
              </a:lnSpc>
            </a:pPr>
            <a:r>
              <a:rPr lang="en-US" sz="4450" b="1" spc="114" dirty="0">
                <a:latin typeface="Times New Roman"/>
                <a:cs typeface="Times New Roman"/>
              </a:rPr>
              <a:t>Data</a:t>
            </a:r>
          </a:p>
          <a:p>
            <a:pPr marL="33020">
              <a:lnSpc>
                <a:spcPts val="5280"/>
              </a:lnSpc>
            </a:pPr>
            <a:r>
              <a:rPr lang="en-US" sz="4450" b="1" spc="114" dirty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615" y="4228996"/>
            <a:ext cx="3618865" cy="6767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 indent="15240">
              <a:lnSpc>
                <a:spcPct val="125099"/>
              </a:lnSpc>
            </a:pPr>
            <a:r>
              <a:rPr lang="en-US" sz="1850" spc="45" dirty="0">
                <a:latin typeface="Arial"/>
                <a:cs typeface="Arial"/>
              </a:rPr>
              <a:t>Ways to improve business strategies and increase the profit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C0D0F-56DF-85F7-1A68-B6A177AEF3EE}"/>
              </a:ext>
            </a:extLst>
          </p:cNvPr>
          <p:cNvSpPr txBox="1"/>
          <p:nvPr/>
        </p:nvSpPr>
        <p:spPr>
          <a:xfrm>
            <a:off x="528066" y="368751"/>
            <a:ext cx="3604096" cy="2217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latin typeface="+mj-lt"/>
                <a:ea typeface="+mj-ea"/>
                <a:cs typeface="+mj-cs"/>
              </a:rPr>
              <a:t>Insights</a:t>
            </a:r>
            <a:endParaRPr lang="en-US" sz="5200">
              <a:latin typeface="+mj-lt"/>
              <a:ea typeface="+mj-ea"/>
              <a:cs typeface="+mj-cs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066" y="2931926"/>
            <a:ext cx="2866644" cy="20726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866644"/>
                      <a:gd name="connsiteY0" fmla="*/ 0 h 20726"/>
                      <a:gd name="connsiteX1" fmla="*/ 573329 w 2866644"/>
                      <a:gd name="connsiteY1" fmla="*/ 0 h 20726"/>
                      <a:gd name="connsiteX2" fmla="*/ 1117991 w 2866644"/>
                      <a:gd name="connsiteY2" fmla="*/ 0 h 20726"/>
                      <a:gd name="connsiteX3" fmla="*/ 1662654 w 2866644"/>
                      <a:gd name="connsiteY3" fmla="*/ 0 h 20726"/>
                      <a:gd name="connsiteX4" fmla="*/ 2293315 w 2866644"/>
                      <a:gd name="connsiteY4" fmla="*/ 0 h 20726"/>
                      <a:gd name="connsiteX5" fmla="*/ 2866644 w 2866644"/>
                      <a:gd name="connsiteY5" fmla="*/ 0 h 20726"/>
                      <a:gd name="connsiteX6" fmla="*/ 2866644 w 2866644"/>
                      <a:gd name="connsiteY6" fmla="*/ 20726 h 20726"/>
                      <a:gd name="connsiteX7" fmla="*/ 2293315 w 2866644"/>
                      <a:gd name="connsiteY7" fmla="*/ 20726 h 20726"/>
                      <a:gd name="connsiteX8" fmla="*/ 1805986 w 2866644"/>
                      <a:gd name="connsiteY8" fmla="*/ 20726 h 20726"/>
                      <a:gd name="connsiteX9" fmla="*/ 1261323 w 2866644"/>
                      <a:gd name="connsiteY9" fmla="*/ 20726 h 20726"/>
                      <a:gd name="connsiteX10" fmla="*/ 716661 w 2866644"/>
                      <a:gd name="connsiteY10" fmla="*/ 20726 h 20726"/>
                      <a:gd name="connsiteX11" fmla="*/ 0 w 2866644"/>
                      <a:gd name="connsiteY11" fmla="*/ 20726 h 20726"/>
                      <a:gd name="connsiteX12" fmla="*/ 0 w 2866644"/>
                      <a:gd name="connsiteY12" fmla="*/ 0 h 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66644" h="20726" fill="none" extrusionOk="0">
                        <a:moveTo>
                          <a:pt x="0" y="0"/>
                        </a:moveTo>
                        <a:cubicBezTo>
                          <a:pt x="209680" y="-22482"/>
                          <a:pt x="413340" y="21096"/>
                          <a:pt x="573329" y="0"/>
                        </a:cubicBezTo>
                        <a:cubicBezTo>
                          <a:pt x="733318" y="-21096"/>
                          <a:pt x="945662" y="-23371"/>
                          <a:pt x="1117991" y="0"/>
                        </a:cubicBezTo>
                        <a:cubicBezTo>
                          <a:pt x="1290320" y="23371"/>
                          <a:pt x="1532073" y="9002"/>
                          <a:pt x="1662654" y="0"/>
                        </a:cubicBezTo>
                        <a:cubicBezTo>
                          <a:pt x="1793235" y="-9002"/>
                          <a:pt x="2084467" y="-25083"/>
                          <a:pt x="2293315" y="0"/>
                        </a:cubicBezTo>
                        <a:cubicBezTo>
                          <a:pt x="2502163" y="25083"/>
                          <a:pt x="2722993" y="7501"/>
                          <a:pt x="2866644" y="0"/>
                        </a:cubicBezTo>
                        <a:cubicBezTo>
                          <a:pt x="2866475" y="7978"/>
                          <a:pt x="2867185" y="13924"/>
                          <a:pt x="2866644" y="20726"/>
                        </a:cubicBezTo>
                        <a:cubicBezTo>
                          <a:pt x="2619194" y="21541"/>
                          <a:pt x="2570730" y="-1079"/>
                          <a:pt x="2293315" y="20726"/>
                        </a:cubicBezTo>
                        <a:cubicBezTo>
                          <a:pt x="2015900" y="42531"/>
                          <a:pt x="1937207" y="5546"/>
                          <a:pt x="1805986" y="20726"/>
                        </a:cubicBezTo>
                        <a:cubicBezTo>
                          <a:pt x="1674765" y="35906"/>
                          <a:pt x="1387621" y="38618"/>
                          <a:pt x="1261323" y="20726"/>
                        </a:cubicBezTo>
                        <a:cubicBezTo>
                          <a:pt x="1135025" y="2834"/>
                          <a:pt x="842923" y="46558"/>
                          <a:pt x="716661" y="20726"/>
                        </a:cubicBezTo>
                        <a:cubicBezTo>
                          <a:pt x="590399" y="-5106"/>
                          <a:pt x="283509" y="50605"/>
                          <a:pt x="0" y="20726"/>
                        </a:cubicBezTo>
                        <a:cubicBezTo>
                          <a:pt x="-274" y="13342"/>
                          <a:pt x="982" y="7445"/>
                          <a:pt x="0" y="0"/>
                        </a:cubicBezTo>
                        <a:close/>
                      </a:path>
                      <a:path w="2866644" h="20726" stroke="0" extrusionOk="0">
                        <a:moveTo>
                          <a:pt x="0" y="0"/>
                        </a:moveTo>
                        <a:cubicBezTo>
                          <a:pt x="124046" y="19689"/>
                          <a:pt x="291953" y="-21212"/>
                          <a:pt x="515996" y="0"/>
                        </a:cubicBezTo>
                        <a:cubicBezTo>
                          <a:pt x="740039" y="21212"/>
                          <a:pt x="838571" y="-24671"/>
                          <a:pt x="1146658" y="0"/>
                        </a:cubicBezTo>
                        <a:cubicBezTo>
                          <a:pt x="1454745" y="24671"/>
                          <a:pt x="1476290" y="-20090"/>
                          <a:pt x="1633987" y="0"/>
                        </a:cubicBezTo>
                        <a:cubicBezTo>
                          <a:pt x="1791684" y="20090"/>
                          <a:pt x="1954339" y="15654"/>
                          <a:pt x="2121317" y="0"/>
                        </a:cubicBezTo>
                        <a:cubicBezTo>
                          <a:pt x="2288295" y="-15654"/>
                          <a:pt x="2614069" y="-12302"/>
                          <a:pt x="2866644" y="0"/>
                        </a:cubicBezTo>
                        <a:cubicBezTo>
                          <a:pt x="2867052" y="7553"/>
                          <a:pt x="2867481" y="12834"/>
                          <a:pt x="2866644" y="20726"/>
                        </a:cubicBezTo>
                        <a:cubicBezTo>
                          <a:pt x="2660983" y="46923"/>
                          <a:pt x="2562094" y="31925"/>
                          <a:pt x="2321982" y="20726"/>
                        </a:cubicBezTo>
                        <a:cubicBezTo>
                          <a:pt x="2081870" y="9527"/>
                          <a:pt x="1961683" y="-1858"/>
                          <a:pt x="1777319" y="20726"/>
                        </a:cubicBezTo>
                        <a:cubicBezTo>
                          <a:pt x="1592955" y="43310"/>
                          <a:pt x="1433972" y="37186"/>
                          <a:pt x="1232657" y="20726"/>
                        </a:cubicBezTo>
                        <a:cubicBezTo>
                          <a:pt x="1031342" y="4266"/>
                          <a:pt x="755607" y="50322"/>
                          <a:pt x="601995" y="20726"/>
                        </a:cubicBezTo>
                        <a:cubicBezTo>
                          <a:pt x="448383" y="-8870"/>
                          <a:pt x="124220" y="5470"/>
                          <a:pt x="0" y="20726"/>
                        </a:cubicBezTo>
                        <a:cubicBezTo>
                          <a:pt x="1000" y="15556"/>
                          <a:pt x="250" y="102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6AED5-0B71-BFB8-6173-AAD8FE7D825D}"/>
              </a:ext>
            </a:extLst>
          </p:cNvPr>
          <p:cNvSpPr txBox="1"/>
          <p:nvPr/>
        </p:nvSpPr>
        <p:spPr>
          <a:xfrm>
            <a:off x="528066" y="3255952"/>
            <a:ext cx="3500960" cy="37634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sales and profit value is greater in: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Bookcases in Furniture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Storage in Office Supplies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Phones and Copiers in Technology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Cental Region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France (country)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Consumer (segment)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 Mode (Shipping Mode)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Loyal Customers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6AD9BF-AB41-630E-118F-55A3D535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62" r="11398" b="-2"/>
          <a:stretch/>
        </p:blipFill>
        <p:spPr>
          <a:xfrm>
            <a:off x="4382154" y="10"/>
            <a:ext cx="5674989" cy="77723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D6AE3-E7E1-E20D-EEC6-2A6B921D6236}"/>
              </a:ext>
            </a:extLst>
          </p:cNvPr>
          <p:cNvSpPr txBox="1"/>
          <p:nvPr/>
        </p:nvSpPr>
        <p:spPr>
          <a:xfrm>
            <a:off x="7736932" y="75723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9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400" y="0"/>
            <a:ext cx="8219599" cy="77724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372" y="0"/>
            <a:ext cx="8207655" cy="77724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2348-A983-37E9-7891-3763AC09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2" y="2266230"/>
            <a:ext cx="7543800" cy="3132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being with me!</a:t>
            </a:r>
            <a:b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7812" y="6261424"/>
            <a:ext cx="3922776" cy="31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8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E58D51-1378-200E-3316-797000AB7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64" t="9091" r="28901"/>
          <a:stretch/>
        </p:blipFill>
        <p:spPr>
          <a:xfrm>
            <a:off x="2906877" y="10"/>
            <a:ext cx="7151523" cy="77723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49195" cy="77724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89B4B-24B9-C1B5-B3CF-871DA4AC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34" y="489883"/>
            <a:ext cx="3449689" cy="1904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solidFill>
                  <a:schemeClr val="tx1"/>
                </a:solidFill>
                <a:latin typeface="+mj-lt"/>
                <a:cs typeface="+mj-cs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6C5C-D171-2DBC-A350-835106FF734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4333" y="2394132"/>
            <a:ext cx="3743125" cy="1369227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indent="-342900" algn="l" rtl="0">
              <a:lnSpc>
                <a:spcPct val="90000"/>
              </a:lnSpc>
              <a:spcBef>
                <a:spcPts val="1000"/>
              </a:spcBef>
              <a:buFont typeface="Wingdings"/>
              <a:buChar char="q"/>
            </a:pPr>
            <a:r>
              <a:rPr lang="en-US" sz="2400" kern="1200" dirty="0"/>
              <a:t>Performing EDA on the data to drive insights on how the profits can be increased.</a:t>
            </a:r>
            <a:endParaRPr lang="en-US" sz="2400" kern="1200">
              <a:cs typeface="Calibri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0"/>
              </a:spcBef>
              <a:buFont typeface="Wingdings"/>
              <a:buChar char="q"/>
            </a:pPr>
            <a:r>
              <a:rPr lang="en-US" sz="2400" kern="1200" dirty="0"/>
              <a:t>Discovering the weak and strong areas of the sales department in order to improve the sales.</a:t>
            </a:r>
            <a:endParaRPr lang="en-US" sz="2400" kern="1200">
              <a:cs typeface="Calibri"/>
            </a:endParaRPr>
          </a:p>
          <a:p>
            <a:pPr marL="342900" indent="-342900" algn="l" rtl="0">
              <a:lnSpc>
                <a:spcPct val="90000"/>
              </a:lnSpc>
              <a:spcBef>
                <a:spcPts val="1000"/>
              </a:spcBef>
              <a:buFont typeface="Wingdings"/>
              <a:buChar char="q"/>
            </a:pPr>
            <a:r>
              <a:rPr lang="en-US" sz="2400" kern="1200" dirty="0"/>
              <a:t>Discovering hidden trends within the data that will allow the sales department to cater to region-specific needs of the buyers.</a:t>
            </a:r>
            <a:endParaRPr lang="en-US" sz="2400" kern="12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380" y="501577"/>
            <a:ext cx="165811" cy="580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848" y="5153176"/>
            <a:ext cx="3281553" cy="2072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1873A-8484-6087-8418-AA4331087F1F}"/>
              </a:ext>
            </a:extLst>
          </p:cNvPr>
          <p:cNvSpPr txBox="1"/>
          <p:nvPr/>
        </p:nvSpPr>
        <p:spPr>
          <a:xfrm>
            <a:off x="7603882" y="75723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1CF5-6734-0933-6058-56A4CED4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713168"/>
            <a:ext cx="4078925" cy="1838630"/>
          </a:xfrm>
        </p:spPr>
        <p:txBody>
          <a:bodyPr lIns="0" tIns="0" rIns="0" bIns="0">
            <a:normAutofit/>
          </a:bodyPr>
          <a:lstStyle/>
          <a:p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D863-1122-D079-5AEA-AFE2348F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7" y="857082"/>
            <a:ext cx="4078924" cy="4290141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q"/>
            </a:pPr>
            <a:r>
              <a:rPr lang="en-GB" sz="3200" dirty="0">
                <a:ea typeface="+mn-lt"/>
                <a:cs typeface="+mn-lt"/>
              </a:rPr>
              <a:t>Which product distribution is greater in Category &amp; Sub-Category? </a:t>
            </a:r>
            <a:endParaRPr lang="en-US" sz="3200" dirty="0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Wingdings"/>
              <a:buChar char="q"/>
            </a:pPr>
            <a:r>
              <a:rPr lang="en-GB" sz="3200" dirty="0">
                <a:ea typeface="+mn-lt"/>
                <a:cs typeface="+mn-lt"/>
              </a:rPr>
              <a:t>In which region, country, and state, the value of sales is high? </a:t>
            </a:r>
          </a:p>
          <a:p>
            <a:pPr marL="285750" indent="-285750">
              <a:spcAft>
                <a:spcPts val="600"/>
              </a:spcAft>
              <a:buFont typeface="Wingdings"/>
              <a:buChar char="q"/>
            </a:pPr>
            <a:r>
              <a:rPr lang="en-GB" sz="3200" dirty="0">
                <a:ea typeface="+mn-lt"/>
                <a:cs typeface="+mn-lt"/>
              </a:rPr>
              <a:t>Which sub-categories products in each category giving the highest sales and profit value? </a:t>
            </a:r>
            <a:endParaRPr lang="en-GB" sz="3200" dirty="0">
              <a:cs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6683" y="0"/>
            <a:ext cx="5031717" cy="77724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6505" y="632155"/>
            <a:ext cx="4232418" cy="65044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01005B-D812-FBF5-09AA-CF586C36D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485" r="35092" b="2"/>
          <a:stretch/>
        </p:blipFill>
        <p:spPr>
          <a:xfrm>
            <a:off x="5696384" y="1409362"/>
            <a:ext cx="3692314" cy="49499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24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" y="0"/>
            <a:ext cx="1005814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1F758C8-F16D-7428-8673-3DF48202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60" r="8953"/>
          <a:stretch/>
        </p:blipFill>
        <p:spPr>
          <a:xfrm>
            <a:off x="20" y="10"/>
            <a:ext cx="8206322" cy="7772390"/>
          </a:xfrm>
          <a:prstGeom prst="rect">
            <a:avLst/>
          </a:prstGeom>
        </p:spPr>
      </p:pic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63490" y="0"/>
            <a:ext cx="4294910" cy="77724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8" name="Freeform: Shape 39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286" y="0"/>
            <a:ext cx="4161114" cy="77724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25035" y="0"/>
            <a:ext cx="2087022" cy="77724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0A847-99AD-79B1-25B5-44E14D93F6B8}"/>
              </a:ext>
            </a:extLst>
          </p:cNvPr>
          <p:cNvSpPr txBox="1"/>
          <p:nvPr/>
        </p:nvSpPr>
        <p:spPr>
          <a:xfrm>
            <a:off x="6573335" y="1945155"/>
            <a:ext cx="2997841" cy="30600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800" dirty="0"/>
              <a:t>Which segment has the greater number of transaction?</a:t>
            </a:r>
            <a:endParaRPr lang="en-US" sz="2800">
              <a:cs typeface="Calibri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800" dirty="0"/>
              <a:t>What is the profit gained in each segments of each sub-category product?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9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6CB55-ACB2-A8AD-0286-CFD976263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67" b="13934"/>
          <a:stretch/>
        </p:blipFill>
        <p:spPr>
          <a:xfrm>
            <a:off x="20" y="10"/>
            <a:ext cx="10058380" cy="420535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062A9-3B01-0FAD-2932-4213CBE10F0C}"/>
              </a:ext>
            </a:extLst>
          </p:cNvPr>
          <p:cNvSpPr txBox="1"/>
          <p:nvPr/>
        </p:nvSpPr>
        <p:spPr>
          <a:xfrm>
            <a:off x="762334" y="4253230"/>
            <a:ext cx="8897916" cy="27797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200" dirty="0"/>
              <a:t>In which Ship- Mode, we got highest Sales?</a:t>
            </a:r>
            <a:endParaRPr lang="en-US" sz="3200" dirty="0">
              <a:cs typeface="Calibri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200" dirty="0"/>
              <a:t>In which Ship Mode, we got the highest Profit?</a:t>
            </a:r>
            <a:endParaRPr lang="en-US" sz="3200" dirty="0">
              <a:cs typeface="Calibri"/>
            </a:endParaRP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200" dirty="0"/>
              <a:t>Majority of our customers prefer which ship mode?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29943" y="1032598"/>
            <a:ext cx="567397" cy="647242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553159"/>
            <a:ext cx="434961" cy="59518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60135" y="729262"/>
            <a:ext cx="337731" cy="625760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6311" y="730299"/>
            <a:ext cx="3181220" cy="59518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BA0C0-F3DC-4477-2772-4EE2ABF84C5A}"/>
              </a:ext>
            </a:extLst>
          </p:cNvPr>
          <p:cNvSpPr txBox="1"/>
          <p:nvPr/>
        </p:nvSpPr>
        <p:spPr>
          <a:xfrm>
            <a:off x="923896" y="881445"/>
            <a:ext cx="2640372" cy="33840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rgbClr val="FEFFFF"/>
                </a:solidFill>
              </a:rPr>
              <a:t>Did giving discount in the transactions was beneficial for us?</a:t>
            </a:r>
            <a:endParaRPr lang="en-US" sz="280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rgbClr val="FEFFFF"/>
                </a:solidFill>
              </a:rPr>
              <a:t>How many transactions we gave discount?</a:t>
            </a:r>
            <a:endParaRPr lang="en-US" sz="2800">
              <a:solidFill>
                <a:srgbClr val="FEFFFF"/>
              </a:solidFill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rgbClr val="FEFFFF"/>
                </a:solidFill>
              </a:rPr>
              <a:t>And how much discount we can offer?</a:t>
            </a:r>
            <a:endParaRPr lang="en-US" sz="2800">
              <a:solidFill>
                <a:srgbClr val="FEFFFF"/>
              </a:solidFill>
              <a:cs typeface="Calibri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9253582-3668-FA6E-A91B-15D8158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23571" y="1007827"/>
            <a:ext cx="5394736" cy="53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096594" y="0"/>
            <a:ext cx="3961806" cy="77724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63702" cy="77724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300523A-3003-B974-2CE2-00D8DD99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166" y="1634186"/>
            <a:ext cx="4963115" cy="4504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5F951-FF11-93BF-AD61-887907CD7709}"/>
              </a:ext>
            </a:extLst>
          </p:cNvPr>
          <p:cNvSpPr txBox="1"/>
          <p:nvPr/>
        </p:nvSpPr>
        <p:spPr>
          <a:xfrm>
            <a:off x="6467010" y="488830"/>
            <a:ext cx="3367775" cy="4357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2865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After segmenting the customers, which segment of customer we have greater in quantity?</a:t>
            </a:r>
            <a:endParaRPr lang="en-US" sz="28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marL="62865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What is the amount of revenue and profit after giving certain discount?</a:t>
            </a:r>
            <a:endParaRPr lang="en-US" sz="28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marL="62865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In which countries, we are gaining the valuable customer segments?</a:t>
            </a:r>
            <a:endParaRPr lang="en-US" sz="2800">
              <a:solidFill>
                <a:schemeClr val="tx1">
                  <a:alpha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284" y="718598"/>
            <a:ext cx="930914" cy="960165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826293" y="1874131"/>
            <a:ext cx="3868623" cy="466369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7863" y="718599"/>
            <a:ext cx="2602602" cy="316908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92CB0EA-9CAF-FF4D-6E61-A91B7793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7495" y="1625253"/>
            <a:ext cx="1523338" cy="135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05E14B-A36F-E478-A7A6-8045753DCF67}"/>
              </a:ext>
            </a:extLst>
          </p:cNvPr>
          <p:cNvSpPr txBox="1"/>
          <p:nvPr/>
        </p:nvSpPr>
        <p:spPr>
          <a:xfrm>
            <a:off x="796289" y="4226382"/>
            <a:ext cx="4694285" cy="258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300" dirty="0"/>
              <a:t>What is the distribution of each Sub-Category in each Customer labels?</a:t>
            </a:r>
            <a:endParaRPr lang="en-US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300" dirty="0"/>
              <a:t>Loyal Customers prefer which Category Products?</a:t>
            </a:r>
            <a:endParaRPr lang="en-US" sz="2300" dirty="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2300" dirty="0"/>
              <a:t>Most of the Loyal Customers belong to which Segment?</a:t>
            </a:r>
            <a:endParaRPr lang="en-US" sz="2300" dirty="0">
              <a:cs typeface="Calibri"/>
            </a:endParaRPr>
          </a:p>
        </p:txBody>
      </p:sp>
      <p:pic>
        <p:nvPicPr>
          <p:cNvPr id="6" name="Picture 6" descr="Royalty Free Honour Stock Photos | rawpixel">
            <a:extLst>
              <a:ext uri="{FF2B5EF4-FFF2-40B4-BE49-F238E27FC236}">
                <a16:creationId xmlns:a16="http://schemas.microsoft.com/office/drawing/2014/main" id="{AE688AB7-48BF-E4B3-EC2E-0A75EC631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81" y="3106243"/>
            <a:ext cx="2238647" cy="21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135" y="2715158"/>
            <a:ext cx="3500961" cy="20726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500961"/>
                      <a:gd name="connsiteY0" fmla="*/ 0 h 20726"/>
                      <a:gd name="connsiteX1" fmla="*/ 583494 w 3500961"/>
                      <a:gd name="connsiteY1" fmla="*/ 0 h 20726"/>
                      <a:gd name="connsiteX2" fmla="*/ 1096968 w 3500961"/>
                      <a:gd name="connsiteY2" fmla="*/ 0 h 20726"/>
                      <a:gd name="connsiteX3" fmla="*/ 1680461 w 3500961"/>
                      <a:gd name="connsiteY3" fmla="*/ 0 h 20726"/>
                      <a:gd name="connsiteX4" fmla="*/ 2158926 w 3500961"/>
                      <a:gd name="connsiteY4" fmla="*/ 0 h 20726"/>
                      <a:gd name="connsiteX5" fmla="*/ 2707410 w 3500961"/>
                      <a:gd name="connsiteY5" fmla="*/ 0 h 20726"/>
                      <a:gd name="connsiteX6" fmla="*/ 3500961 w 3500961"/>
                      <a:gd name="connsiteY6" fmla="*/ 0 h 20726"/>
                      <a:gd name="connsiteX7" fmla="*/ 3500961 w 3500961"/>
                      <a:gd name="connsiteY7" fmla="*/ 20726 h 20726"/>
                      <a:gd name="connsiteX8" fmla="*/ 2917468 w 3500961"/>
                      <a:gd name="connsiteY8" fmla="*/ 20726 h 20726"/>
                      <a:gd name="connsiteX9" fmla="*/ 2298964 w 3500961"/>
                      <a:gd name="connsiteY9" fmla="*/ 20726 h 20726"/>
                      <a:gd name="connsiteX10" fmla="*/ 1785490 w 3500961"/>
                      <a:gd name="connsiteY10" fmla="*/ 20726 h 20726"/>
                      <a:gd name="connsiteX11" fmla="*/ 1131977 w 3500961"/>
                      <a:gd name="connsiteY11" fmla="*/ 20726 h 20726"/>
                      <a:gd name="connsiteX12" fmla="*/ 618503 w 3500961"/>
                      <a:gd name="connsiteY12" fmla="*/ 20726 h 20726"/>
                      <a:gd name="connsiteX13" fmla="*/ 0 w 3500961"/>
                      <a:gd name="connsiteY13" fmla="*/ 20726 h 20726"/>
                      <a:gd name="connsiteX14" fmla="*/ 0 w 3500961"/>
                      <a:gd name="connsiteY14" fmla="*/ 0 h 2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00961" h="20726" fill="none" extrusionOk="0">
                        <a:moveTo>
                          <a:pt x="0" y="0"/>
                        </a:moveTo>
                        <a:cubicBezTo>
                          <a:pt x="152051" y="15616"/>
                          <a:pt x="397549" y="-19123"/>
                          <a:pt x="583494" y="0"/>
                        </a:cubicBezTo>
                        <a:cubicBezTo>
                          <a:pt x="769439" y="19123"/>
                          <a:pt x="857018" y="1536"/>
                          <a:pt x="1096968" y="0"/>
                        </a:cubicBezTo>
                        <a:cubicBezTo>
                          <a:pt x="1336918" y="-1536"/>
                          <a:pt x="1419061" y="24817"/>
                          <a:pt x="1680461" y="0"/>
                        </a:cubicBezTo>
                        <a:cubicBezTo>
                          <a:pt x="1941861" y="-24817"/>
                          <a:pt x="2030791" y="-15852"/>
                          <a:pt x="2158926" y="0"/>
                        </a:cubicBezTo>
                        <a:cubicBezTo>
                          <a:pt x="2287062" y="15852"/>
                          <a:pt x="2535060" y="6861"/>
                          <a:pt x="2707410" y="0"/>
                        </a:cubicBezTo>
                        <a:cubicBezTo>
                          <a:pt x="2879760" y="-6861"/>
                          <a:pt x="3146225" y="26803"/>
                          <a:pt x="3500961" y="0"/>
                        </a:cubicBezTo>
                        <a:cubicBezTo>
                          <a:pt x="3500903" y="5624"/>
                          <a:pt x="3501358" y="11249"/>
                          <a:pt x="3500961" y="20726"/>
                        </a:cubicBezTo>
                        <a:cubicBezTo>
                          <a:pt x="3289659" y="3852"/>
                          <a:pt x="3077939" y="3654"/>
                          <a:pt x="2917468" y="20726"/>
                        </a:cubicBezTo>
                        <a:cubicBezTo>
                          <a:pt x="2756997" y="37798"/>
                          <a:pt x="2477599" y="3830"/>
                          <a:pt x="2298964" y="20726"/>
                        </a:cubicBezTo>
                        <a:cubicBezTo>
                          <a:pt x="2120329" y="37622"/>
                          <a:pt x="2009958" y="17169"/>
                          <a:pt x="1785490" y="20726"/>
                        </a:cubicBezTo>
                        <a:cubicBezTo>
                          <a:pt x="1561022" y="24283"/>
                          <a:pt x="1433217" y="17377"/>
                          <a:pt x="1131977" y="20726"/>
                        </a:cubicBezTo>
                        <a:cubicBezTo>
                          <a:pt x="830737" y="24075"/>
                          <a:pt x="867674" y="37713"/>
                          <a:pt x="618503" y="20726"/>
                        </a:cubicBezTo>
                        <a:cubicBezTo>
                          <a:pt x="369332" y="3739"/>
                          <a:pt x="186171" y="17810"/>
                          <a:pt x="0" y="20726"/>
                        </a:cubicBezTo>
                        <a:cubicBezTo>
                          <a:pt x="-209" y="16326"/>
                          <a:pt x="599" y="7942"/>
                          <a:pt x="0" y="0"/>
                        </a:cubicBezTo>
                        <a:close/>
                      </a:path>
                      <a:path w="3500961" h="20726" stroke="0" extrusionOk="0">
                        <a:moveTo>
                          <a:pt x="0" y="0"/>
                        </a:moveTo>
                        <a:cubicBezTo>
                          <a:pt x="128665" y="15203"/>
                          <a:pt x="379133" y="-1822"/>
                          <a:pt x="513474" y="0"/>
                        </a:cubicBezTo>
                        <a:cubicBezTo>
                          <a:pt x="647815" y="1822"/>
                          <a:pt x="800722" y="18332"/>
                          <a:pt x="991939" y="0"/>
                        </a:cubicBezTo>
                        <a:cubicBezTo>
                          <a:pt x="1183157" y="-18332"/>
                          <a:pt x="1330055" y="-24011"/>
                          <a:pt x="1505413" y="0"/>
                        </a:cubicBezTo>
                        <a:cubicBezTo>
                          <a:pt x="1680771" y="24011"/>
                          <a:pt x="1897942" y="-29174"/>
                          <a:pt x="2088907" y="0"/>
                        </a:cubicBezTo>
                        <a:cubicBezTo>
                          <a:pt x="2279872" y="29174"/>
                          <a:pt x="2459288" y="11146"/>
                          <a:pt x="2707410" y="0"/>
                        </a:cubicBezTo>
                        <a:cubicBezTo>
                          <a:pt x="2955532" y="-11146"/>
                          <a:pt x="3277049" y="18846"/>
                          <a:pt x="3500961" y="0"/>
                        </a:cubicBezTo>
                        <a:cubicBezTo>
                          <a:pt x="3500261" y="7882"/>
                          <a:pt x="3501551" y="16397"/>
                          <a:pt x="3500961" y="20726"/>
                        </a:cubicBezTo>
                        <a:cubicBezTo>
                          <a:pt x="3226189" y="-8815"/>
                          <a:pt x="3145319" y="9577"/>
                          <a:pt x="2847448" y="20726"/>
                        </a:cubicBezTo>
                        <a:cubicBezTo>
                          <a:pt x="2549577" y="31875"/>
                          <a:pt x="2467410" y="15296"/>
                          <a:pt x="2368984" y="20726"/>
                        </a:cubicBezTo>
                        <a:cubicBezTo>
                          <a:pt x="2270558" y="26156"/>
                          <a:pt x="1889878" y="7737"/>
                          <a:pt x="1715471" y="20726"/>
                        </a:cubicBezTo>
                        <a:cubicBezTo>
                          <a:pt x="1541064" y="33715"/>
                          <a:pt x="1337985" y="31037"/>
                          <a:pt x="1061958" y="20726"/>
                        </a:cubicBezTo>
                        <a:cubicBezTo>
                          <a:pt x="785931" y="10415"/>
                          <a:pt x="723203" y="25368"/>
                          <a:pt x="583494" y="20726"/>
                        </a:cubicBezTo>
                        <a:cubicBezTo>
                          <a:pt x="443785" y="16084"/>
                          <a:pt x="228563" y="36023"/>
                          <a:pt x="0" y="20726"/>
                        </a:cubicBezTo>
                        <a:cubicBezTo>
                          <a:pt x="-452" y="14218"/>
                          <a:pt x="453" y="59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20894-FDB8-3F60-3F1B-102EBA13E66E}"/>
              </a:ext>
            </a:extLst>
          </p:cNvPr>
          <p:cNvSpPr txBox="1"/>
          <p:nvPr/>
        </p:nvSpPr>
        <p:spPr>
          <a:xfrm>
            <a:off x="528066" y="3067507"/>
            <a:ext cx="5688025" cy="39483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200" dirty="0"/>
              <a:t>In which days of week, we get higher transactions?</a:t>
            </a:r>
            <a:endParaRPr lang="en-US" sz="3200">
              <a:cs typeface="Calibri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200" dirty="0"/>
              <a:t>In which year and month, the transaction value becomes higher?</a:t>
            </a:r>
            <a:endParaRPr lang="en-US" sz="3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B18E5D-A1BC-CA34-35E0-6DAFA6AA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7668" y="665631"/>
            <a:ext cx="3311728" cy="3302184"/>
          </a:xfrm>
          <a:prstGeom prst="rect">
            <a:avLst/>
          </a:prstGeom>
        </p:spPr>
      </p:pic>
      <p:pic>
        <p:nvPicPr>
          <p:cNvPr id="3" name="Picture 3" descr="Ascending Graph Bar Graphs · Free image on Pixabay">
            <a:extLst>
              <a:ext uri="{FF2B5EF4-FFF2-40B4-BE49-F238E27FC236}">
                <a16:creationId xmlns:a16="http://schemas.microsoft.com/office/drawing/2014/main" id="{A6EB436F-A21F-8AC6-87D4-39A83A9F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68" y="4756052"/>
            <a:ext cx="3296640" cy="22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816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Problem Statement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being with me! Any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498</cp:revision>
  <dcterms:created xsi:type="dcterms:W3CDTF">2022-04-12T08:52:11Z</dcterms:created>
  <dcterms:modified xsi:type="dcterms:W3CDTF">2022-04-12T10:25:28Z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LastSaved">
    <vt:filetime>2022-04-12T00:00:00Z</vt:filetime>
  </property>
</Properties>
</file>