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6" r:id="rId2"/>
    <p:sldId id="297" r:id="rId3"/>
    <p:sldId id="298" r:id="rId4"/>
    <p:sldId id="257" r:id="rId5"/>
    <p:sldId id="258" r:id="rId6"/>
    <p:sldId id="266" r:id="rId7"/>
    <p:sldId id="267" r:id="rId8"/>
    <p:sldId id="268" r:id="rId9"/>
    <p:sldId id="270" r:id="rId10"/>
    <p:sldId id="269" r:id="rId11"/>
    <p:sldId id="273" r:id="rId12"/>
    <p:sldId id="274" r:id="rId13"/>
    <p:sldId id="275" r:id="rId14"/>
    <p:sldId id="259" r:id="rId15"/>
    <p:sldId id="260" r:id="rId16"/>
    <p:sldId id="261" r:id="rId17"/>
    <p:sldId id="262" r:id="rId18"/>
    <p:sldId id="263" r:id="rId19"/>
    <p:sldId id="264" r:id="rId20"/>
    <p:sldId id="265" r:id="rId21"/>
    <p:sldId id="271" r:id="rId22"/>
    <p:sldId id="272" r:id="rId23"/>
    <p:sldId id="277"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F3924-1500-46D2-8EE5-69117E9131F2}"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07EE9-6705-44E1-A88E-260A30A33495}" type="slidenum">
              <a:rPr lang="en-US" smtClean="0"/>
              <a:t>‹#›</a:t>
            </a:fld>
            <a:endParaRPr lang="en-US"/>
          </a:p>
        </p:txBody>
      </p:sp>
    </p:spTree>
    <p:extLst>
      <p:ext uri="{BB962C8B-B14F-4D97-AF65-F5344CB8AC3E}">
        <p14:creationId xmlns:p14="http://schemas.microsoft.com/office/powerpoint/2010/main" val="111479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93B73C2-F1A2-4B4D-9316-1F223E510FA2}" type="slidenum">
              <a:rPr lang="en-US" altLang="en-US"/>
              <a:pPr/>
              <a:t>2</a:t>
            </a:fld>
            <a:endParaRPr lang="en-US" altLang="en-US"/>
          </a:p>
        </p:txBody>
      </p:sp>
      <p:sp>
        <p:nvSpPr>
          <p:cNvPr id="68610" name="Rectangle 1026"/>
          <p:cNvSpPr>
            <a:spLocks noGrp="1" noRot="1" noChangeAspect="1" noChangeArrowheads="1" noTextEdit="1"/>
          </p:cNvSpPr>
          <p:nvPr>
            <p:ph type="sldImg"/>
          </p:nvPr>
        </p:nvSpPr>
        <p:spPr>
          <a:ln/>
        </p:spPr>
      </p:sp>
      <p:sp>
        <p:nvSpPr>
          <p:cNvPr id="68611"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7199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EFE83AB-C429-4C4B-9E04-BFE35EF99B1E}" type="slidenum">
              <a:rPr lang="en-US" altLang="en-US"/>
              <a:pPr/>
              <a:t>31</a:t>
            </a:fld>
            <a:endParaRPr lang="en-US" altLang="en-US"/>
          </a:p>
        </p:txBody>
      </p:sp>
      <p:sp>
        <p:nvSpPr>
          <p:cNvPr id="75778" name="Rectangle 1026"/>
          <p:cNvSpPr>
            <a:spLocks noGrp="1" noRot="1" noChangeAspect="1" noChangeArrowheads="1" noTextEdit="1"/>
          </p:cNvSpPr>
          <p:nvPr>
            <p:ph type="sldImg"/>
          </p:nvPr>
        </p:nvSpPr>
        <p:spPr>
          <a:ln/>
        </p:spPr>
      </p:sp>
      <p:sp>
        <p:nvSpPr>
          <p:cNvPr id="75779"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970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2A9ACE6-738E-421D-9CD8-C9D709C0FAB7}" type="slidenum">
              <a:rPr lang="en-US" altLang="en-US"/>
              <a:pPr/>
              <a:t>32</a:t>
            </a:fld>
            <a:endParaRPr lang="en-US" altLang="en-US"/>
          </a:p>
        </p:txBody>
      </p:sp>
      <p:sp>
        <p:nvSpPr>
          <p:cNvPr id="76802" name="Rectangle 1026"/>
          <p:cNvSpPr>
            <a:spLocks noGrp="1" noRot="1" noChangeAspect="1" noChangeArrowheads="1" noTextEdit="1"/>
          </p:cNvSpPr>
          <p:nvPr>
            <p:ph type="sldImg"/>
          </p:nvPr>
        </p:nvSpPr>
        <p:spPr>
          <a:ln/>
        </p:spPr>
      </p:sp>
      <p:sp>
        <p:nvSpPr>
          <p:cNvPr id="76803"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113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B4B2F9E-F95A-4F8A-9BC6-4DA4B9F78BF8}" type="slidenum">
              <a:rPr lang="en-US" altLang="en-US"/>
              <a:pPr/>
              <a:t>3</a:t>
            </a:fld>
            <a:endParaRPr lang="en-US" altLang="en-US"/>
          </a:p>
        </p:txBody>
      </p:sp>
      <p:sp>
        <p:nvSpPr>
          <p:cNvPr id="69634" name="Rectangle 1026"/>
          <p:cNvSpPr>
            <a:spLocks noGrp="1" noRot="1" noChangeAspect="1" noChangeArrowheads="1" noTextEdit="1"/>
          </p:cNvSpPr>
          <p:nvPr>
            <p:ph type="sldImg"/>
          </p:nvPr>
        </p:nvSpPr>
        <p:spPr>
          <a:ln/>
        </p:spPr>
      </p:sp>
      <p:sp>
        <p:nvSpPr>
          <p:cNvPr id="69635"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5772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97DB872-3C21-46A2-9C4C-A1BED27E63F9}" type="slidenum">
              <a:rPr lang="en-US" altLang="en-US"/>
              <a:pPr/>
              <a:t>23</a:t>
            </a:fld>
            <a:endParaRPr lang="en-US" altLang="en-US"/>
          </a:p>
        </p:txBody>
      </p:sp>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253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79D6C02-9377-4797-ABF4-B600C96D7E74}" type="slidenum">
              <a:rPr lang="en-US" altLang="en-US"/>
              <a:pPr/>
              <a:t>24</a:t>
            </a:fld>
            <a:endParaRPr lang="en-US" altLang="en-US"/>
          </a:p>
        </p:txBody>
      </p:sp>
      <p:sp>
        <p:nvSpPr>
          <p:cNvPr id="70658" name="Rectangle 1026"/>
          <p:cNvSpPr>
            <a:spLocks noGrp="1" noRot="1" noChangeAspect="1" noChangeArrowheads="1" noTextEdit="1"/>
          </p:cNvSpPr>
          <p:nvPr>
            <p:ph type="sldImg"/>
          </p:nvPr>
        </p:nvSpPr>
        <p:spPr>
          <a:ln/>
        </p:spPr>
      </p:sp>
      <p:sp>
        <p:nvSpPr>
          <p:cNvPr id="70659"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289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513BBA6-B63D-48CD-BB56-A16DC67F2000}" type="slidenum">
              <a:rPr lang="en-US" altLang="en-US"/>
              <a:pPr/>
              <a:t>25</a:t>
            </a:fld>
            <a:endParaRPr lang="en-US" altLang="en-US"/>
          </a:p>
        </p:txBody>
      </p:sp>
      <p:sp>
        <p:nvSpPr>
          <p:cNvPr id="71682" name="Rectangle 1026"/>
          <p:cNvSpPr>
            <a:spLocks noGrp="1" noRot="1" noChangeAspect="1" noChangeArrowheads="1" noTextEdit="1"/>
          </p:cNvSpPr>
          <p:nvPr>
            <p:ph type="sldImg"/>
          </p:nvPr>
        </p:nvSpPr>
        <p:spPr>
          <a:ln/>
        </p:spPr>
      </p:sp>
      <p:sp>
        <p:nvSpPr>
          <p:cNvPr id="71683"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9896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B61CABD-8BD8-4A57-BEAC-A49D1FE24BF0}" type="slidenum">
              <a:rPr lang="en-US" altLang="en-US"/>
              <a:pPr/>
              <a:t>26</a:t>
            </a:fld>
            <a:endParaRPr lang="en-US" altLang="en-US"/>
          </a:p>
        </p:txBody>
      </p:sp>
      <p:sp>
        <p:nvSpPr>
          <p:cNvPr id="107522" name="Rectangle 2"/>
          <p:cNvSpPr>
            <a:spLocks noGrp="1" noRot="1" noChangeAspect="1" noChangeArrowheads="1" noTextEdit="1"/>
          </p:cNvSpPr>
          <p:nvPr>
            <p:ph type="sldImg"/>
          </p:nvPr>
        </p:nvSpPr>
        <p:spPr bwMode="auto">
          <a:xfrm>
            <a:off x="1143000" y="684213"/>
            <a:ext cx="4573588" cy="3430587"/>
          </a:xfrm>
          <a:prstGeom prst="rect">
            <a:avLst/>
          </a:prstGeom>
          <a:solidFill>
            <a:srgbClr val="FFFFFF"/>
          </a:solidFill>
          <a:ln>
            <a:solidFill>
              <a:srgbClr val="000000"/>
            </a:solidFill>
            <a:miter lim="800000"/>
            <a:headEnd/>
            <a:tailEnd/>
          </a:ln>
        </p:spPr>
      </p:sp>
      <p:sp>
        <p:nvSpPr>
          <p:cNvPr id="107523" name="Rectangle 3"/>
          <p:cNvSpPr>
            <a:spLocks noGrp="1" noChangeArrowheads="1"/>
          </p:cNvSpPr>
          <p:nvPr>
            <p:ph type="body" idx="1"/>
          </p:nvPr>
        </p:nvSpPr>
        <p:spPr bwMode="auto">
          <a:xfrm>
            <a:off x="917575" y="4343400"/>
            <a:ext cx="5024438" cy="4116388"/>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3183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28DA614-69CA-4D56-80B8-48D9426F55CB}" type="slidenum">
              <a:rPr lang="en-US" altLang="en-US"/>
              <a:pPr/>
              <a:t>27</a:t>
            </a:fld>
            <a:endParaRPr lang="en-US" altLang="en-US"/>
          </a:p>
        </p:txBody>
      </p:sp>
      <p:sp>
        <p:nvSpPr>
          <p:cNvPr id="72706" name="Rectangle 1026"/>
          <p:cNvSpPr>
            <a:spLocks noGrp="1" noRot="1" noChangeAspect="1" noChangeArrowheads="1" noTextEdit="1"/>
          </p:cNvSpPr>
          <p:nvPr>
            <p:ph type="sldImg"/>
          </p:nvPr>
        </p:nvSpPr>
        <p:spPr>
          <a:ln/>
        </p:spPr>
      </p:sp>
      <p:sp>
        <p:nvSpPr>
          <p:cNvPr id="7270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053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2FAD269-FFF9-4E42-8DB3-86BF4E35C3A1}" type="slidenum">
              <a:rPr lang="en-US" altLang="en-US"/>
              <a:pPr/>
              <a:t>28</a:t>
            </a:fld>
            <a:endParaRPr lang="en-US" altLang="en-US"/>
          </a:p>
        </p:txBody>
      </p:sp>
      <p:sp>
        <p:nvSpPr>
          <p:cNvPr id="73730" name="Rectangle 1026"/>
          <p:cNvSpPr>
            <a:spLocks noGrp="1" noRot="1" noChangeAspect="1" noChangeArrowheads="1" noTextEdit="1"/>
          </p:cNvSpPr>
          <p:nvPr>
            <p:ph type="sldImg"/>
          </p:nvPr>
        </p:nvSpPr>
        <p:spPr>
          <a:ln/>
        </p:spPr>
      </p:sp>
      <p:sp>
        <p:nvSpPr>
          <p:cNvPr id="73731"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638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412C51-6544-43D9-A8B9-5D7B0DCEA9A8}" type="slidenum">
              <a:rPr lang="en-US" altLang="en-US"/>
              <a:pPr/>
              <a:t>29</a:t>
            </a:fld>
            <a:endParaRPr lang="en-US" altLang="en-US"/>
          </a:p>
        </p:txBody>
      </p:sp>
      <p:sp>
        <p:nvSpPr>
          <p:cNvPr id="74754" name="Rectangle 1026"/>
          <p:cNvSpPr>
            <a:spLocks noGrp="1" noRot="1" noChangeAspect="1" noChangeArrowheads="1" noTextEdit="1"/>
          </p:cNvSpPr>
          <p:nvPr>
            <p:ph type="sldImg"/>
          </p:nvPr>
        </p:nvSpPr>
        <p:spPr>
          <a:ln/>
        </p:spPr>
      </p:sp>
      <p:sp>
        <p:nvSpPr>
          <p:cNvPr id="74755"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139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E5C0FF-455C-44D7-A32C-D2B52540EB8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419405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5C0FF-455C-44D7-A32C-D2B52540EB8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175770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5C0FF-455C-44D7-A32C-D2B52540EB8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38643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5C0FF-455C-44D7-A32C-D2B52540EB8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147434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5C0FF-455C-44D7-A32C-D2B52540EB8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233357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E5C0FF-455C-44D7-A32C-D2B52540EB8A}"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352769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E5C0FF-455C-44D7-A32C-D2B52540EB8A}"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399448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E5C0FF-455C-44D7-A32C-D2B52540EB8A}"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199520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5C0FF-455C-44D7-A32C-D2B52540EB8A}" type="datetimeFigureOut">
              <a:rPr lang="en-US" smtClean="0"/>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286212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5C0FF-455C-44D7-A32C-D2B52540EB8A}"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20005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5C0FF-455C-44D7-A32C-D2B52540EB8A}"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09665-A181-413D-99A3-7EDCA8143C64}" type="slidenum">
              <a:rPr lang="en-US" smtClean="0"/>
              <a:t>‹#›</a:t>
            </a:fld>
            <a:endParaRPr lang="en-US"/>
          </a:p>
        </p:txBody>
      </p:sp>
    </p:spTree>
    <p:extLst>
      <p:ext uri="{BB962C8B-B14F-4D97-AF65-F5344CB8AC3E}">
        <p14:creationId xmlns:p14="http://schemas.microsoft.com/office/powerpoint/2010/main" val="348732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5C0FF-455C-44D7-A32C-D2B52540EB8A}" type="datetimeFigureOut">
              <a:rPr lang="en-US" smtClean="0"/>
              <a:t>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09665-A181-413D-99A3-7EDCA8143C64}" type="slidenum">
              <a:rPr lang="en-US" smtClean="0"/>
              <a:t>‹#›</a:t>
            </a:fld>
            <a:endParaRPr lang="en-US"/>
          </a:p>
        </p:txBody>
      </p:sp>
    </p:spTree>
    <p:extLst>
      <p:ext uri="{BB962C8B-B14F-4D97-AF65-F5344CB8AC3E}">
        <p14:creationId xmlns:p14="http://schemas.microsoft.com/office/powerpoint/2010/main" val="239014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Dining philosopher </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669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Try</a:t>
            </a:r>
            <a:endParaRPr lang="en-US" dirty="0"/>
          </a:p>
        </p:txBody>
      </p:sp>
      <p:sp>
        <p:nvSpPr>
          <p:cNvPr id="3" name="Content Placeholder 2"/>
          <p:cNvSpPr>
            <a:spLocks noGrp="1"/>
          </p:cNvSpPr>
          <p:nvPr>
            <p:ph idx="1"/>
          </p:nvPr>
        </p:nvSpPr>
        <p:spPr>
          <a:xfrm>
            <a:off x="838200" y="1319349"/>
            <a:ext cx="10515600" cy="5133702"/>
          </a:xfrm>
        </p:spPr>
        <p:txBody>
          <a:bodyPr>
            <a:normAutofit fontScale="62500" lnSpcReduction="20000"/>
          </a:bodyPr>
          <a:lstStyle/>
          <a:p>
            <a:pPr marL="0" indent="0">
              <a:buNone/>
            </a:pPr>
            <a:r>
              <a:rPr lang="en-US" dirty="0" smtClean="0"/>
              <a:t>#define N5	</a:t>
            </a:r>
          </a:p>
          <a:p>
            <a:pPr marL="0" indent="0">
              <a:buNone/>
            </a:pPr>
            <a:r>
              <a:rPr lang="en-US" dirty="0" smtClean="0"/>
              <a:t>Void philosopher (</a:t>
            </a:r>
            <a:r>
              <a:rPr lang="en-US" dirty="0" err="1" smtClean="0"/>
              <a:t>int</a:t>
            </a:r>
            <a:r>
              <a:rPr lang="en-US" dirty="0" smtClean="0"/>
              <a:t> </a:t>
            </a:r>
            <a:r>
              <a:rPr lang="en-US" dirty="0" err="1" smtClean="0"/>
              <a:t>i</a:t>
            </a:r>
            <a:r>
              <a:rPr lang="en-US" dirty="0" smtClean="0"/>
              <a:t>){</a:t>
            </a:r>
          </a:p>
          <a:p>
            <a:pPr marL="0" indent="0">
              <a:buNone/>
            </a:pPr>
            <a:r>
              <a:rPr lang="en-US" dirty="0" smtClean="0"/>
              <a:t>While(true) {</a:t>
            </a:r>
          </a:p>
          <a:p>
            <a:pPr marL="0" indent="0">
              <a:buNone/>
            </a:pPr>
            <a:r>
              <a:rPr lang="en-US" dirty="0" smtClean="0"/>
              <a:t>Think( );</a:t>
            </a:r>
          </a:p>
          <a:p>
            <a:pPr marL="0" indent="0">
              <a:buNone/>
            </a:pPr>
            <a:r>
              <a:rPr lang="en-US" dirty="0" err="1" smtClean="0"/>
              <a:t>take_fork</a:t>
            </a:r>
            <a:r>
              <a:rPr lang="en-US" dirty="0" smtClean="0"/>
              <a:t>( R);</a:t>
            </a:r>
          </a:p>
          <a:p>
            <a:pPr marL="0" indent="0">
              <a:buNone/>
            </a:pPr>
            <a:r>
              <a:rPr lang="en-US" dirty="0" smtClean="0"/>
              <a:t>If(available(L){</a:t>
            </a:r>
          </a:p>
          <a:p>
            <a:pPr marL="0" indent="0">
              <a:buNone/>
            </a:pPr>
            <a:r>
              <a:rPr lang="en-US" dirty="0" smtClean="0"/>
              <a:t>take-fork(L);</a:t>
            </a:r>
          </a:p>
          <a:p>
            <a:pPr marL="0" indent="0">
              <a:buNone/>
            </a:pPr>
            <a:r>
              <a:rPr lang="en-US" dirty="0"/>
              <a:t>e</a:t>
            </a:r>
            <a:r>
              <a:rPr lang="en-US" dirty="0" smtClean="0"/>
              <a:t>at();</a:t>
            </a:r>
          </a:p>
          <a:p>
            <a:pPr marL="0" indent="0">
              <a:buNone/>
            </a:pPr>
            <a:r>
              <a:rPr lang="en-US" dirty="0" err="1" smtClean="0"/>
              <a:t>put_fork</a:t>
            </a:r>
            <a:r>
              <a:rPr lang="en-US" dirty="0" smtClean="0"/>
              <a:t>(R );</a:t>
            </a:r>
          </a:p>
          <a:p>
            <a:pPr marL="0" indent="0">
              <a:buNone/>
            </a:pPr>
            <a:r>
              <a:rPr lang="en-US" dirty="0" err="1" smtClean="0"/>
              <a:t>put_fork</a:t>
            </a:r>
            <a:r>
              <a:rPr lang="en-US" dirty="0" smtClean="0"/>
              <a:t>(L);</a:t>
            </a:r>
          </a:p>
          <a:p>
            <a:pPr marL="0" indent="0">
              <a:buNone/>
            </a:pPr>
            <a:r>
              <a:rPr lang="en-US" dirty="0"/>
              <a:t>}</a:t>
            </a:r>
            <a:endParaRPr lang="en-US" dirty="0" smtClean="0"/>
          </a:p>
          <a:p>
            <a:pPr marL="0" indent="0">
              <a:buNone/>
            </a:pPr>
            <a:r>
              <a:rPr lang="en-US" dirty="0" smtClean="0"/>
              <a:t>else</a:t>
            </a:r>
          </a:p>
          <a:p>
            <a:pPr marL="0" indent="0">
              <a:buNone/>
            </a:pPr>
            <a:r>
              <a:rPr lang="en-US" dirty="0" smtClean="0"/>
              <a:t>{put _fork(R);</a:t>
            </a:r>
          </a:p>
          <a:p>
            <a:pPr marL="0" indent="0">
              <a:buNone/>
            </a:pPr>
            <a:r>
              <a:rPr lang="en-US" dirty="0" smtClean="0"/>
              <a:t>sleep(T);</a:t>
            </a:r>
          </a:p>
          <a:p>
            <a:pPr marL="0" indent="0">
              <a:buNone/>
            </a:pPr>
            <a:r>
              <a:rPr lang="en-US" dirty="0" smtClean="0"/>
              <a:t>}</a:t>
            </a:r>
          </a:p>
          <a:p>
            <a:pPr marL="0" indent="0">
              <a:buNone/>
            </a:pPr>
            <a:r>
              <a:rPr lang="en-US" dirty="0"/>
              <a:t>}</a:t>
            </a: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68110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using MUTEX</a:t>
            </a:r>
            <a:endParaRPr lang="en-US" dirty="0"/>
          </a:p>
        </p:txBody>
      </p:sp>
      <p:sp>
        <p:nvSpPr>
          <p:cNvPr id="3" name="Content Placeholder 2"/>
          <p:cNvSpPr>
            <a:spLocks noGrp="1"/>
          </p:cNvSpPr>
          <p:nvPr>
            <p:ph idx="1"/>
          </p:nvPr>
        </p:nvSpPr>
        <p:spPr/>
        <p:txBody>
          <a:bodyPr/>
          <a:lstStyle/>
          <a:p>
            <a:r>
              <a:rPr lang="en-US" dirty="0" smtClean="0"/>
              <a:t>Protect critical sections with a </a:t>
            </a:r>
            <a:r>
              <a:rPr lang="en-US" dirty="0" err="1" smtClean="0"/>
              <a:t>mutex</a:t>
            </a:r>
            <a:r>
              <a:rPr lang="en-US" dirty="0" smtClean="0"/>
              <a:t>.</a:t>
            </a:r>
          </a:p>
          <a:p>
            <a:r>
              <a:rPr lang="en-US" dirty="0" smtClean="0"/>
              <a:t>Prevents deadlock</a:t>
            </a:r>
          </a:p>
          <a:p>
            <a:r>
              <a:rPr lang="en-US" dirty="0" smtClean="0"/>
              <a:t>But has performance issues </a:t>
            </a:r>
          </a:p>
          <a:p>
            <a:pPr marL="0" indent="0">
              <a:buNone/>
            </a:pPr>
            <a:r>
              <a:rPr lang="en-US" dirty="0" smtClean="0"/>
              <a:t>      only one philosopher can eat at a time.</a:t>
            </a:r>
            <a:endParaRPr lang="en-US" dirty="0"/>
          </a:p>
        </p:txBody>
      </p:sp>
    </p:spTree>
    <p:extLst>
      <p:ext uri="{BB962C8B-B14F-4D97-AF65-F5344CB8AC3E}">
        <p14:creationId xmlns:p14="http://schemas.microsoft.com/office/powerpoint/2010/main" val="3325590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normAutofit fontScale="92500" lnSpcReduction="10000"/>
          </a:bodyPr>
          <a:lstStyle/>
          <a:p>
            <a:pPr marL="0" indent="0">
              <a:buNone/>
            </a:pPr>
            <a:r>
              <a:rPr lang="en-US" dirty="0" smtClean="0"/>
              <a:t>#define N5</a:t>
            </a:r>
          </a:p>
          <a:p>
            <a:pPr marL="0" indent="0">
              <a:buNone/>
            </a:pPr>
            <a:r>
              <a:rPr lang="en-US" dirty="0" smtClean="0"/>
              <a:t>Void philosopher ( ){</a:t>
            </a:r>
          </a:p>
          <a:p>
            <a:pPr marL="0" indent="0">
              <a:buNone/>
            </a:pPr>
            <a:r>
              <a:rPr lang="en-US" dirty="0" smtClean="0"/>
              <a:t>While(TRUE){</a:t>
            </a:r>
          </a:p>
          <a:p>
            <a:pPr marL="0" indent="0">
              <a:buNone/>
            </a:pPr>
            <a:r>
              <a:rPr lang="en-US" dirty="0" smtClean="0"/>
              <a:t>Think( );// for </a:t>
            </a:r>
            <a:r>
              <a:rPr lang="en-US" dirty="0" err="1" smtClean="0"/>
              <a:t>some_time</a:t>
            </a:r>
            <a:endParaRPr lang="en-US" dirty="0" smtClean="0"/>
          </a:p>
          <a:p>
            <a:pPr marL="0" indent="0">
              <a:buNone/>
            </a:pPr>
            <a:r>
              <a:rPr lang="en-US" dirty="0" smtClean="0"/>
              <a:t>lock(</a:t>
            </a:r>
            <a:r>
              <a:rPr lang="en-US" dirty="0" err="1" smtClean="0"/>
              <a:t>mutex</a:t>
            </a:r>
            <a:r>
              <a:rPr lang="en-US" dirty="0" smtClean="0"/>
              <a:t>);</a:t>
            </a:r>
          </a:p>
          <a:p>
            <a:pPr marL="0" indent="0">
              <a:buNone/>
            </a:pPr>
            <a:r>
              <a:rPr lang="en-US" dirty="0"/>
              <a:t>t</a:t>
            </a:r>
            <a:r>
              <a:rPr lang="en-US" dirty="0" smtClean="0"/>
              <a:t>ake _fork(R);</a:t>
            </a:r>
          </a:p>
          <a:p>
            <a:pPr marL="0" indent="0">
              <a:buNone/>
            </a:pPr>
            <a:r>
              <a:rPr lang="en-US" dirty="0" err="1"/>
              <a:t>t</a:t>
            </a:r>
            <a:r>
              <a:rPr lang="en-US" dirty="0" err="1" smtClean="0"/>
              <a:t>ake_fork</a:t>
            </a:r>
            <a:r>
              <a:rPr lang="en-US" dirty="0" smtClean="0"/>
              <a:t>(L);</a:t>
            </a:r>
          </a:p>
          <a:p>
            <a:pPr marL="0" indent="0">
              <a:buNone/>
            </a:pPr>
            <a:r>
              <a:rPr lang="en-US" dirty="0" smtClean="0"/>
              <a:t>Eat();</a:t>
            </a:r>
          </a:p>
          <a:p>
            <a:pPr marL="0" indent="0">
              <a:buNone/>
            </a:pPr>
            <a:r>
              <a:rPr lang="en-US" dirty="0" err="1" smtClean="0"/>
              <a:t>Put_fork</a:t>
            </a:r>
            <a:r>
              <a:rPr lang="en-US" dirty="0" smtClean="0"/>
              <a:t>(L);</a:t>
            </a:r>
          </a:p>
          <a:p>
            <a:pPr marL="0" indent="0">
              <a:buNone/>
            </a:pPr>
            <a:r>
              <a:rPr lang="en-US" dirty="0" err="1" smtClean="0"/>
              <a:t>Put_fork</a:t>
            </a:r>
            <a:r>
              <a:rPr lang="en-US" dirty="0" smtClean="0"/>
              <a:t>( R);</a:t>
            </a:r>
          </a:p>
          <a:p>
            <a:pPr marL="0" indent="0">
              <a:buNone/>
            </a:pPr>
            <a:r>
              <a:rPr lang="en-US" dirty="0" smtClean="0"/>
              <a:t>Unlock(</a:t>
            </a:r>
            <a:r>
              <a:rPr lang="en-US" dirty="0" err="1" smtClean="0"/>
              <a:t>mutex</a:t>
            </a:r>
            <a:r>
              <a:rPr lang="en-US" dirty="0" smtClean="0"/>
              <a:t>);</a:t>
            </a:r>
          </a:p>
          <a:p>
            <a:pPr marL="0" indent="0">
              <a:buNone/>
            </a:pPr>
            <a:r>
              <a:rPr lang="en-US" dirty="0" smtClean="0"/>
              <a:t>}</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93698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with N semaphores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790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This solution has the following characteristics.</a:t>
            </a:r>
          </a:p>
          <a:p>
            <a:r>
              <a:rPr lang="en-US" dirty="0" smtClean="0"/>
              <a:t>The ﬁve philosopher are numbered 0 to 4. </a:t>
            </a:r>
          </a:p>
          <a:p>
            <a:r>
              <a:rPr lang="en-US" dirty="0" smtClean="0"/>
              <a:t>Each philosopher is represented by a thread that executes the function philosopher(</a:t>
            </a:r>
            <a:r>
              <a:rPr lang="en-US" dirty="0" err="1" smtClean="0"/>
              <a:t>i</a:t>
            </a:r>
            <a:r>
              <a:rPr lang="en-US" dirty="0" smtClean="0"/>
              <a:t>), where </a:t>
            </a:r>
            <a:r>
              <a:rPr lang="en-US" dirty="0" err="1" smtClean="0"/>
              <a:t>i</a:t>
            </a:r>
            <a:r>
              <a:rPr lang="en-US" dirty="0" smtClean="0"/>
              <a:t> is the number of that philosopher. </a:t>
            </a:r>
          </a:p>
          <a:p>
            <a:r>
              <a:rPr lang="en-US" dirty="0" smtClean="0"/>
              <a:t>A philosopher can be in one of three predeﬁned states: HUNGRY (waiting for a fork), EATING (has 2 forks and is eating), or THINKING.</a:t>
            </a:r>
          </a:p>
          <a:p>
            <a:r>
              <a:rPr lang="en-US" dirty="0" smtClean="0"/>
              <a:t> The solution uses a shared array state and a semaphore </a:t>
            </a:r>
            <a:r>
              <a:rPr lang="en-US" dirty="0" err="1" smtClean="0"/>
              <a:t>mutex</a:t>
            </a:r>
            <a:r>
              <a:rPr lang="en-US" dirty="0" smtClean="0"/>
              <a:t> to ensure mutual exclusion in accessing this array. </a:t>
            </a:r>
          </a:p>
          <a:p>
            <a:r>
              <a:rPr lang="en-US" dirty="0" smtClean="0"/>
              <a:t>The solution also uses an array of semaphores s. </a:t>
            </a:r>
          </a:p>
          <a:p>
            <a:r>
              <a:rPr lang="en-US" dirty="0" smtClean="0"/>
              <a:t>There are predeﬁned functions for thinking and eating that can take any amount of time to complete.</a:t>
            </a:r>
            <a:endParaRPr lang="en-US" dirty="0"/>
          </a:p>
        </p:txBody>
      </p:sp>
    </p:spTree>
    <p:extLst>
      <p:ext uri="{BB962C8B-B14F-4D97-AF65-F5344CB8AC3E}">
        <p14:creationId xmlns:p14="http://schemas.microsoft.com/office/powerpoint/2010/main" val="236099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Global variables. Shared among threads. </a:t>
            </a:r>
          </a:p>
          <a:p>
            <a:r>
              <a:rPr lang="en-US" dirty="0" err="1" smtClean="0"/>
              <a:t>int</a:t>
            </a:r>
            <a:r>
              <a:rPr lang="en-US" dirty="0" smtClean="0"/>
              <a:t> state[5]; // Initially state[</a:t>
            </a:r>
            <a:r>
              <a:rPr lang="en-US" dirty="0" err="1" smtClean="0"/>
              <a:t>i</a:t>
            </a:r>
            <a:r>
              <a:rPr lang="en-US" dirty="0" smtClean="0"/>
              <a:t>]==THINKING for all </a:t>
            </a:r>
            <a:r>
              <a:rPr lang="en-US" dirty="0" err="1" smtClean="0"/>
              <a:t>i</a:t>
            </a:r>
            <a:r>
              <a:rPr lang="en-US" dirty="0" smtClean="0"/>
              <a:t>.</a:t>
            </a:r>
          </a:p>
          <a:p>
            <a:r>
              <a:rPr lang="en-US" dirty="0" smtClean="0"/>
              <a:t> semaphore </a:t>
            </a:r>
            <a:r>
              <a:rPr lang="en-US" dirty="0" err="1" smtClean="0"/>
              <a:t>mutex</a:t>
            </a:r>
            <a:r>
              <a:rPr lang="en-US" dirty="0" smtClean="0"/>
              <a:t>; // Initially set to 1. </a:t>
            </a:r>
          </a:p>
          <a:p>
            <a:r>
              <a:rPr lang="en-US" dirty="0" smtClean="0"/>
              <a:t>semaphore s[5]; // Initially s[</a:t>
            </a:r>
            <a:r>
              <a:rPr lang="en-US" dirty="0" err="1" smtClean="0"/>
              <a:t>i</a:t>
            </a:r>
            <a:r>
              <a:rPr lang="en-US" dirty="0" smtClean="0"/>
              <a:t>] is set to 0 for all </a:t>
            </a:r>
            <a:r>
              <a:rPr lang="en-US" dirty="0" err="1" smtClean="0"/>
              <a:t>i</a:t>
            </a:r>
            <a:r>
              <a:rPr lang="en-US" dirty="0" smtClean="0"/>
              <a:t>.</a:t>
            </a:r>
          </a:p>
          <a:p>
            <a:endParaRPr lang="en-US" dirty="0"/>
          </a:p>
        </p:txBody>
      </p:sp>
    </p:spTree>
    <p:extLst>
      <p:ext uri="{BB962C8B-B14F-4D97-AF65-F5344CB8AC3E}">
        <p14:creationId xmlns:p14="http://schemas.microsoft.com/office/powerpoint/2010/main" val="281028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void philosopher(</a:t>
            </a:r>
            <a:r>
              <a:rPr lang="en-US" dirty="0" err="1" smtClean="0"/>
              <a:t>int</a:t>
            </a:r>
            <a:r>
              <a:rPr lang="en-US" dirty="0" smtClean="0"/>
              <a:t> </a:t>
            </a:r>
            <a:r>
              <a:rPr lang="en-US" dirty="0" err="1" smtClean="0"/>
              <a:t>i</a:t>
            </a:r>
            <a:r>
              <a:rPr lang="en-US" dirty="0" smtClean="0"/>
              <a:t>) </a:t>
            </a:r>
          </a:p>
          <a:p>
            <a:pPr marL="0" indent="0">
              <a:buNone/>
            </a:pPr>
            <a:r>
              <a:rPr lang="en-US" dirty="0" smtClean="0"/>
              <a:t>{ while(TRUE)</a:t>
            </a:r>
          </a:p>
          <a:p>
            <a:pPr marL="0" indent="0">
              <a:buNone/>
            </a:pPr>
            <a:r>
              <a:rPr lang="en-US" dirty="0" smtClean="0"/>
              <a:t>{ </a:t>
            </a:r>
          </a:p>
          <a:p>
            <a:pPr marL="0" indent="0">
              <a:buNone/>
            </a:pPr>
            <a:r>
              <a:rPr lang="en-US" dirty="0" smtClean="0"/>
              <a:t>think();</a:t>
            </a:r>
          </a:p>
          <a:p>
            <a:pPr marL="0" indent="0">
              <a:buNone/>
            </a:pPr>
            <a:r>
              <a:rPr lang="en-US" dirty="0" smtClean="0"/>
              <a:t> take forks(</a:t>
            </a:r>
            <a:r>
              <a:rPr lang="en-US" dirty="0" err="1" smtClean="0"/>
              <a:t>i</a:t>
            </a:r>
            <a:r>
              <a:rPr lang="en-US" dirty="0" smtClean="0"/>
              <a:t>); </a:t>
            </a:r>
          </a:p>
          <a:p>
            <a:pPr marL="0" indent="0">
              <a:buNone/>
            </a:pPr>
            <a:r>
              <a:rPr lang="en-US" dirty="0" smtClean="0"/>
              <a:t>eat(); </a:t>
            </a:r>
          </a:p>
          <a:p>
            <a:pPr marL="0" indent="0">
              <a:buNone/>
            </a:pPr>
            <a:r>
              <a:rPr lang="en-US" dirty="0" smtClean="0"/>
              <a:t>put forks(</a:t>
            </a:r>
            <a:r>
              <a:rPr lang="en-US" dirty="0" err="1" smtClean="0"/>
              <a:t>i</a:t>
            </a:r>
            <a:r>
              <a:rPr lang="en-US" dirty="0" smtClean="0"/>
              <a:t>); }</a:t>
            </a:r>
          </a:p>
          <a:p>
            <a:pPr marL="0" indent="0">
              <a:buNone/>
            </a:pPr>
            <a:r>
              <a:rPr lang="en-US" dirty="0" smtClean="0"/>
              <a:t> } </a:t>
            </a:r>
            <a:endParaRPr lang="en-US" dirty="0"/>
          </a:p>
        </p:txBody>
      </p:sp>
    </p:spTree>
    <p:extLst>
      <p:ext uri="{BB962C8B-B14F-4D97-AF65-F5344CB8AC3E}">
        <p14:creationId xmlns:p14="http://schemas.microsoft.com/office/powerpoint/2010/main" val="3665956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void take forks(</a:t>
            </a:r>
            <a:r>
              <a:rPr lang="en-US" dirty="0" err="1" smtClean="0"/>
              <a:t>int</a:t>
            </a:r>
            <a:r>
              <a:rPr lang="en-US" dirty="0" smtClean="0"/>
              <a:t> </a:t>
            </a:r>
            <a:r>
              <a:rPr lang="en-US" dirty="0" err="1" smtClean="0"/>
              <a:t>i</a:t>
            </a:r>
            <a:r>
              <a:rPr lang="en-US" dirty="0" smtClean="0"/>
              <a:t>) </a:t>
            </a:r>
          </a:p>
          <a:p>
            <a:pPr marL="0" indent="0">
              <a:buNone/>
            </a:pPr>
            <a:r>
              <a:rPr lang="en-US" dirty="0" smtClean="0"/>
              <a:t>{ P(</a:t>
            </a:r>
            <a:r>
              <a:rPr lang="en-US" dirty="0" err="1" smtClean="0"/>
              <a:t>mutex</a:t>
            </a:r>
            <a:r>
              <a:rPr lang="en-US" dirty="0" smtClean="0"/>
              <a:t>); </a:t>
            </a:r>
          </a:p>
          <a:p>
            <a:pPr marL="0" indent="0">
              <a:buNone/>
            </a:pPr>
            <a:r>
              <a:rPr lang="en-US" dirty="0" smtClean="0"/>
              <a:t>state[</a:t>
            </a:r>
            <a:r>
              <a:rPr lang="en-US" dirty="0" err="1" smtClean="0"/>
              <a:t>i</a:t>
            </a:r>
            <a:r>
              <a:rPr lang="en-US" dirty="0" smtClean="0"/>
              <a:t>] = HUNGRY; </a:t>
            </a:r>
          </a:p>
          <a:p>
            <a:pPr marL="0" indent="0">
              <a:buNone/>
            </a:pPr>
            <a:r>
              <a:rPr lang="en-US" dirty="0" smtClean="0"/>
              <a:t>test(</a:t>
            </a:r>
            <a:r>
              <a:rPr lang="en-US" dirty="0" err="1" smtClean="0"/>
              <a:t>i</a:t>
            </a:r>
            <a:r>
              <a:rPr lang="en-US" dirty="0" smtClean="0"/>
              <a:t>); </a:t>
            </a:r>
          </a:p>
          <a:p>
            <a:pPr marL="0" indent="0">
              <a:buNone/>
            </a:pPr>
            <a:r>
              <a:rPr lang="en-US" dirty="0" smtClean="0"/>
              <a:t>V(</a:t>
            </a:r>
            <a:r>
              <a:rPr lang="en-US" dirty="0" err="1" smtClean="0"/>
              <a:t>mutex</a:t>
            </a:r>
            <a:r>
              <a:rPr lang="en-US" dirty="0" smtClean="0"/>
              <a:t>); </a:t>
            </a:r>
          </a:p>
          <a:p>
            <a:pPr marL="0" indent="0">
              <a:buNone/>
            </a:pPr>
            <a:r>
              <a:rPr lang="en-US" dirty="0" smtClean="0"/>
              <a:t>P(s[</a:t>
            </a:r>
            <a:r>
              <a:rPr lang="en-US" dirty="0" err="1" smtClean="0"/>
              <a:t>i</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67679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void put forks(</a:t>
            </a:r>
            <a:r>
              <a:rPr lang="en-US" dirty="0" err="1" smtClean="0"/>
              <a:t>int</a:t>
            </a:r>
            <a:r>
              <a:rPr lang="en-US" dirty="0" smtClean="0"/>
              <a:t> </a:t>
            </a:r>
            <a:r>
              <a:rPr lang="en-US" dirty="0" err="1" smtClean="0"/>
              <a:t>i</a:t>
            </a:r>
            <a:r>
              <a:rPr lang="en-US" dirty="0" smtClean="0"/>
              <a:t>) </a:t>
            </a:r>
          </a:p>
          <a:p>
            <a:pPr marL="0" indent="0">
              <a:buNone/>
            </a:pPr>
            <a:r>
              <a:rPr lang="en-US" dirty="0" smtClean="0"/>
              <a:t>{ </a:t>
            </a:r>
          </a:p>
          <a:p>
            <a:pPr marL="0" indent="0">
              <a:buNone/>
            </a:pPr>
            <a:r>
              <a:rPr lang="en-US" dirty="0" smtClean="0"/>
              <a:t>P(</a:t>
            </a:r>
            <a:r>
              <a:rPr lang="en-US" dirty="0" err="1" smtClean="0"/>
              <a:t>mutex</a:t>
            </a:r>
            <a:r>
              <a:rPr lang="en-US" dirty="0" smtClean="0"/>
              <a:t>);</a:t>
            </a:r>
          </a:p>
          <a:p>
            <a:pPr marL="0" indent="0">
              <a:buNone/>
            </a:pPr>
            <a:r>
              <a:rPr lang="en-US" dirty="0" smtClean="0"/>
              <a:t> state[</a:t>
            </a:r>
            <a:r>
              <a:rPr lang="en-US" dirty="0" err="1" smtClean="0"/>
              <a:t>i</a:t>
            </a:r>
            <a:r>
              <a:rPr lang="en-US" dirty="0" smtClean="0"/>
              <a:t>] = THINKING; </a:t>
            </a:r>
          </a:p>
          <a:p>
            <a:pPr marL="0" indent="0">
              <a:buNone/>
            </a:pPr>
            <a:r>
              <a:rPr lang="en-US" dirty="0" smtClean="0"/>
              <a:t>test(left(</a:t>
            </a:r>
            <a:r>
              <a:rPr lang="en-US" dirty="0" err="1" smtClean="0"/>
              <a:t>i</a:t>
            </a:r>
            <a:r>
              <a:rPr lang="en-US" dirty="0" smtClean="0"/>
              <a:t>)); </a:t>
            </a:r>
          </a:p>
          <a:p>
            <a:pPr marL="0" indent="0">
              <a:buNone/>
            </a:pPr>
            <a:r>
              <a:rPr lang="en-US" dirty="0" smtClean="0"/>
              <a:t>test(right(</a:t>
            </a:r>
            <a:r>
              <a:rPr lang="en-US" dirty="0" err="1" smtClean="0"/>
              <a:t>i</a:t>
            </a:r>
            <a:r>
              <a:rPr lang="en-US" dirty="0" smtClean="0"/>
              <a:t>)); </a:t>
            </a:r>
          </a:p>
          <a:p>
            <a:pPr marL="0" indent="0">
              <a:buNone/>
            </a:pPr>
            <a:r>
              <a:rPr lang="en-US" dirty="0" smtClean="0"/>
              <a:t>V(</a:t>
            </a:r>
            <a:r>
              <a:rPr lang="en-US" dirty="0" err="1" smtClean="0"/>
              <a:t>mutex</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42479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9"/>
            <a:ext cx="10515600" cy="5772014"/>
          </a:xfrm>
        </p:spPr>
        <p:txBody>
          <a:bodyPr>
            <a:normAutofit/>
          </a:bodyPr>
          <a:lstStyle/>
          <a:p>
            <a:pPr marL="0" indent="0">
              <a:buNone/>
            </a:pPr>
            <a:r>
              <a:rPr lang="en-US" sz="2000" dirty="0" err="1" smtClean="0"/>
              <a:t>int</a:t>
            </a:r>
            <a:r>
              <a:rPr lang="en-US" sz="2000" dirty="0" smtClean="0"/>
              <a:t> left(</a:t>
            </a:r>
            <a:r>
              <a:rPr lang="en-US" sz="2000" dirty="0" err="1" smtClean="0"/>
              <a:t>int</a:t>
            </a:r>
            <a:r>
              <a:rPr lang="en-US" sz="2000" dirty="0" smtClean="0"/>
              <a:t> </a:t>
            </a:r>
            <a:r>
              <a:rPr lang="en-US" sz="2000" dirty="0" err="1" smtClean="0"/>
              <a:t>i</a:t>
            </a:r>
            <a:r>
              <a:rPr lang="en-US" sz="2000" dirty="0" smtClean="0"/>
              <a:t>)</a:t>
            </a:r>
          </a:p>
          <a:p>
            <a:pPr marL="0" indent="0">
              <a:buNone/>
            </a:pPr>
            <a:r>
              <a:rPr lang="en-US" sz="2000" dirty="0" smtClean="0"/>
              <a:t>{</a:t>
            </a:r>
          </a:p>
          <a:p>
            <a:pPr marL="0" indent="0">
              <a:buNone/>
            </a:pPr>
            <a:r>
              <a:rPr lang="en-US" sz="2000" dirty="0" smtClean="0"/>
              <a:t>//philosopher to the left of </a:t>
            </a:r>
            <a:r>
              <a:rPr lang="en-US" sz="2000" dirty="0" err="1" smtClean="0"/>
              <a:t>i</a:t>
            </a:r>
            <a:r>
              <a:rPr lang="en-US" sz="2000" dirty="0" smtClean="0"/>
              <a:t>.</a:t>
            </a:r>
          </a:p>
          <a:p>
            <a:pPr marL="0" indent="0">
              <a:buNone/>
            </a:pPr>
            <a:r>
              <a:rPr lang="en-US" sz="2000" dirty="0" smtClean="0"/>
              <a:t>// % is the mod operator.</a:t>
            </a:r>
          </a:p>
          <a:p>
            <a:pPr marL="0" indent="0">
              <a:buNone/>
            </a:pPr>
            <a:r>
              <a:rPr lang="en-US" sz="2000" dirty="0" smtClean="0"/>
              <a:t>Return(i+4)%5;</a:t>
            </a:r>
          </a:p>
          <a:p>
            <a:pPr marL="0" indent="0">
              <a:buNone/>
            </a:pPr>
            <a:r>
              <a:rPr lang="en-US" sz="2000" dirty="0" smtClean="0"/>
              <a:t>}</a:t>
            </a:r>
          </a:p>
          <a:p>
            <a:pPr marL="0" indent="0">
              <a:buNone/>
            </a:pPr>
            <a:r>
              <a:rPr lang="en-US" sz="2000" dirty="0" err="1" smtClean="0"/>
              <a:t>Int</a:t>
            </a:r>
            <a:r>
              <a:rPr lang="en-US" sz="2000" dirty="0" smtClean="0"/>
              <a:t> right(</a:t>
            </a:r>
            <a:r>
              <a:rPr lang="en-US" sz="2000" dirty="0" err="1" smtClean="0"/>
              <a:t>int</a:t>
            </a:r>
            <a:r>
              <a:rPr lang="en-US" sz="2000" dirty="0" smtClean="0"/>
              <a:t> </a:t>
            </a:r>
            <a:r>
              <a:rPr lang="en-US" sz="2000" dirty="0" err="1" smtClean="0"/>
              <a:t>i</a:t>
            </a:r>
            <a:r>
              <a:rPr lang="en-US" sz="2000" dirty="0" smtClean="0"/>
              <a:t>){</a:t>
            </a:r>
          </a:p>
          <a:p>
            <a:pPr marL="0" indent="0">
              <a:buNone/>
            </a:pPr>
            <a:r>
              <a:rPr lang="en-US" sz="2000" dirty="0" smtClean="0"/>
              <a:t>//philosopher to the right of </a:t>
            </a:r>
            <a:r>
              <a:rPr lang="en-US" sz="2000" dirty="0" err="1" smtClean="0"/>
              <a:t>i</a:t>
            </a:r>
            <a:r>
              <a:rPr lang="en-US" sz="2000" dirty="0" smtClean="0"/>
              <a:t>.</a:t>
            </a:r>
          </a:p>
          <a:p>
            <a:pPr marL="0" indent="0">
              <a:buNone/>
            </a:pPr>
            <a:r>
              <a:rPr lang="en-US" sz="2000" dirty="0" smtClean="0"/>
              <a:t>return(i+1)%5;</a:t>
            </a:r>
          </a:p>
          <a:p>
            <a:pPr marL="0" indent="0">
              <a:buNone/>
            </a:pPr>
            <a:r>
              <a:rPr lang="en-US" sz="2000" dirty="0" smtClean="0"/>
              <a:t>}</a:t>
            </a:r>
          </a:p>
          <a:p>
            <a:pPr marL="0" indent="0">
              <a:buNone/>
            </a:pPr>
            <a:r>
              <a:rPr lang="en-US" sz="2000" dirty="0" smtClean="0"/>
              <a:t>Void test (</a:t>
            </a:r>
            <a:r>
              <a:rPr lang="en-US" sz="2000" dirty="0" err="1" smtClean="0"/>
              <a:t>int</a:t>
            </a:r>
            <a:r>
              <a:rPr lang="en-US" sz="2000" dirty="0" smtClean="0"/>
              <a:t> </a:t>
            </a:r>
            <a:r>
              <a:rPr lang="en-US" sz="2000" dirty="0" err="1" smtClean="0"/>
              <a:t>i</a:t>
            </a:r>
            <a:r>
              <a:rPr lang="en-US" sz="2000" dirty="0" smtClean="0"/>
              <a:t>){</a:t>
            </a:r>
          </a:p>
          <a:p>
            <a:pPr marL="0" indent="0">
              <a:buNone/>
            </a:pPr>
            <a:r>
              <a:rPr lang="en-US" sz="2000" dirty="0" smtClean="0"/>
              <a:t>If (state[</a:t>
            </a:r>
            <a:r>
              <a:rPr lang="en-US" sz="2000" dirty="0" err="1" smtClean="0"/>
              <a:t>i</a:t>
            </a:r>
            <a:r>
              <a:rPr lang="en-US" sz="2000" dirty="0" smtClean="0"/>
              <a:t>]==HUNGRY &amp;&amp; state[left(</a:t>
            </a:r>
            <a:r>
              <a:rPr lang="en-US" sz="2000" dirty="0" err="1" smtClean="0"/>
              <a:t>i</a:t>
            </a:r>
            <a:r>
              <a:rPr lang="en-US" sz="2000" dirty="0" smtClean="0"/>
              <a:t>)]!=EATING &amp;&amp; state[right(</a:t>
            </a:r>
            <a:r>
              <a:rPr lang="en-US" sz="2000" dirty="0" err="1" smtClean="0"/>
              <a:t>i</a:t>
            </a:r>
            <a:r>
              <a:rPr lang="en-US" sz="2000" dirty="0" smtClean="0"/>
              <a:t>)]!=EATING){ state[</a:t>
            </a:r>
            <a:r>
              <a:rPr lang="en-US" sz="2000" dirty="0" err="1" smtClean="0"/>
              <a:t>i</a:t>
            </a:r>
            <a:r>
              <a:rPr lang="en-US" sz="2000" dirty="0" smtClean="0"/>
              <a:t>]=EATING; V(s[</a:t>
            </a:r>
            <a:r>
              <a:rPr lang="en-US" sz="2000" dirty="0" err="1" smtClean="0"/>
              <a:t>i</a:t>
            </a:r>
            <a:r>
              <a:rPr lang="en-US" sz="2000" dirty="0" smtClean="0"/>
              <a:t>]);</a:t>
            </a:r>
          </a:p>
          <a:p>
            <a:pPr marL="0" indent="0">
              <a:buNone/>
            </a:pPr>
            <a:r>
              <a:rPr lang="en-US" sz="2000" dirty="0" smtClean="0"/>
              <a:t>}</a:t>
            </a:r>
          </a:p>
          <a:p>
            <a:pPr marL="0" indent="0">
              <a:buNone/>
            </a:pPr>
            <a:r>
              <a:rPr lang="en-US" sz="2000" dirty="0"/>
              <a:t>}</a:t>
            </a:r>
          </a:p>
        </p:txBody>
      </p:sp>
    </p:spTree>
    <p:extLst>
      <p:ext uri="{BB962C8B-B14F-4D97-AF65-F5344CB8AC3E}">
        <p14:creationId xmlns:p14="http://schemas.microsoft.com/office/powerpoint/2010/main" val="402777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solidFill>
                  <a:srgbClr val="0000FF"/>
                </a:solidFill>
              </a:rPr>
              <a:t>Dining Philosophers</a:t>
            </a:r>
          </a:p>
        </p:txBody>
      </p:sp>
      <p:sp>
        <p:nvSpPr>
          <p:cNvPr id="29699" name="Rectangle 3"/>
          <p:cNvSpPr>
            <a:spLocks noGrp="1" noChangeArrowheads="1"/>
          </p:cNvSpPr>
          <p:nvPr>
            <p:ph type="body" idx="1"/>
          </p:nvPr>
        </p:nvSpPr>
        <p:spPr/>
        <p:txBody>
          <a:bodyPr/>
          <a:lstStyle/>
          <a:p>
            <a:r>
              <a:rPr lang="en-US" altLang="en-US"/>
              <a:t>A problem that was invented to illustrate a different aspect of communication</a:t>
            </a:r>
          </a:p>
          <a:p>
            <a:r>
              <a:rPr lang="en-US" altLang="en-US"/>
              <a:t>Our focus here is on the notion of sharing resources that </a:t>
            </a:r>
            <a:r>
              <a:rPr lang="en-US" altLang="en-US" i="1"/>
              <a:t>only one user at a time </a:t>
            </a:r>
            <a:r>
              <a:rPr lang="en-US" altLang="en-US"/>
              <a:t>can own</a:t>
            </a:r>
          </a:p>
          <a:p>
            <a:pPr lvl="1"/>
            <a:r>
              <a:rPr lang="en-US" altLang="en-US"/>
              <a:t>Such as a keyboard on a machine with many processes active at the same time</a:t>
            </a:r>
          </a:p>
          <a:p>
            <a:pPr lvl="1"/>
            <a:r>
              <a:rPr lang="en-US" altLang="en-US"/>
              <a:t>Or a special disk file that only one can write at a time (bounded buffer is an instance)</a:t>
            </a:r>
          </a:p>
        </p:txBody>
      </p:sp>
    </p:spTree>
    <p:extLst>
      <p:ext uri="{BB962C8B-B14F-4D97-AF65-F5344CB8AC3E}">
        <p14:creationId xmlns:p14="http://schemas.microsoft.com/office/powerpoint/2010/main" val="120347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 of semaphore s[</a:t>
            </a:r>
            <a:r>
              <a:rPr lang="en-US" b="1" dirty="0" err="1" smtClean="0"/>
              <a:t>i</a:t>
            </a:r>
            <a:r>
              <a:rPr lang="en-US" b="1" dirty="0" smtClean="0"/>
              <a:t>] in solution</a:t>
            </a:r>
            <a:endParaRPr lang="en-US" b="1" dirty="0"/>
          </a:p>
        </p:txBody>
      </p:sp>
      <p:sp>
        <p:nvSpPr>
          <p:cNvPr id="3" name="Content Placeholder 2"/>
          <p:cNvSpPr>
            <a:spLocks noGrp="1"/>
          </p:cNvSpPr>
          <p:nvPr>
            <p:ph idx="1"/>
          </p:nvPr>
        </p:nvSpPr>
        <p:spPr/>
        <p:txBody>
          <a:bodyPr/>
          <a:lstStyle/>
          <a:p>
            <a:pPr marL="0" indent="0" algn="just">
              <a:buNone/>
            </a:pPr>
            <a:r>
              <a:rPr lang="en-US" dirty="0" smtClean="0"/>
              <a:t>Semaphore s[</a:t>
            </a:r>
            <a:r>
              <a:rPr lang="en-US" dirty="0" err="1" smtClean="0"/>
              <a:t>i</a:t>
            </a:r>
            <a:r>
              <a:rPr lang="en-US" dirty="0" smtClean="0"/>
              <a:t>] is assigned to philosopher </a:t>
            </a:r>
            <a:r>
              <a:rPr lang="en-US" dirty="0" err="1" smtClean="0"/>
              <a:t>i</a:t>
            </a:r>
            <a:r>
              <a:rPr lang="en-US" dirty="0" smtClean="0"/>
              <a:t>. The role of this semaphore is to enable philosopher </a:t>
            </a:r>
            <a:r>
              <a:rPr lang="en-US" dirty="0" err="1" smtClean="0"/>
              <a:t>i</a:t>
            </a:r>
            <a:r>
              <a:rPr lang="en-US" dirty="0" smtClean="0"/>
              <a:t> to eat only when the conditions for eating are satisﬁed. Semaphore s[</a:t>
            </a:r>
            <a:r>
              <a:rPr lang="en-US" dirty="0" err="1" smtClean="0"/>
              <a:t>i</a:t>
            </a:r>
            <a:r>
              <a:rPr lang="en-US" dirty="0" smtClean="0"/>
              <a:t>] is set to 1, thereby enabling philosopher </a:t>
            </a:r>
            <a:r>
              <a:rPr lang="en-US" dirty="0" err="1" smtClean="0"/>
              <a:t>i</a:t>
            </a:r>
            <a:r>
              <a:rPr lang="en-US" dirty="0" smtClean="0"/>
              <a:t> to eat, only when philosopher </a:t>
            </a:r>
            <a:r>
              <a:rPr lang="en-US" dirty="0" err="1" smtClean="0"/>
              <a:t>i</a:t>
            </a:r>
            <a:r>
              <a:rPr lang="en-US" dirty="0" smtClean="0"/>
              <a:t> wants to eat and both forks are available.</a:t>
            </a:r>
            <a:endParaRPr lang="en-US" dirty="0"/>
          </a:p>
        </p:txBody>
      </p:sp>
    </p:spTree>
    <p:extLst>
      <p:ext uri="{BB962C8B-B14F-4D97-AF65-F5344CB8AC3E}">
        <p14:creationId xmlns:p14="http://schemas.microsoft.com/office/powerpoint/2010/main" val="645300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test(</a:t>
            </a:r>
            <a:r>
              <a:rPr lang="en-US" dirty="0" err="1" smtClean="0"/>
              <a:t>i</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This function has two roles: </a:t>
            </a:r>
          </a:p>
          <a:p>
            <a:pPr algn="just"/>
            <a:r>
              <a:rPr lang="en-US" dirty="0" smtClean="0"/>
              <a:t>Philosopher </a:t>
            </a:r>
            <a:r>
              <a:rPr lang="en-US" dirty="0" err="1" smtClean="0"/>
              <a:t>i</a:t>
            </a:r>
            <a:r>
              <a:rPr lang="en-US" dirty="0" smtClean="0"/>
              <a:t> calls test(</a:t>
            </a:r>
            <a:r>
              <a:rPr lang="en-US" dirty="0" err="1" smtClean="0"/>
              <a:t>i</a:t>
            </a:r>
            <a:r>
              <a:rPr lang="en-US" dirty="0" smtClean="0"/>
              <a:t>) (in take forks()) to check whether the left and right forks are available.</a:t>
            </a:r>
          </a:p>
          <a:p>
            <a:pPr algn="just"/>
            <a:r>
              <a:rPr lang="en-US" dirty="0" smtClean="0"/>
              <a:t> If both forks are available (the left and right philosophers are not eating), then V(s[</a:t>
            </a:r>
            <a:r>
              <a:rPr lang="en-US" dirty="0" err="1" smtClean="0"/>
              <a:t>i</a:t>
            </a:r>
            <a:r>
              <a:rPr lang="en-US" dirty="0" smtClean="0"/>
              <a:t>]) will be called and the call to P(s[</a:t>
            </a:r>
            <a:r>
              <a:rPr lang="en-US" dirty="0" err="1" smtClean="0"/>
              <a:t>i</a:t>
            </a:r>
            <a:r>
              <a:rPr lang="en-US" dirty="0" smtClean="0"/>
              <a:t>]) in take forks() will not block. So philosopher </a:t>
            </a:r>
            <a:r>
              <a:rPr lang="en-US" dirty="0" err="1" smtClean="0"/>
              <a:t>i</a:t>
            </a:r>
            <a:r>
              <a:rPr lang="en-US" dirty="0" smtClean="0"/>
              <a:t> will be able to call eat().</a:t>
            </a:r>
          </a:p>
          <a:p>
            <a:pPr algn="just"/>
            <a:r>
              <a:rPr lang="en-US" dirty="0" smtClean="0"/>
              <a:t> If the left or right fork is unavailable (the corresponding philosopher is eating), then test(</a:t>
            </a:r>
            <a:r>
              <a:rPr lang="en-US" dirty="0" err="1" smtClean="0"/>
              <a:t>i</a:t>
            </a:r>
            <a:r>
              <a:rPr lang="en-US" dirty="0" smtClean="0"/>
              <a:t>) does not call V(s[</a:t>
            </a:r>
            <a:r>
              <a:rPr lang="en-US" dirty="0" err="1" smtClean="0"/>
              <a:t>i</a:t>
            </a:r>
            <a:r>
              <a:rPr lang="en-US" dirty="0" smtClean="0"/>
              <a:t>]) and, hence, the call to P(s[</a:t>
            </a:r>
            <a:r>
              <a:rPr lang="en-US" dirty="0" err="1" smtClean="0"/>
              <a:t>i</a:t>
            </a:r>
            <a:r>
              <a:rPr lang="en-US" dirty="0" smtClean="0"/>
              <a:t>]) in    take _forks() blocks philosopher </a:t>
            </a:r>
            <a:r>
              <a:rPr lang="en-US" dirty="0" err="1" smtClean="0"/>
              <a:t>i</a:t>
            </a:r>
            <a:r>
              <a:rPr lang="en-US" dirty="0" smtClean="0"/>
              <a:t>. </a:t>
            </a:r>
          </a:p>
          <a:p>
            <a:pPr algn="just"/>
            <a:r>
              <a:rPr lang="en-US" dirty="0" smtClean="0"/>
              <a:t> Philosopher </a:t>
            </a:r>
            <a:r>
              <a:rPr lang="en-US" dirty="0" err="1" smtClean="0"/>
              <a:t>i</a:t>
            </a:r>
            <a:r>
              <a:rPr lang="en-US" dirty="0" smtClean="0"/>
              <a:t> also calls test(left(</a:t>
            </a:r>
            <a:r>
              <a:rPr lang="en-US" dirty="0" err="1" smtClean="0"/>
              <a:t>i</a:t>
            </a:r>
            <a:r>
              <a:rPr lang="en-US" dirty="0" smtClean="0"/>
              <a:t>)) and test(right(</a:t>
            </a:r>
            <a:r>
              <a:rPr lang="en-US" dirty="0" err="1" smtClean="0"/>
              <a:t>i</a:t>
            </a:r>
            <a:r>
              <a:rPr lang="en-US" dirty="0" smtClean="0"/>
              <a:t>)) when he is done eating to unblock the philosophers to his left and right if they are waiting to eat and can now eat.</a:t>
            </a:r>
          </a:p>
          <a:p>
            <a:endParaRPr lang="en-US" dirty="0"/>
          </a:p>
        </p:txBody>
      </p:sp>
    </p:spTree>
    <p:extLst>
      <p:ext uri="{BB962C8B-B14F-4D97-AF65-F5344CB8AC3E}">
        <p14:creationId xmlns:p14="http://schemas.microsoft.com/office/powerpoint/2010/main" val="4057844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 Philosopher 1 starts eating.</a:t>
            </a:r>
          </a:p>
          <a:p>
            <a:pPr marL="0" indent="0">
              <a:buNone/>
            </a:pPr>
            <a:r>
              <a:rPr lang="en-US" dirty="0" smtClean="0"/>
              <a:t>2. Philosopher 3 starts eating.</a:t>
            </a:r>
          </a:p>
          <a:p>
            <a:pPr marL="0" indent="0">
              <a:buNone/>
            </a:pPr>
            <a:r>
              <a:rPr lang="en-US" dirty="0" smtClean="0"/>
              <a:t>3. Philosopher 2 wants to eat, calls take forks(2), and gets blocked.</a:t>
            </a:r>
          </a:p>
          <a:p>
            <a:pPr marL="0" indent="0">
              <a:buNone/>
            </a:pPr>
            <a:r>
              <a:rPr lang="en-US" dirty="0" smtClean="0"/>
              <a:t>4. Philosopher 1 ﬁnishes eating but cannot call V(s[2]) to unblock philosopher 2 because philosopher 3 is still eating.</a:t>
            </a:r>
          </a:p>
          <a:p>
            <a:pPr marL="0" indent="0">
              <a:buNone/>
            </a:pPr>
            <a:r>
              <a:rPr lang="en-US" dirty="0" smtClean="0"/>
              <a:t>5. Philosopher 1 starts eating again.</a:t>
            </a:r>
          </a:p>
          <a:p>
            <a:pPr marL="0" indent="0">
              <a:buNone/>
            </a:pPr>
            <a:r>
              <a:rPr lang="en-US" dirty="0" smtClean="0"/>
              <a:t>6. Philosopher 3 ﬁnishes eating but cannot call V(s[2]) to unblock philosopher 2 because philosopher 1 is still eating.</a:t>
            </a:r>
          </a:p>
          <a:p>
            <a:pPr marL="0" indent="0">
              <a:buNone/>
            </a:pPr>
            <a:r>
              <a:rPr lang="en-US" dirty="0" smtClean="0"/>
              <a:t>7. Philosopher 3 starts eating again.</a:t>
            </a:r>
          </a:p>
          <a:p>
            <a:pPr marL="0" indent="0">
              <a:buNone/>
            </a:pPr>
            <a:r>
              <a:rPr lang="en-US" dirty="0" smtClean="0"/>
              <a:t>8. </a:t>
            </a:r>
            <a:r>
              <a:rPr lang="en-US" dirty="0" err="1" smtClean="0"/>
              <a:t>Goto</a:t>
            </a:r>
            <a:r>
              <a:rPr lang="en-US" dirty="0" smtClean="0"/>
              <a:t> Step 4.</a:t>
            </a:r>
          </a:p>
          <a:p>
            <a:pPr marL="0" indent="0">
              <a:buNone/>
            </a:pPr>
            <a:r>
              <a:rPr lang="en-US" dirty="0" smtClean="0"/>
              <a:t>This way, philosopher 2 never gets a chance to eat.</a:t>
            </a:r>
            <a:endParaRPr lang="en-US" dirty="0"/>
          </a:p>
        </p:txBody>
      </p:sp>
    </p:spTree>
    <p:extLst>
      <p:ext uri="{BB962C8B-B14F-4D97-AF65-F5344CB8AC3E}">
        <p14:creationId xmlns:p14="http://schemas.microsoft.com/office/powerpoint/2010/main" val="3162898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130426"/>
            <a:ext cx="7772400" cy="1470025"/>
          </a:xfrm>
        </p:spPr>
        <p:txBody>
          <a:bodyPr anchor="ctr"/>
          <a:lstStyle/>
          <a:p>
            <a:r>
              <a:rPr lang="en-US" altLang="en-US" sz="4400">
                <a:solidFill>
                  <a:srgbClr val="0000FF"/>
                </a:solidFill>
              </a:rPr>
              <a:t>Dining Philosophers and </a:t>
            </a:r>
            <a:br>
              <a:rPr lang="en-US" altLang="en-US" sz="4400">
                <a:solidFill>
                  <a:srgbClr val="0000FF"/>
                </a:solidFill>
              </a:rPr>
            </a:br>
            <a:r>
              <a:rPr lang="en-US" altLang="en-US" sz="4400">
                <a:solidFill>
                  <a:srgbClr val="0000FF"/>
                </a:solidFill>
              </a:rPr>
              <a:t>the Deadlock Concept</a:t>
            </a:r>
          </a:p>
        </p:txBody>
      </p:sp>
    </p:spTree>
    <p:extLst>
      <p:ext uri="{BB962C8B-B14F-4D97-AF65-F5344CB8AC3E}">
        <p14:creationId xmlns:p14="http://schemas.microsoft.com/office/powerpoint/2010/main" val="222609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solidFill>
                  <a:srgbClr val="0000FF"/>
                </a:solidFill>
              </a:rPr>
              <a:t>Rules of the Game</a:t>
            </a:r>
          </a:p>
        </p:txBody>
      </p:sp>
      <p:sp>
        <p:nvSpPr>
          <p:cNvPr id="31747" name="Rectangle 3"/>
          <p:cNvSpPr>
            <a:spLocks noGrp="1" noChangeArrowheads="1"/>
          </p:cNvSpPr>
          <p:nvPr>
            <p:ph type="body" idx="1"/>
          </p:nvPr>
        </p:nvSpPr>
        <p:spPr/>
        <p:txBody>
          <a:bodyPr/>
          <a:lstStyle/>
          <a:p>
            <a:r>
              <a:rPr lang="en-US" altLang="en-US"/>
              <a:t>The philosophers are very logical</a:t>
            </a:r>
          </a:p>
          <a:p>
            <a:pPr lvl="1"/>
            <a:r>
              <a:rPr lang="en-US" altLang="en-US"/>
              <a:t>They want to settle on a shared policy that all can apply concurrently</a:t>
            </a:r>
          </a:p>
          <a:p>
            <a:pPr lvl="1"/>
            <a:r>
              <a:rPr lang="en-US" altLang="en-US"/>
              <a:t>They are hungry: the policy should let everyone eat (eventually)</a:t>
            </a:r>
          </a:p>
          <a:p>
            <a:pPr lvl="1"/>
            <a:r>
              <a:rPr lang="en-US" altLang="en-US"/>
              <a:t>They are utterly dedicated to the proposition of equality: the policy should be totally fair</a:t>
            </a:r>
          </a:p>
        </p:txBody>
      </p:sp>
    </p:spTree>
    <p:extLst>
      <p:ext uri="{BB962C8B-B14F-4D97-AF65-F5344CB8AC3E}">
        <p14:creationId xmlns:p14="http://schemas.microsoft.com/office/powerpoint/2010/main" val="2308162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solidFill>
                  <a:srgbClr val="0000FF"/>
                </a:solidFill>
              </a:rPr>
              <a:t>What can go wrong?</a:t>
            </a:r>
          </a:p>
        </p:txBody>
      </p:sp>
      <p:sp>
        <p:nvSpPr>
          <p:cNvPr id="32771" name="Rectangle 3"/>
          <p:cNvSpPr>
            <a:spLocks noGrp="1" noChangeArrowheads="1"/>
          </p:cNvSpPr>
          <p:nvPr>
            <p:ph type="body" idx="1"/>
          </p:nvPr>
        </p:nvSpPr>
        <p:spPr/>
        <p:txBody>
          <a:bodyPr/>
          <a:lstStyle/>
          <a:p>
            <a:r>
              <a:rPr lang="en-US" altLang="en-US"/>
              <a:t>Primarily, we worry about:</a:t>
            </a:r>
          </a:p>
          <a:p>
            <a:pPr lvl="1"/>
            <a:r>
              <a:rPr lang="en-US" altLang="en-US"/>
              <a:t>Starvation: A policy that can leave some philosopher hungry in some situation (even one where the others collaborate)</a:t>
            </a:r>
          </a:p>
          <a:p>
            <a:pPr lvl="1"/>
            <a:r>
              <a:rPr lang="en-US" altLang="en-US"/>
              <a:t>Deadlock: A policy that leaves all the philosophers “stuck”, so that nobody can do anything at all</a:t>
            </a:r>
          </a:p>
          <a:p>
            <a:pPr lvl="1"/>
            <a:r>
              <a:rPr lang="en-US" altLang="en-US"/>
              <a:t>Livelock: A policy that makes them all do something endlessly without ever eating!</a:t>
            </a:r>
          </a:p>
        </p:txBody>
      </p:sp>
    </p:spTree>
    <p:extLst>
      <p:ext uri="{BB962C8B-B14F-4D97-AF65-F5344CB8AC3E}">
        <p14:creationId xmlns:p14="http://schemas.microsoft.com/office/powerpoint/2010/main" val="3071843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1"/>
            <a:ext cx="8229600" cy="792163"/>
          </a:xfrm>
        </p:spPr>
        <p:txBody>
          <a:bodyPr/>
          <a:lstStyle/>
          <a:p>
            <a:r>
              <a:rPr lang="en-US" altLang="en-US">
                <a:solidFill>
                  <a:srgbClr val="0000FF"/>
                </a:solidFill>
              </a:rPr>
              <a:t>Starvation vs Deadlock</a:t>
            </a:r>
            <a:endParaRPr lang="en-US" altLang="en-US"/>
          </a:p>
        </p:txBody>
      </p:sp>
      <p:sp>
        <p:nvSpPr>
          <p:cNvPr id="106499" name="Rectangle 3"/>
          <p:cNvSpPr>
            <a:spLocks noGrp="1" noChangeArrowheads="1"/>
          </p:cNvSpPr>
          <p:nvPr>
            <p:ph type="body" idx="1"/>
          </p:nvPr>
        </p:nvSpPr>
        <p:spPr>
          <a:xfrm>
            <a:off x="1905001" y="750888"/>
            <a:ext cx="8259763" cy="5943600"/>
          </a:xfrm>
        </p:spPr>
        <p:txBody>
          <a:bodyPr/>
          <a:lstStyle/>
          <a:p>
            <a:pPr marL="285750" indent="-285750">
              <a:lnSpc>
                <a:spcPct val="80000"/>
              </a:lnSpc>
            </a:pPr>
            <a:r>
              <a:rPr lang="en-US" altLang="en-US" dirty="0"/>
              <a:t>Starvation vs. Deadlock</a:t>
            </a:r>
          </a:p>
          <a:p>
            <a:pPr lvl="1">
              <a:lnSpc>
                <a:spcPct val="80000"/>
              </a:lnSpc>
            </a:pPr>
            <a:r>
              <a:rPr lang="en-US" altLang="en-US" dirty="0"/>
              <a:t>Starvation: thread waits indefinitely</a:t>
            </a:r>
          </a:p>
          <a:p>
            <a:pPr lvl="2">
              <a:lnSpc>
                <a:spcPct val="80000"/>
              </a:lnSpc>
            </a:pPr>
            <a:r>
              <a:rPr lang="en-US" altLang="en-US" dirty="0"/>
              <a:t>Example, low-priority thread waiting for resources constantly in use by high-priority threads</a:t>
            </a:r>
          </a:p>
          <a:p>
            <a:pPr lvl="1">
              <a:lnSpc>
                <a:spcPct val="80000"/>
              </a:lnSpc>
            </a:pPr>
            <a:r>
              <a:rPr lang="en-US" altLang="en-US" dirty="0"/>
              <a:t>Deadlock: circular waiting for resources</a:t>
            </a:r>
          </a:p>
          <a:p>
            <a:pPr lvl="2">
              <a:lnSpc>
                <a:spcPct val="80000"/>
              </a:lnSpc>
            </a:pPr>
            <a:r>
              <a:rPr lang="en-US" altLang="en-US" dirty="0"/>
              <a:t>Thread A owns Res 1 and is waiting for Res 2</a:t>
            </a:r>
            <a:br>
              <a:rPr lang="en-US" altLang="en-US" dirty="0"/>
            </a:br>
            <a:r>
              <a:rPr lang="en-US" altLang="en-US" dirty="0"/>
              <a:t>Thread B owns Res 2 and is waiting for Res 1</a:t>
            </a:r>
          </a:p>
          <a:p>
            <a:pPr lvl="1">
              <a:lnSpc>
                <a:spcPct val="80000"/>
              </a:lnSpc>
            </a:pPr>
            <a:endParaRPr lang="en-US" altLang="en-US" dirty="0"/>
          </a:p>
          <a:p>
            <a:pPr lvl="1">
              <a:lnSpc>
                <a:spcPct val="80000"/>
              </a:lnSpc>
            </a:pPr>
            <a:endParaRPr lang="en-US" altLang="en-US" dirty="0"/>
          </a:p>
          <a:p>
            <a:pPr lvl="1">
              <a:lnSpc>
                <a:spcPct val="80000"/>
              </a:lnSpc>
            </a:pPr>
            <a:endParaRPr lang="en-US" altLang="en-US" dirty="0"/>
          </a:p>
          <a:p>
            <a:pPr lvl="1">
              <a:lnSpc>
                <a:spcPct val="80000"/>
              </a:lnSpc>
            </a:pPr>
            <a:endParaRPr lang="en-US" altLang="en-US" dirty="0"/>
          </a:p>
          <a:p>
            <a:pPr lvl="1">
              <a:lnSpc>
                <a:spcPct val="80000"/>
              </a:lnSpc>
            </a:pPr>
            <a:endParaRPr lang="en-US" altLang="en-US" dirty="0"/>
          </a:p>
          <a:p>
            <a:pPr lvl="1">
              <a:lnSpc>
                <a:spcPct val="80000"/>
              </a:lnSpc>
            </a:pPr>
            <a:endParaRPr lang="en-US" altLang="en-US" dirty="0"/>
          </a:p>
          <a:p>
            <a:pPr lvl="1">
              <a:lnSpc>
                <a:spcPct val="80000"/>
              </a:lnSpc>
            </a:pPr>
            <a:endParaRPr lang="en-US" altLang="en-US" dirty="0"/>
          </a:p>
          <a:p>
            <a:pPr lvl="1">
              <a:lnSpc>
                <a:spcPct val="80000"/>
              </a:lnSpc>
            </a:pPr>
            <a:r>
              <a:rPr lang="en-US" altLang="en-US" dirty="0"/>
              <a:t>Deadlock </a:t>
            </a:r>
            <a:r>
              <a:rPr lang="en-US" altLang="en-US" dirty="0">
                <a:sym typeface="Symbol" panose="05050102010706020507" pitchFamily="18" charset="2"/>
              </a:rPr>
              <a:t> Starvation but not vice versa</a:t>
            </a:r>
          </a:p>
          <a:p>
            <a:pPr lvl="2">
              <a:lnSpc>
                <a:spcPct val="80000"/>
              </a:lnSpc>
            </a:pPr>
            <a:r>
              <a:rPr lang="en-US" altLang="en-US" dirty="0">
                <a:sym typeface="Symbol" panose="05050102010706020507" pitchFamily="18" charset="2"/>
              </a:rPr>
              <a:t>Starvation can end (but doesn’t have to)</a:t>
            </a:r>
          </a:p>
          <a:p>
            <a:pPr lvl="2">
              <a:lnSpc>
                <a:spcPct val="80000"/>
              </a:lnSpc>
            </a:pPr>
            <a:r>
              <a:rPr lang="en-US" altLang="en-US" dirty="0">
                <a:sym typeface="Symbol" panose="05050102010706020507" pitchFamily="18" charset="2"/>
              </a:rPr>
              <a:t>Deadlock can’t end without external intervention</a:t>
            </a:r>
          </a:p>
          <a:p>
            <a:pPr marL="285750" indent="-285750">
              <a:lnSpc>
                <a:spcPct val="80000"/>
              </a:lnSpc>
            </a:pPr>
            <a:endParaRPr lang="en-US" altLang="en-US" dirty="0"/>
          </a:p>
        </p:txBody>
      </p:sp>
      <p:grpSp>
        <p:nvGrpSpPr>
          <p:cNvPr id="106500" name="Group 4"/>
          <p:cNvGrpSpPr>
            <a:grpSpLocks/>
          </p:cNvGrpSpPr>
          <p:nvPr/>
        </p:nvGrpSpPr>
        <p:grpSpPr bwMode="auto">
          <a:xfrm>
            <a:off x="3857626" y="2971800"/>
            <a:ext cx="4010025" cy="2597150"/>
            <a:chOff x="1430" y="1743"/>
            <a:chExt cx="2558" cy="1657"/>
          </a:xfrm>
        </p:grpSpPr>
        <p:sp>
          <p:nvSpPr>
            <p:cNvPr id="106501" name="Rectangle 5"/>
            <p:cNvSpPr>
              <a:spLocks noChangeArrowheads="1"/>
            </p:cNvSpPr>
            <p:nvPr/>
          </p:nvSpPr>
          <p:spPr bwMode="auto">
            <a:xfrm>
              <a:off x="3116" y="2383"/>
              <a:ext cx="51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Comic Sans MS" panose="030F0702030302020204" pitchFamily="66" charset="0"/>
                </a:rPr>
                <a:t>Res 2</a:t>
              </a:r>
            </a:p>
          </p:txBody>
        </p:sp>
        <p:sp>
          <p:nvSpPr>
            <p:cNvPr id="106502" name="Rectangle 6"/>
            <p:cNvSpPr>
              <a:spLocks noChangeArrowheads="1"/>
            </p:cNvSpPr>
            <p:nvPr/>
          </p:nvSpPr>
          <p:spPr bwMode="auto">
            <a:xfrm>
              <a:off x="1787" y="2397"/>
              <a:ext cx="511"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Comic Sans MS" panose="030F0702030302020204" pitchFamily="66" charset="0"/>
                </a:rPr>
                <a:t>Res 1</a:t>
              </a:r>
            </a:p>
          </p:txBody>
        </p:sp>
        <p:sp>
          <p:nvSpPr>
            <p:cNvPr id="106503" name="Oval 7"/>
            <p:cNvSpPr>
              <a:spLocks noChangeArrowheads="1"/>
            </p:cNvSpPr>
            <p:nvPr/>
          </p:nvSpPr>
          <p:spPr bwMode="auto">
            <a:xfrm>
              <a:off x="2405" y="2853"/>
              <a:ext cx="597" cy="547"/>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Comic Sans MS" panose="030F0702030302020204" pitchFamily="66" charset="0"/>
                </a:rPr>
                <a:t>Thread</a:t>
              </a:r>
            </a:p>
            <a:p>
              <a:pPr algn="ctr" eaLnBrk="0" hangingPunct="0"/>
              <a:r>
                <a:rPr lang="en-US" altLang="en-US">
                  <a:latin typeface="Comic Sans MS" panose="030F0702030302020204" pitchFamily="66" charset="0"/>
                </a:rPr>
                <a:t>B</a:t>
              </a:r>
            </a:p>
          </p:txBody>
        </p:sp>
        <p:sp>
          <p:nvSpPr>
            <p:cNvPr id="106504" name="Oval 8"/>
            <p:cNvSpPr>
              <a:spLocks noChangeArrowheads="1"/>
            </p:cNvSpPr>
            <p:nvPr/>
          </p:nvSpPr>
          <p:spPr bwMode="auto">
            <a:xfrm>
              <a:off x="2405" y="1743"/>
              <a:ext cx="597" cy="547"/>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Comic Sans MS" panose="030F0702030302020204" pitchFamily="66" charset="0"/>
                </a:rPr>
                <a:t>Thread</a:t>
              </a:r>
            </a:p>
            <a:p>
              <a:pPr algn="ctr" eaLnBrk="0" hangingPunct="0"/>
              <a:r>
                <a:rPr lang="en-US" altLang="en-US">
                  <a:latin typeface="Comic Sans MS" panose="030F0702030302020204" pitchFamily="66" charset="0"/>
                </a:rPr>
                <a:t>A</a:t>
              </a:r>
            </a:p>
          </p:txBody>
        </p:sp>
        <p:sp>
          <p:nvSpPr>
            <p:cNvPr id="106505" name="AutoShape 9"/>
            <p:cNvSpPr>
              <a:spLocks noChangeArrowheads="1"/>
            </p:cNvSpPr>
            <p:nvPr/>
          </p:nvSpPr>
          <p:spPr bwMode="auto">
            <a:xfrm>
              <a:off x="1978" y="1878"/>
              <a:ext cx="470" cy="51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6506" name="AutoShape 10"/>
            <p:cNvSpPr>
              <a:spLocks noChangeArrowheads="1"/>
            </p:cNvSpPr>
            <p:nvPr/>
          </p:nvSpPr>
          <p:spPr bwMode="auto">
            <a:xfrm rot="5400000">
              <a:off x="3023" y="1935"/>
              <a:ext cx="469" cy="51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6507" name="AutoShape 11"/>
            <p:cNvSpPr>
              <a:spLocks noChangeArrowheads="1"/>
            </p:cNvSpPr>
            <p:nvPr/>
          </p:nvSpPr>
          <p:spPr bwMode="auto">
            <a:xfrm rot="10800000">
              <a:off x="2959" y="2767"/>
              <a:ext cx="470" cy="51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6508" name="AutoShape 12"/>
            <p:cNvSpPr>
              <a:spLocks noChangeArrowheads="1"/>
            </p:cNvSpPr>
            <p:nvPr/>
          </p:nvSpPr>
          <p:spPr bwMode="auto">
            <a:xfrm rot="-5400000">
              <a:off x="1921" y="2704"/>
              <a:ext cx="469" cy="51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6509" name="Text Box 13"/>
            <p:cNvSpPr txBox="1">
              <a:spLocks noChangeArrowheads="1"/>
            </p:cNvSpPr>
            <p:nvPr/>
          </p:nvSpPr>
          <p:spPr bwMode="auto">
            <a:xfrm>
              <a:off x="3380" y="1895"/>
              <a:ext cx="460" cy="40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Comic Sans MS" panose="030F0702030302020204" pitchFamily="66" charset="0"/>
                </a:rPr>
                <a:t>Wait</a:t>
              </a:r>
            </a:p>
            <a:p>
              <a:pPr algn="ctr" eaLnBrk="0" hangingPunct="0"/>
              <a:r>
                <a:rPr lang="en-US" altLang="en-US">
                  <a:latin typeface="Comic Sans MS" panose="030F0702030302020204" pitchFamily="66" charset="0"/>
                </a:rPr>
                <a:t>For</a:t>
              </a:r>
            </a:p>
          </p:txBody>
        </p:sp>
        <p:sp>
          <p:nvSpPr>
            <p:cNvPr id="106510" name="Text Box 14"/>
            <p:cNvSpPr txBox="1">
              <a:spLocks noChangeArrowheads="1"/>
            </p:cNvSpPr>
            <p:nvPr/>
          </p:nvSpPr>
          <p:spPr bwMode="auto">
            <a:xfrm>
              <a:off x="1567" y="2851"/>
              <a:ext cx="459" cy="40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Comic Sans MS" panose="030F0702030302020204" pitchFamily="66" charset="0"/>
                </a:rPr>
                <a:t>Wait</a:t>
              </a:r>
            </a:p>
            <a:p>
              <a:pPr algn="ctr" eaLnBrk="0" hangingPunct="0"/>
              <a:r>
                <a:rPr lang="en-US" altLang="en-US">
                  <a:latin typeface="Comic Sans MS" panose="030F0702030302020204" pitchFamily="66" charset="0"/>
                </a:rPr>
                <a:t>For</a:t>
              </a:r>
            </a:p>
          </p:txBody>
        </p:sp>
        <p:sp>
          <p:nvSpPr>
            <p:cNvPr id="106511" name="Text Box 15"/>
            <p:cNvSpPr txBox="1">
              <a:spLocks noChangeArrowheads="1"/>
            </p:cNvSpPr>
            <p:nvPr/>
          </p:nvSpPr>
          <p:spPr bwMode="auto">
            <a:xfrm>
              <a:off x="3411" y="2759"/>
              <a:ext cx="577" cy="40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Comic Sans MS" panose="030F0702030302020204" pitchFamily="66" charset="0"/>
                </a:rPr>
                <a:t>Owned</a:t>
              </a:r>
            </a:p>
            <a:p>
              <a:pPr algn="ctr" eaLnBrk="0" hangingPunct="0"/>
              <a:r>
                <a:rPr lang="en-US" altLang="en-US">
                  <a:latin typeface="Comic Sans MS" panose="030F0702030302020204" pitchFamily="66" charset="0"/>
                </a:rPr>
                <a:t>By</a:t>
              </a:r>
            </a:p>
          </p:txBody>
        </p:sp>
        <p:sp>
          <p:nvSpPr>
            <p:cNvPr id="106512" name="Text Box 16"/>
            <p:cNvSpPr txBox="1">
              <a:spLocks noChangeArrowheads="1"/>
            </p:cNvSpPr>
            <p:nvPr/>
          </p:nvSpPr>
          <p:spPr bwMode="auto">
            <a:xfrm>
              <a:off x="1430" y="1998"/>
              <a:ext cx="577" cy="40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Comic Sans MS" panose="030F0702030302020204" pitchFamily="66" charset="0"/>
                </a:rPr>
                <a:t>Owned</a:t>
              </a:r>
            </a:p>
            <a:p>
              <a:pPr algn="ctr" eaLnBrk="0" hangingPunct="0"/>
              <a:r>
                <a:rPr lang="en-US" altLang="en-US">
                  <a:latin typeface="Comic Sans MS" panose="030F0702030302020204" pitchFamily="66" charset="0"/>
                </a:rPr>
                <a:t>By</a:t>
              </a:r>
            </a:p>
          </p:txBody>
        </p:sp>
      </p:grpSp>
      <p:grpSp>
        <p:nvGrpSpPr>
          <p:cNvPr id="106513" name="Group 17"/>
          <p:cNvGrpSpPr>
            <a:grpSpLocks/>
          </p:cNvGrpSpPr>
          <p:nvPr/>
        </p:nvGrpSpPr>
        <p:grpSpPr bwMode="auto">
          <a:xfrm>
            <a:off x="9775826" y="77788"/>
            <a:ext cx="828675" cy="831850"/>
            <a:chOff x="454" y="3314"/>
            <a:chExt cx="522" cy="524"/>
          </a:xfrm>
        </p:grpSpPr>
        <p:sp>
          <p:nvSpPr>
            <p:cNvPr id="106514" name="AutoShape 18"/>
            <p:cNvSpPr>
              <a:spLocks noChangeArrowheads="1"/>
            </p:cNvSpPr>
            <p:nvPr/>
          </p:nvSpPr>
          <p:spPr bwMode="auto">
            <a:xfrm>
              <a:off x="484" y="331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6515" name="AutoShape 19"/>
            <p:cNvSpPr>
              <a:spLocks noChangeArrowheads="1"/>
            </p:cNvSpPr>
            <p:nvPr/>
          </p:nvSpPr>
          <p:spPr bwMode="auto">
            <a:xfrm rot="5400000">
              <a:off x="736" y="334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6516" name="AutoShape 20"/>
            <p:cNvSpPr>
              <a:spLocks noChangeArrowheads="1"/>
            </p:cNvSpPr>
            <p:nvPr/>
          </p:nvSpPr>
          <p:spPr bwMode="auto">
            <a:xfrm rot="-5400000">
              <a:off x="454" y="356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6517" name="AutoShape 21"/>
            <p:cNvSpPr>
              <a:spLocks noChangeArrowheads="1"/>
            </p:cNvSpPr>
            <p:nvPr/>
          </p:nvSpPr>
          <p:spPr bwMode="auto">
            <a:xfrm rot="10800000">
              <a:off x="706" y="359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Tree>
    <p:extLst>
      <p:ext uri="{BB962C8B-B14F-4D97-AF65-F5344CB8AC3E}">
        <p14:creationId xmlns:p14="http://schemas.microsoft.com/office/powerpoint/2010/main" val="9817553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anim calcmode="lin" valueType="num">
                                      <p:cBhvr additive="base">
                                        <p:cTn id="11" dur="500" fill="hold"/>
                                        <p:tgtEl>
                                          <p:spTgt spid="10649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64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anim calcmode="lin" valueType="num">
                                      <p:cBhvr additive="base">
                                        <p:cTn id="15" dur="500" fill="hold"/>
                                        <p:tgtEl>
                                          <p:spTgt spid="10649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64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anim calcmode="lin" valueType="num">
                                      <p:cBhvr additive="base">
                                        <p:cTn id="19" dur="500" fill="hold"/>
                                        <p:tgtEl>
                                          <p:spTgt spid="10649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649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6499">
                                            <p:txEl>
                                              <p:pRg st="4" end="4"/>
                                            </p:txEl>
                                          </p:spTgt>
                                        </p:tgtEl>
                                        <p:attrNameLst>
                                          <p:attrName>style.visibility</p:attrName>
                                        </p:attrNameLst>
                                      </p:cBhvr>
                                      <p:to>
                                        <p:strVal val="visible"/>
                                      </p:to>
                                    </p:set>
                                    <p:anim calcmode="lin" valueType="num">
                                      <p:cBhvr additive="base">
                                        <p:cTn id="23" dur="500" fill="hold"/>
                                        <p:tgtEl>
                                          <p:spTgt spid="10649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649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06500"/>
                                        </p:tgtEl>
                                        <p:attrNameLst>
                                          <p:attrName>style.visibility</p:attrName>
                                        </p:attrNameLst>
                                      </p:cBhvr>
                                      <p:to>
                                        <p:strVal val="visible"/>
                                      </p:to>
                                    </p:set>
                                    <p:anim calcmode="lin" valueType="num">
                                      <p:cBhvr additive="base">
                                        <p:cTn id="27" dur="500" fill="hold"/>
                                        <p:tgtEl>
                                          <p:spTgt spid="106500"/>
                                        </p:tgtEl>
                                        <p:attrNameLst>
                                          <p:attrName>ppt_x</p:attrName>
                                        </p:attrNameLst>
                                      </p:cBhvr>
                                      <p:tavLst>
                                        <p:tav tm="0">
                                          <p:val>
                                            <p:strVal val="1+#ppt_w/2"/>
                                          </p:val>
                                        </p:tav>
                                        <p:tav tm="100000">
                                          <p:val>
                                            <p:strVal val="#ppt_x"/>
                                          </p:val>
                                        </p:tav>
                                      </p:tavLst>
                                    </p:anim>
                                    <p:anim calcmode="lin" valueType="num">
                                      <p:cBhvr additive="base">
                                        <p:cTn id="28" dur="500" fill="hold"/>
                                        <p:tgtEl>
                                          <p:spTgt spid="10650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6499">
                                            <p:txEl>
                                              <p:pRg st="12" end="12"/>
                                            </p:txEl>
                                          </p:spTgt>
                                        </p:tgtEl>
                                        <p:attrNameLst>
                                          <p:attrName>style.visibility</p:attrName>
                                        </p:attrNameLst>
                                      </p:cBhvr>
                                      <p:to>
                                        <p:strVal val="visible"/>
                                      </p:to>
                                    </p:set>
                                    <p:anim calcmode="lin" valueType="num">
                                      <p:cBhvr additive="base">
                                        <p:cTn id="31" dur="500" fill="hold"/>
                                        <p:tgtEl>
                                          <p:spTgt spid="106499">
                                            <p:txEl>
                                              <p:pRg st="12" end="1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6499">
                                            <p:txEl>
                                              <p:pRg st="12" end="12"/>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6499">
                                            <p:txEl>
                                              <p:pRg st="13" end="13"/>
                                            </p:txEl>
                                          </p:spTgt>
                                        </p:tgtEl>
                                        <p:attrNameLst>
                                          <p:attrName>style.visibility</p:attrName>
                                        </p:attrNameLst>
                                      </p:cBhvr>
                                      <p:to>
                                        <p:strVal val="visible"/>
                                      </p:to>
                                    </p:set>
                                    <p:anim calcmode="lin" valueType="num">
                                      <p:cBhvr additive="base">
                                        <p:cTn id="35" dur="500" fill="hold"/>
                                        <p:tgtEl>
                                          <p:spTgt spid="106499">
                                            <p:txEl>
                                              <p:pRg st="13" end="1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6499">
                                            <p:txEl>
                                              <p:pRg st="13" end="13"/>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6499">
                                            <p:txEl>
                                              <p:pRg st="14" end="14"/>
                                            </p:txEl>
                                          </p:spTgt>
                                        </p:tgtEl>
                                        <p:attrNameLst>
                                          <p:attrName>style.visibility</p:attrName>
                                        </p:attrNameLst>
                                      </p:cBhvr>
                                      <p:to>
                                        <p:strVal val="visible"/>
                                      </p:to>
                                    </p:set>
                                    <p:anim calcmode="lin" valueType="num">
                                      <p:cBhvr additive="base">
                                        <p:cTn id="39" dur="500" fill="hold"/>
                                        <p:tgtEl>
                                          <p:spTgt spid="106499">
                                            <p:txEl>
                                              <p:pRg st="14" end="1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6499">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solidFill>
                  <a:srgbClr val="0000FF"/>
                </a:solidFill>
              </a:rPr>
              <a:t>A flawed conceptual solution</a:t>
            </a:r>
          </a:p>
        </p:txBody>
      </p:sp>
      <p:sp>
        <p:nvSpPr>
          <p:cNvPr id="10243" name="Text Box 3"/>
          <p:cNvSpPr txBox="1">
            <a:spLocks noChangeArrowheads="1"/>
          </p:cNvSpPr>
          <p:nvPr/>
        </p:nvSpPr>
        <p:spPr bwMode="auto">
          <a:xfrm>
            <a:off x="2303464" y="1371601"/>
            <a:ext cx="343074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8000"/>
                </a:solidFill>
                <a:latin typeface="Comic Sans MS" panose="030F0702030302020204" pitchFamily="66" charset="0"/>
              </a:rPr>
              <a:t># define N        5</a:t>
            </a:r>
          </a:p>
          <a:p>
            <a:endParaRPr lang="en-US" altLang="en-US" sz="2400">
              <a:solidFill>
                <a:srgbClr val="008000"/>
              </a:solidFill>
              <a:latin typeface="Comic Sans MS" panose="030F0702030302020204" pitchFamily="66" charset="0"/>
            </a:endParaRPr>
          </a:p>
          <a:p>
            <a:endParaRPr lang="en-US" altLang="en-US" sz="2400">
              <a:solidFill>
                <a:srgbClr val="008000"/>
              </a:solidFill>
              <a:latin typeface="Comic Sans MS" panose="030F0702030302020204" pitchFamily="66" charset="0"/>
            </a:endParaRPr>
          </a:p>
          <a:p>
            <a:r>
              <a:rPr lang="en-US" altLang="en-US" sz="2400" u="sng">
                <a:solidFill>
                  <a:srgbClr val="008000"/>
                </a:solidFill>
                <a:latin typeface="Comic Sans MS" panose="030F0702030302020204" pitchFamily="66" charset="0"/>
              </a:rPr>
              <a:t>Philosopher i </a:t>
            </a:r>
            <a:r>
              <a:rPr lang="en-US" altLang="en-US" sz="2400">
                <a:solidFill>
                  <a:srgbClr val="008000"/>
                </a:solidFill>
                <a:latin typeface="Comic Sans MS" panose="030F0702030302020204" pitchFamily="66" charset="0"/>
              </a:rPr>
              <a:t>(0, 1, .. 4)</a:t>
            </a:r>
          </a:p>
          <a:p>
            <a:endParaRPr lang="en-US" altLang="en-US" sz="2400" u="sng">
              <a:solidFill>
                <a:srgbClr val="008000"/>
              </a:solidFill>
              <a:latin typeface="Comic Sans MS" panose="030F0702030302020204" pitchFamily="66" charset="0"/>
            </a:endParaRPr>
          </a:p>
          <a:p>
            <a:r>
              <a:rPr lang="en-US" altLang="en-US" sz="2400">
                <a:solidFill>
                  <a:srgbClr val="008000"/>
                </a:solidFill>
                <a:latin typeface="Comic Sans MS" panose="030F0702030302020204" pitchFamily="66" charset="0"/>
              </a:rPr>
              <a:t>do {</a:t>
            </a:r>
          </a:p>
          <a:p>
            <a:r>
              <a:rPr lang="en-US" altLang="en-US" sz="2400">
                <a:solidFill>
                  <a:srgbClr val="008000"/>
                </a:solidFill>
                <a:latin typeface="Comic Sans MS" panose="030F0702030302020204" pitchFamily="66" charset="0"/>
              </a:rPr>
              <a:t>    think();</a:t>
            </a:r>
          </a:p>
          <a:p>
            <a:r>
              <a:rPr lang="en-US" altLang="en-US" sz="2400">
                <a:solidFill>
                  <a:srgbClr val="008000"/>
                </a:solidFill>
                <a:latin typeface="Comic Sans MS" panose="030F0702030302020204" pitchFamily="66" charset="0"/>
              </a:rPr>
              <a:t>    take_fork(i);</a:t>
            </a:r>
          </a:p>
          <a:p>
            <a:r>
              <a:rPr lang="en-US" altLang="en-US" sz="2400">
                <a:solidFill>
                  <a:srgbClr val="008000"/>
                </a:solidFill>
                <a:latin typeface="Comic Sans MS" panose="030F0702030302020204" pitchFamily="66" charset="0"/>
              </a:rPr>
              <a:t>    take_fork((i+1)%N);</a:t>
            </a:r>
          </a:p>
          <a:p>
            <a:r>
              <a:rPr lang="en-US" altLang="en-US" sz="2400">
                <a:solidFill>
                  <a:srgbClr val="008000"/>
                </a:solidFill>
                <a:latin typeface="Comic Sans MS" panose="030F0702030302020204" pitchFamily="66" charset="0"/>
              </a:rPr>
              <a:t>    eat(); /* yummy */</a:t>
            </a:r>
          </a:p>
          <a:p>
            <a:r>
              <a:rPr lang="en-US" altLang="en-US" sz="2400">
                <a:solidFill>
                  <a:srgbClr val="008000"/>
                </a:solidFill>
                <a:latin typeface="Comic Sans MS" panose="030F0702030302020204" pitchFamily="66" charset="0"/>
              </a:rPr>
              <a:t>    put_fork(i);</a:t>
            </a:r>
          </a:p>
          <a:p>
            <a:r>
              <a:rPr lang="en-US" altLang="en-US" sz="2400">
                <a:solidFill>
                  <a:srgbClr val="008000"/>
                </a:solidFill>
                <a:latin typeface="Comic Sans MS" panose="030F0702030302020204" pitchFamily="66" charset="0"/>
              </a:rPr>
              <a:t>    put_fork((i+1)%N);</a:t>
            </a:r>
          </a:p>
          <a:p>
            <a:r>
              <a:rPr lang="en-US" altLang="en-US" sz="2400">
                <a:solidFill>
                  <a:srgbClr val="008000"/>
                </a:solidFill>
                <a:latin typeface="Comic Sans MS" panose="030F0702030302020204" pitchFamily="66" charset="0"/>
              </a:rPr>
              <a:t>} while (true);</a:t>
            </a:r>
          </a:p>
        </p:txBody>
      </p:sp>
    </p:spTree>
    <p:extLst>
      <p:ext uri="{BB962C8B-B14F-4D97-AF65-F5344CB8AC3E}">
        <p14:creationId xmlns:p14="http://schemas.microsoft.com/office/powerpoint/2010/main" val="1057402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solidFill>
                  <a:srgbClr val="0000FF"/>
                </a:solidFill>
              </a:rPr>
              <a:t>Coding our flawed solution?</a:t>
            </a:r>
          </a:p>
        </p:txBody>
      </p:sp>
      <p:sp>
        <p:nvSpPr>
          <p:cNvPr id="11267" name="Text Box 3"/>
          <p:cNvSpPr txBox="1">
            <a:spLocks noChangeArrowheads="1"/>
          </p:cNvSpPr>
          <p:nvPr/>
        </p:nvSpPr>
        <p:spPr bwMode="auto">
          <a:xfrm>
            <a:off x="2438400" y="1219200"/>
            <a:ext cx="368722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008000"/>
                </a:solidFill>
                <a:latin typeface="Comic Sans MS" panose="030F0702030302020204" pitchFamily="66" charset="0"/>
              </a:rPr>
              <a:t>Shared: semaphore fork[5];</a:t>
            </a:r>
          </a:p>
          <a:p>
            <a:r>
              <a:rPr lang="en-US" altLang="en-US" sz="2000">
                <a:solidFill>
                  <a:srgbClr val="008000"/>
                </a:solidFill>
                <a:latin typeface="Comic Sans MS" panose="030F0702030302020204" pitchFamily="66" charset="0"/>
              </a:rPr>
              <a:t>Init: fork[i] = 1 for all i=0 .. 4</a:t>
            </a:r>
          </a:p>
          <a:p>
            <a:endParaRPr lang="en-US" altLang="en-US" sz="2000" u="sng">
              <a:solidFill>
                <a:srgbClr val="008000"/>
              </a:solidFill>
              <a:latin typeface="Comic Sans MS" panose="030F0702030302020204" pitchFamily="66" charset="0"/>
            </a:endParaRPr>
          </a:p>
          <a:p>
            <a:r>
              <a:rPr lang="en-US" altLang="en-US" sz="2000" u="sng">
                <a:solidFill>
                  <a:srgbClr val="008000"/>
                </a:solidFill>
                <a:latin typeface="Comic Sans MS" panose="030F0702030302020204" pitchFamily="66" charset="0"/>
              </a:rPr>
              <a:t>Philosopher i</a:t>
            </a:r>
            <a:endParaRPr lang="en-US" altLang="en-US" sz="2000">
              <a:solidFill>
                <a:srgbClr val="008000"/>
              </a:solidFill>
              <a:latin typeface="Comic Sans MS" panose="030F0702030302020204" pitchFamily="66" charset="0"/>
            </a:endParaRPr>
          </a:p>
          <a:p>
            <a:endParaRPr lang="en-US" altLang="en-US" sz="2000">
              <a:solidFill>
                <a:srgbClr val="008000"/>
              </a:solidFill>
              <a:latin typeface="Comic Sans MS" panose="030F0702030302020204" pitchFamily="66" charset="0"/>
            </a:endParaRPr>
          </a:p>
          <a:p>
            <a:r>
              <a:rPr lang="en-US" altLang="en-US" sz="2000">
                <a:solidFill>
                  <a:srgbClr val="008000"/>
                </a:solidFill>
                <a:latin typeface="Comic Sans MS" panose="030F0702030302020204" pitchFamily="66" charset="0"/>
              </a:rPr>
              <a:t>do {</a:t>
            </a:r>
          </a:p>
          <a:p>
            <a:r>
              <a:rPr lang="en-US" altLang="en-US" sz="2000">
                <a:solidFill>
                  <a:srgbClr val="008000"/>
                </a:solidFill>
                <a:latin typeface="Comic Sans MS" panose="030F0702030302020204" pitchFamily="66" charset="0"/>
              </a:rPr>
              <a:t>    P(fork[i]);</a:t>
            </a:r>
          </a:p>
          <a:p>
            <a:r>
              <a:rPr lang="en-US" altLang="en-US" sz="2000">
                <a:solidFill>
                  <a:srgbClr val="008000"/>
                </a:solidFill>
                <a:latin typeface="Comic Sans MS" panose="030F0702030302020204" pitchFamily="66" charset="0"/>
              </a:rPr>
              <a:t>    P(fork[i+1]);</a:t>
            </a:r>
          </a:p>
          <a:p>
            <a:endParaRPr lang="en-US" altLang="en-US" sz="2000">
              <a:solidFill>
                <a:srgbClr val="008000"/>
              </a:solidFill>
              <a:latin typeface="Comic Sans MS" panose="030F0702030302020204" pitchFamily="66" charset="0"/>
            </a:endParaRPr>
          </a:p>
          <a:p>
            <a:r>
              <a:rPr lang="en-US" altLang="en-US" sz="2000">
                <a:solidFill>
                  <a:srgbClr val="008000"/>
                </a:solidFill>
                <a:latin typeface="Comic Sans MS" panose="030F0702030302020204" pitchFamily="66" charset="0"/>
              </a:rPr>
              <a:t>    /* eat */</a:t>
            </a:r>
          </a:p>
          <a:p>
            <a:endParaRPr lang="en-US" altLang="en-US" sz="2000">
              <a:solidFill>
                <a:srgbClr val="008000"/>
              </a:solidFill>
              <a:latin typeface="Comic Sans MS" panose="030F0702030302020204" pitchFamily="66" charset="0"/>
            </a:endParaRPr>
          </a:p>
          <a:p>
            <a:r>
              <a:rPr lang="en-US" altLang="en-US" sz="2000">
                <a:solidFill>
                  <a:srgbClr val="008000"/>
                </a:solidFill>
                <a:latin typeface="Comic Sans MS" panose="030F0702030302020204" pitchFamily="66" charset="0"/>
              </a:rPr>
              <a:t>    V(fork[i]);</a:t>
            </a:r>
          </a:p>
          <a:p>
            <a:r>
              <a:rPr lang="en-US" altLang="en-US" sz="2000">
                <a:solidFill>
                  <a:srgbClr val="008000"/>
                </a:solidFill>
                <a:latin typeface="Comic Sans MS" panose="030F0702030302020204" pitchFamily="66" charset="0"/>
              </a:rPr>
              <a:t>    V(fork[i+1]);</a:t>
            </a:r>
          </a:p>
          <a:p>
            <a:endParaRPr lang="en-US" altLang="en-US" sz="2000">
              <a:solidFill>
                <a:srgbClr val="008000"/>
              </a:solidFill>
              <a:latin typeface="Comic Sans MS" panose="030F0702030302020204" pitchFamily="66" charset="0"/>
            </a:endParaRPr>
          </a:p>
          <a:p>
            <a:r>
              <a:rPr lang="en-US" altLang="en-US" sz="2000">
                <a:solidFill>
                  <a:srgbClr val="008000"/>
                </a:solidFill>
                <a:latin typeface="Comic Sans MS" panose="030F0702030302020204" pitchFamily="66" charset="0"/>
              </a:rPr>
              <a:t>    /* think */</a:t>
            </a:r>
          </a:p>
          <a:p>
            <a:r>
              <a:rPr lang="en-US" altLang="en-US" sz="2000">
                <a:solidFill>
                  <a:srgbClr val="008000"/>
                </a:solidFill>
                <a:latin typeface="Comic Sans MS" panose="030F0702030302020204" pitchFamily="66" charset="0"/>
              </a:rPr>
              <a:t>} while(true);</a:t>
            </a:r>
            <a:endParaRPr lang="en-US" altLang="en-US" sz="2000" u="sng">
              <a:solidFill>
                <a:srgbClr val="008000"/>
              </a:solidFill>
              <a:latin typeface="Comic Sans MS" panose="030F0702030302020204" pitchFamily="66" charset="0"/>
            </a:endParaRPr>
          </a:p>
        </p:txBody>
      </p:sp>
      <p:pic>
        <p:nvPicPr>
          <p:cNvPr id="11268" name="Picture 4" descr="2-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576" y="2093914"/>
            <a:ext cx="3425825" cy="3240087"/>
          </a:xfrm>
          <a:prstGeom prst="rect">
            <a:avLst/>
          </a:prstGeom>
          <a:noFill/>
          <a:extLst>
            <a:ext uri="{909E8E84-426E-40DD-AFC4-6F175D3DCCD1}">
              <a14:hiddenFill xmlns:a14="http://schemas.microsoft.com/office/drawing/2010/main">
                <a:solidFill>
                  <a:srgbClr val="FFFFFF"/>
                </a:solidFill>
              </a14:hiddenFill>
            </a:ext>
          </a:extLst>
        </p:spPr>
      </p:pic>
      <p:sp>
        <p:nvSpPr>
          <p:cNvPr id="11269" name="Oval 5"/>
          <p:cNvSpPr>
            <a:spLocks noChangeArrowheads="1"/>
          </p:cNvSpPr>
          <p:nvPr/>
        </p:nvSpPr>
        <p:spPr bwMode="auto">
          <a:xfrm>
            <a:off x="6769100" y="2019300"/>
            <a:ext cx="3378200" cy="33909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Text Box 6"/>
          <p:cNvSpPr txBox="1">
            <a:spLocks noChangeArrowheads="1"/>
          </p:cNvSpPr>
          <p:nvPr/>
        </p:nvSpPr>
        <p:spPr bwMode="auto">
          <a:xfrm>
            <a:off x="5105400" y="4859338"/>
            <a:ext cx="19050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Oops!  Subject to deadlock if they all pick up their “right” fork simultaneously!</a:t>
            </a:r>
          </a:p>
        </p:txBody>
      </p:sp>
    </p:spTree>
    <p:extLst>
      <p:ext uri="{BB962C8B-B14F-4D97-AF65-F5344CB8AC3E}">
        <p14:creationId xmlns:p14="http://schemas.microsoft.com/office/powerpoint/2010/main" val="2771062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solidFill>
                  <a:srgbClr val="0000FF"/>
                </a:solidFill>
              </a:rPr>
              <a:t>Dining Philosophers Solutions</a:t>
            </a:r>
          </a:p>
        </p:txBody>
      </p:sp>
      <p:sp>
        <p:nvSpPr>
          <p:cNvPr id="26627" name="Rectangle 3"/>
          <p:cNvSpPr>
            <a:spLocks noGrp="1" noChangeArrowheads="1"/>
          </p:cNvSpPr>
          <p:nvPr>
            <p:ph type="body" idx="1"/>
          </p:nvPr>
        </p:nvSpPr>
        <p:spPr/>
        <p:txBody>
          <a:bodyPr/>
          <a:lstStyle/>
          <a:p>
            <a:r>
              <a:rPr lang="en-US" altLang="en-US" sz="2400"/>
              <a:t>Allow only 4 philosophers to sit simultaneously</a:t>
            </a:r>
          </a:p>
          <a:p>
            <a:r>
              <a:rPr lang="en-US" altLang="en-US" sz="2400"/>
              <a:t>Asymmetric solution</a:t>
            </a:r>
          </a:p>
          <a:p>
            <a:pPr lvl="1"/>
            <a:r>
              <a:rPr lang="en-US" altLang="en-US" sz="2000"/>
              <a:t>Odd philosopher picks left fork followed by right</a:t>
            </a:r>
          </a:p>
          <a:p>
            <a:pPr lvl="1"/>
            <a:r>
              <a:rPr lang="en-US" altLang="en-US" sz="2000"/>
              <a:t>Even philosopher does vice versa</a:t>
            </a:r>
          </a:p>
          <a:p>
            <a:r>
              <a:rPr lang="en-US" altLang="en-US" sz="2400"/>
              <a:t>Pass a token</a:t>
            </a:r>
          </a:p>
          <a:p>
            <a:r>
              <a:rPr lang="en-US" altLang="en-US" sz="2400"/>
              <a:t>Allow philosopher to pick fork only if both available</a:t>
            </a:r>
          </a:p>
          <a:p>
            <a:pPr>
              <a:buFontTx/>
              <a:buNone/>
            </a:pPr>
            <a:endParaRPr lang="en-US" altLang="en-US" sz="2400"/>
          </a:p>
        </p:txBody>
      </p:sp>
    </p:spTree>
    <p:extLst>
      <p:ext uri="{BB962C8B-B14F-4D97-AF65-F5344CB8AC3E}">
        <p14:creationId xmlns:p14="http://schemas.microsoft.com/office/powerpoint/2010/main" val="337937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solidFill>
                  <a:srgbClr val="0000FF"/>
                </a:solidFill>
              </a:rPr>
              <a:t>Dining Philosopher’s Problem</a:t>
            </a:r>
          </a:p>
        </p:txBody>
      </p:sp>
      <p:sp>
        <p:nvSpPr>
          <p:cNvPr id="9219" name="Rectangle 3"/>
          <p:cNvSpPr>
            <a:spLocks noGrp="1" noChangeArrowheads="1"/>
          </p:cNvSpPr>
          <p:nvPr>
            <p:ph type="body" idx="1"/>
          </p:nvPr>
        </p:nvSpPr>
        <p:spPr/>
        <p:txBody>
          <a:bodyPr/>
          <a:lstStyle/>
          <a:p>
            <a:r>
              <a:rPr lang="en-US" altLang="en-US" sz="2400"/>
              <a:t>Dijkstra</a:t>
            </a:r>
          </a:p>
          <a:p>
            <a:endParaRPr lang="en-US" altLang="en-US" sz="2400"/>
          </a:p>
          <a:p>
            <a:r>
              <a:rPr lang="en-US" altLang="en-US" sz="2400"/>
              <a:t>Philosophers eat/think</a:t>
            </a:r>
          </a:p>
          <a:p>
            <a:r>
              <a:rPr lang="en-US" altLang="en-US" sz="2400"/>
              <a:t>Eating needs two forks</a:t>
            </a:r>
          </a:p>
          <a:p>
            <a:r>
              <a:rPr lang="en-US" altLang="en-US" sz="2400"/>
              <a:t>Pick one fork at a time</a:t>
            </a:r>
          </a:p>
        </p:txBody>
      </p:sp>
      <p:pic>
        <p:nvPicPr>
          <p:cNvPr id="9220" name="Picture 4" descr="2-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1" y="2057400"/>
            <a:ext cx="3425825" cy="3240088"/>
          </a:xfrm>
          <a:prstGeom prst="rect">
            <a:avLst/>
          </a:prstGeom>
          <a:noFill/>
          <a:extLst>
            <a:ext uri="{909E8E84-426E-40DD-AFC4-6F175D3DCCD1}">
              <a14:hiddenFill xmlns:a14="http://schemas.microsoft.com/office/drawing/2010/main">
                <a:solidFill>
                  <a:srgbClr val="FFFFFF"/>
                </a:solidFill>
              </a14:hiddenFill>
            </a:ext>
          </a:extLst>
        </p:spPr>
      </p:pic>
      <p:sp>
        <p:nvSpPr>
          <p:cNvPr id="9221" name="Oval 5"/>
          <p:cNvSpPr>
            <a:spLocks noChangeArrowheads="1"/>
          </p:cNvSpPr>
          <p:nvPr/>
        </p:nvSpPr>
        <p:spPr bwMode="auto">
          <a:xfrm>
            <a:off x="6769100" y="2019300"/>
            <a:ext cx="3378200" cy="33909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Text Box 6"/>
          <p:cNvSpPr txBox="1">
            <a:spLocks noChangeArrowheads="1"/>
          </p:cNvSpPr>
          <p:nvPr/>
        </p:nvSpPr>
        <p:spPr bwMode="auto">
          <a:xfrm>
            <a:off x="1828800" y="5791201"/>
            <a:ext cx="66201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Idea is to capture the concept of multiple processes</a:t>
            </a:r>
            <a:br>
              <a:rPr lang="en-US" altLang="en-US" sz="2400" dirty="0"/>
            </a:br>
            <a:r>
              <a:rPr lang="en-US" altLang="en-US" sz="2400" dirty="0"/>
              <a:t>competing for limited resources</a:t>
            </a:r>
          </a:p>
        </p:txBody>
      </p:sp>
    </p:spTree>
    <p:extLst>
      <p:ext uri="{BB962C8B-B14F-4D97-AF65-F5344CB8AC3E}">
        <p14:creationId xmlns:p14="http://schemas.microsoft.com/office/powerpoint/2010/main" val="1551813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solidFill>
                  <a:srgbClr val="0000FF"/>
                </a:solidFill>
              </a:rPr>
              <a:t>One Possible Solution</a:t>
            </a:r>
            <a:endParaRPr lang="en-US" altLang="en-US"/>
          </a:p>
        </p:txBody>
      </p:sp>
      <p:sp>
        <p:nvSpPr>
          <p:cNvPr id="108547" name="Rectangle 3"/>
          <p:cNvSpPr>
            <a:spLocks noGrp="1" noChangeArrowheads="1"/>
          </p:cNvSpPr>
          <p:nvPr>
            <p:ph type="body" idx="1"/>
          </p:nvPr>
        </p:nvSpPr>
        <p:spPr/>
        <p:txBody>
          <a:bodyPr/>
          <a:lstStyle/>
          <a:p>
            <a:r>
              <a:rPr lang="en-US" altLang="en-US"/>
              <a:t>Introduce state variable</a:t>
            </a:r>
          </a:p>
          <a:p>
            <a:pPr lvl="1"/>
            <a:r>
              <a:rPr lang="en-US" altLang="en-US"/>
              <a:t>enum {thinking, hungry, eating}</a:t>
            </a:r>
          </a:p>
          <a:p>
            <a:r>
              <a:rPr lang="en-US" altLang="en-US"/>
              <a:t>Philosopher </a:t>
            </a:r>
            <a:r>
              <a:rPr lang="en-US" altLang="en-US" i="1"/>
              <a:t>i</a:t>
            </a:r>
            <a:r>
              <a:rPr lang="en-US" altLang="en-US"/>
              <a:t> can set the variable state[i] only if neighbors not eating</a:t>
            </a:r>
          </a:p>
          <a:p>
            <a:pPr lvl="1"/>
            <a:r>
              <a:rPr lang="en-US" altLang="en-US"/>
              <a:t>(state[(i+4)%5] != eating) and (state[(i+1)%5]!= eating</a:t>
            </a:r>
          </a:p>
          <a:p>
            <a:r>
              <a:rPr lang="en-US" altLang="en-US"/>
              <a:t>Also, need to declare semaphore </a:t>
            </a:r>
            <a:r>
              <a:rPr lang="en-US" altLang="en-US" i="1"/>
              <a:t>self</a:t>
            </a:r>
            <a:r>
              <a:rPr lang="en-US" altLang="en-US"/>
              <a:t>, where philosopher </a:t>
            </a:r>
            <a:r>
              <a:rPr lang="en-US" altLang="en-US" i="1"/>
              <a:t>i</a:t>
            </a:r>
            <a:r>
              <a:rPr lang="en-US" altLang="en-US"/>
              <a:t> can delay itself.</a:t>
            </a:r>
          </a:p>
        </p:txBody>
      </p:sp>
    </p:spTree>
    <p:extLst>
      <p:ext uri="{BB962C8B-B14F-4D97-AF65-F5344CB8AC3E}">
        <p14:creationId xmlns:p14="http://schemas.microsoft.com/office/powerpoint/2010/main" val="2996742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solidFill>
                  <a:srgbClr val="0000FF"/>
                </a:solidFill>
              </a:rPr>
              <a:t>One possible solution</a:t>
            </a:r>
          </a:p>
        </p:txBody>
      </p:sp>
      <p:sp>
        <p:nvSpPr>
          <p:cNvPr id="12291" name="Text Box 3"/>
          <p:cNvSpPr txBox="1">
            <a:spLocks noChangeArrowheads="1"/>
          </p:cNvSpPr>
          <p:nvPr/>
        </p:nvSpPr>
        <p:spPr bwMode="auto">
          <a:xfrm>
            <a:off x="3124201" y="1371601"/>
            <a:ext cx="62360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8000"/>
                </a:solidFill>
                <a:latin typeface="Comic Sans MS" panose="030F0702030302020204" pitchFamily="66" charset="0"/>
              </a:rPr>
              <a:t>Shared: int state[5], semaphore s[5], semaphore mutex;</a:t>
            </a:r>
          </a:p>
          <a:p>
            <a:r>
              <a:rPr lang="en-US" altLang="en-US">
                <a:solidFill>
                  <a:srgbClr val="008000"/>
                </a:solidFill>
                <a:latin typeface="Comic Sans MS" panose="030F0702030302020204" pitchFamily="66" charset="0"/>
              </a:rPr>
              <a:t>Init: mutex = 1; s[i] = 0 for all i=0 .. 4</a:t>
            </a:r>
          </a:p>
        </p:txBody>
      </p:sp>
      <p:sp>
        <p:nvSpPr>
          <p:cNvPr id="12292" name="Text Box 4"/>
          <p:cNvSpPr txBox="1">
            <a:spLocks noChangeArrowheads="1"/>
          </p:cNvSpPr>
          <p:nvPr/>
        </p:nvSpPr>
        <p:spPr bwMode="auto">
          <a:xfrm>
            <a:off x="1981201" y="2743200"/>
            <a:ext cx="186140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solidFill>
                  <a:srgbClr val="008000"/>
                </a:solidFill>
                <a:latin typeface="Comic Sans MS" panose="030F0702030302020204" pitchFamily="66" charset="0"/>
              </a:rPr>
              <a:t>Philosopher i</a:t>
            </a:r>
            <a:endParaRPr lang="en-US" altLang="en-US">
              <a:solidFill>
                <a:srgbClr val="008000"/>
              </a:solidFill>
              <a:latin typeface="Comic Sans MS" panose="030F0702030302020204" pitchFamily="66" charset="0"/>
            </a:endParaRPr>
          </a:p>
          <a:p>
            <a:endParaRPr lang="en-US" altLang="en-US">
              <a:solidFill>
                <a:srgbClr val="008000"/>
              </a:solidFill>
              <a:latin typeface="Comic Sans MS" panose="030F0702030302020204" pitchFamily="66" charset="0"/>
            </a:endParaRPr>
          </a:p>
          <a:p>
            <a:r>
              <a:rPr lang="en-US" altLang="en-US">
                <a:solidFill>
                  <a:srgbClr val="008000"/>
                </a:solidFill>
                <a:latin typeface="Comic Sans MS" panose="030F0702030302020204" pitchFamily="66" charset="0"/>
              </a:rPr>
              <a:t>do {</a:t>
            </a:r>
          </a:p>
          <a:p>
            <a:r>
              <a:rPr lang="en-US" altLang="en-US">
                <a:solidFill>
                  <a:srgbClr val="008000"/>
                </a:solidFill>
                <a:latin typeface="Comic Sans MS" panose="030F0702030302020204" pitchFamily="66" charset="0"/>
              </a:rPr>
              <a:t>    take_fork(i);</a:t>
            </a:r>
          </a:p>
          <a:p>
            <a:r>
              <a:rPr lang="en-US" altLang="en-US">
                <a:solidFill>
                  <a:srgbClr val="008000"/>
                </a:solidFill>
                <a:latin typeface="Comic Sans MS" panose="030F0702030302020204" pitchFamily="66" charset="0"/>
              </a:rPr>
              <a:t>    /* eat */</a:t>
            </a:r>
          </a:p>
          <a:p>
            <a:r>
              <a:rPr lang="en-US" altLang="en-US">
                <a:solidFill>
                  <a:srgbClr val="008000"/>
                </a:solidFill>
                <a:latin typeface="Comic Sans MS" panose="030F0702030302020204" pitchFamily="66" charset="0"/>
              </a:rPr>
              <a:t>    put_fork(i);</a:t>
            </a:r>
          </a:p>
          <a:p>
            <a:r>
              <a:rPr lang="en-US" altLang="en-US">
                <a:solidFill>
                  <a:srgbClr val="008000"/>
                </a:solidFill>
                <a:latin typeface="Comic Sans MS" panose="030F0702030302020204" pitchFamily="66" charset="0"/>
              </a:rPr>
              <a:t>    /* think */</a:t>
            </a:r>
          </a:p>
          <a:p>
            <a:r>
              <a:rPr lang="en-US" altLang="en-US">
                <a:solidFill>
                  <a:srgbClr val="008000"/>
                </a:solidFill>
                <a:latin typeface="Comic Sans MS" panose="030F0702030302020204" pitchFamily="66" charset="0"/>
              </a:rPr>
              <a:t>} while(true);</a:t>
            </a:r>
            <a:endParaRPr lang="en-US" altLang="en-US" u="sng">
              <a:solidFill>
                <a:srgbClr val="008000"/>
              </a:solidFill>
              <a:latin typeface="Comic Sans MS" panose="030F0702030302020204" pitchFamily="66" charset="0"/>
            </a:endParaRPr>
          </a:p>
        </p:txBody>
      </p:sp>
      <p:sp>
        <p:nvSpPr>
          <p:cNvPr id="12293" name="Text Box 5"/>
          <p:cNvSpPr txBox="1">
            <a:spLocks noChangeArrowheads="1"/>
          </p:cNvSpPr>
          <p:nvPr/>
        </p:nvSpPr>
        <p:spPr bwMode="auto">
          <a:xfrm>
            <a:off x="4343401" y="2362200"/>
            <a:ext cx="2436813"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8000"/>
                </a:solidFill>
                <a:latin typeface="Comic Sans MS" panose="030F0702030302020204" pitchFamily="66" charset="0"/>
              </a:rPr>
              <a:t>take_fork(i) {</a:t>
            </a:r>
          </a:p>
          <a:p>
            <a:r>
              <a:rPr lang="en-US" altLang="en-US">
                <a:solidFill>
                  <a:srgbClr val="008000"/>
                </a:solidFill>
                <a:latin typeface="Comic Sans MS" panose="030F0702030302020204" pitchFamily="66" charset="0"/>
              </a:rPr>
              <a:t>    P(mutex);</a:t>
            </a:r>
          </a:p>
          <a:p>
            <a:r>
              <a:rPr lang="en-US" altLang="en-US">
                <a:solidFill>
                  <a:srgbClr val="008000"/>
                </a:solidFill>
                <a:latin typeface="Comic Sans MS" panose="030F0702030302020204" pitchFamily="66" charset="0"/>
              </a:rPr>
              <a:t>    state[i] = hungry;</a:t>
            </a:r>
          </a:p>
          <a:p>
            <a:r>
              <a:rPr lang="en-US" altLang="en-US">
                <a:solidFill>
                  <a:srgbClr val="008000"/>
                </a:solidFill>
                <a:latin typeface="Comic Sans MS" panose="030F0702030302020204" pitchFamily="66" charset="0"/>
              </a:rPr>
              <a:t>    test(i);</a:t>
            </a:r>
          </a:p>
          <a:p>
            <a:r>
              <a:rPr lang="en-US" altLang="en-US">
                <a:solidFill>
                  <a:srgbClr val="008000"/>
                </a:solidFill>
                <a:latin typeface="Comic Sans MS" panose="030F0702030302020204" pitchFamily="66" charset="0"/>
              </a:rPr>
              <a:t>    V(mutex);</a:t>
            </a:r>
          </a:p>
          <a:p>
            <a:r>
              <a:rPr lang="en-US" altLang="en-US">
                <a:solidFill>
                  <a:srgbClr val="008000"/>
                </a:solidFill>
                <a:latin typeface="Comic Sans MS" panose="030F0702030302020204" pitchFamily="66" charset="0"/>
              </a:rPr>
              <a:t>    P(s[i]);</a:t>
            </a:r>
          </a:p>
          <a:p>
            <a:r>
              <a:rPr lang="en-US" altLang="en-US">
                <a:solidFill>
                  <a:srgbClr val="008000"/>
                </a:solidFill>
                <a:latin typeface="Comic Sans MS" panose="030F0702030302020204" pitchFamily="66" charset="0"/>
              </a:rPr>
              <a:t>}</a:t>
            </a:r>
          </a:p>
          <a:p>
            <a:endParaRPr lang="en-US" altLang="en-US">
              <a:solidFill>
                <a:srgbClr val="008000"/>
              </a:solidFill>
              <a:latin typeface="Comic Sans MS" panose="030F0702030302020204" pitchFamily="66" charset="0"/>
            </a:endParaRPr>
          </a:p>
          <a:p>
            <a:r>
              <a:rPr lang="en-US" altLang="en-US">
                <a:solidFill>
                  <a:srgbClr val="008000"/>
                </a:solidFill>
                <a:latin typeface="Comic Sans MS" panose="030F0702030302020204" pitchFamily="66" charset="0"/>
              </a:rPr>
              <a:t>put_fork(i) {</a:t>
            </a:r>
          </a:p>
          <a:p>
            <a:r>
              <a:rPr lang="en-US" altLang="en-US">
                <a:solidFill>
                  <a:srgbClr val="008000"/>
                </a:solidFill>
                <a:latin typeface="Comic Sans MS" panose="030F0702030302020204" pitchFamily="66" charset="0"/>
              </a:rPr>
              <a:t>    P(mutex);</a:t>
            </a:r>
          </a:p>
          <a:p>
            <a:r>
              <a:rPr lang="en-US" altLang="en-US">
                <a:solidFill>
                  <a:srgbClr val="008000"/>
                </a:solidFill>
                <a:latin typeface="Comic Sans MS" panose="030F0702030302020204" pitchFamily="66" charset="0"/>
              </a:rPr>
              <a:t>    state[i] = thinking;</a:t>
            </a:r>
          </a:p>
          <a:p>
            <a:r>
              <a:rPr lang="en-US" altLang="en-US">
                <a:solidFill>
                  <a:srgbClr val="008000"/>
                </a:solidFill>
                <a:latin typeface="Comic Sans MS" panose="030F0702030302020204" pitchFamily="66" charset="0"/>
              </a:rPr>
              <a:t>    test((i+1)%N);</a:t>
            </a:r>
          </a:p>
          <a:p>
            <a:r>
              <a:rPr lang="en-US" altLang="en-US">
                <a:solidFill>
                  <a:srgbClr val="008000"/>
                </a:solidFill>
                <a:latin typeface="Comic Sans MS" panose="030F0702030302020204" pitchFamily="66" charset="0"/>
              </a:rPr>
              <a:t>    test((i-1+N)%N);</a:t>
            </a:r>
          </a:p>
          <a:p>
            <a:r>
              <a:rPr lang="en-US" altLang="en-US">
                <a:solidFill>
                  <a:srgbClr val="008000"/>
                </a:solidFill>
                <a:latin typeface="Comic Sans MS" panose="030F0702030302020204" pitchFamily="66" charset="0"/>
              </a:rPr>
              <a:t>    V(mutex);</a:t>
            </a:r>
          </a:p>
          <a:p>
            <a:r>
              <a:rPr lang="en-US" altLang="en-US">
                <a:solidFill>
                  <a:srgbClr val="008000"/>
                </a:solidFill>
                <a:latin typeface="Comic Sans MS" panose="030F0702030302020204" pitchFamily="66" charset="0"/>
              </a:rPr>
              <a:t>}</a:t>
            </a:r>
          </a:p>
        </p:txBody>
      </p:sp>
      <p:sp>
        <p:nvSpPr>
          <p:cNvPr id="12294" name="Text Box 6"/>
          <p:cNvSpPr txBox="1">
            <a:spLocks noChangeArrowheads="1"/>
          </p:cNvSpPr>
          <p:nvPr/>
        </p:nvSpPr>
        <p:spPr bwMode="auto">
          <a:xfrm>
            <a:off x="6858001" y="3048001"/>
            <a:ext cx="3617913"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8000"/>
                </a:solidFill>
                <a:latin typeface="Comic Sans MS" panose="030F0702030302020204" pitchFamily="66" charset="0"/>
              </a:rPr>
              <a:t>test(i) {</a:t>
            </a:r>
          </a:p>
          <a:p>
            <a:r>
              <a:rPr lang="en-US" altLang="en-US">
                <a:solidFill>
                  <a:srgbClr val="008000"/>
                </a:solidFill>
                <a:latin typeface="Comic Sans MS" panose="030F0702030302020204" pitchFamily="66" charset="0"/>
              </a:rPr>
              <a:t>if(state[i] == hungry</a:t>
            </a:r>
          </a:p>
          <a:p>
            <a:r>
              <a:rPr lang="en-US" altLang="en-US">
                <a:solidFill>
                  <a:srgbClr val="008000"/>
                </a:solidFill>
                <a:latin typeface="Comic Sans MS" panose="030F0702030302020204" pitchFamily="66" charset="0"/>
              </a:rPr>
              <a:t>    &amp;&amp; state[(i+1)%N] != eating</a:t>
            </a:r>
          </a:p>
          <a:p>
            <a:r>
              <a:rPr lang="en-US" altLang="en-US">
                <a:solidFill>
                  <a:srgbClr val="008000"/>
                </a:solidFill>
                <a:latin typeface="Comic Sans MS" panose="030F0702030302020204" pitchFamily="66" charset="0"/>
              </a:rPr>
              <a:t>    &amp;&amp; state[(i-1+N)%N != eating)</a:t>
            </a:r>
          </a:p>
          <a:p>
            <a:r>
              <a:rPr lang="en-US" altLang="en-US">
                <a:solidFill>
                  <a:srgbClr val="008000"/>
                </a:solidFill>
                <a:latin typeface="Comic Sans MS" panose="030F0702030302020204" pitchFamily="66" charset="0"/>
              </a:rPr>
              <a:t>{</a:t>
            </a:r>
          </a:p>
          <a:p>
            <a:r>
              <a:rPr lang="en-US" altLang="en-US">
                <a:solidFill>
                  <a:srgbClr val="008000"/>
                </a:solidFill>
                <a:latin typeface="Comic Sans MS" panose="030F0702030302020204" pitchFamily="66" charset="0"/>
              </a:rPr>
              <a:t>    state[i] = eating;</a:t>
            </a:r>
          </a:p>
          <a:p>
            <a:r>
              <a:rPr lang="en-US" altLang="en-US">
                <a:solidFill>
                  <a:srgbClr val="008000"/>
                </a:solidFill>
                <a:latin typeface="Comic Sans MS" panose="030F0702030302020204" pitchFamily="66" charset="0"/>
              </a:rPr>
              <a:t>    V(s[i]);</a:t>
            </a:r>
          </a:p>
          <a:p>
            <a:r>
              <a:rPr lang="en-US" altLang="en-US">
                <a:solidFill>
                  <a:srgbClr val="008000"/>
                </a:solidFill>
                <a:latin typeface="Comic Sans MS" panose="030F0702030302020204" pitchFamily="66" charset="0"/>
              </a:rPr>
              <a:t>}</a:t>
            </a:r>
          </a:p>
        </p:txBody>
      </p:sp>
    </p:spTree>
    <p:extLst>
      <p:ext uri="{BB962C8B-B14F-4D97-AF65-F5344CB8AC3E}">
        <p14:creationId xmlns:p14="http://schemas.microsoft.com/office/powerpoint/2010/main" val="813840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000">
                <a:solidFill>
                  <a:srgbClr val="0000FF"/>
                </a:solidFill>
              </a:rPr>
              <a:t>Solutions are less interesting than the problem itself!</a:t>
            </a:r>
          </a:p>
        </p:txBody>
      </p:sp>
      <p:sp>
        <p:nvSpPr>
          <p:cNvPr id="33795" name="Rectangle 3"/>
          <p:cNvSpPr>
            <a:spLocks noGrp="1" noChangeArrowheads="1"/>
          </p:cNvSpPr>
          <p:nvPr>
            <p:ph type="body" idx="1"/>
          </p:nvPr>
        </p:nvSpPr>
        <p:spPr/>
        <p:txBody>
          <a:bodyPr/>
          <a:lstStyle/>
          <a:p>
            <a:r>
              <a:rPr lang="en-US" altLang="en-US"/>
              <a:t>In fact the problem statement is why people like to talk about this problem!</a:t>
            </a:r>
          </a:p>
          <a:p>
            <a:r>
              <a:rPr lang="en-US" altLang="en-US"/>
              <a:t>Rather than solving Dining Philosophers, we should use it to understand properties of solutions that work and of solutions that can fail!</a:t>
            </a:r>
          </a:p>
        </p:txBody>
      </p:sp>
    </p:spTree>
    <p:extLst>
      <p:ext uri="{BB962C8B-B14F-4D97-AF65-F5344CB8AC3E}">
        <p14:creationId xmlns:p14="http://schemas.microsoft.com/office/powerpoint/2010/main" val="347467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5212" y="1519374"/>
            <a:ext cx="10541725" cy="4247317"/>
          </a:xfrm>
          <a:prstGeom prst="rect">
            <a:avLst/>
          </a:prstGeom>
        </p:spPr>
        <p:txBody>
          <a:bodyPr wrap="square">
            <a:spAutoFit/>
          </a:bodyPr>
          <a:lstStyle/>
          <a:p>
            <a:pPr algn="just"/>
            <a:r>
              <a:rPr lang="en-US" dirty="0" smtClean="0"/>
              <a:t>• </a:t>
            </a:r>
            <a:r>
              <a:rPr lang="en-US" b="1" dirty="0" smtClean="0"/>
              <a:t>Five philosophers live in a house, where a round table is laid for them to eat (see the ﬁgure below). </a:t>
            </a:r>
          </a:p>
          <a:p>
            <a:pPr algn="just"/>
            <a:r>
              <a:rPr lang="en-US" dirty="0" smtClean="0"/>
              <a:t>• Each philosopher has an assigned place at the table. </a:t>
            </a:r>
          </a:p>
          <a:p>
            <a:pPr algn="just"/>
            <a:r>
              <a:rPr lang="en-US" dirty="0" smtClean="0"/>
              <a:t>• The life of each philosopher consists of alternating between thinking and eating. </a:t>
            </a:r>
          </a:p>
          <a:p>
            <a:pPr algn="just"/>
            <a:r>
              <a:rPr lang="en-US" dirty="0" smtClean="0"/>
              <a:t>• Each philosopher requires two forks to eat. </a:t>
            </a:r>
          </a:p>
          <a:p>
            <a:pPr algn="just"/>
            <a:r>
              <a:rPr lang="en-US" dirty="0" smtClean="0"/>
              <a:t>• On the round table, there are 5 plates, one for each philosopher, and 5 forks between the plates (see the ﬁgure below). </a:t>
            </a:r>
          </a:p>
          <a:p>
            <a:pPr algn="just"/>
            <a:r>
              <a:rPr lang="en-US" dirty="0" smtClean="0"/>
              <a:t>• A philosopher wishing to eat goes to his assigned place at the table, picks up the two forks on the either side of the plate, and eats. When the philosopher is done, he lays down the two forks that he used for eating.</a:t>
            </a:r>
          </a:p>
          <a:p>
            <a:pPr algn="just"/>
            <a:endParaRPr lang="en-US" dirty="0" smtClean="0"/>
          </a:p>
          <a:p>
            <a:pPr algn="just"/>
            <a:endParaRPr lang="en-US" dirty="0"/>
          </a:p>
          <a:p>
            <a:pPr algn="just"/>
            <a:r>
              <a:rPr lang="en-US" dirty="0" smtClean="0"/>
              <a:t>Since two philosophers who sit in adjacent seats share a fork, and since multiple philosophers can eat at the same time, we need an algorithm to synchronize how the philosophers use their forks. Our synchronization algorithm must allow a philosopher to pick up two forks simultaneously, so that the philosophers can eat. The algorithm must ensure that each fork is used by at most one philosopher at any one time (mutual exclusion). The algorithm must also avoid starvation and deadlock.</a:t>
            </a:r>
            <a:endParaRPr lang="en-US" dirty="0"/>
          </a:p>
        </p:txBody>
      </p:sp>
      <p:sp>
        <p:nvSpPr>
          <p:cNvPr id="7" name="Title 6"/>
          <p:cNvSpPr>
            <a:spLocks noGrp="1"/>
          </p:cNvSpPr>
          <p:nvPr>
            <p:ph type="title"/>
          </p:nvPr>
        </p:nvSpPr>
        <p:spPr>
          <a:xfrm>
            <a:off x="838200" y="193811"/>
            <a:ext cx="10515600" cy="1325563"/>
          </a:xfrm>
        </p:spPr>
        <p:txBody>
          <a:bodyPr>
            <a:normAutofit fontScale="90000"/>
          </a:bodyPr>
          <a:lstStyle/>
          <a:p>
            <a:r>
              <a:rPr lang="en-US" dirty="0" smtClean="0"/>
              <a:t>The dining philosophers problem is speciﬁed as follows. </a:t>
            </a:r>
            <a:br>
              <a:rPr lang="en-US" dirty="0" smtClean="0"/>
            </a:br>
            <a:endParaRPr lang="en-US" dirty="0"/>
          </a:p>
        </p:txBody>
      </p:sp>
      <p:sp>
        <p:nvSpPr>
          <p:cNvPr id="8" name="Content Placeholder 7"/>
          <p:cNvSpPr>
            <a:spLocks noGrp="1"/>
          </p:cNvSpPr>
          <p:nvPr>
            <p:ph idx="1"/>
          </p:nvPr>
        </p:nvSpPr>
        <p:spPr>
          <a:xfrm>
            <a:off x="838200" y="1519374"/>
            <a:ext cx="10515600" cy="4657589"/>
          </a:xfrm>
        </p:spPr>
        <p:txBody>
          <a:bodyPr/>
          <a:lstStyle/>
          <a:p>
            <a:endParaRPr lang="en-US" dirty="0"/>
          </a:p>
        </p:txBody>
      </p:sp>
    </p:spTree>
    <p:extLst>
      <p:ext uri="{BB962C8B-B14F-4D97-AF65-F5344CB8AC3E}">
        <p14:creationId xmlns:p14="http://schemas.microsoft.com/office/powerpoint/2010/main" val="4180075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ining philosoph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074" y="269648"/>
            <a:ext cx="6008914" cy="622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83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TRY</a:t>
            </a:r>
            <a:endParaRPr lang="en-US" dirty="0"/>
          </a:p>
        </p:txBody>
      </p:sp>
      <p:sp>
        <p:nvSpPr>
          <p:cNvPr id="3" name="Content Placeholder 2"/>
          <p:cNvSpPr>
            <a:spLocks noGrp="1"/>
          </p:cNvSpPr>
          <p:nvPr>
            <p:ph idx="1"/>
          </p:nvPr>
        </p:nvSpPr>
        <p:spPr/>
        <p:txBody>
          <a:bodyPr/>
          <a:lstStyle/>
          <a:p>
            <a:r>
              <a:rPr lang="en-US" dirty="0" smtClean="0"/>
              <a:t>All the philosophers pick their right fork simultaneously </a:t>
            </a:r>
            <a:endParaRPr lang="en-US" dirty="0"/>
          </a:p>
        </p:txBody>
      </p:sp>
    </p:spTree>
    <p:extLst>
      <p:ext uri="{BB962C8B-B14F-4D97-AF65-F5344CB8AC3E}">
        <p14:creationId xmlns:p14="http://schemas.microsoft.com/office/powerpoint/2010/main" val="270130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normAutofit/>
          </a:bodyPr>
          <a:lstStyle/>
          <a:p>
            <a:pPr marL="0" indent="0">
              <a:buNone/>
            </a:pPr>
            <a:r>
              <a:rPr lang="en-US" dirty="0" smtClean="0"/>
              <a:t>#define N5</a:t>
            </a:r>
          </a:p>
          <a:p>
            <a:pPr marL="0" indent="0">
              <a:buNone/>
            </a:pPr>
            <a:r>
              <a:rPr lang="en-US" dirty="0" smtClean="0"/>
              <a:t>Void philosopher (</a:t>
            </a:r>
            <a:r>
              <a:rPr lang="en-US" dirty="0" err="1" smtClean="0"/>
              <a:t>int</a:t>
            </a:r>
            <a:r>
              <a:rPr lang="en-US" dirty="0" smtClean="0"/>
              <a:t> </a:t>
            </a:r>
            <a:r>
              <a:rPr lang="en-US" dirty="0" err="1" smtClean="0"/>
              <a:t>i</a:t>
            </a:r>
            <a:r>
              <a:rPr lang="en-US" dirty="0" smtClean="0"/>
              <a:t>){</a:t>
            </a:r>
          </a:p>
          <a:p>
            <a:pPr marL="0" indent="0">
              <a:buNone/>
            </a:pPr>
            <a:r>
              <a:rPr lang="en-US" dirty="0" smtClean="0"/>
              <a:t>While (TRUE) {</a:t>
            </a:r>
          </a:p>
          <a:p>
            <a:pPr marL="0" indent="0">
              <a:buNone/>
            </a:pPr>
            <a:r>
              <a:rPr lang="en-US" dirty="0" smtClean="0"/>
              <a:t>think( );   //for sometime </a:t>
            </a:r>
          </a:p>
          <a:p>
            <a:pPr marL="0" indent="0">
              <a:buNone/>
            </a:pPr>
            <a:r>
              <a:rPr lang="en-US" dirty="0" smtClean="0"/>
              <a:t>take _fork(R);</a:t>
            </a:r>
          </a:p>
          <a:p>
            <a:pPr marL="0" indent="0">
              <a:buNone/>
            </a:pPr>
            <a:r>
              <a:rPr lang="en-US" dirty="0" err="1" smtClean="0"/>
              <a:t>take_fork</a:t>
            </a:r>
            <a:r>
              <a:rPr lang="en-US" dirty="0" smtClean="0"/>
              <a:t>(L);</a:t>
            </a:r>
          </a:p>
          <a:p>
            <a:pPr marL="0" indent="0">
              <a:buNone/>
            </a:pPr>
            <a:r>
              <a:rPr lang="en-US" dirty="0" smtClean="0"/>
              <a:t>eat();</a:t>
            </a:r>
          </a:p>
          <a:p>
            <a:pPr marL="0" indent="0">
              <a:buNone/>
            </a:pPr>
            <a:r>
              <a:rPr lang="en-US" dirty="0" smtClean="0"/>
              <a:t>Put _fork(L);</a:t>
            </a:r>
          </a:p>
          <a:p>
            <a:pPr marL="0" indent="0">
              <a:buNone/>
            </a:pPr>
            <a:r>
              <a:rPr lang="en-US" dirty="0" smtClean="0"/>
              <a:t>Put _fork(R);</a:t>
            </a:r>
          </a:p>
          <a:p>
            <a:pPr marL="0" indent="0">
              <a:buNone/>
            </a:pPr>
            <a:r>
              <a:rPr lang="en-US" dirty="0" smtClean="0"/>
              <a:t>}</a:t>
            </a:r>
          </a:p>
          <a:p>
            <a:pPr marL="0" indent="0">
              <a:buNone/>
            </a:pPr>
            <a:r>
              <a:rPr lang="en-US" dirty="0"/>
              <a:t>}</a:t>
            </a:r>
          </a:p>
        </p:txBody>
      </p:sp>
    </p:spTree>
    <p:extLst>
      <p:ext uri="{BB962C8B-B14F-4D97-AF65-F5344CB8AC3E}">
        <p14:creationId xmlns:p14="http://schemas.microsoft.com/office/powerpoint/2010/main" val="6845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Suppose p1 andp3 have highest priority . P2 , p4, and p5 have lowest priority . They can starve .</a:t>
            </a:r>
          </a:p>
          <a:p>
            <a:r>
              <a:rPr lang="en-US" dirty="0" smtClean="0"/>
              <a:t>If all the philosophers can pick up their right fork only . This could leave a starvation. Leading starvation we call it deadlock . Circular waits also leads to starvation.</a:t>
            </a:r>
          </a:p>
          <a:p>
            <a:endParaRPr lang="en-US" dirty="0"/>
          </a:p>
        </p:txBody>
      </p:sp>
    </p:spTree>
    <p:extLst>
      <p:ext uri="{BB962C8B-B14F-4D97-AF65-F5344CB8AC3E}">
        <p14:creationId xmlns:p14="http://schemas.microsoft.com/office/powerpoint/2010/main" val="333919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Try</a:t>
            </a:r>
            <a:endParaRPr lang="en-US" dirty="0"/>
          </a:p>
        </p:txBody>
      </p:sp>
      <p:sp>
        <p:nvSpPr>
          <p:cNvPr id="3" name="Content Placeholder 2"/>
          <p:cNvSpPr>
            <a:spLocks noGrp="1"/>
          </p:cNvSpPr>
          <p:nvPr>
            <p:ph idx="1"/>
          </p:nvPr>
        </p:nvSpPr>
        <p:spPr/>
        <p:txBody>
          <a:bodyPr/>
          <a:lstStyle/>
          <a:p>
            <a:r>
              <a:rPr lang="en-US" dirty="0" smtClean="0"/>
              <a:t>All philosophers start at the same time.</a:t>
            </a:r>
          </a:p>
          <a:p>
            <a:r>
              <a:rPr lang="en-US" dirty="0" smtClean="0"/>
              <a:t>Run simultaneously .</a:t>
            </a:r>
          </a:p>
          <a:p>
            <a:r>
              <a:rPr lang="en-US" dirty="0" smtClean="0"/>
              <a:t>This could lead to deadlock because philosophers taking fork and putting it down  continuously .</a:t>
            </a:r>
            <a:endParaRPr lang="en-US" dirty="0"/>
          </a:p>
        </p:txBody>
      </p:sp>
    </p:spTree>
    <p:extLst>
      <p:ext uri="{BB962C8B-B14F-4D97-AF65-F5344CB8AC3E}">
        <p14:creationId xmlns:p14="http://schemas.microsoft.com/office/powerpoint/2010/main" val="1720580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1744</Words>
  <Application>Microsoft Office PowerPoint</Application>
  <PresentationFormat>Widescreen</PresentationFormat>
  <Paragraphs>280</Paragraphs>
  <Slides>32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Comic Sans MS</vt:lpstr>
      <vt:lpstr>Symbol</vt:lpstr>
      <vt:lpstr>Office Theme</vt:lpstr>
      <vt:lpstr>Dining philosopher </vt:lpstr>
      <vt:lpstr>Dining Philosophers</vt:lpstr>
      <vt:lpstr>Dining Philosopher’s Problem</vt:lpstr>
      <vt:lpstr>The dining philosophers problem is speciﬁed as follows.  </vt:lpstr>
      <vt:lpstr>PowerPoint Presentation</vt:lpstr>
      <vt:lpstr>FIRST TRY</vt:lpstr>
      <vt:lpstr>PowerPoint Presentation</vt:lpstr>
      <vt:lpstr>PowerPoint Presentation</vt:lpstr>
      <vt:lpstr>Second Try</vt:lpstr>
      <vt:lpstr>Second Try</vt:lpstr>
      <vt:lpstr>Solution using MUTEX</vt:lpstr>
      <vt:lpstr>PowerPoint Presentation</vt:lpstr>
      <vt:lpstr>Solution with N semaphores</vt:lpstr>
      <vt:lpstr>PowerPoint Presentation</vt:lpstr>
      <vt:lpstr>PowerPoint Presentation</vt:lpstr>
      <vt:lpstr>PowerPoint Presentation</vt:lpstr>
      <vt:lpstr>PowerPoint Presentation</vt:lpstr>
      <vt:lpstr>PowerPoint Presentation</vt:lpstr>
      <vt:lpstr>PowerPoint Presentation</vt:lpstr>
      <vt:lpstr>Role of semaphore s[i] in solution</vt:lpstr>
      <vt:lpstr>Role of test(i) </vt:lpstr>
      <vt:lpstr>Starvation </vt:lpstr>
      <vt:lpstr>Dining Philosophers and  the Deadlock Concept</vt:lpstr>
      <vt:lpstr>Rules of the Game</vt:lpstr>
      <vt:lpstr>What can go wrong?</vt:lpstr>
      <vt:lpstr>Starvation vs Deadlock</vt:lpstr>
      <vt:lpstr>A flawed conceptual solution</vt:lpstr>
      <vt:lpstr>Coding our flawed solution?</vt:lpstr>
      <vt:lpstr>Dining Philosophers Solutions</vt:lpstr>
      <vt:lpstr>One Possible Solution</vt:lpstr>
      <vt:lpstr>One possible solution</vt:lpstr>
      <vt:lpstr>Solutions are less interesting than the problem itself!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fhraza</dc:creator>
  <cp:lastModifiedBy>fhraza</cp:lastModifiedBy>
  <cp:revision>37</cp:revision>
  <dcterms:created xsi:type="dcterms:W3CDTF">2019-12-30T09:01:43Z</dcterms:created>
  <dcterms:modified xsi:type="dcterms:W3CDTF">2020-01-02T04:13:19Z</dcterms:modified>
</cp:coreProperties>
</file>