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9"/>
  </p:notesMasterIdLst>
  <p:sldIdLst>
    <p:sldId id="257" r:id="rId2"/>
    <p:sldId id="258" r:id="rId3"/>
    <p:sldId id="259" r:id="rId4"/>
    <p:sldId id="261" r:id="rId5"/>
    <p:sldId id="286" r:id="rId6"/>
    <p:sldId id="282" r:id="rId7"/>
    <p:sldId id="283" r:id="rId8"/>
    <p:sldId id="284" r:id="rId9"/>
    <p:sldId id="262" r:id="rId10"/>
    <p:sldId id="263" r:id="rId11"/>
    <p:sldId id="264" r:id="rId12"/>
    <p:sldId id="287" r:id="rId13"/>
    <p:sldId id="265" r:id="rId14"/>
    <p:sldId id="266" r:id="rId15"/>
    <p:sldId id="267" r:id="rId16"/>
    <p:sldId id="268" r:id="rId17"/>
    <p:sldId id="269" r:id="rId18"/>
    <p:sldId id="270" r:id="rId19"/>
    <p:sldId id="271" r:id="rId20"/>
    <p:sldId id="272" r:id="rId21"/>
    <p:sldId id="273" r:id="rId22"/>
    <p:sldId id="274" r:id="rId23"/>
    <p:sldId id="275" r:id="rId24"/>
    <p:sldId id="285"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A49A9-85F4-4776-86E5-019B0B44A3C5}" type="datetimeFigureOut">
              <a:rPr lang="en-US" smtClean="0"/>
              <a:t>11/19/2019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92218-870B-4856-80AA-B9F089B335DE}" type="slidenum">
              <a:rPr lang="en-US" smtClean="0"/>
              <a:t>‹#›</a:t>
            </a:fld>
            <a:endParaRPr lang="en-US"/>
          </a:p>
        </p:txBody>
      </p:sp>
    </p:spTree>
    <p:extLst>
      <p:ext uri="{BB962C8B-B14F-4D97-AF65-F5344CB8AC3E}">
        <p14:creationId xmlns:p14="http://schemas.microsoft.com/office/powerpoint/2010/main" val="21954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20435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52855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9760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06138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68439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07887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31611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65237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40315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70915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02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70072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82914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507B8-32F9-4EF1-9445-1B04D228646A}" type="slidenum">
              <a:rPr lang="en-US" altLang="en-US"/>
              <a:pPr/>
              <a:t>24</a:t>
            </a:fld>
            <a:endParaRPr lang="en-US" altLang="en-US"/>
          </a:p>
        </p:txBody>
      </p:sp>
      <p:sp>
        <p:nvSpPr>
          <p:cNvPr id="58370" name="Rectangle 2"/>
          <p:cNvSpPr>
            <a:spLocks noGrp="1" noRot="1" noChangeAspect="1" noChangeArrowheads="1" noTextEdit="1"/>
          </p:cNvSpPr>
          <p:nvPr>
            <p:ph type="sldImg"/>
          </p:nvPr>
        </p:nvSpPr>
        <p:spPr>
          <a:xfrm>
            <a:off x="381000" y="685800"/>
            <a:ext cx="6096000" cy="3429000"/>
          </a:xfrm>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7548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47248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86440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022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9979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58687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2360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1B4FC-6133-434D-9163-85FB2C43E5C4}" type="slidenum">
              <a:rPr lang="en-US" altLang="en-US"/>
              <a:pPr/>
              <a:t>6</a:t>
            </a:fld>
            <a:endParaRPr lang="en-US" altLang="en-US"/>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20959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886E50-1800-42D0-BDD9-494226281323}" type="slidenum">
              <a:rPr lang="en-US" altLang="en-US"/>
              <a:pPr/>
              <a:t>7</a:t>
            </a:fld>
            <a:endParaRPr lang="en-US" altLang="en-US"/>
          </a:p>
        </p:txBody>
      </p:sp>
      <p:sp>
        <p:nvSpPr>
          <p:cNvPr id="106498" name="Rectangle 2"/>
          <p:cNvSpPr>
            <a:spLocks noGrp="1" noRot="1" noChangeAspect="1" noChangeArrowheads="1" noTextEdit="1"/>
          </p:cNvSpPr>
          <p:nvPr>
            <p:ph type="sldImg"/>
          </p:nvPr>
        </p:nvSpPr>
        <p:spPr>
          <a:xfrm>
            <a:off x="381000" y="685800"/>
            <a:ext cx="6096000" cy="3429000"/>
          </a:xfrm>
          <a:ln/>
        </p:spPr>
      </p:sp>
      <p:sp>
        <p:nvSpPr>
          <p:cNvPr id="10649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79159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F1DE3-54A0-4BE4-AF5A-AAF552678B0A}" type="slidenum">
              <a:rPr lang="en-US" altLang="en-US"/>
              <a:pPr/>
              <a:t>8</a:t>
            </a:fld>
            <a:endParaRPr lang="en-US" altLang="en-US"/>
          </a:p>
        </p:txBody>
      </p:sp>
      <p:sp>
        <p:nvSpPr>
          <p:cNvPr id="108546" name="Rectangle 2"/>
          <p:cNvSpPr>
            <a:spLocks noGrp="1" noRot="1" noChangeAspect="1" noChangeArrowheads="1" noTextEdit="1"/>
          </p:cNvSpPr>
          <p:nvPr>
            <p:ph type="sldImg"/>
          </p:nvPr>
        </p:nvSpPr>
        <p:spPr>
          <a:xfrm>
            <a:off x="381000" y="685800"/>
            <a:ext cx="6096000" cy="3429000"/>
          </a:xfrm>
          <a:ln/>
        </p:spPr>
      </p:sp>
      <p:sp>
        <p:nvSpPr>
          <p:cNvPr id="10854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36553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6107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897FA7E-B435-46EB-92EA-9B7BC6FE7D6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8907-8DD1-41D2-8C6D-B1B9CF39C51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98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7FA7E-B435-46EB-92EA-9B7BC6FE7D6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8907-8DD1-41D2-8C6D-B1B9CF39C51C}" type="slidenum">
              <a:rPr lang="en-US" smtClean="0"/>
              <a:t>‹#›</a:t>
            </a:fld>
            <a:endParaRPr lang="en-US"/>
          </a:p>
        </p:txBody>
      </p:sp>
    </p:spTree>
    <p:extLst>
      <p:ext uri="{BB962C8B-B14F-4D97-AF65-F5344CB8AC3E}">
        <p14:creationId xmlns:p14="http://schemas.microsoft.com/office/powerpoint/2010/main" val="196842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7FA7E-B435-46EB-92EA-9B7BC6FE7D6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8907-8DD1-41D2-8C6D-B1B9CF39C51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66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7FA7E-B435-46EB-92EA-9B7BC6FE7D6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8907-8DD1-41D2-8C6D-B1B9CF39C51C}" type="slidenum">
              <a:rPr lang="en-US" smtClean="0"/>
              <a:t>‹#›</a:t>
            </a:fld>
            <a:endParaRPr lang="en-US"/>
          </a:p>
        </p:txBody>
      </p:sp>
    </p:spTree>
    <p:extLst>
      <p:ext uri="{BB962C8B-B14F-4D97-AF65-F5344CB8AC3E}">
        <p14:creationId xmlns:p14="http://schemas.microsoft.com/office/powerpoint/2010/main" val="257702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7FA7E-B435-46EB-92EA-9B7BC6FE7D6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8907-8DD1-41D2-8C6D-B1B9CF39C51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33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97FA7E-B435-46EB-92EA-9B7BC6FE7D6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08907-8DD1-41D2-8C6D-B1B9CF39C51C}" type="slidenum">
              <a:rPr lang="en-US" smtClean="0"/>
              <a:t>‹#›</a:t>
            </a:fld>
            <a:endParaRPr lang="en-US"/>
          </a:p>
        </p:txBody>
      </p:sp>
    </p:spTree>
    <p:extLst>
      <p:ext uri="{BB962C8B-B14F-4D97-AF65-F5344CB8AC3E}">
        <p14:creationId xmlns:p14="http://schemas.microsoft.com/office/powerpoint/2010/main" val="231300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97FA7E-B435-46EB-92EA-9B7BC6FE7D6E}"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08907-8DD1-41D2-8C6D-B1B9CF39C51C}" type="slidenum">
              <a:rPr lang="en-US" smtClean="0"/>
              <a:t>‹#›</a:t>
            </a:fld>
            <a:endParaRPr lang="en-US"/>
          </a:p>
        </p:txBody>
      </p:sp>
    </p:spTree>
    <p:extLst>
      <p:ext uri="{BB962C8B-B14F-4D97-AF65-F5344CB8AC3E}">
        <p14:creationId xmlns:p14="http://schemas.microsoft.com/office/powerpoint/2010/main" val="238262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97FA7E-B435-46EB-92EA-9B7BC6FE7D6E}"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08907-8DD1-41D2-8C6D-B1B9CF39C51C}" type="slidenum">
              <a:rPr lang="en-US" smtClean="0"/>
              <a:t>‹#›</a:t>
            </a:fld>
            <a:endParaRPr lang="en-US"/>
          </a:p>
        </p:txBody>
      </p:sp>
    </p:spTree>
    <p:extLst>
      <p:ext uri="{BB962C8B-B14F-4D97-AF65-F5344CB8AC3E}">
        <p14:creationId xmlns:p14="http://schemas.microsoft.com/office/powerpoint/2010/main" val="232888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7FA7E-B435-46EB-92EA-9B7BC6FE7D6E}"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08907-8DD1-41D2-8C6D-B1B9CF39C51C}" type="slidenum">
              <a:rPr lang="en-US" smtClean="0"/>
              <a:t>‹#›</a:t>
            </a:fld>
            <a:endParaRPr lang="en-US"/>
          </a:p>
        </p:txBody>
      </p:sp>
    </p:spTree>
    <p:extLst>
      <p:ext uri="{BB962C8B-B14F-4D97-AF65-F5344CB8AC3E}">
        <p14:creationId xmlns:p14="http://schemas.microsoft.com/office/powerpoint/2010/main" val="213442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97FA7E-B435-46EB-92EA-9B7BC6FE7D6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08907-8DD1-41D2-8C6D-B1B9CF39C51C}" type="slidenum">
              <a:rPr lang="en-US" smtClean="0"/>
              <a:t>‹#›</a:t>
            </a:fld>
            <a:endParaRPr lang="en-US"/>
          </a:p>
        </p:txBody>
      </p:sp>
    </p:spTree>
    <p:extLst>
      <p:ext uri="{BB962C8B-B14F-4D97-AF65-F5344CB8AC3E}">
        <p14:creationId xmlns:p14="http://schemas.microsoft.com/office/powerpoint/2010/main" val="427853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97FA7E-B435-46EB-92EA-9B7BC6FE7D6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08907-8DD1-41D2-8C6D-B1B9CF39C51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897FA7E-B435-46EB-92EA-9B7BC6FE7D6E}" type="datetimeFigureOut">
              <a:rPr lang="en-US" smtClean="0"/>
              <a:t>11/19/2019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B08907-8DD1-41D2-8C6D-B1B9CF39C51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2444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2506664" y="168276"/>
            <a:ext cx="7704137" cy="576263"/>
          </a:xfrm>
        </p:spPr>
        <p:txBody>
          <a:bodyPr>
            <a:normAutofit fontScale="90000"/>
          </a:bodyPr>
          <a:lstStyle/>
          <a:p>
            <a:r>
              <a:rPr lang="en-US" altLang="en-US" dirty="0" smtClean="0"/>
              <a:t>Interprocess Communication</a:t>
            </a:r>
          </a:p>
        </p:txBody>
      </p:sp>
      <p:sp>
        <p:nvSpPr>
          <p:cNvPr id="59394" name="Content Placeholder 2"/>
          <p:cNvSpPr>
            <a:spLocks noGrp="1"/>
          </p:cNvSpPr>
          <p:nvPr>
            <p:ph idx="1"/>
          </p:nvPr>
        </p:nvSpPr>
        <p:spPr>
          <a:xfrm>
            <a:off x="2409826" y="1154114"/>
            <a:ext cx="7485063" cy="4530725"/>
          </a:xfrm>
        </p:spPr>
        <p:txBody>
          <a:bodyPr>
            <a:normAutofit lnSpcReduction="10000"/>
          </a:bodyPr>
          <a:lstStyle/>
          <a:p>
            <a:r>
              <a:rPr lang="en-US" altLang="en-US" dirty="0" smtClean="0"/>
              <a:t>Processes within a system may be </a:t>
            </a:r>
            <a:r>
              <a:rPr lang="en-US" altLang="en-US" b="1" i="1" dirty="0" smtClean="0"/>
              <a:t>independent</a:t>
            </a:r>
            <a:r>
              <a:rPr lang="en-US" altLang="en-US" b="1" dirty="0" smtClean="0"/>
              <a:t> </a:t>
            </a:r>
            <a:r>
              <a:rPr lang="en-US" altLang="en-US" dirty="0" smtClean="0"/>
              <a:t>or </a:t>
            </a:r>
            <a:r>
              <a:rPr lang="en-US" altLang="en-US" b="1" i="1" dirty="0" smtClean="0"/>
              <a:t>cooperating</a:t>
            </a:r>
          </a:p>
          <a:p>
            <a:r>
              <a:rPr lang="en-US" altLang="en-US" dirty="0" smtClean="0"/>
              <a:t>Cooperating process can affect or be affected by other processes, including sharing data</a:t>
            </a:r>
          </a:p>
          <a:p>
            <a:r>
              <a:rPr lang="en-US" altLang="en-US" dirty="0" smtClean="0"/>
              <a:t>Reasons for cooperating processes:</a:t>
            </a:r>
          </a:p>
          <a:p>
            <a:pPr lvl="1"/>
            <a:r>
              <a:rPr lang="en-US" altLang="en-US" dirty="0" smtClean="0"/>
              <a:t>Information sharing</a:t>
            </a:r>
          </a:p>
          <a:p>
            <a:pPr lvl="1"/>
            <a:r>
              <a:rPr lang="en-US" altLang="en-US" dirty="0" smtClean="0"/>
              <a:t>Computation speedup</a:t>
            </a:r>
          </a:p>
          <a:p>
            <a:pPr lvl="1"/>
            <a:r>
              <a:rPr lang="en-US" altLang="en-US" dirty="0" smtClean="0"/>
              <a:t>Modularity</a:t>
            </a:r>
          </a:p>
          <a:p>
            <a:pPr lvl="1"/>
            <a:r>
              <a:rPr lang="en-US" altLang="en-US" dirty="0" smtClean="0"/>
              <a:t>Convenience	</a:t>
            </a:r>
          </a:p>
          <a:p>
            <a:r>
              <a:rPr lang="en-US" altLang="en-US" dirty="0" smtClean="0"/>
              <a:t>Cooperating processes need </a:t>
            </a:r>
            <a:r>
              <a:rPr lang="en-US" altLang="en-US" b="1" dirty="0">
                <a:solidFill>
                  <a:srgbClr val="3366FF"/>
                </a:solidFill>
              </a:rPr>
              <a:t>I</a:t>
            </a:r>
            <a:r>
              <a:rPr lang="en-US" altLang="en-US" b="1" dirty="0" smtClean="0">
                <a:solidFill>
                  <a:srgbClr val="3366FF"/>
                </a:solidFill>
              </a:rPr>
              <a:t>nterprocess communication </a:t>
            </a:r>
            <a:r>
              <a:rPr lang="en-US" altLang="en-US" dirty="0" smtClean="0"/>
              <a:t>(</a:t>
            </a:r>
            <a:r>
              <a:rPr lang="en-US" altLang="en-US" b="1" dirty="0" smtClean="0">
                <a:solidFill>
                  <a:srgbClr val="3366FF"/>
                </a:solidFill>
              </a:rPr>
              <a:t>IPC</a:t>
            </a:r>
            <a:r>
              <a:rPr lang="en-US" altLang="en-US" dirty="0" smtClean="0"/>
              <a:t>)</a:t>
            </a:r>
          </a:p>
          <a:p>
            <a:r>
              <a:rPr lang="en-US" altLang="en-US" dirty="0" smtClean="0"/>
              <a:t>Two models of IPC</a:t>
            </a:r>
          </a:p>
          <a:p>
            <a:pPr lvl="1"/>
            <a:r>
              <a:rPr lang="en-US" altLang="en-US" b="1" dirty="0" smtClean="0">
                <a:solidFill>
                  <a:srgbClr val="3366FF"/>
                </a:solidFill>
              </a:rPr>
              <a:t>Shared memory</a:t>
            </a:r>
          </a:p>
          <a:p>
            <a:pPr lvl="1"/>
            <a:r>
              <a:rPr lang="en-US" altLang="en-US" b="1" dirty="0" smtClean="0">
                <a:solidFill>
                  <a:srgbClr val="3366FF"/>
                </a:solidFill>
              </a:rPr>
              <a:t>Message passing</a:t>
            </a:r>
          </a:p>
          <a:p>
            <a:pPr lvl="1"/>
            <a:endParaRPr lang="en-US" altLang="en-US" dirty="0" smtClean="0"/>
          </a:p>
        </p:txBody>
      </p:sp>
    </p:spTree>
    <p:extLst>
      <p:ext uri="{BB962C8B-B14F-4D97-AF65-F5344CB8AC3E}">
        <p14:creationId xmlns:p14="http://schemas.microsoft.com/office/powerpoint/2010/main" val="183030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2641600" y="203201"/>
            <a:ext cx="7569200" cy="576263"/>
          </a:xfrm>
        </p:spPr>
        <p:txBody>
          <a:bodyPr>
            <a:normAutofit fontScale="90000"/>
          </a:bodyPr>
          <a:lstStyle/>
          <a:p>
            <a:pPr eaLnBrk="1" hangingPunct="1"/>
            <a:r>
              <a:rPr lang="en-US" altLang="en-US" smtClean="0"/>
              <a:t>Producer Process – Shared Memory</a:t>
            </a:r>
          </a:p>
        </p:txBody>
      </p:sp>
      <p:sp>
        <p:nvSpPr>
          <p:cNvPr id="71682" name="Rectangle 3"/>
          <p:cNvSpPr>
            <a:spLocks noGrp="1" noChangeArrowheads="1"/>
          </p:cNvSpPr>
          <p:nvPr>
            <p:ph idx="1"/>
          </p:nvPr>
        </p:nvSpPr>
        <p:spPr>
          <a:xfrm>
            <a:off x="3127375" y="1014413"/>
            <a:ext cx="6940550" cy="4483100"/>
          </a:xfrm>
        </p:spPr>
        <p:txBody>
          <a:bodyPr>
            <a:normAutofit fontScale="70000" lnSpcReduction="20000"/>
          </a:bodyPr>
          <a:lstStyle/>
          <a:p>
            <a:pPr>
              <a:buFont typeface="Monotype Sorts" pitchFamily="-84" charset="2"/>
              <a:buNone/>
            </a:pPr>
            <a:endParaRPr lang="en-US" altLang="en-US" sz="1600" dirty="0">
              <a:latin typeface="Monaco"/>
            </a:endParaRPr>
          </a:p>
          <a:p>
            <a:pPr>
              <a:buFont typeface="Monotype Sorts" pitchFamily="-84" charset="2"/>
              <a:buNone/>
            </a:pPr>
            <a:r>
              <a:rPr lang="en-US" altLang="en-US" sz="1600" b="1" dirty="0">
                <a:latin typeface="Courier New" panose="02070309020205020404" pitchFamily="49" charset="0"/>
              </a:rPr>
              <a:t>item </a:t>
            </a:r>
            <a:r>
              <a:rPr lang="en-US" altLang="en-US" sz="1600" b="1" dirty="0" err="1">
                <a:latin typeface="Courier New" panose="02070309020205020404" pitchFamily="49" charset="0"/>
              </a:rPr>
              <a:t>next_produced</a:t>
            </a:r>
            <a:r>
              <a:rPr lang="en-US" altLang="en-US" sz="1600" b="1" dirty="0">
                <a:latin typeface="Courier New" panose="02070309020205020404" pitchFamily="49" charset="0"/>
              </a:rPr>
              <a:t>;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pPr>
            <a:r>
              <a:rPr lang="en-US" altLang="en-US" sz="3100" b="1" dirty="0">
                <a:latin typeface="Courier New" panose="02070309020205020404" pitchFamily="49" charset="0"/>
              </a:rPr>
              <a:t>while (true) { </a:t>
            </a:r>
          </a:p>
          <a:p>
            <a:pPr>
              <a:buFont typeface="Monotype Sorts" pitchFamily="-84" charset="2"/>
              <a:buNone/>
            </a:pPr>
            <a:r>
              <a:rPr lang="en-US" altLang="en-US" sz="3100" b="1" dirty="0">
                <a:latin typeface="Courier New" panose="02070309020205020404" pitchFamily="49" charset="0"/>
              </a:rPr>
              <a:t>	/* produce an item in next produced */ </a:t>
            </a:r>
          </a:p>
          <a:p>
            <a:pPr>
              <a:buFont typeface="Monotype Sorts" pitchFamily="-84" charset="2"/>
              <a:buNone/>
            </a:pPr>
            <a:r>
              <a:rPr lang="en-US" altLang="en-US" sz="3100" b="1" dirty="0">
                <a:latin typeface="Courier New" panose="02070309020205020404" pitchFamily="49" charset="0"/>
              </a:rPr>
              <a:t>	while (((in + 1) % BUFFER_SIZE) == out) </a:t>
            </a:r>
          </a:p>
          <a:p>
            <a:pPr>
              <a:buFont typeface="Monotype Sorts" pitchFamily="-84" charset="2"/>
              <a:buNone/>
            </a:pPr>
            <a:r>
              <a:rPr lang="en-US" altLang="en-US" sz="3100" b="1" dirty="0">
                <a:latin typeface="Courier New" panose="02070309020205020404" pitchFamily="49" charset="0"/>
              </a:rPr>
              <a:t>		; /* do nothing */ </a:t>
            </a:r>
          </a:p>
          <a:p>
            <a:pPr>
              <a:buFont typeface="Monotype Sorts" pitchFamily="-84" charset="2"/>
              <a:buNone/>
            </a:pPr>
            <a:r>
              <a:rPr lang="en-US" altLang="en-US" sz="3100" b="1" dirty="0">
                <a:latin typeface="Courier New" panose="02070309020205020404" pitchFamily="49" charset="0"/>
              </a:rPr>
              <a:t>	buffer[in] = </a:t>
            </a:r>
            <a:r>
              <a:rPr lang="en-US" altLang="en-US" sz="3100" b="1" dirty="0" err="1">
                <a:latin typeface="Courier New" panose="02070309020205020404" pitchFamily="49" charset="0"/>
              </a:rPr>
              <a:t>next_produced</a:t>
            </a:r>
            <a:r>
              <a:rPr lang="en-US" altLang="en-US" sz="3100" b="1" dirty="0">
                <a:latin typeface="Courier New" panose="02070309020205020404" pitchFamily="49" charset="0"/>
              </a:rPr>
              <a:t>; </a:t>
            </a:r>
          </a:p>
          <a:p>
            <a:pPr>
              <a:buFont typeface="Monotype Sorts" pitchFamily="-84" charset="2"/>
              <a:buNone/>
            </a:pPr>
            <a:r>
              <a:rPr lang="en-US" altLang="en-US" sz="3100" b="1" dirty="0">
                <a:latin typeface="Courier New" panose="02070309020205020404" pitchFamily="49" charset="0"/>
              </a:rPr>
              <a:t>	in = (in + 1) % BUFFER_SIZE; </a:t>
            </a:r>
          </a:p>
          <a:p>
            <a:pPr>
              <a:buFont typeface="Monotype Sorts" pitchFamily="-84" charset="2"/>
              <a:buNone/>
            </a:pPr>
            <a:r>
              <a:rPr lang="en-US" altLang="en-US" sz="3100" b="1" dirty="0">
                <a:latin typeface="Courier New" panose="02070309020205020404" pitchFamily="49" charset="0"/>
              </a:rPr>
              <a:t>}</a:t>
            </a:r>
            <a:r>
              <a:rPr lang="en-US" altLang="en-US" sz="3100" dirty="0">
                <a:latin typeface="Courier New" panose="02070309020205020404" pitchFamily="49" charset="0"/>
              </a:rPr>
              <a:t> </a:t>
            </a:r>
          </a:p>
          <a:p>
            <a:pPr>
              <a:buFont typeface="Monotype Sorts" pitchFamily="-84" charset="2"/>
              <a:buNone/>
            </a:pPr>
            <a:endParaRPr lang="en-US" altLang="en-US" sz="2000" dirty="0">
              <a:latin typeface="Monaco"/>
            </a:endParaRPr>
          </a:p>
          <a:p>
            <a:pPr>
              <a:buFont typeface="Monotype Sorts" pitchFamily="-84" charset="2"/>
              <a:buNone/>
            </a:pPr>
            <a:endParaRPr lang="en-US" altLang="en-US" sz="2000" dirty="0"/>
          </a:p>
          <a:p>
            <a:pPr>
              <a:buFont typeface="Monotype Sorts" pitchFamily="-84" charset="2"/>
              <a:buNone/>
            </a:pPr>
            <a:r>
              <a:rPr lang="en-US" altLang="en-US" sz="1400" dirty="0"/>
              <a:t>	</a:t>
            </a:r>
          </a:p>
          <a:p>
            <a:pPr marL="7167563" lvl="4">
              <a:buNone/>
            </a:pPr>
            <a:endParaRPr lang="en-US" altLang="en-US" sz="1100" dirty="0"/>
          </a:p>
        </p:txBody>
      </p:sp>
    </p:spTree>
    <p:extLst>
      <p:ext uri="{BB962C8B-B14F-4D97-AF65-F5344CB8AC3E}">
        <p14:creationId xmlns:p14="http://schemas.microsoft.com/office/powerpoint/2010/main" val="177707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1981200" y="203201"/>
            <a:ext cx="8229600" cy="576263"/>
          </a:xfrm>
        </p:spPr>
        <p:txBody>
          <a:bodyPr>
            <a:normAutofit fontScale="90000"/>
          </a:bodyPr>
          <a:lstStyle/>
          <a:p>
            <a:pPr eaLnBrk="1" hangingPunct="1"/>
            <a:r>
              <a:rPr lang="en-US" altLang="en-US" smtClean="0"/>
              <a:t>Consumer Process – Shared Memory</a:t>
            </a:r>
          </a:p>
        </p:txBody>
      </p:sp>
      <p:sp>
        <p:nvSpPr>
          <p:cNvPr id="73730" name="Rectangle 3"/>
          <p:cNvSpPr>
            <a:spLocks noGrp="1" noChangeArrowheads="1"/>
          </p:cNvSpPr>
          <p:nvPr>
            <p:ph idx="1"/>
          </p:nvPr>
        </p:nvSpPr>
        <p:spPr>
          <a:xfrm>
            <a:off x="3173413" y="1219201"/>
            <a:ext cx="6894512" cy="4411663"/>
          </a:xfrm>
        </p:spPr>
        <p:txBody>
          <a:bodyPr/>
          <a:lstStyle/>
          <a:p>
            <a:pPr marL="0" indent="0">
              <a:buNone/>
            </a:pPr>
            <a:r>
              <a:rPr lang="en-US" altLang="en-US" sz="1600" b="1">
                <a:latin typeface="Courier New" panose="02070309020205020404" pitchFamily="49" charset="0"/>
              </a:rPr>
              <a:t>item next_consumed; </a:t>
            </a:r>
            <a:br>
              <a:rPr lang="en-US" altLang="en-US" sz="1600" b="1">
                <a:latin typeface="Courier New" panose="02070309020205020404" pitchFamily="49" charset="0"/>
              </a:rPr>
            </a:br>
            <a:endParaRPr lang="en-US" altLang="en-US" sz="1600" b="1">
              <a:latin typeface="Courier New" panose="02070309020205020404" pitchFamily="49" charset="0"/>
            </a:endParaRPr>
          </a:p>
          <a:p>
            <a:pPr marL="0" indent="0">
              <a:buNone/>
            </a:pPr>
            <a:r>
              <a:rPr lang="en-US" altLang="en-US" sz="1600" b="1">
                <a:latin typeface="Courier New" panose="02070309020205020404" pitchFamily="49" charset="0"/>
              </a:rPr>
              <a:t>while (true) {</a:t>
            </a:r>
            <a:br>
              <a:rPr lang="en-US" altLang="en-US" sz="1600" b="1">
                <a:latin typeface="Courier New" panose="02070309020205020404" pitchFamily="49" charset="0"/>
              </a:rPr>
            </a:br>
            <a:r>
              <a:rPr lang="en-US" altLang="en-US" sz="1600" b="1">
                <a:latin typeface="Courier New" panose="02070309020205020404" pitchFamily="49" charset="0"/>
              </a:rPr>
              <a:t>	while (in == out) </a:t>
            </a:r>
          </a:p>
          <a:p>
            <a:pPr marL="0" indent="0">
              <a:buNone/>
            </a:pPr>
            <a:r>
              <a:rPr lang="en-US" altLang="en-US" sz="1600" b="1">
                <a:latin typeface="Courier New" panose="02070309020205020404" pitchFamily="49" charset="0"/>
              </a:rPr>
              <a:t>		; /* do nothing */</a:t>
            </a:r>
            <a:br>
              <a:rPr lang="en-US" altLang="en-US" sz="1600" b="1">
                <a:latin typeface="Courier New" panose="02070309020205020404" pitchFamily="49" charset="0"/>
              </a:rPr>
            </a:br>
            <a:r>
              <a:rPr lang="en-US" altLang="en-US" sz="1600" b="1">
                <a:latin typeface="Courier New" panose="02070309020205020404" pitchFamily="49" charset="0"/>
              </a:rPr>
              <a:t>	next_consumed = buffer[out]; </a:t>
            </a:r>
          </a:p>
          <a:p>
            <a:pPr marL="0" indent="0">
              <a:buNone/>
            </a:pPr>
            <a:r>
              <a:rPr lang="en-US" altLang="en-US" sz="1600" b="1">
                <a:latin typeface="Courier New" panose="02070309020205020404" pitchFamily="49" charset="0"/>
              </a:rPr>
              <a:t>	out = (out + 1) % BUFFER_SIZE;</a:t>
            </a:r>
            <a:br>
              <a:rPr lang="en-US" altLang="en-US" sz="1600" b="1">
                <a:latin typeface="Courier New" panose="02070309020205020404" pitchFamily="49" charset="0"/>
              </a:rPr>
            </a:br>
            <a:endParaRPr lang="en-US" altLang="en-US" sz="1600" b="1">
              <a:latin typeface="Courier New" panose="02070309020205020404" pitchFamily="49" charset="0"/>
            </a:endParaRPr>
          </a:p>
          <a:p>
            <a:pPr marL="0" indent="0">
              <a:buNone/>
            </a:pPr>
            <a:r>
              <a:rPr lang="en-US" altLang="en-US" sz="1600" b="1">
                <a:latin typeface="Courier New" panose="02070309020205020404" pitchFamily="49" charset="0"/>
              </a:rPr>
              <a:t>	/* consume the item in next consumed */ </a:t>
            </a:r>
          </a:p>
          <a:p>
            <a:pPr marL="0" indent="0">
              <a:buNone/>
            </a:pPr>
            <a:r>
              <a:rPr lang="en-US" altLang="en-US" sz="1600" b="1">
                <a:latin typeface="Courier New" panose="02070309020205020404" pitchFamily="49" charset="0"/>
              </a:rPr>
              <a:t>} </a:t>
            </a:r>
          </a:p>
        </p:txBody>
      </p:sp>
    </p:spTree>
    <p:extLst>
      <p:ext uri="{BB962C8B-B14F-4D97-AF65-F5344CB8AC3E}">
        <p14:creationId xmlns:p14="http://schemas.microsoft.com/office/powerpoint/2010/main" val="4067156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22069"/>
            <a:ext cx="9720073" cy="6087291"/>
          </a:xfrm>
        </p:spPr>
        <p:txBody>
          <a:bodyPr>
            <a:normAutofit fontScale="92500" lnSpcReduction="20000"/>
          </a:bodyPr>
          <a:lstStyle/>
          <a:p>
            <a:r>
              <a:rPr lang="en-US" dirty="0" err="1"/>
              <a:t>i</a:t>
            </a:r>
            <a:r>
              <a:rPr lang="en-US" dirty="0" err="1" smtClean="0"/>
              <a:t>nt</a:t>
            </a:r>
            <a:r>
              <a:rPr lang="en-US" dirty="0" smtClean="0"/>
              <a:t> n= 4 , item, in, out;</a:t>
            </a:r>
          </a:p>
          <a:p>
            <a:r>
              <a:rPr lang="en-US" dirty="0" smtClean="0"/>
              <a:t>In=0;</a:t>
            </a:r>
          </a:p>
          <a:p>
            <a:r>
              <a:rPr lang="en-US" dirty="0" smtClean="0"/>
              <a:t>Out =0;</a:t>
            </a:r>
          </a:p>
          <a:p>
            <a:r>
              <a:rPr lang="en-US" sz="2800" b="1" dirty="0" smtClean="0"/>
              <a:t>Producer Process					Consumer Process</a:t>
            </a:r>
          </a:p>
          <a:p>
            <a:r>
              <a:rPr lang="en-US" dirty="0" smtClean="0"/>
              <a:t>While(true)						while(true)</a:t>
            </a:r>
          </a:p>
          <a:p>
            <a:r>
              <a:rPr lang="en-US" dirty="0" smtClean="0"/>
              <a:t>{							{	</a:t>
            </a:r>
          </a:p>
          <a:p>
            <a:r>
              <a:rPr lang="en-US" dirty="0" smtClean="0"/>
              <a:t>While(in+1 % n==out)					   while(in==out)	</a:t>
            </a:r>
          </a:p>
          <a:p>
            <a:r>
              <a:rPr lang="en-US" dirty="0" smtClean="0"/>
              <a:t>{ 							    {  </a:t>
            </a:r>
          </a:p>
          <a:p>
            <a:r>
              <a:rPr lang="en-US" dirty="0" smtClean="0"/>
              <a:t>//Do nothing							//Do nothing</a:t>
            </a:r>
          </a:p>
          <a:p>
            <a:r>
              <a:rPr lang="en-US" dirty="0" smtClean="0"/>
              <a:t>}							      }	</a:t>
            </a:r>
          </a:p>
          <a:p>
            <a:r>
              <a:rPr lang="en-US" dirty="0" smtClean="0"/>
              <a:t>Buffer[in]=next production;				next consumed=buffer[out];</a:t>
            </a:r>
          </a:p>
          <a:p>
            <a:endParaRPr lang="en-US" dirty="0" smtClean="0"/>
          </a:p>
          <a:p>
            <a:r>
              <a:rPr lang="en-US" dirty="0"/>
              <a:t>i</a:t>
            </a:r>
            <a:r>
              <a:rPr lang="en-US" dirty="0" smtClean="0"/>
              <a:t>n=in+1 % n;						   out= out+1</a:t>
            </a:r>
            <a:r>
              <a:rPr lang="en-US" dirty="0"/>
              <a:t> % </a:t>
            </a:r>
            <a:r>
              <a:rPr lang="en-US" dirty="0" smtClean="0"/>
              <a:t>n;	</a:t>
            </a:r>
          </a:p>
          <a:p>
            <a:endParaRPr lang="en-US" dirty="0"/>
          </a:p>
          <a:p>
            <a:r>
              <a:rPr lang="en-US" dirty="0" smtClean="0"/>
              <a:t>}								}</a:t>
            </a:r>
            <a:endParaRPr lang="en-US" dirty="0"/>
          </a:p>
        </p:txBody>
      </p:sp>
    </p:spTree>
    <p:extLst>
      <p:ext uri="{BB962C8B-B14F-4D97-AF65-F5344CB8AC3E}">
        <p14:creationId xmlns:p14="http://schemas.microsoft.com/office/powerpoint/2010/main" val="389306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2581275" y="127001"/>
            <a:ext cx="8229600" cy="576263"/>
          </a:xfrm>
        </p:spPr>
        <p:txBody>
          <a:bodyPr/>
          <a:lstStyle/>
          <a:p>
            <a:pPr eaLnBrk="1" hangingPunct="1"/>
            <a:r>
              <a:rPr lang="en-US" altLang="en-US" sz="2500" dirty="0"/>
              <a:t>Interprocess Communication – </a:t>
            </a:r>
            <a:r>
              <a:rPr lang="en-US" altLang="en-US" sz="2500" b="1" dirty="0"/>
              <a:t>Message Passing</a:t>
            </a:r>
          </a:p>
        </p:txBody>
      </p:sp>
      <p:sp>
        <p:nvSpPr>
          <p:cNvPr id="75778" name="Rectangle 3"/>
          <p:cNvSpPr>
            <a:spLocks noGrp="1" noChangeArrowheads="1"/>
          </p:cNvSpPr>
          <p:nvPr>
            <p:ph idx="1"/>
          </p:nvPr>
        </p:nvSpPr>
        <p:spPr>
          <a:xfrm>
            <a:off x="2409825" y="1201739"/>
            <a:ext cx="6934200" cy="4530725"/>
          </a:xfrm>
        </p:spPr>
        <p:txBody>
          <a:bodyPr>
            <a:normAutofit/>
          </a:bodyPr>
          <a:lstStyle/>
          <a:p>
            <a:pPr>
              <a:lnSpc>
                <a:spcPct val="90000"/>
              </a:lnSpc>
            </a:pPr>
            <a:r>
              <a:rPr lang="en-US" altLang="en-US" smtClean="0"/>
              <a:t>Mechanism for processes to communicate and to synchronize their actions</a:t>
            </a:r>
          </a:p>
          <a:p>
            <a:pPr>
              <a:lnSpc>
                <a:spcPct val="90000"/>
              </a:lnSpc>
            </a:pPr>
            <a:endParaRPr lang="en-US" altLang="en-US" sz="800"/>
          </a:p>
          <a:p>
            <a:pPr>
              <a:lnSpc>
                <a:spcPct val="90000"/>
              </a:lnSpc>
            </a:pPr>
            <a:r>
              <a:rPr lang="en-US" altLang="en-US" smtClean="0"/>
              <a:t>Message system – processes communicate with each other without resorting to shared variables</a:t>
            </a:r>
          </a:p>
          <a:p>
            <a:pPr>
              <a:lnSpc>
                <a:spcPct val="90000"/>
              </a:lnSpc>
            </a:pPr>
            <a:endParaRPr lang="en-US" altLang="en-US" sz="800"/>
          </a:p>
          <a:p>
            <a:pPr>
              <a:lnSpc>
                <a:spcPct val="90000"/>
              </a:lnSpc>
            </a:pPr>
            <a:r>
              <a:rPr lang="en-US" altLang="en-US" smtClean="0"/>
              <a:t>IPC facility provides two operations:</a:t>
            </a:r>
          </a:p>
          <a:p>
            <a:pPr lvl="1">
              <a:lnSpc>
                <a:spcPct val="90000"/>
              </a:lnSpc>
            </a:pPr>
            <a:r>
              <a:rPr lang="en-US" altLang="en-US" b="1" smtClean="0">
                <a:latin typeface="Courier New" panose="02070309020205020404" pitchFamily="49" charset="0"/>
              </a:rPr>
              <a:t>send</a:t>
            </a:r>
            <a:r>
              <a:rPr lang="en-US" altLang="en-US" smtClean="0"/>
              <a:t>(</a:t>
            </a:r>
            <a:r>
              <a:rPr lang="en-US" altLang="en-US" i="1" smtClean="0"/>
              <a:t>message</a:t>
            </a:r>
            <a:r>
              <a:rPr lang="en-US" altLang="en-US" smtClean="0"/>
              <a:t>)</a:t>
            </a:r>
          </a:p>
          <a:p>
            <a:pPr lvl="1">
              <a:lnSpc>
                <a:spcPct val="90000"/>
              </a:lnSpc>
            </a:pPr>
            <a:r>
              <a:rPr lang="en-US" altLang="en-US" b="1" smtClean="0">
                <a:latin typeface="Courier New" panose="02070309020205020404" pitchFamily="49" charset="0"/>
              </a:rPr>
              <a:t>receive</a:t>
            </a:r>
            <a:r>
              <a:rPr lang="en-US" altLang="en-US" smtClean="0"/>
              <a:t>(</a:t>
            </a:r>
            <a:r>
              <a:rPr lang="en-US" altLang="en-US" i="1" smtClean="0"/>
              <a:t>message</a:t>
            </a:r>
            <a:r>
              <a:rPr lang="en-US" altLang="en-US" smtClean="0"/>
              <a:t>)</a:t>
            </a:r>
          </a:p>
          <a:p>
            <a:pPr lvl="1">
              <a:lnSpc>
                <a:spcPct val="90000"/>
              </a:lnSpc>
              <a:buFont typeface="Monotype Sorts" pitchFamily="-84" charset="2"/>
              <a:buNone/>
            </a:pPr>
            <a:endParaRPr lang="en-US" altLang="en-US" sz="800"/>
          </a:p>
          <a:p>
            <a:pPr>
              <a:lnSpc>
                <a:spcPct val="90000"/>
              </a:lnSpc>
            </a:pPr>
            <a:r>
              <a:rPr lang="en-US" altLang="en-US" smtClean="0"/>
              <a:t>The</a:t>
            </a:r>
            <a:r>
              <a:rPr lang="en-US" altLang="en-US" i="1" smtClean="0"/>
              <a:t> message</a:t>
            </a:r>
            <a:r>
              <a:rPr lang="en-US" altLang="en-US" smtClean="0"/>
              <a:t> size is either fixed or variable</a:t>
            </a:r>
          </a:p>
          <a:p>
            <a:pPr lvl="1">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2515519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520950" y="107951"/>
            <a:ext cx="8229600" cy="576263"/>
          </a:xfrm>
        </p:spPr>
        <p:txBody>
          <a:bodyPr/>
          <a:lstStyle/>
          <a:p>
            <a:pPr eaLnBrk="1" hangingPunct="1"/>
            <a:r>
              <a:rPr lang="en-US" altLang="en-US" sz="2500"/>
              <a:t>Message Passing (Cont.)</a:t>
            </a:r>
          </a:p>
        </p:txBody>
      </p:sp>
      <p:sp>
        <p:nvSpPr>
          <p:cNvPr id="77826" name="Rectangle 3"/>
          <p:cNvSpPr>
            <a:spLocks noGrp="1" noChangeArrowheads="1"/>
          </p:cNvSpPr>
          <p:nvPr>
            <p:ph idx="1"/>
          </p:nvPr>
        </p:nvSpPr>
        <p:spPr>
          <a:xfrm>
            <a:off x="2425701" y="1016001"/>
            <a:ext cx="7694613" cy="4530725"/>
          </a:xfrm>
        </p:spPr>
        <p:txBody>
          <a:bodyPr>
            <a:normAutofit/>
          </a:bodyPr>
          <a:lstStyle/>
          <a:p>
            <a:pPr lvl="1">
              <a:lnSpc>
                <a:spcPct val="90000"/>
              </a:lnSpc>
            </a:pPr>
            <a:endParaRPr lang="en-US" altLang="en-US" sz="800"/>
          </a:p>
          <a:p>
            <a:pPr>
              <a:lnSpc>
                <a:spcPct val="90000"/>
              </a:lnSpc>
            </a:pPr>
            <a:r>
              <a:rPr lang="en-US" altLang="en-US" smtClean="0"/>
              <a:t>If processes </a:t>
            </a:r>
            <a:r>
              <a:rPr lang="en-US" altLang="en-US" i="1" smtClean="0"/>
              <a:t>P</a:t>
            </a:r>
            <a:r>
              <a:rPr lang="en-US" altLang="en-US" smtClean="0"/>
              <a:t> and </a:t>
            </a:r>
            <a:r>
              <a:rPr lang="en-US" altLang="en-US" i="1" smtClean="0"/>
              <a:t>Q</a:t>
            </a:r>
            <a:r>
              <a:rPr lang="en-US" altLang="en-US" smtClean="0"/>
              <a:t> wish to communicate, they need to:</a:t>
            </a:r>
          </a:p>
          <a:p>
            <a:pPr lvl="1">
              <a:lnSpc>
                <a:spcPct val="90000"/>
              </a:lnSpc>
            </a:pPr>
            <a:r>
              <a:rPr lang="en-US" altLang="en-US" smtClean="0"/>
              <a:t>Establish a </a:t>
            </a:r>
            <a:r>
              <a:rPr lang="en-US" altLang="en-US" b="1" i="1" smtClean="0"/>
              <a:t>communication</a:t>
            </a:r>
            <a:r>
              <a:rPr lang="en-US" altLang="en-US" b="1" smtClean="0"/>
              <a:t> </a:t>
            </a:r>
            <a:r>
              <a:rPr lang="en-US" altLang="en-US" b="1" i="1" smtClean="0"/>
              <a:t>link</a:t>
            </a:r>
            <a:r>
              <a:rPr lang="en-US" altLang="en-US" b="1" smtClean="0"/>
              <a:t> </a:t>
            </a:r>
            <a:r>
              <a:rPr lang="en-US" altLang="en-US" smtClean="0"/>
              <a:t>between them</a:t>
            </a:r>
          </a:p>
          <a:p>
            <a:pPr lvl="1">
              <a:lnSpc>
                <a:spcPct val="90000"/>
              </a:lnSpc>
            </a:pPr>
            <a:r>
              <a:rPr lang="en-US" altLang="en-US" smtClean="0"/>
              <a:t>Exchange messages via send/receive</a:t>
            </a:r>
          </a:p>
          <a:p>
            <a:pPr>
              <a:lnSpc>
                <a:spcPct val="90000"/>
              </a:lnSpc>
            </a:pPr>
            <a:r>
              <a:rPr lang="en-US" altLang="en-US" smtClean="0"/>
              <a:t>Implementation issues:</a:t>
            </a:r>
          </a:p>
          <a:p>
            <a:pPr lvl="1"/>
            <a:r>
              <a:rPr lang="en-US" altLang="en-US" smtClean="0"/>
              <a:t>How are links established?</a:t>
            </a:r>
          </a:p>
          <a:p>
            <a:pPr lvl="1"/>
            <a:r>
              <a:rPr lang="en-US" altLang="en-US" smtClean="0"/>
              <a:t>Can a link be associated with more than two processes?</a:t>
            </a:r>
          </a:p>
          <a:p>
            <a:pPr lvl="1"/>
            <a:r>
              <a:rPr lang="en-US" altLang="en-US" smtClean="0"/>
              <a:t>How many links can there be between every pair of communicating processes?</a:t>
            </a:r>
          </a:p>
          <a:p>
            <a:pPr lvl="1"/>
            <a:r>
              <a:rPr lang="en-US" altLang="en-US" smtClean="0"/>
              <a:t>What is the capacity of a link?</a:t>
            </a:r>
          </a:p>
          <a:p>
            <a:pPr lvl="1"/>
            <a:r>
              <a:rPr lang="en-US" altLang="en-US" smtClean="0"/>
              <a:t>Is the size of a message that the link can accommodate fixed or variable?</a:t>
            </a:r>
          </a:p>
          <a:p>
            <a:pPr lvl="1"/>
            <a:r>
              <a:rPr lang="en-US" altLang="en-US" smtClean="0"/>
              <a:t>Is a link unidirectional or bi-directional?</a:t>
            </a:r>
          </a:p>
          <a:p>
            <a:pPr>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352036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2457450" y="123826"/>
            <a:ext cx="8229600" cy="576263"/>
          </a:xfrm>
        </p:spPr>
        <p:txBody>
          <a:bodyPr/>
          <a:lstStyle/>
          <a:p>
            <a:pPr eaLnBrk="1" hangingPunct="1"/>
            <a:r>
              <a:rPr lang="en-US" altLang="en-US" sz="2500"/>
              <a:t>Message Passing (Cont.)</a:t>
            </a:r>
          </a:p>
        </p:txBody>
      </p:sp>
      <p:sp>
        <p:nvSpPr>
          <p:cNvPr id="79874" name="Rectangle 3"/>
          <p:cNvSpPr>
            <a:spLocks noGrp="1" noChangeArrowheads="1"/>
          </p:cNvSpPr>
          <p:nvPr>
            <p:ph idx="1"/>
          </p:nvPr>
        </p:nvSpPr>
        <p:spPr>
          <a:xfrm>
            <a:off x="2425701" y="785814"/>
            <a:ext cx="7694613" cy="4530725"/>
          </a:xfrm>
        </p:spPr>
        <p:txBody>
          <a:bodyPr/>
          <a:lstStyle/>
          <a:p>
            <a:pPr lvl="1">
              <a:lnSpc>
                <a:spcPct val="90000"/>
              </a:lnSpc>
            </a:pPr>
            <a:endParaRPr lang="en-US" altLang="en-US" sz="800" dirty="0"/>
          </a:p>
          <a:p>
            <a:pPr lvl="1">
              <a:lnSpc>
                <a:spcPct val="90000"/>
              </a:lnSpc>
              <a:buFont typeface="Monotype Sorts" pitchFamily="-84" charset="2"/>
              <a:buNone/>
            </a:pPr>
            <a:endParaRPr lang="en-US" altLang="en-US" sz="800" dirty="0"/>
          </a:p>
          <a:p>
            <a:pPr>
              <a:lnSpc>
                <a:spcPct val="90000"/>
              </a:lnSpc>
            </a:pPr>
            <a:r>
              <a:rPr lang="en-US" altLang="en-US" dirty="0" smtClean="0"/>
              <a:t>Implementation of communication link</a:t>
            </a:r>
          </a:p>
          <a:p>
            <a:pPr lvl="1">
              <a:lnSpc>
                <a:spcPct val="90000"/>
              </a:lnSpc>
            </a:pPr>
            <a:r>
              <a:rPr lang="en-US" altLang="en-US" dirty="0" smtClean="0"/>
              <a:t>Physical:</a:t>
            </a:r>
          </a:p>
          <a:p>
            <a:pPr lvl="2">
              <a:lnSpc>
                <a:spcPct val="90000"/>
              </a:lnSpc>
            </a:pPr>
            <a:r>
              <a:rPr lang="en-US" altLang="en-US" dirty="0" smtClean="0"/>
              <a:t>Shared memory</a:t>
            </a:r>
          </a:p>
          <a:p>
            <a:pPr lvl="2">
              <a:lnSpc>
                <a:spcPct val="90000"/>
              </a:lnSpc>
            </a:pPr>
            <a:r>
              <a:rPr lang="en-US" altLang="en-US" dirty="0" smtClean="0"/>
              <a:t>Hardware bus</a:t>
            </a:r>
          </a:p>
          <a:p>
            <a:pPr lvl="2">
              <a:lnSpc>
                <a:spcPct val="90000"/>
              </a:lnSpc>
            </a:pPr>
            <a:r>
              <a:rPr lang="en-US" altLang="en-US" dirty="0" smtClean="0"/>
              <a:t>Network</a:t>
            </a:r>
          </a:p>
          <a:p>
            <a:pPr lvl="1">
              <a:lnSpc>
                <a:spcPct val="90000"/>
              </a:lnSpc>
            </a:pPr>
            <a:r>
              <a:rPr lang="en-US" altLang="en-US" dirty="0" smtClean="0"/>
              <a:t>Logical:</a:t>
            </a:r>
          </a:p>
          <a:p>
            <a:pPr lvl="2">
              <a:lnSpc>
                <a:spcPct val="90000"/>
              </a:lnSpc>
            </a:pPr>
            <a:r>
              <a:rPr lang="en-US" altLang="en-US" sz="3600" b="1" dirty="0" smtClean="0"/>
              <a:t> </a:t>
            </a:r>
            <a:r>
              <a:rPr lang="en-US" altLang="en-US" sz="2400" dirty="0" smtClean="0"/>
              <a:t>Direct or indirect</a:t>
            </a:r>
          </a:p>
          <a:p>
            <a:pPr lvl="2">
              <a:lnSpc>
                <a:spcPct val="90000"/>
              </a:lnSpc>
            </a:pPr>
            <a:r>
              <a:rPr lang="en-US" altLang="en-US" sz="2400" dirty="0" smtClean="0"/>
              <a:t> Synchronous or asynchronous</a:t>
            </a:r>
          </a:p>
          <a:p>
            <a:pPr lvl="2">
              <a:lnSpc>
                <a:spcPct val="90000"/>
              </a:lnSpc>
            </a:pPr>
            <a:r>
              <a:rPr lang="en-US" altLang="en-US" sz="2400" dirty="0" smtClean="0"/>
              <a:t> Automatic or explicit buffering</a:t>
            </a:r>
          </a:p>
        </p:txBody>
      </p:sp>
    </p:spTree>
    <p:extLst>
      <p:ext uri="{BB962C8B-B14F-4D97-AF65-F5344CB8AC3E}">
        <p14:creationId xmlns:p14="http://schemas.microsoft.com/office/powerpoint/2010/main" val="164831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981200" y="177801"/>
            <a:ext cx="8229600" cy="576263"/>
          </a:xfrm>
        </p:spPr>
        <p:txBody>
          <a:bodyPr>
            <a:normAutofit fontScale="90000"/>
          </a:bodyPr>
          <a:lstStyle/>
          <a:p>
            <a:pPr eaLnBrk="1" hangingPunct="1"/>
            <a:r>
              <a:rPr lang="en-US" altLang="en-US" smtClean="0"/>
              <a:t>Direct Communication</a:t>
            </a:r>
          </a:p>
        </p:txBody>
      </p:sp>
      <p:sp>
        <p:nvSpPr>
          <p:cNvPr id="81922" name="Rectangle 3"/>
          <p:cNvSpPr>
            <a:spLocks noGrp="1" noChangeArrowheads="1"/>
          </p:cNvSpPr>
          <p:nvPr>
            <p:ph idx="1"/>
          </p:nvPr>
        </p:nvSpPr>
        <p:spPr>
          <a:xfrm>
            <a:off x="2409826" y="1138239"/>
            <a:ext cx="7635875" cy="4530725"/>
          </a:xfrm>
        </p:spPr>
        <p:txBody>
          <a:bodyPr/>
          <a:lstStyle/>
          <a:p>
            <a:r>
              <a:rPr lang="en-US" altLang="en-US" smtClean="0"/>
              <a:t>Processes must name each other explicitly:</a:t>
            </a:r>
          </a:p>
          <a:p>
            <a:pPr lvl="1"/>
            <a:r>
              <a:rPr lang="en-US" altLang="en-US" b="1" smtClean="0">
                <a:latin typeface="Courier New" panose="02070309020205020404" pitchFamily="49" charset="0"/>
              </a:rPr>
              <a:t>send</a:t>
            </a:r>
            <a:r>
              <a:rPr lang="en-US" altLang="en-US" smtClean="0"/>
              <a:t> (</a:t>
            </a:r>
            <a:r>
              <a:rPr lang="en-US" altLang="en-US" i="1" smtClean="0"/>
              <a:t>P, message</a:t>
            </a:r>
            <a:r>
              <a:rPr lang="en-US" altLang="en-US" smtClean="0"/>
              <a:t>) – send a message to process P</a:t>
            </a:r>
          </a:p>
          <a:p>
            <a:pPr lvl="1"/>
            <a:r>
              <a:rPr lang="en-US" altLang="en-US" b="1" smtClean="0">
                <a:latin typeface="Courier New" panose="02070309020205020404" pitchFamily="49" charset="0"/>
              </a:rPr>
              <a:t>receive</a:t>
            </a:r>
            <a:r>
              <a:rPr lang="en-US" altLang="en-US" smtClean="0"/>
              <a:t>(</a:t>
            </a:r>
            <a:r>
              <a:rPr lang="en-US" altLang="en-US" i="1" smtClean="0"/>
              <a:t>Q, message</a:t>
            </a:r>
            <a:r>
              <a:rPr lang="en-US" altLang="en-US" smtClean="0"/>
              <a:t>) – receive a message from process Q</a:t>
            </a:r>
          </a:p>
          <a:p>
            <a:r>
              <a:rPr lang="en-US" altLang="en-US" smtClean="0"/>
              <a:t>Properties of communication link</a:t>
            </a:r>
          </a:p>
          <a:p>
            <a:pPr lvl="1"/>
            <a:r>
              <a:rPr lang="en-US" altLang="en-US" smtClean="0"/>
              <a:t>Links are established automatically</a:t>
            </a:r>
          </a:p>
          <a:p>
            <a:pPr lvl="1"/>
            <a:r>
              <a:rPr lang="en-US" altLang="en-US" smtClean="0"/>
              <a:t>A link is associated with exactly one pair of communicating processes</a:t>
            </a:r>
          </a:p>
          <a:p>
            <a:pPr lvl="1"/>
            <a:r>
              <a:rPr lang="en-US" altLang="en-US" smtClean="0"/>
              <a:t>Between each pair there exists exactly one link</a:t>
            </a:r>
          </a:p>
          <a:p>
            <a:pPr lvl="1"/>
            <a:r>
              <a:rPr lang="en-US" altLang="en-US" smtClean="0"/>
              <a:t>The link may be unidirectional, but is usually bi-directional</a:t>
            </a:r>
          </a:p>
        </p:txBody>
      </p:sp>
    </p:spTree>
    <p:extLst>
      <p:ext uri="{BB962C8B-B14F-4D97-AF65-F5344CB8AC3E}">
        <p14:creationId xmlns:p14="http://schemas.microsoft.com/office/powerpoint/2010/main" val="128797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981200" y="152401"/>
            <a:ext cx="8229600" cy="576263"/>
          </a:xfrm>
        </p:spPr>
        <p:txBody>
          <a:bodyPr>
            <a:normAutofit fontScale="90000"/>
          </a:bodyPr>
          <a:lstStyle/>
          <a:p>
            <a:pPr eaLnBrk="1" hangingPunct="1"/>
            <a:r>
              <a:rPr lang="en-US" altLang="en-US" smtClean="0"/>
              <a:t>Indirect Communication</a:t>
            </a:r>
          </a:p>
        </p:txBody>
      </p:sp>
      <p:sp>
        <p:nvSpPr>
          <p:cNvPr id="83970" name="Rectangle 3"/>
          <p:cNvSpPr>
            <a:spLocks noGrp="1" noChangeArrowheads="1"/>
          </p:cNvSpPr>
          <p:nvPr>
            <p:ph idx="1"/>
          </p:nvPr>
        </p:nvSpPr>
        <p:spPr>
          <a:xfrm>
            <a:off x="2378075" y="1166813"/>
            <a:ext cx="7391400" cy="4159250"/>
          </a:xfrm>
        </p:spPr>
        <p:txBody>
          <a:bodyPr>
            <a:normAutofit/>
          </a:bodyPr>
          <a:lstStyle/>
          <a:p>
            <a:r>
              <a:rPr lang="en-US" altLang="en-US" smtClean="0"/>
              <a:t>Messages are directed and received from mailboxes (also referred to as ports)</a:t>
            </a:r>
          </a:p>
          <a:p>
            <a:pPr lvl="1"/>
            <a:r>
              <a:rPr lang="en-US" altLang="en-US" smtClean="0"/>
              <a:t>Each mailbox has a unique id</a:t>
            </a:r>
          </a:p>
          <a:p>
            <a:pPr lvl="1"/>
            <a:r>
              <a:rPr lang="en-US" altLang="en-US" smtClean="0"/>
              <a:t>Processes can communicate only if they share a mailbox</a:t>
            </a:r>
          </a:p>
          <a:p>
            <a:r>
              <a:rPr lang="en-US" altLang="en-US" smtClean="0"/>
              <a:t>Properties of communication link</a:t>
            </a:r>
          </a:p>
          <a:p>
            <a:pPr lvl="1"/>
            <a:r>
              <a:rPr lang="en-US" altLang="en-US" smtClean="0"/>
              <a:t>Link established only if processes share a common mailbox</a:t>
            </a:r>
          </a:p>
          <a:p>
            <a:pPr lvl="1"/>
            <a:r>
              <a:rPr lang="en-US" altLang="en-US" smtClean="0"/>
              <a:t>A link may be associated with many processes</a:t>
            </a:r>
          </a:p>
          <a:p>
            <a:pPr lvl="1"/>
            <a:r>
              <a:rPr lang="en-US" altLang="en-US" smtClean="0"/>
              <a:t>Each pair of processes may share several communication links</a:t>
            </a:r>
          </a:p>
          <a:p>
            <a:pPr lvl="1"/>
            <a:r>
              <a:rPr lang="en-US" altLang="en-US" smtClean="0"/>
              <a:t>Link may be unidirectional or bi-directional</a:t>
            </a:r>
          </a:p>
        </p:txBody>
      </p:sp>
    </p:spTree>
    <p:extLst>
      <p:ext uri="{BB962C8B-B14F-4D97-AF65-F5344CB8AC3E}">
        <p14:creationId xmlns:p14="http://schemas.microsoft.com/office/powerpoint/2010/main" val="327566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2406650" y="182563"/>
            <a:ext cx="8229600" cy="576262"/>
          </a:xfrm>
        </p:spPr>
        <p:txBody>
          <a:bodyPr>
            <a:normAutofit fontScale="90000"/>
          </a:bodyPr>
          <a:lstStyle/>
          <a:p>
            <a:pPr eaLnBrk="1" hangingPunct="1"/>
            <a:r>
              <a:rPr lang="en-US" altLang="en-US" smtClean="0"/>
              <a:t>Indirect Communication</a:t>
            </a:r>
          </a:p>
        </p:txBody>
      </p:sp>
      <p:sp>
        <p:nvSpPr>
          <p:cNvPr id="86018" name="Rectangle 3"/>
          <p:cNvSpPr>
            <a:spLocks noGrp="1" noChangeArrowheads="1"/>
          </p:cNvSpPr>
          <p:nvPr>
            <p:ph idx="1"/>
          </p:nvPr>
        </p:nvSpPr>
        <p:spPr>
          <a:xfrm>
            <a:off x="2362201" y="1135063"/>
            <a:ext cx="7580313" cy="3821112"/>
          </a:xfrm>
        </p:spPr>
        <p:txBody>
          <a:bodyPr>
            <a:normAutofit/>
          </a:bodyPr>
          <a:lstStyle/>
          <a:p>
            <a:r>
              <a:rPr lang="en-US" altLang="en-US" smtClean="0"/>
              <a:t>Operations</a:t>
            </a:r>
          </a:p>
          <a:p>
            <a:pPr lvl="1"/>
            <a:r>
              <a:rPr lang="en-US" altLang="en-US" smtClean="0"/>
              <a:t>create a new mailbox (port)</a:t>
            </a:r>
          </a:p>
          <a:p>
            <a:pPr lvl="1"/>
            <a:r>
              <a:rPr lang="en-US" altLang="en-US" smtClean="0"/>
              <a:t>send and receive messages through mailbox</a:t>
            </a:r>
          </a:p>
          <a:p>
            <a:pPr lvl="1"/>
            <a:r>
              <a:rPr lang="en-US" altLang="en-US" smtClean="0"/>
              <a:t>destroy a mailbox</a:t>
            </a:r>
          </a:p>
          <a:p>
            <a:r>
              <a:rPr lang="en-US" altLang="en-US" smtClean="0"/>
              <a:t>Primitives are defined as:</a:t>
            </a:r>
          </a:p>
          <a:p>
            <a:pPr>
              <a:buFont typeface="Monotype Sorts" pitchFamily="-84" charset="2"/>
              <a:buNone/>
            </a:pPr>
            <a:r>
              <a:rPr lang="en-US" altLang="en-US" smtClean="0"/>
              <a:t>	</a:t>
            </a:r>
            <a:r>
              <a:rPr lang="en-US" altLang="en-US" b="1" smtClean="0">
                <a:latin typeface="Courier New" panose="02070309020205020404" pitchFamily="49" charset="0"/>
              </a:rPr>
              <a:t>send</a:t>
            </a:r>
            <a:r>
              <a:rPr lang="en-US" altLang="en-US" smtClean="0"/>
              <a:t>(</a:t>
            </a:r>
            <a:r>
              <a:rPr lang="en-US" altLang="en-US" i="1" smtClean="0"/>
              <a:t>A, message</a:t>
            </a:r>
            <a:r>
              <a:rPr lang="en-US" altLang="en-US" smtClean="0"/>
              <a:t>) – send a message to mailbox A</a:t>
            </a:r>
          </a:p>
          <a:p>
            <a:pPr>
              <a:buFont typeface="Monotype Sorts" pitchFamily="-84" charset="2"/>
              <a:buNone/>
            </a:pPr>
            <a:r>
              <a:rPr lang="en-US" altLang="en-US" smtClean="0"/>
              <a:t>	</a:t>
            </a:r>
            <a:r>
              <a:rPr lang="en-US" altLang="en-US" b="1" smtClean="0">
                <a:latin typeface="Courier New" panose="02070309020205020404" pitchFamily="49" charset="0"/>
              </a:rPr>
              <a:t>receive</a:t>
            </a:r>
            <a:r>
              <a:rPr lang="en-US" altLang="en-US" smtClean="0"/>
              <a:t>(</a:t>
            </a:r>
            <a:r>
              <a:rPr lang="en-US" altLang="en-US" i="1" smtClean="0"/>
              <a:t>A, message</a:t>
            </a:r>
            <a:r>
              <a:rPr lang="en-US" altLang="en-US" smtClean="0"/>
              <a:t>) – receive a message from mailbox A</a:t>
            </a:r>
          </a:p>
        </p:txBody>
      </p:sp>
    </p:spTree>
    <p:extLst>
      <p:ext uri="{BB962C8B-B14F-4D97-AF65-F5344CB8AC3E}">
        <p14:creationId xmlns:p14="http://schemas.microsoft.com/office/powerpoint/2010/main" val="94184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2400300" y="182563"/>
            <a:ext cx="7810500" cy="576262"/>
          </a:xfrm>
        </p:spPr>
        <p:txBody>
          <a:bodyPr>
            <a:normAutofit fontScale="90000"/>
          </a:bodyPr>
          <a:lstStyle/>
          <a:p>
            <a:pPr eaLnBrk="1" hangingPunct="1"/>
            <a:r>
              <a:rPr lang="en-US" altLang="en-US" smtClean="0"/>
              <a:t>Indirect Communication</a:t>
            </a:r>
          </a:p>
        </p:txBody>
      </p:sp>
      <p:sp>
        <p:nvSpPr>
          <p:cNvPr id="88066" name="Rectangle 3"/>
          <p:cNvSpPr>
            <a:spLocks noGrp="1" noChangeArrowheads="1"/>
          </p:cNvSpPr>
          <p:nvPr>
            <p:ph idx="1"/>
          </p:nvPr>
        </p:nvSpPr>
        <p:spPr>
          <a:xfrm>
            <a:off x="2406650" y="1127126"/>
            <a:ext cx="6637338" cy="4530725"/>
          </a:xfrm>
        </p:spPr>
        <p:txBody>
          <a:bodyPr>
            <a:normAutofit/>
          </a:bodyPr>
          <a:lstStyle/>
          <a:p>
            <a:r>
              <a:rPr lang="en-US" altLang="en-US" smtClean="0"/>
              <a:t>Mailbox sharing</a:t>
            </a:r>
          </a:p>
          <a:p>
            <a:pPr lvl="1"/>
            <a:r>
              <a:rPr lang="en-US" altLang="en-US" i="1" smtClean="0"/>
              <a:t>P</a:t>
            </a:r>
            <a:r>
              <a:rPr lang="en-US" altLang="en-US" i="1" baseline="-25000" smtClean="0"/>
              <a:t>1</a:t>
            </a:r>
            <a:r>
              <a:rPr lang="en-US" altLang="en-US" i="1" smtClean="0"/>
              <a:t>, P</a:t>
            </a:r>
            <a:r>
              <a:rPr lang="en-US" altLang="en-US" i="1" baseline="-25000" smtClean="0"/>
              <a:t>2</a:t>
            </a:r>
            <a:r>
              <a:rPr lang="en-US" altLang="en-US" i="1" smtClean="0"/>
              <a:t>,</a:t>
            </a:r>
            <a:r>
              <a:rPr lang="en-US" altLang="en-US" smtClean="0"/>
              <a:t> and</a:t>
            </a:r>
            <a:r>
              <a:rPr lang="en-US" altLang="en-US" i="1" smtClean="0"/>
              <a:t> P</a:t>
            </a:r>
            <a:r>
              <a:rPr lang="en-US" altLang="en-US" i="1" baseline="-25000" smtClean="0"/>
              <a:t>3</a:t>
            </a:r>
            <a:r>
              <a:rPr lang="en-US" altLang="en-US" smtClean="0"/>
              <a:t> share mailbox A</a:t>
            </a:r>
          </a:p>
          <a:p>
            <a:pPr lvl="1"/>
            <a:r>
              <a:rPr lang="en-US" altLang="en-US" i="1" smtClean="0"/>
              <a:t>P</a:t>
            </a:r>
            <a:r>
              <a:rPr lang="en-US" altLang="en-US" i="1" baseline="-25000" smtClean="0"/>
              <a:t>1</a:t>
            </a:r>
            <a:r>
              <a:rPr lang="en-US" altLang="en-US" smtClean="0"/>
              <a:t>, sends; </a:t>
            </a:r>
            <a:r>
              <a:rPr lang="en-US" altLang="en-US" i="1" smtClean="0"/>
              <a:t>P</a:t>
            </a:r>
            <a:r>
              <a:rPr lang="en-US" altLang="en-US" i="1" baseline="-25000" smtClean="0"/>
              <a:t>2</a:t>
            </a:r>
            <a:r>
              <a:rPr lang="en-US" altLang="en-US" i="1" smtClean="0"/>
              <a:t> </a:t>
            </a:r>
            <a:r>
              <a:rPr lang="en-US" altLang="en-US" smtClean="0"/>
              <a:t>and</a:t>
            </a:r>
            <a:r>
              <a:rPr lang="en-US" altLang="en-US" i="1" smtClean="0"/>
              <a:t> P</a:t>
            </a:r>
            <a:r>
              <a:rPr lang="en-US" altLang="en-US" i="1" baseline="-25000" smtClean="0"/>
              <a:t>3</a:t>
            </a:r>
            <a:r>
              <a:rPr lang="en-US" altLang="en-US" smtClean="0"/>
              <a:t> receive</a:t>
            </a:r>
          </a:p>
          <a:p>
            <a:pPr lvl="1"/>
            <a:r>
              <a:rPr lang="en-US" altLang="en-US" smtClean="0"/>
              <a:t>Who gets the message?</a:t>
            </a:r>
          </a:p>
          <a:p>
            <a:r>
              <a:rPr lang="en-US" altLang="en-US" smtClean="0"/>
              <a:t>Solutions</a:t>
            </a:r>
          </a:p>
          <a:p>
            <a:pPr lvl="1"/>
            <a:r>
              <a:rPr lang="en-US" altLang="en-US" smtClean="0"/>
              <a:t>Allow a link to be associated with at most two processes</a:t>
            </a:r>
          </a:p>
          <a:p>
            <a:pPr lvl="1"/>
            <a:r>
              <a:rPr lang="en-US" altLang="en-US" smtClean="0"/>
              <a:t>Allow only one process at a time to execute a receive operation</a:t>
            </a:r>
          </a:p>
          <a:p>
            <a:pPr lvl="1"/>
            <a:r>
              <a:rPr lang="en-US" altLang="en-US" smtClean="0"/>
              <a:t>Allow the system to select arbitrarily the receiver.  Sender is notified who the receiver was.</a:t>
            </a:r>
          </a:p>
        </p:txBody>
      </p:sp>
    </p:spTree>
    <p:extLst>
      <p:ext uri="{BB962C8B-B14F-4D97-AF65-F5344CB8AC3E}">
        <p14:creationId xmlns:p14="http://schemas.microsoft.com/office/powerpoint/2010/main" val="2063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smtClean="0"/>
              <a:t>Communications Models </a:t>
            </a:r>
          </a:p>
        </p:txBody>
      </p:sp>
      <p:sp>
        <p:nvSpPr>
          <p:cNvPr id="61442" name="Rectangle 3"/>
          <p:cNvSpPr>
            <a:spLocks noChangeArrowheads="1"/>
          </p:cNvSpPr>
          <p:nvPr/>
        </p:nvSpPr>
        <p:spPr bwMode="auto">
          <a:xfrm>
            <a:off x="3011489" y="1150939"/>
            <a:ext cx="6372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Arial" panose="020B0604020202020204" pitchFamily="34" charset="0"/>
              </a:rPr>
              <a:t>(a) Shared memory.  		(b) Message passing. </a:t>
            </a:r>
            <a:r>
              <a:rPr kumimoji="0" lang="en-US" altLang="en-US">
                <a:latin typeface="Arial" panose="020B0604020202020204" pitchFamily="34" charset="0"/>
              </a:rPr>
              <a:t> </a:t>
            </a:r>
          </a:p>
        </p:txBody>
      </p:sp>
      <p:pic>
        <p:nvPicPr>
          <p:cNvPr id="614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6901" y="2016126"/>
            <a:ext cx="6246813"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987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1981200" y="168276"/>
            <a:ext cx="8229600" cy="576263"/>
          </a:xfrm>
        </p:spPr>
        <p:txBody>
          <a:bodyPr>
            <a:normAutofit fontScale="90000"/>
          </a:bodyPr>
          <a:lstStyle/>
          <a:p>
            <a:pPr eaLnBrk="1" hangingPunct="1"/>
            <a:r>
              <a:rPr lang="en-US" altLang="en-US" smtClean="0"/>
              <a:t>Synchronization</a:t>
            </a:r>
          </a:p>
        </p:txBody>
      </p:sp>
      <p:sp>
        <p:nvSpPr>
          <p:cNvPr id="44035" name="Rectangle 3"/>
          <p:cNvSpPr>
            <a:spLocks noGrp="1" noChangeArrowheads="1"/>
          </p:cNvSpPr>
          <p:nvPr>
            <p:ph idx="1"/>
          </p:nvPr>
        </p:nvSpPr>
        <p:spPr>
          <a:xfrm>
            <a:off x="2455864" y="1050925"/>
            <a:ext cx="7267575" cy="4984750"/>
          </a:xfrm>
        </p:spPr>
        <p:txBody>
          <a:bodyPr>
            <a:normAutofit/>
          </a:bodyPr>
          <a:lstStyle/>
          <a:p>
            <a:pPr marL="379413" indent="-379413">
              <a:defRPr/>
            </a:pPr>
            <a:r>
              <a:rPr lang="en-US" dirty="0" smtClean="0">
                <a:cs typeface="ＭＳ Ｐゴシック" charset="-128"/>
              </a:rPr>
              <a:t>Message passing may be either blocking or non-blocking</a:t>
            </a:r>
          </a:p>
          <a:p>
            <a:pPr marL="379413" indent="-379413">
              <a:defRPr/>
            </a:pPr>
            <a:r>
              <a:rPr lang="en-US" b="1" dirty="0" smtClean="0">
                <a:solidFill>
                  <a:srgbClr val="3366FF"/>
                </a:solidFill>
                <a:cs typeface="ＭＳ Ｐゴシック" charset="-128"/>
              </a:rPr>
              <a:t>Blocking</a:t>
            </a:r>
            <a:r>
              <a:rPr lang="en-US" dirty="0" smtClean="0">
                <a:cs typeface="ＭＳ Ｐゴシック" charset="-128"/>
              </a:rPr>
              <a:t> is considered </a:t>
            </a:r>
            <a:r>
              <a:rPr lang="en-US" b="1" dirty="0" smtClean="0">
                <a:solidFill>
                  <a:srgbClr val="3366FF"/>
                </a:solidFill>
                <a:cs typeface="ＭＳ Ｐゴシック" charset="-128"/>
              </a:rPr>
              <a:t>synchronous</a:t>
            </a:r>
          </a:p>
          <a:p>
            <a:pPr marL="798513" lvl="1" indent="-341313">
              <a:defRPr/>
            </a:pPr>
            <a:r>
              <a:rPr lang="en-US" b="1" dirty="0" smtClean="0"/>
              <a:t>Blocking send </a:t>
            </a:r>
            <a:r>
              <a:rPr lang="en-US" dirty="0" smtClean="0"/>
              <a:t>--</a:t>
            </a:r>
            <a:r>
              <a:rPr lang="en-US" b="1" dirty="0" smtClean="0"/>
              <a:t> </a:t>
            </a:r>
            <a:r>
              <a:rPr lang="en-US" dirty="0" smtClean="0"/>
              <a:t>the sender is blocked until the message is received</a:t>
            </a:r>
          </a:p>
          <a:p>
            <a:pPr marL="798513" lvl="1" indent="-341313">
              <a:defRPr/>
            </a:pPr>
            <a:r>
              <a:rPr lang="en-US" b="1" dirty="0" smtClean="0"/>
              <a:t>Blocking receive </a:t>
            </a:r>
            <a:r>
              <a:rPr lang="en-US" dirty="0" smtClean="0"/>
              <a:t>--</a:t>
            </a:r>
            <a:r>
              <a:rPr lang="en-US" b="1" dirty="0" smtClean="0"/>
              <a:t> </a:t>
            </a:r>
            <a:r>
              <a:rPr lang="en-US" dirty="0" smtClean="0"/>
              <a:t>the receiver is  blocked until a message is available</a:t>
            </a:r>
          </a:p>
          <a:p>
            <a:pPr marL="379413" indent="-379413">
              <a:defRPr/>
            </a:pPr>
            <a:r>
              <a:rPr lang="en-US" b="1" dirty="0" smtClean="0">
                <a:solidFill>
                  <a:srgbClr val="3366FF"/>
                </a:solidFill>
                <a:cs typeface="ＭＳ Ｐゴシック" charset="-128"/>
              </a:rPr>
              <a:t>Non-blocking</a:t>
            </a:r>
            <a:r>
              <a:rPr lang="en-US" dirty="0" smtClean="0">
                <a:cs typeface="ＭＳ Ｐゴシック" charset="-128"/>
              </a:rPr>
              <a:t> is considered </a:t>
            </a:r>
            <a:r>
              <a:rPr lang="en-US" b="1" dirty="0" smtClean="0">
                <a:solidFill>
                  <a:srgbClr val="3366FF"/>
                </a:solidFill>
                <a:cs typeface="ＭＳ Ｐゴシック" charset="-128"/>
              </a:rPr>
              <a:t>asynchronous</a:t>
            </a:r>
          </a:p>
          <a:p>
            <a:pPr marL="798513" lvl="1" indent="-341313">
              <a:defRPr/>
            </a:pPr>
            <a:r>
              <a:rPr lang="en-US" b="1" dirty="0" smtClean="0"/>
              <a:t>Non-blocking send</a:t>
            </a:r>
            <a:r>
              <a:rPr lang="en-US" dirty="0" smtClean="0"/>
              <a:t> -- the sender sends the message and continue</a:t>
            </a:r>
          </a:p>
          <a:p>
            <a:pPr marL="798513" lvl="1" indent="-341313">
              <a:defRPr/>
            </a:pPr>
            <a:r>
              <a:rPr lang="en-US" b="1" dirty="0" smtClean="0"/>
              <a:t>Non-blocking receive</a:t>
            </a:r>
            <a:r>
              <a:rPr lang="en-US" dirty="0" smtClean="0"/>
              <a:t> -- the receiver receives:</a:t>
            </a:r>
          </a:p>
          <a:p>
            <a:pPr marL="1141413" lvl="2" indent="-341313">
              <a:buFont typeface="Monotype Sorts" pitchFamily="-84" charset="2"/>
              <a:buChar char="l"/>
              <a:defRPr/>
            </a:pPr>
            <a:r>
              <a:rPr lang="en-US" dirty="0" smtClean="0"/>
              <a:t> A valid message,  or </a:t>
            </a:r>
          </a:p>
          <a:p>
            <a:pPr marL="1141413" lvl="2" indent="-341313">
              <a:buFont typeface="Monotype Sorts" pitchFamily="-84" charset="2"/>
              <a:buChar char="l"/>
              <a:defRPr/>
            </a:pPr>
            <a:r>
              <a:rPr lang="en-US" dirty="0" smtClean="0"/>
              <a:t> Null message</a:t>
            </a:r>
          </a:p>
          <a:p>
            <a:pPr marL="398939">
              <a:buFont typeface="Monotype Sorts" charset="0"/>
              <a:buChar char="n"/>
              <a:defRPr/>
            </a:pPr>
            <a:r>
              <a:rPr lang="en-US" dirty="0" smtClean="0">
                <a:ea typeface="ＭＳ Ｐゴシック" charset="0"/>
                <a:cs typeface="ＭＳ Ｐゴシック" charset="-128"/>
              </a:rPr>
              <a:t>Different combinations possible</a:t>
            </a:r>
          </a:p>
          <a:p>
            <a:pPr marL="798989" lvl="1">
              <a:buFont typeface="Monotype Sorts" charset="0"/>
              <a:buChar char="l"/>
              <a:defRPr/>
            </a:pPr>
            <a:r>
              <a:rPr lang="en-US" dirty="0" smtClean="0">
                <a:ea typeface="ＭＳ Ｐゴシック" charset="0"/>
              </a:rPr>
              <a:t>If both send and receive are blocking, we have a </a:t>
            </a:r>
            <a:r>
              <a:rPr lang="en-US" b="1" dirty="0" smtClean="0">
                <a:solidFill>
                  <a:srgbClr val="3366FF"/>
                </a:solidFill>
                <a:ea typeface="ＭＳ Ｐゴシック" charset="0"/>
                <a:cs typeface="ＭＳ Ｐゴシック" charset="0"/>
              </a:rPr>
              <a:t>rendezvous</a:t>
            </a:r>
          </a:p>
          <a:p>
            <a:pPr marL="398463" indent="-341313">
              <a:defRPr/>
            </a:pPr>
            <a:endParaRPr lang="en-US" dirty="0" smtClean="0">
              <a:cs typeface="ＭＳ Ｐゴシック" charset="-128"/>
            </a:endParaRPr>
          </a:p>
          <a:p>
            <a:pPr marL="1141413" lvl="2" indent="-341313">
              <a:buFont typeface="Monotype Sorts" pitchFamily="-84" charset="2"/>
              <a:buChar char="l"/>
              <a:defRPr/>
            </a:pPr>
            <a:endParaRPr lang="en-US" dirty="0" smtClean="0"/>
          </a:p>
        </p:txBody>
      </p:sp>
    </p:spTree>
    <p:extLst>
      <p:ext uri="{BB962C8B-B14F-4D97-AF65-F5344CB8AC3E}">
        <p14:creationId xmlns:p14="http://schemas.microsoft.com/office/powerpoint/2010/main" val="237740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tLang="en-US" smtClean="0"/>
              <a:t>Producer – Shared Memory</a:t>
            </a:r>
          </a:p>
        </p:txBody>
      </p:sp>
      <p:sp>
        <p:nvSpPr>
          <p:cNvPr id="92162" name="Rectangle 2"/>
          <p:cNvSpPr>
            <a:spLocks noChangeArrowheads="1"/>
          </p:cNvSpPr>
          <p:nvPr/>
        </p:nvSpPr>
        <p:spPr bwMode="auto">
          <a:xfrm>
            <a:off x="2495550" y="2490788"/>
            <a:ext cx="70056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kumimoji="0" lang="en-US" altLang="en-US" b="1">
                <a:latin typeface="Courier New" panose="02070309020205020404" pitchFamily="49" charset="0"/>
                <a:cs typeface="Courier New" panose="02070309020205020404" pitchFamily="49" charset="0"/>
              </a:rPr>
              <a:t>message next_produced;</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en-US" b="1">
                <a:latin typeface="Courier New" panose="02070309020205020404" pitchFamily="49" charset="0"/>
                <a:cs typeface="Courier New" panose="02070309020205020404" pitchFamily="49" charset="0"/>
              </a:rPr>
              <a:t>while (true) {</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 produce an item in next_produced */</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en-US" b="1">
                <a:latin typeface="Courier New" panose="02070309020205020404" pitchFamily="49" charset="0"/>
                <a:cs typeface="Courier New" panose="02070309020205020404" pitchFamily="49" charset="0"/>
              </a:rPr>
              <a:t>       send(next_produced); </a:t>
            </a:r>
          </a:p>
          <a:p>
            <a:pPr>
              <a:spcBef>
                <a:spcPct val="0"/>
              </a:spcBef>
              <a:buClrTx/>
              <a:buSzTx/>
              <a:buFont typeface="Monotype Sorts" pitchFamily="-84" charset="2"/>
              <a:buNone/>
            </a:pPr>
            <a:r>
              <a:rPr kumimoji="0" lang="en-US" altLang="en-US" b="1">
                <a:latin typeface="Courier New" panose="02070309020205020404" pitchFamily="49" charset="0"/>
                <a:cs typeface="Courier New" panose="02070309020205020404" pitchFamily="49" charset="0"/>
              </a:rPr>
              <a:t>}</a:t>
            </a:r>
            <a:r>
              <a:rPr kumimoji="0" lang="en-US" altLang="en-US">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6484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tLang="en-US" smtClean="0"/>
              <a:t>Consumer– Shared Memory</a:t>
            </a:r>
          </a:p>
        </p:txBody>
      </p:sp>
      <p:sp>
        <p:nvSpPr>
          <p:cNvPr id="93186" name="Rectangle 2"/>
          <p:cNvSpPr>
            <a:spLocks noChangeArrowheads="1"/>
          </p:cNvSpPr>
          <p:nvPr/>
        </p:nvSpPr>
        <p:spPr bwMode="auto">
          <a:xfrm>
            <a:off x="2495550" y="2490788"/>
            <a:ext cx="70056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kumimoji="0" lang="en-US" altLang="en-US" b="1">
                <a:latin typeface="Courier New" panose="02070309020205020404" pitchFamily="49" charset="0"/>
                <a:cs typeface="Courier New" panose="02070309020205020404" pitchFamily="49" charset="0"/>
              </a:rPr>
              <a:t>message next_consumed;</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en-US" b="1">
                <a:latin typeface="Courier New" panose="02070309020205020404" pitchFamily="49" charset="0"/>
                <a:cs typeface="Courier New" panose="02070309020205020404" pitchFamily="49" charset="0"/>
              </a:rPr>
              <a:t>while (true) {</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receive(next_consumed)</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 consume the item in next_consumed */</a:t>
            </a:r>
            <a:br>
              <a:rPr kumimoji="0" lang="en-US" altLang="en-US" b="1">
                <a:latin typeface="Courier New" panose="02070309020205020404" pitchFamily="49" charset="0"/>
                <a:cs typeface="Courier New" panose="02070309020205020404" pitchFamily="49" charset="0"/>
              </a:rPr>
            </a:br>
            <a:r>
              <a:rPr kumimoji="0" lang="en-US" altLang="en-US" b="1">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99645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1981200" y="136526"/>
            <a:ext cx="8229600" cy="576263"/>
          </a:xfrm>
        </p:spPr>
        <p:txBody>
          <a:bodyPr>
            <a:normAutofit fontScale="90000"/>
          </a:bodyPr>
          <a:lstStyle/>
          <a:p>
            <a:pPr eaLnBrk="1" hangingPunct="1"/>
            <a:r>
              <a:rPr lang="en-US" altLang="en-US" smtClean="0"/>
              <a:t>Buffering</a:t>
            </a:r>
          </a:p>
        </p:txBody>
      </p:sp>
      <p:sp>
        <p:nvSpPr>
          <p:cNvPr id="94210" name="Rectangle 3"/>
          <p:cNvSpPr>
            <a:spLocks noGrp="1" noChangeArrowheads="1"/>
          </p:cNvSpPr>
          <p:nvPr>
            <p:ph idx="1"/>
          </p:nvPr>
        </p:nvSpPr>
        <p:spPr>
          <a:xfrm>
            <a:off x="2413001" y="1233489"/>
            <a:ext cx="7121525" cy="4530725"/>
          </a:xfrm>
        </p:spPr>
        <p:txBody>
          <a:bodyPr/>
          <a:lstStyle/>
          <a:p>
            <a:r>
              <a:rPr lang="en-US" altLang="en-US" smtClean="0"/>
              <a:t>Queue of messages attached to the link.</a:t>
            </a:r>
          </a:p>
          <a:p>
            <a:r>
              <a:rPr lang="en-US" altLang="en-US" smtClean="0"/>
              <a:t>Implemented in one of three ways</a:t>
            </a:r>
          </a:p>
          <a:p>
            <a:pPr lvl="1">
              <a:buFont typeface="Monotype Sorts" pitchFamily="-84" charset="2"/>
              <a:buNone/>
            </a:pPr>
            <a:r>
              <a:rPr lang="en-US" altLang="en-US" smtClean="0">
                <a:solidFill>
                  <a:srgbClr val="CC6600"/>
                </a:solidFill>
              </a:rPr>
              <a:t>1.</a:t>
            </a:r>
            <a:r>
              <a:rPr lang="en-US" altLang="en-US" smtClean="0"/>
              <a:t>	Zero capacity – no messages are queued on a link.</a:t>
            </a:r>
            <a:br>
              <a:rPr lang="en-US" altLang="en-US" smtClean="0"/>
            </a:br>
            <a:r>
              <a:rPr lang="en-US" altLang="en-US" smtClean="0"/>
              <a:t>Sender must wait for receiver (rendezvous)</a:t>
            </a:r>
          </a:p>
          <a:p>
            <a:pPr lvl="1">
              <a:buFont typeface="Monotype Sorts" pitchFamily="-84" charset="2"/>
              <a:buNone/>
            </a:pPr>
            <a:r>
              <a:rPr lang="en-US" altLang="en-US" smtClean="0">
                <a:solidFill>
                  <a:srgbClr val="CC6600"/>
                </a:solidFill>
              </a:rPr>
              <a:t>2.</a:t>
            </a:r>
            <a:r>
              <a:rPr lang="en-US" altLang="en-US" smtClean="0"/>
              <a:t>	Bounded capacity – finite length of </a:t>
            </a:r>
            <a:r>
              <a:rPr lang="en-US" altLang="en-US" i="1" smtClean="0"/>
              <a:t>n</a:t>
            </a:r>
            <a:r>
              <a:rPr lang="en-US" altLang="en-US" smtClean="0"/>
              <a:t> messages</a:t>
            </a:r>
            <a:br>
              <a:rPr lang="en-US" altLang="en-US" smtClean="0"/>
            </a:br>
            <a:r>
              <a:rPr lang="en-US" altLang="en-US" smtClean="0"/>
              <a:t>Sender must wait if link full</a:t>
            </a:r>
          </a:p>
          <a:p>
            <a:pPr lvl="1">
              <a:buFont typeface="Monotype Sorts" pitchFamily="-84" charset="2"/>
              <a:buNone/>
            </a:pPr>
            <a:r>
              <a:rPr lang="en-US" altLang="en-US" smtClean="0">
                <a:solidFill>
                  <a:srgbClr val="CC6600"/>
                </a:solidFill>
              </a:rPr>
              <a:t>3.</a:t>
            </a:r>
            <a:r>
              <a:rPr lang="en-US" altLang="en-US" smtClean="0"/>
              <a:t>	Unbounded capacity – infinite length </a:t>
            </a:r>
            <a:br>
              <a:rPr lang="en-US" altLang="en-US" smtClean="0"/>
            </a:br>
            <a:r>
              <a:rPr lang="en-US" altLang="en-US" smtClean="0"/>
              <a:t>Sender never waits</a:t>
            </a:r>
          </a:p>
        </p:txBody>
      </p:sp>
    </p:spTree>
    <p:extLst>
      <p:ext uri="{BB962C8B-B14F-4D97-AF65-F5344CB8AC3E}">
        <p14:creationId xmlns:p14="http://schemas.microsoft.com/office/powerpoint/2010/main" val="999054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600200" y="381000"/>
            <a:ext cx="4787537" cy="716280"/>
          </a:xfrm>
        </p:spPr>
        <p:txBody>
          <a:bodyPr/>
          <a:lstStyle/>
          <a:p>
            <a:r>
              <a:rPr lang="en-US" altLang="en-US" sz="3200" dirty="0"/>
              <a:t>   </a:t>
            </a:r>
            <a:r>
              <a:rPr lang="en-US" altLang="en-US" sz="3200" dirty="0" smtClean="0"/>
              <a:t>Pipe</a:t>
            </a:r>
            <a:endParaRPr lang="en-US" altLang="en-US" sz="3200" dirty="0"/>
          </a:p>
        </p:txBody>
      </p:sp>
      <p:sp>
        <p:nvSpPr>
          <p:cNvPr id="57347" name="Rectangle 3"/>
          <p:cNvSpPr>
            <a:spLocks noGrp="1" noChangeArrowheads="1"/>
          </p:cNvSpPr>
          <p:nvPr>
            <p:ph idx="1"/>
          </p:nvPr>
        </p:nvSpPr>
        <p:spPr>
          <a:xfrm>
            <a:off x="1828800" y="1219200"/>
            <a:ext cx="8382000" cy="4800600"/>
          </a:xfrm>
        </p:spPr>
        <p:txBody>
          <a:bodyPr>
            <a:normAutofit fontScale="32500" lnSpcReduction="20000"/>
          </a:bodyPr>
          <a:lstStyle/>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r>
              <a:rPr lang="en-US" altLang="en-US" sz="3800" dirty="0"/>
              <a:t>More convenient to the users and to the system if the communication is achieved through a well defined set of standard API’s.</a:t>
            </a:r>
          </a:p>
          <a:p>
            <a:pPr>
              <a:lnSpc>
                <a:spcPct val="90000"/>
              </a:lnSpc>
            </a:pPr>
            <a:endParaRPr lang="en-US" altLang="en-US" sz="3800" dirty="0"/>
          </a:p>
          <a:p>
            <a:pPr>
              <a:lnSpc>
                <a:spcPct val="90000"/>
              </a:lnSpc>
              <a:buFont typeface="Wingdings" panose="05000000000000000000" pitchFamily="2" charset="2"/>
              <a:buNone/>
            </a:pPr>
            <a:r>
              <a:rPr lang="en-US" altLang="en-US" sz="3800" u="sng" dirty="0"/>
              <a:t>Pipe</a:t>
            </a:r>
          </a:p>
          <a:p>
            <a:pPr>
              <a:lnSpc>
                <a:spcPct val="90000"/>
              </a:lnSpc>
              <a:buFont typeface="Wingdings" panose="05000000000000000000" pitchFamily="2" charset="2"/>
              <a:buNone/>
            </a:pPr>
            <a:endParaRPr lang="en-US" altLang="en-US" sz="3800" u="sng" dirty="0"/>
          </a:p>
          <a:p>
            <a:pPr>
              <a:lnSpc>
                <a:spcPct val="90000"/>
              </a:lnSpc>
            </a:pPr>
            <a:r>
              <a:rPr lang="en-US" altLang="en-US" sz="3800" dirty="0"/>
              <a:t>Pipes are implemented with finite size, FIFO byte stream buffer maintained by the kernel.</a:t>
            </a:r>
          </a:p>
          <a:p>
            <a:pPr>
              <a:lnSpc>
                <a:spcPct val="90000"/>
              </a:lnSpc>
            </a:pPr>
            <a:r>
              <a:rPr lang="en-US" altLang="en-US" sz="3800" dirty="0"/>
              <a:t>Used by 2 communicating processes, a pipe serves as unidirectional communication link so that one process can write data into tail end of pipe while another process may read from head end of the pipe.</a:t>
            </a:r>
          </a:p>
          <a:p>
            <a:pPr>
              <a:lnSpc>
                <a:spcPct val="90000"/>
              </a:lnSpc>
            </a:pPr>
            <a:r>
              <a:rPr lang="en-US" altLang="en-US" sz="3800" dirty="0"/>
              <a:t>Pipe is created by a system call which returns 2 file descriptors, one for reading and another for writing.</a:t>
            </a:r>
          </a:p>
          <a:p>
            <a:pPr>
              <a:lnSpc>
                <a:spcPct val="90000"/>
              </a:lnSpc>
            </a:pPr>
            <a:r>
              <a:rPr lang="en-US" altLang="en-US" sz="3800" dirty="0"/>
              <a:t>Pipe concept can be extended to include messages.</a:t>
            </a:r>
          </a:p>
          <a:p>
            <a:pPr>
              <a:lnSpc>
                <a:spcPct val="90000"/>
              </a:lnSpc>
            </a:pPr>
            <a:r>
              <a:rPr lang="en-US" altLang="en-US" sz="3800" dirty="0"/>
              <a:t>For unrelated processes, there is need to uniquely identify a pipe since pipe descriptors cannot be shared. So concept of Named pipes.</a:t>
            </a:r>
          </a:p>
          <a:p>
            <a:pPr>
              <a:lnSpc>
                <a:spcPct val="90000"/>
              </a:lnSpc>
            </a:pPr>
            <a:r>
              <a:rPr lang="en-US" altLang="en-US" sz="3800" dirty="0"/>
              <a:t>With a unique path name, named pipes can be shared among disjoint processes across different machines with a common file system.</a:t>
            </a:r>
          </a:p>
        </p:txBody>
      </p:sp>
    </p:spTree>
    <p:extLst>
      <p:ext uri="{BB962C8B-B14F-4D97-AF65-F5344CB8AC3E}">
        <p14:creationId xmlns:p14="http://schemas.microsoft.com/office/powerpoint/2010/main" val="22142102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smtClean="0"/>
              <a:t>Pipes</a:t>
            </a:r>
          </a:p>
        </p:txBody>
      </p:sp>
      <p:sp>
        <p:nvSpPr>
          <p:cNvPr id="111618" name="Rectangle 3"/>
          <p:cNvSpPr>
            <a:spLocks noGrp="1" noChangeArrowheads="1"/>
          </p:cNvSpPr>
          <p:nvPr>
            <p:ph idx="1"/>
          </p:nvPr>
        </p:nvSpPr>
        <p:spPr>
          <a:xfrm>
            <a:off x="2398713" y="1154114"/>
            <a:ext cx="6945312" cy="4530725"/>
          </a:xfrm>
        </p:spPr>
        <p:txBody>
          <a:bodyPr>
            <a:normAutofit lnSpcReduction="10000"/>
          </a:bodyPr>
          <a:lstStyle/>
          <a:p>
            <a:r>
              <a:rPr lang="en-US" altLang="en-US" smtClean="0"/>
              <a:t>Acts as a conduit allowing two processes to communicate</a:t>
            </a:r>
          </a:p>
          <a:p>
            <a:r>
              <a:rPr lang="en-US" altLang="en-US" smtClean="0"/>
              <a:t>Issues:</a:t>
            </a:r>
          </a:p>
          <a:p>
            <a:pPr lvl="1"/>
            <a:r>
              <a:rPr lang="en-US" altLang="en-US" smtClean="0"/>
              <a:t>Is communication unidirectional or bidirectional?</a:t>
            </a:r>
          </a:p>
          <a:p>
            <a:pPr lvl="1"/>
            <a:r>
              <a:rPr lang="en-US" altLang="en-US" smtClean="0"/>
              <a:t>In the case of two-way communication, is it half or full-duplex?</a:t>
            </a:r>
          </a:p>
          <a:p>
            <a:pPr lvl="1"/>
            <a:r>
              <a:rPr lang="en-US" altLang="en-US" smtClean="0"/>
              <a:t>Must there exist a relationship (i.e., </a:t>
            </a:r>
            <a:r>
              <a:rPr lang="en-US" altLang="en-US" b="1" i="1" smtClean="0"/>
              <a:t>parent-child</a:t>
            </a:r>
            <a:r>
              <a:rPr lang="en-US" altLang="en-US" smtClean="0"/>
              <a:t>) between the communicating processes?</a:t>
            </a:r>
          </a:p>
          <a:p>
            <a:pPr lvl="1"/>
            <a:r>
              <a:rPr lang="en-US" altLang="en-US" smtClean="0"/>
              <a:t>Can the pipes be used over a network?</a:t>
            </a:r>
          </a:p>
          <a:p>
            <a:r>
              <a:rPr lang="en-US" altLang="en-US" b="1" smtClean="0"/>
              <a:t>Ordinary pipes </a:t>
            </a:r>
            <a:r>
              <a:rPr lang="en-US" altLang="en-US" smtClean="0"/>
              <a:t>– cannot be accessed  from outside the process that created it. Typically, a parent process creates a pipe and uses it to communicate with a child process that it created. </a:t>
            </a:r>
          </a:p>
          <a:p>
            <a:r>
              <a:rPr lang="en-US" altLang="en-US" b="1" smtClean="0"/>
              <a:t>Named pipes </a:t>
            </a:r>
            <a:r>
              <a:rPr lang="en-US" altLang="en-US" smtClean="0"/>
              <a:t>– can be accessed without a parent-child relationship.</a:t>
            </a:r>
          </a:p>
          <a:p>
            <a:pPr>
              <a:buFont typeface="Monotype Sorts" pitchFamily="-84" charset="2"/>
              <a:buNone/>
            </a:pPr>
            <a:endParaRPr lang="en-US" altLang="en-US" smtClean="0"/>
          </a:p>
          <a:p>
            <a:pPr lvl="1"/>
            <a:endParaRPr lang="en-US" altLang="en-US" smtClean="0"/>
          </a:p>
        </p:txBody>
      </p:sp>
    </p:spTree>
    <p:extLst>
      <p:ext uri="{BB962C8B-B14F-4D97-AF65-F5344CB8AC3E}">
        <p14:creationId xmlns:p14="http://schemas.microsoft.com/office/powerpoint/2010/main" val="370663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6"/>
          <p:cNvSpPr>
            <a:spLocks noGrp="1"/>
          </p:cNvSpPr>
          <p:nvPr>
            <p:ph type="title"/>
          </p:nvPr>
        </p:nvSpPr>
        <p:spPr>
          <a:xfrm>
            <a:off x="1981200" y="130176"/>
            <a:ext cx="8229600" cy="576263"/>
          </a:xfrm>
        </p:spPr>
        <p:txBody>
          <a:bodyPr>
            <a:normAutofit fontScale="90000"/>
          </a:bodyPr>
          <a:lstStyle/>
          <a:p>
            <a:r>
              <a:rPr lang="en-US" altLang="en-US" smtClean="0"/>
              <a:t>Ordinary Pipes</a:t>
            </a:r>
          </a:p>
        </p:txBody>
      </p:sp>
      <p:sp>
        <p:nvSpPr>
          <p:cNvPr id="54275" name="Content Placeholder 7"/>
          <p:cNvSpPr>
            <a:spLocks noGrp="1"/>
          </p:cNvSpPr>
          <p:nvPr>
            <p:ph idx="1"/>
          </p:nvPr>
        </p:nvSpPr>
        <p:spPr>
          <a:xfrm>
            <a:off x="2346326" y="1138239"/>
            <a:ext cx="7612063" cy="4930775"/>
          </a:xfrm>
        </p:spPr>
        <p:txBody>
          <a:bodyPr>
            <a:normAutofit fontScale="92500" lnSpcReduction="10000"/>
          </a:bodyPr>
          <a:lstStyle/>
          <a:p>
            <a:r>
              <a:rPr lang="en-US" altLang="en-US" smtClean="0"/>
              <a:t>Ordinary Pipes</a:t>
            </a:r>
            <a:r>
              <a:rPr lang="en-US" altLang="en-US" b="1" smtClean="0"/>
              <a:t> </a:t>
            </a:r>
            <a:r>
              <a:rPr lang="en-US" altLang="en-US" smtClean="0"/>
              <a:t>allow communication in standard producer-consumer style</a:t>
            </a:r>
          </a:p>
          <a:p>
            <a:r>
              <a:rPr lang="en-US" altLang="en-US" smtClean="0"/>
              <a:t>Producer writes to one end (the </a:t>
            </a:r>
            <a:r>
              <a:rPr lang="en-US" altLang="en-US" b="1" smtClean="0">
                <a:solidFill>
                  <a:srgbClr val="0000FF"/>
                </a:solidFill>
              </a:rPr>
              <a:t>write-end </a:t>
            </a:r>
            <a:r>
              <a:rPr lang="en-US" altLang="en-US" smtClean="0"/>
              <a:t>of the pipe)</a:t>
            </a:r>
          </a:p>
          <a:p>
            <a:r>
              <a:rPr lang="en-US" altLang="en-US" smtClean="0"/>
              <a:t>Consumer reads from the other end (the </a:t>
            </a:r>
            <a:r>
              <a:rPr lang="en-US" altLang="en-US" b="1" smtClean="0">
                <a:solidFill>
                  <a:srgbClr val="0000FF"/>
                </a:solidFill>
              </a:rPr>
              <a:t>read-end</a:t>
            </a:r>
            <a:r>
              <a:rPr lang="en-US" altLang="en-US" i="1" smtClean="0"/>
              <a:t> </a:t>
            </a:r>
            <a:r>
              <a:rPr lang="en-US" altLang="en-US" smtClean="0"/>
              <a:t>of the pipe)</a:t>
            </a:r>
          </a:p>
          <a:p>
            <a:r>
              <a:rPr lang="en-US" altLang="en-US" smtClean="0"/>
              <a:t>Ordinary pipes are therefore unidirectional</a:t>
            </a:r>
          </a:p>
          <a:p>
            <a:r>
              <a:rPr lang="en-US" altLang="en-US" smtClean="0"/>
              <a:t>Require parent-child relationship between communicating processes</a:t>
            </a:r>
          </a:p>
          <a:p>
            <a:pPr>
              <a:buFont typeface="Monotype Sorts" pitchFamily="-84" charset="2"/>
              <a:buNone/>
            </a:pPr>
            <a:endParaRPr lang="en-US" altLang="en-US" smtClean="0"/>
          </a:p>
          <a:p>
            <a:endParaRPr lang="en-US" altLang="en-US" smtClean="0"/>
          </a:p>
          <a:p>
            <a:endParaRPr lang="en-US" altLang="en-US" smtClean="0"/>
          </a:p>
          <a:p>
            <a:endParaRPr lang="en-US" altLang="en-US" smtClean="0"/>
          </a:p>
          <a:p>
            <a:pPr>
              <a:buFont typeface="Monotype Sorts" pitchFamily="-84" charset="2"/>
              <a:buNone/>
            </a:pPr>
            <a:endParaRPr lang="en-US" altLang="en-US" smtClean="0"/>
          </a:p>
          <a:p>
            <a:pPr>
              <a:buFont typeface="Monotype Sorts" pitchFamily="-84" charset="2"/>
              <a:buNone/>
            </a:pPr>
            <a:endParaRPr lang="en-US" altLang="en-US" sz="800"/>
          </a:p>
          <a:p>
            <a:r>
              <a:rPr lang="en-US" altLang="en-US" smtClean="0"/>
              <a:t>Windows calls these </a:t>
            </a:r>
            <a:r>
              <a:rPr lang="en-US" altLang="en-US" b="1" smtClean="0">
                <a:solidFill>
                  <a:srgbClr val="0000FF"/>
                </a:solidFill>
              </a:rPr>
              <a:t>anonymous pipes</a:t>
            </a:r>
          </a:p>
        </p:txBody>
      </p:sp>
      <p:pic>
        <p:nvPicPr>
          <p:cNvPr id="113667"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1314" y="3530601"/>
            <a:ext cx="3889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46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6"/>
          <p:cNvSpPr>
            <a:spLocks noGrp="1"/>
          </p:cNvSpPr>
          <p:nvPr>
            <p:ph type="title"/>
          </p:nvPr>
        </p:nvSpPr>
        <p:spPr>
          <a:xfrm>
            <a:off x="1997075" y="152401"/>
            <a:ext cx="8229600" cy="576263"/>
          </a:xfrm>
        </p:spPr>
        <p:txBody>
          <a:bodyPr>
            <a:normAutofit fontScale="90000"/>
          </a:bodyPr>
          <a:lstStyle/>
          <a:p>
            <a:r>
              <a:rPr lang="en-US" altLang="en-US" smtClean="0"/>
              <a:t>Named Pipes</a:t>
            </a:r>
          </a:p>
        </p:txBody>
      </p:sp>
      <p:sp>
        <p:nvSpPr>
          <p:cNvPr id="115714" name="Content Placeholder 7"/>
          <p:cNvSpPr>
            <a:spLocks noGrp="1"/>
          </p:cNvSpPr>
          <p:nvPr>
            <p:ph idx="1"/>
          </p:nvPr>
        </p:nvSpPr>
        <p:spPr>
          <a:xfrm>
            <a:off x="2330450" y="1233489"/>
            <a:ext cx="7061200" cy="4530725"/>
          </a:xfrm>
        </p:spPr>
        <p:txBody>
          <a:bodyPr/>
          <a:lstStyle/>
          <a:p>
            <a:r>
              <a:rPr lang="en-US" altLang="en-US" smtClean="0"/>
              <a:t>Named Pipes are more powerful than ordinary pipes</a:t>
            </a:r>
          </a:p>
          <a:p>
            <a:r>
              <a:rPr lang="en-US" altLang="en-US" smtClean="0"/>
              <a:t>Communication is bidirectional</a:t>
            </a:r>
          </a:p>
          <a:p>
            <a:r>
              <a:rPr lang="en-US" altLang="en-US" smtClean="0"/>
              <a:t>No parent-child relationship is necessary between the communicating processes</a:t>
            </a:r>
          </a:p>
          <a:p>
            <a:r>
              <a:rPr lang="en-US" altLang="en-US" smtClean="0"/>
              <a:t>Several processes can use the named pipe for communication</a:t>
            </a:r>
          </a:p>
          <a:p>
            <a:r>
              <a:rPr lang="en-US" altLang="en-US" smtClean="0"/>
              <a:t>Provided on both UNIX and Windows systems</a:t>
            </a:r>
          </a:p>
          <a:p>
            <a:endParaRPr lang="en-US" altLang="en-US" smtClean="0"/>
          </a:p>
        </p:txBody>
      </p:sp>
    </p:spTree>
    <p:extLst>
      <p:ext uri="{BB962C8B-B14F-4D97-AF65-F5344CB8AC3E}">
        <p14:creationId xmlns:p14="http://schemas.microsoft.com/office/powerpoint/2010/main" val="148141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2584450" y="277813"/>
            <a:ext cx="7626350" cy="576262"/>
          </a:xfrm>
        </p:spPr>
        <p:txBody>
          <a:bodyPr>
            <a:normAutofit fontScale="90000"/>
          </a:bodyPr>
          <a:lstStyle/>
          <a:p>
            <a:pPr eaLnBrk="1" hangingPunct="1"/>
            <a:r>
              <a:rPr lang="en-US" altLang="en-US" smtClean="0"/>
              <a:t>Cooperating Processes</a:t>
            </a:r>
          </a:p>
        </p:txBody>
      </p:sp>
      <p:sp>
        <p:nvSpPr>
          <p:cNvPr id="63490" name="Rectangle 3"/>
          <p:cNvSpPr>
            <a:spLocks noGrp="1" noChangeArrowheads="1"/>
          </p:cNvSpPr>
          <p:nvPr>
            <p:ph idx="1"/>
          </p:nvPr>
        </p:nvSpPr>
        <p:spPr>
          <a:xfrm>
            <a:off x="2330451" y="1233489"/>
            <a:ext cx="7529513" cy="4530725"/>
          </a:xfrm>
        </p:spPr>
        <p:txBody>
          <a:bodyPr/>
          <a:lstStyle/>
          <a:p>
            <a:r>
              <a:rPr lang="en-US" altLang="en-US" b="1" i="1" dirty="0" smtClean="0"/>
              <a:t>Independent</a:t>
            </a:r>
            <a:r>
              <a:rPr lang="en-US" altLang="en-US" dirty="0" smtClean="0"/>
              <a:t> process cannot affect or be affected by the execution of another process</a:t>
            </a:r>
          </a:p>
          <a:p>
            <a:r>
              <a:rPr lang="en-US" altLang="en-US" b="1" i="1" dirty="0" smtClean="0">
                <a:solidFill>
                  <a:srgbClr val="000000"/>
                </a:solidFill>
              </a:rPr>
              <a:t>Cooperating</a:t>
            </a:r>
            <a:r>
              <a:rPr lang="en-US" altLang="en-US" dirty="0" smtClean="0"/>
              <a:t> process can affect or be affected by the execution of another process</a:t>
            </a:r>
          </a:p>
          <a:p>
            <a:r>
              <a:rPr lang="en-US" altLang="en-US" dirty="0" smtClean="0"/>
              <a:t>Advantages of process cooperation</a:t>
            </a:r>
          </a:p>
          <a:p>
            <a:pPr lvl="1"/>
            <a:r>
              <a:rPr lang="en-US" altLang="en-US" dirty="0" smtClean="0"/>
              <a:t>Information sharing </a:t>
            </a:r>
          </a:p>
          <a:p>
            <a:pPr lvl="1"/>
            <a:r>
              <a:rPr lang="en-US" altLang="en-US" dirty="0" smtClean="0"/>
              <a:t>Computation speed-up</a:t>
            </a:r>
          </a:p>
          <a:p>
            <a:pPr lvl="1"/>
            <a:r>
              <a:rPr lang="en-US" altLang="en-US" dirty="0" smtClean="0"/>
              <a:t>Modularity</a:t>
            </a:r>
          </a:p>
          <a:p>
            <a:pPr lvl="1"/>
            <a:r>
              <a:rPr lang="en-US" altLang="en-US" dirty="0" smtClean="0"/>
              <a:t>Convenience</a:t>
            </a:r>
          </a:p>
        </p:txBody>
      </p:sp>
    </p:spTree>
    <p:extLst>
      <p:ext uri="{BB962C8B-B14F-4D97-AF65-F5344CB8AC3E}">
        <p14:creationId xmlns:p14="http://schemas.microsoft.com/office/powerpoint/2010/main" val="364120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2581275" y="95251"/>
            <a:ext cx="8229600" cy="576263"/>
          </a:xfrm>
        </p:spPr>
        <p:txBody>
          <a:bodyPr/>
          <a:lstStyle/>
          <a:p>
            <a:pPr eaLnBrk="1" hangingPunct="1"/>
            <a:r>
              <a:rPr lang="en-US" altLang="en-US" sz="2500" dirty="0"/>
              <a:t>Interprocess Communication –  Shared Memory</a:t>
            </a:r>
          </a:p>
        </p:txBody>
      </p:sp>
      <p:sp>
        <p:nvSpPr>
          <p:cNvPr id="67586" name="Rectangle 3"/>
          <p:cNvSpPr>
            <a:spLocks noGrp="1" noChangeArrowheads="1"/>
          </p:cNvSpPr>
          <p:nvPr>
            <p:ph idx="1"/>
          </p:nvPr>
        </p:nvSpPr>
        <p:spPr>
          <a:xfrm>
            <a:off x="2422526" y="1233489"/>
            <a:ext cx="6621463" cy="4530725"/>
          </a:xfrm>
        </p:spPr>
        <p:txBody>
          <a:bodyPr>
            <a:normAutofit/>
          </a:bodyPr>
          <a:lstStyle/>
          <a:p>
            <a:pPr>
              <a:lnSpc>
                <a:spcPct val="90000"/>
              </a:lnSpc>
            </a:pPr>
            <a:r>
              <a:rPr lang="en-US" altLang="en-US" smtClean="0"/>
              <a:t>An area of memory shared among the processes that wish to communicate</a:t>
            </a:r>
          </a:p>
          <a:p>
            <a:pPr>
              <a:lnSpc>
                <a:spcPct val="90000"/>
              </a:lnSpc>
            </a:pPr>
            <a:r>
              <a:rPr lang="en-US" altLang="en-US" smtClean="0"/>
              <a:t>The communication is under the control of the users processes not the operating system.</a:t>
            </a:r>
          </a:p>
          <a:p>
            <a:pPr>
              <a:lnSpc>
                <a:spcPct val="90000"/>
              </a:lnSpc>
            </a:pPr>
            <a:r>
              <a:rPr lang="en-US" altLang="en-US" smtClean="0"/>
              <a:t>Major issues is to provide mechanism that will allow the user processes to synchronize their actions when they access shared memory. </a:t>
            </a:r>
          </a:p>
          <a:p>
            <a:pPr>
              <a:lnSpc>
                <a:spcPct val="90000"/>
              </a:lnSpc>
            </a:pPr>
            <a:r>
              <a:rPr lang="en-US" altLang="en-US" smtClean="0"/>
              <a:t>Synchronization is discussed in great details in Chapters 6 &amp; 7.</a:t>
            </a:r>
          </a:p>
          <a:p>
            <a:pPr>
              <a:lnSpc>
                <a:spcPct val="90000"/>
              </a:lnSpc>
            </a:pPr>
            <a:endParaRPr lang="en-US" altLang="en-US" smtClean="0"/>
          </a:p>
          <a:p>
            <a:pPr>
              <a:lnSpc>
                <a:spcPct val="90000"/>
              </a:lnSpc>
            </a:pPr>
            <a:endParaRPr lang="en-US" altLang="en-US" smtClean="0"/>
          </a:p>
          <a:p>
            <a:pPr lvl="1">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408913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2273300" y="247651"/>
            <a:ext cx="7937500" cy="576263"/>
          </a:xfrm>
        </p:spPr>
        <p:txBody>
          <a:bodyPr>
            <a:normAutofit fontScale="90000"/>
          </a:bodyPr>
          <a:lstStyle/>
          <a:p>
            <a:pPr eaLnBrk="1" hangingPunct="1"/>
            <a:r>
              <a:rPr lang="en-US" altLang="en-US" smtClean="0"/>
              <a:t>Producer-Consumer Problem</a:t>
            </a:r>
          </a:p>
        </p:txBody>
      </p:sp>
      <p:sp>
        <p:nvSpPr>
          <p:cNvPr id="65538" name="Rectangle 3"/>
          <p:cNvSpPr>
            <a:spLocks noGrp="1" noChangeArrowheads="1"/>
          </p:cNvSpPr>
          <p:nvPr>
            <p:ph idx="1"/>
          </p:nvPr>
        </p:nvSpPr>
        <p:spPr>
          <a:xfrm>
            <a:off x="2366963" y="1185864"/>
            <a:ext cx="6667500" cy="4498975"/>
          </a:xfrm>
        </p:spPr>
        <p:txBody>
          <a:bodyPr>
            <a:normAutofit/>
          </a:bodyPr>
          <a:lstStyle/>
          <a:p>
            <a:pPr algn="just"/>
            <a:r>
              <a:rPr lang="en-US" altLang="en-US" sz="3200" dirty="0" smtClean="0"/>
              <a:t>Paradigm for cooperating processes, </a:t>
            </a:r>
            <a:r>
              <a:rPr lang="en-US" altLang="en-US" sz="3200" i="1" dirty="0" smtClean="0"/>
              <a:t>producer</a:t>
            </a:r>
            <a:r>
              <a:rPr lang="en-US" altLang="en-US" sz="3200" dirty="0" smtClean="0"/>
              <a:t> process produces information that is consumed by a </a:t>
            </a:r>
            <a:r>
              <a:rPr lang="en-US" altLang="en-US" sz="3200" i="1" dirty="0" smtClean="0"/>
              <a:t>consumer</a:t>
            </a:r>
            <a:r>
              <a:rPr lang="en-US" altLang="en-US" sz="3200" dirty="0" smtClean="0"/>
              <a:t> process</a:t>
            </a:r>
          </a:p>
          <a:p>
            <a:pPr lvl="1" algn="just"/>
            <a:r>
              <a:rPr lang="en-US" altLang="en-US" sz="2800" b="1" dirty="0" smtClean="0">
                <a:solidFill>
                  <a:srgbClr val="3366FF"/>
                </a:solidFill>
              </a:rPr>
              <a:t>unbounded-buffer </a:t>
            </a:r>
            <a:r>
              <a:rPr lang="en-US" altLang="en-US" sz="2800" dirty="0" smtClean="0"/>
              <a:t>places no practical limit on the size of the buffer</a:t>
            </a:r>
          </a:p>
          <a:p>
            <a:pPr lvl="1" algn="just"/>
            <a:r>
              <a:rPr lang="en-US" altLang="en-US" sz="2800" b="1" dirty="0" smtClean="0">
                <a:solidFill>
                  <a:srgbClr val="3366FF"/>
                </a:solidFill>
              </a:rPr>
              <a:t>bounded-buffer </a:t>
            </a:r>
            <a:r>
              <a:rPr lang="en-US" altLang="en-US" sz="2800" dirty="0" smtClean="0"/>
              <a:t>assumes that there is a fixed buffer size</a:t>
            </a:r>
          </a:p>
        </p:txBody>
      </p:sp>
    </p:spTree>
    <p:extLst>
      <p:ext uri="{BB962C8B-B14F-4D97-AF65-F5344CB8AC3E}">
        <p14:creationId xmlns:p14="http://schemas.microsoft.com/office/powerpoint/2010/main" val="266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en-US" altLang="en-US" sz="4000" b="1"/>
              <a:t>The Producer Consumer Problem</a:t>
            </a:r>
            <a:r>
              <a:rPr lang="en-US" altLang="en-US" sz="4000"/>
              <a:t> </a:t>
            </a:r>
          </a:p>
        </p:txBody>
      </p:sp>
      <p:sp>
        <p:nvSpPr>
          <p:cNvPr id="103427" name="Rectangle 3"/>
          <p:cNvSpPr>
            <a:spLocks noGrp="1" noChangeArrowheads="1"/>
          </p:cNvSpPr>
          <p:nvPr>
            <p:ph idx="1"/>
          </p:nvPr>
        </p:nvSpPr>
        <p:spPr/>
        <p:txBody>
          <a:bodyPr>
            <a:normAutofit/>
          </a:bodyPr>
          <a:lstStyle/>
          <a:p>
            <a:pPr algn="just">
              <a:lnSpc>
                <a:spcPct val="70000"/>
              </a:lnSpc>
            </a:pPr>
            <a:r>
              <a:rPr lang="en-US" altLang="en-US" sz="2800" dirty="0"/>
              <a:t>The producer-consumer problem illustrates the need for synchronization in systems where many processes share a resource. In the problem, two processes share a fixed-size buffer. One process produces information and puts it in the buffer, while the other process consumes information from the buffer. These processes do not take turns accessing the buffer, they both work concurrently. Herein lies the problem. What happens if the producer tries to put an item into a full buffer? What happens if the consumer tries to take an item from an empty buffer? </a:t>
            </a:r>
          </a:p>
          <a:p>
            <a:pPr>
              <a:lnSpc>
                <a:spcPct val="70000"/>
              </a:lnSpc>
            </a:pPr>
            <a:endParaRPr lang="en-US" altLang="en-US" sz="2800" dirty="0"/>
          </a:p>
        </p:txBody>
      </p:sp>
    </p:spTree>
    <p:extLst>
      <p:ext uri="{BB962C8B-B14F-4D97-AF65-F5344CB8AC3E}">
        <p14:creationId xmlns:p14="http://schemas.microsoft.com/office/powerpoint/2010/main" val="2858453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Producer</a:t>
            </a:r>
          </a:p>
        </p:txBody>
      </p:sp>
      <p:pic>
        <p:nvPicPr>
          <p:cNvPr id="105475" name="Picture 3" descr="produc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878014"/>
            <a:ext cx="6477000" cy="400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181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Consumer</a:t>
            </a:r>
          </a:p>
        </p:txBody>
      </p:sp>
      <p:pic>
        <p:nvPicPr>
          <p:cNvPr id="107523" name="Picture 3" descr="consu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81200"/>
            <a:ext cx="7239000" cy="446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71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2570164" y="300038"/>
            <a:ext cx="8074025" cy="457200"/>
          </a:xfrm>
        </p:spPr>
        <p:txBody>
          <a:bodyPr>
            <a:normAutofit/>
          </a:bodyPr>
          <a:lstStyle/>
          <a:p>
            <a:pPr eaLnBrk="1" hangingPunct="1"/>
            <a:r>
              <a:rPr lang="en-US" altLang="en-US" sz="2800"/>
              <a:t>Bounded-Buffer – Shared-Memory Solution</a:t>
            </a:r>
          </a:p>
        </p:txBody>
      </p:sp>
      <p:sp>
        <p:nvSpPr>
          <p:cNvPr id="69634" name="Rectangle 3"/>
          <p:cNvSpPr>
            <a:spLocks noGrp="1" noChangeArrowheads="1"/>
          </p:cNvSpPr>
          <p:nvPr>
            <p:ph idx="1"/>
          </p:nvPr>
        </p:nvSpPr>
        <p:spPr>
          <a:xfrm>
            <a:off x="2719388" y="1203325"/>
            <a:ext cx="7131050" cy="4700588"/>
          </a:xfrm>
        </p:spPr>
        <p:txBody>
          <a:bodyPr/>
          <a:lstStyle/>
          <a:p>
            <a:r>
              <a:rPr lang="en-US" altLang="en-US" sz="1600"/>
              <a:t>Shared data</a:t>
            </a:r>
          </a:p>
          <a:p>
            <a:pPr marL="1598613" lvl="3">
              <a:buNone/>
            </a:pPr>
            <a:r>
              <a:rPr lang="en-US" altLang="en-US" sz="1600" b="1">
                <a:latin typeface="Courier New" panose="02070309020205020404" pitchFamily="49" charset="0"/>
              </a:rPr>
              <a:t>#define BUFFER_SIZE 10</a:t>
            </a:r>
          </a:p>
          <a:p>
            <a:pPr marL="1598613" lvl="3">
              <a:buNone/>
            </a:pPr>
            <a:r>
              <a:rPr lang="en-US" altLang="en-US" sz="1600" b="1">
                <a:latin typeface="Courier New" panose="02070309020205020404" pitchFamily="49" charset="0"/>
              </a:rPr>
              <a:t>typedef struct {</a:t>
            </a:r>
          </a:p>
          <a:p>
            <a:pPr marL="1598613" lvl="3">
              <a:buNone/>
            </a:pPr>
            <a:r>
              <a:rPr lang="en-US" altLang="en-US" sz="1600" b="1">
                <a:latin typeface="Courier New" panose="02070309020205020404" pitchFamily="49" charset="0"/>
              </a:rPr>
              <a:t>	. . .</a:t>
            </a:r>
          </a:p>
          <a:p>
            <a:pPr marL="1598613" lvl="3">
              <a:buNone/>
            </a:pPr>
            <a:r>
              <a:rPr lang="en-US" altLang="en-US" sz="1600" b="1">
                <a:latin typeface="Courier New" panose="02070309020205020404" pitchFamily="49" charset="0"/>
              </a:rPr>
              <a:t>} item;</a:t>
            </a:r>
          </a:p>
          <a:p>
            <a:pPr marL="1598613" lvl="3">
              <a:buNone/>
            </a:pPr>
            <a:endParaRPr lang="en-US" altLang="en-US" sz="1600" b="1">
              <a:latin typeface="Courier New" panose="02070309020205020404" pitchFamily="49" charset="0"/>
            </a:endParaRPr>
          </a:p>
          <a:p>
            <a:pPr marL="1598613" lvl="3">
              <a:buNone/>
            </a:pPr>
            <a:r>
              <a:rPr lang="en-US" altLang="en-US" sz="1600" b="1">
                <a:latin typeface="Courier New" panose="02070309020205020404" pitchFamily="49" charset="0"/>
              </a:rPr>
              <a:t>item buffer[BUFFER_SIZE];</a:t>
            </a:r>
          </a:p>
          <a:p>
            <a:pPr marL="1598613" lvl="3">
              <a:buNone/>
            </a:pPr>
            <a:r>
              <a:rPr lang="en-US" altLang="en-US" sz="1600" b="1">
                <a:latin typeface="Courier New" panose="02070309020205020404" pitchFamily="49" charset="0"/>
              </a:rPr>
              <a:t>int in = 0;</a:t>
            </a:r>
          </a:p>
          <a:p>
            <a:pPr marL="1598613" lvl="3">
              <a:buNone/>
            </a:pPr>
            <a:r>
              <a:rPr lang="en-US" altLang="en-US" sz="1600" b="1">
                <a:latin typeface="Courier New" panose="02070309020205020404" pitchFamily="49" charset="0"/>
              </a:rPr>
              <a:t>int out = 0;</a:t>
            </a:r>
          </a:p>
          <a:p>
            <a:pPr marL="1598613" lvl="3">
              <a:buNone/>
            </a:pPr>
            <a:endParaRPr lang="en-US" altLang="en-US" sz="1600"/>
          </a:p>
          <a:p>
            <a:r>
              <a:rPr lang="en-US" altLang="en-US" sz="1600"/>
              <a:t>Solution is correct, but can only use </a:t>
            </a:r>
            <a:r>
              <a:rPr lang="en-US" altLang="en-US" sz="1600" b="1">
                <a:latin typeface="Courier New" panose="02070309020205020404" pitchFamily="49" charset="0"/>
              </a:rPr>
              <a:t>BUFFER_SIZE-1</a:t>
            </a:r>
            <a:r>
              <a:rPr lang="en-US" altLang="en-US" sz="1600"/>
              <a:t> elements</a:t>
            </a:r>
          </a:p>
          <a:p>
            <a:pPr marL="1598613" lvl="3">
              <a:buNone/>
            </a:pPr>
            <a:endParaRPr lang="en-US" altLang="en-US" sz="2000" b="1"/>
          </a:p>
        </p:txBody>
      </p:sp>
    </p:spTree>
    <p:extLst>
      <p:ext uri="{BB962C8B-B14F-4D97-AF65-F5344CB8AC3E}">
        <p14:creationId xmlns:p14="http://schemas.microsoft.com/office/powerpoint/2010/main" val="2243034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72</TotalTime>
  <Words>1198</Words>
  <Application>Microsoft Office PowerPoint</Application>
  <PresentationFormat>Widescreen</PresentationFormat>
  <Paragraphs>225</Paragraphs>
  <Slides>27</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ＭＳ Ｐゴシック</vt:lpstr>
      <vt:lpstr>ＭＳ Ｐゴシック</vt:lpstr>
      <vt:lpstr>Arial</vt:lpstr>
      <vt:lpstr>Calibri</vt:lpstr>
      <vt:lpstr>Courier New</vt:lpstr>
      <vt:lpstr>Monaco</vt:lpstr>
      <vt:lpstr>Monotype Sorts</vt:lpstr>
      <vt:lpstr>Times New Roman</vt:lpstr>
      <vt:lpstr>Tw Cen MT</vt:lpstr>
      <vt:lpstr>Tw Cen MT Condensed</vt:lpstr>
      <vt:lpstr>Wingdings</vt:lpstr>
      <vt:lpstr>Wingdings 3</vt:lpstr>
      <vt:lpstr>Integral</vt:lpstr>
      <vt:lpstr>Interprocess Communication</vt:lpstr>
      <vt:lpstr>Communications Models </vt:lpstr>
      <vt:lpstr>Cooperating Processes</vt:lpstr>
      <vt:lpstr>Interprocess Communication –  Shared Memory</vt:lpstr>
      <vt:lpstr>Producer-Consumer Problem</vt:lpstr>
      <vt:lpstr>The Producer Consumer Problem </vt:lpstr>
      <vt:lpstr>Producer</vt:lpstr>
      <vt:lpstr>Consumer</vt:lpstr>
      <vt:lpstr>Bounded-Buffer – Shared-Memory Solution</vt:lpstr>
      <vt:lpstr>Producer Process – Shared Memory</vt:lpstr>
      <vt:lpstr>Consumer Process – Shared Memory</vt:lpstr>
      <vt:lpstr>PowerPoint Presentation</vt:lpstr>
      <vt:lpstr>Interprocess Communication – Message Passing</vt:lpstr>
      <vt:lpstr>Message Passing (Cont.)</vt:lpstr>
      <vt:lpstr>Message Passing (Cont.)</vt:lpstr>
      <vt:lpstr>Direct Communication</vt:lpstr>
      <vt:lpstr>Indirect Communication</vt:lpstr>
      <vt:lpstr>Indirect Communication</vt:lpstr>
      <vt:lpstr>Indirect Communication</vt:lpstr>
      <vt:lpstr>Synchronization</vt:lpstr>
      <vt:lpstr>Producer – Shared Memory</vt:lpstr>
      <vt:lpstr>Consumer– Shared Memory</vt:lpstr>
      <vt:lpstr>Buffering</vt:lpstr>
      <vt:lpstr>   Pipe</vt:lpstr>
      <vt:lpstr>Pipes</vt:lpstr>
      <vt:lpstr>Ordinary Pipes</vt:lpstr>
      <vt:lpstr>Named Pipes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fhraza</dc:creator>
  <cp:lastModifiedBy>fhraza</cp:lastModifiedBy>
  <cp:revision>25</cp:revision>
  <dcterms:created xsi:type="dcterms:W3CDTF">2019-11-11T12:58:56Z</dcterms:created>
  <dcterms:modified xsi:type="dcterms:W3CDTF">2019-11-19T07:25:34Z</dcterms:modified>
</cp:coreProperties>
</file>