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FCCAD64-0C0D-4F2E-A23E-BD9EA333439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226050-5600-4D3A-82C1-3D8884EA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54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4D93-2249-483F-BDFE-CC55403481F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CA55-FA83-4A13-903A-0353586F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0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4D93-2249-483F-BDFE-CC55403481F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CA55-FA83-4A13-903A-0353586F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7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4D93-2249-483F-BDFE-CC55403481F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CA55-FA83-4A13-903A-0353586F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2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4D93-2249-483F-BDFE-CC55403481F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CA55-FA83-4A13-903A-0353586F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0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4D93-2249-483F-BDFE-CC55403481F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CA55-FA83-4A13-903A-0353586F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7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4D93-2249-483F-BDFE-CC55403481F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CA55-FA83-4A13-903A-0353586F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1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4D93-2249-483F-BDFE-CC55403481F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CA55-FA83-4A13-903A-0353586F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2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4D93-2249-483F-BDFE-CC55403481F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CA55-FA83-4A13-903A-0353586F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6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4D93-2249-483F-BDFE-CC55403481F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CA55-FA83-4A13-903A-0353586F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4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4D93-2249-483F-BDFE-CC55403481F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CA55-FA83-4A13-903A-0353586F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4D93-2249-483F-BDFE-CC55403481F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CA55-FA83-4A13-903A-0353586F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8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D4D93-2249-483F-BDFE-CC55403481F7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8CA55-FA83-4A13-903A-0353586F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u="sng" dirty="0"/>
              <a:t>Round Robin Scheduling-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2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www.gatevidyalay.com/wp-content/uploads/2018/10/Round-Robin-Scheduling-Problem-01-Gantt-Char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94" y="3386931"/>
            <a:ext cx="8510043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06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01259"/>
              </p:ext>
            </p:extLst>
          </p:nvPr>
        </p:nvGraphicFramePr>
        <p:xfrm>
          <a:off x="4830127" y="1290751"/>
          <a:ext cx="6372225" cy="2468880"/>
        </p:xfrm>
        <a:graphic>
          <a:graphicData uri="http://schemas.openxmlformats.org/drawingml/2006/table">
            <a:tbl>
              <a:tblPr/>
              <a:tblGrid>
                <a:gridCol w="1173329">
                  <a:extLst>
                    <a:ext uri="{9D8B030D-6E8A-4147-A177-3AD203B41FA5}">
                      <a16:colId xmlns:a16="http://schemas.microsoft.com/office/drawing/2014/main" val="2703572062"/>
                    </a:ext>
                  </a:extLst>
                </a:gridCol>
                <a:gridCol w="1259182">
                  <a:extLst>
                    <a:ext uri="{9D8B030D-6E8A-4147-A177-3AD203B41FA5}">
                      <a16:colId xmlns:a16="http://schemas.microsoft.com/office/drawing/2014/main" val="3059603927"/>
                    </a:ext>
                  </a:extLst>
                </a:gridCol>
                <a:gridCol w="1783841">
                  <a:extLst>
                    <a:ext uri="{9D8B030D-6E8A-4147-A177-3AD203B41FA5}">
                      <a16:colId xmlns:a16="http://schemas.microsoft.com/office/drawing/2014/main" val="2417932222"/>
                    </a:ext>
                  </a:extLst>
                </a:gridCol>
                <a:gridCol w="2155873">
                  <a:extLst>
                    <a:ext uri="{9D8B030D-6E8A-4147-A177-3AD203B41FA5}">
                      <a16:colId xmlns:a16="http://schemas.microsoft.com/office/drawing/2014/main" val="390416169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Process Id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Exit time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Turn Around time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Waiting time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577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13 – 0 = 13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13 – 5 = 8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0837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12 – 1 = 11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11 – 3 = 8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083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 – 2 = 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 – 1 = 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881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 – 3 = 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 – 2 = 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3427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14 – 4 = 10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 – 3 = 7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4302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5029" y="4092807"/>
            <a:ext cx="7413568" cy="14939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6501" rIns="0" bIns="7141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Now,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Average Turn Around time = (13 + 11 + 3 + 6 + 10) / 5 = 43 / 5 = 8.6 unit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Average waiting time = (8 + 8 + 2 + 4 + 7) / 5 = 29 / 5 = 5.8 unit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44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14713" y="2553494"/>
          <a:ext cx="5362574" cy="2895600"/>
        </p:xfrm>
        <a:graphic>
          <a:graphicData uri="http://schemas.openxmlformats.org/drawingml/2006/table">
            <a:tbl>
              <a:tblPr/>
              <a:tblGrid>
                <a:gridCol w="1793886">
                  <a:extLst>
                    <a:ext uri="{9D8B030D-6E8A-4147-A177-3AD203B41FA5}">
                      <a16:colId xmlns:a16="http://schemas.microsoft.com/office/drawing/2014/main" val="2181847945"/>
                    </a:ext>
                  </a:extLst>
                </a:gridCol>
                <a:gridCol w="1784344">
                  <a:extLst>
                    <a:ext uri="{9D8B030D-6E8A-4147-A177-3AD203B41FA5}">
                      <a16:colId xmlns:a16="http://schemas.microsoft.com/office/drawing/2014/main" val="2498561349"/>
                    </a:ext>
                  </a:extLst>
                </a:gridCol>
                <a:gridCol w="1784344">
                  <a:extLst>
                    <a:ext uri="{9D8B030D-6E8A-4147-A177-3AD203B41FA5}">
                      <a16:colId xmlns:a16="http://schemas.microsoft.com/office/drawing/2014/main" val="129369220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Process Id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Arrival time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Burst time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6917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137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3418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2997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9241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5997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60568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smtClean="0">
                <a:ln>
                  <a:noFill/>
                </a:ln>
                <a:solidFill>
                  <a:srgbClr val="303030"/>
                </a:solidFill>
                <a:effectLst/>
                <a:latin typeface="Roboto Condensed"/>
              </a:rPr>
              <a:t>Problem-02:</a:t>
            </a:r>
            <a:endParaRPr kumimoji="0" lang="en-US" altLang="en-US" sz="1600" b="1" i="0" u="none" strike="noStrike" cap="none" normalizeH="0" baseline="0" smtClean="0">
              <a:ln>
                <a:noFill/>
              </a:ln>
              <a:solidFill>
                <a:srgbClr val="303030"/>
              </a:solidFill>
              <a:effectLst/>
              <a:latin typeface="Roboto Condense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Consider the set of 6 processes whose arrival time and burst time are given below-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If the CPU scheduling policy is Round Robin with time quantum = 2, calculate the average waiting time and average turn around time.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80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 descr="https://www.gatevidyalay.com/wp-content/uploads/2018/10/Round-Robin-Scheduling-Problem-02-Gantt-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889" y="2718480"/>
            <a:ext cx="6438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50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973363"/>
              </p:ext>
            </p:extLst>
          </p:nvPr>
        </p:nvGraphicFramePr>
        <p:xfrm>
          <a:off x="3118893" y="1981449"/>
          <a:ext cx="6372225" cy="3726180"/>
        </p:xfrm>
        <a:graphic>
          <a:graphicData uri="http://schemas.openxmlformats.org/drawingml/2006/table">
            <a:tbl>
              <a:tblPr/>
              <a:tblGrid>
                <a:gridCol w="1173329">
                  <a:extLst>
                    <a:ext uri="{9D8B030D-6E8A-4147-A177-3AD203B41FA5}">
                      <a16:colId xmlns:a16="http://schemas.microsoft.com/office/drawing/2014/main" val="4059713377"/>
                    </a:ext>
                  </a:extLst>
                </a:gridCol>
                <a:gridCol w="1259182">
                  <a:extLst>
                    <a:ext uri="{9D8B030D-6E8A-4147-A177-3AD203B41FA5}">
                      <a16:colId xmlns:a16="http://schemas.microsoft.com/office/drawing/2014/main" val="3305404827"/>
                    </a:ext>
                  </a:extLst>
                </a:gridCol>
                <a:gridCol w="1783841">
                  <a:extLst>
                    <a:ext uri="{9D8B030D-6E8A-4147-A177-3AD203B41FA5}">
                      <a16:colId xmlns:a16="http://schemas.microsoft.com/office/drawing/2014/main" val="1021949017"/>
                    </a:ext>
                  </a:extLst>
                </a:gridCol>
                <a:gridCol w="2155873">
                  <a:extLst>
                    <a:ext uri="{9D8B030D-6E8A-4147-A177-3AD203B41FA5}">
                      <a16:colId xmlns:a16="http://schemas.microsoft.com/office/drawing/2014/main" val="148324111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Process Id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Exit time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Turn Around time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Waiting time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4419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 – 0 = 8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 – 4 = 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3857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18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18 – 1 = 17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17 – 5 = 12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029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 – 2 = 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 – 2 = 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347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 – 3 = 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 – 1 = 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5081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21 – 4 = 17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17 – 6 = 11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66943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 – 6 = 13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13 – 3 = 10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08711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0446" y="162497"/>
            <a:ext cx="8078302" cy="13862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6501" rIns="0" bIns="7141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Now,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Average Turn Around time = (8 + 17 + 4 + 6 + 17 + 13) / 6 = 65 / 6 = 10.84 unit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Average waiting time = (4 + 12 + 2 + 5 + 11 + 10) / 6 = 44 / 6 = 7.33 unit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3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14713" y="2553494"/>
          <a:ext cx="5362574" cy="2895600"/>
        </p:xfrm>
        <a:graphic>
          <a:graphicData uri="http://schemas.openxmlformats.org/drawingml/2006/table">
            <a:tbl>
              <a:tblPr/>
              <a:tblGrid>
                <a:gridCol w="1793886">
                  <a:extLst>
                    <a:ext uri="{9D8B030D-6E8A-4147-A177-3AD203B41FA5}">
                      <a16:colId xmlns:a16="http://schemas.microsoft.com/office/drawing/2014/main" val="1408891524"/>
                    </a:ext>
                  </a:extLst>
                </a:gridCol>
                <a:gridCol w="1784344">
                  <a:extLst>
                    <a:ext uri="{9D8B030D-6E8A-4147-A177-3AD203B41FA5}">
                      <a16:colId xmlns:a16="http://schemas.microsoft.com/office/drawing/2014/main" val="2391228173"/>
                    </a:ext>
                  </a:extLst>
                </a:gridCol>
                <a:gridCol w="1784344">
                  <a:extLst>
                    <a:ext uri="{9D8B030D-6E8A-4147-A177-3AD203B41FA5}">
                      <a16:colId xmlns:a16="http://schemas.microsoft.com/office/drawing/2014/main" val="412187155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Process Id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Arrival time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Burst time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0396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6691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239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871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159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1411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09176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smtClean="0">
                <a:ln>
                  <a:noFill/>
                </a:ln>
                <a:solidFill>
                  <a:srgbClr val="303030"/>
                </a:solidFill>
                <a:effectLst/>
                <a:latin typeface="Roboto Condensed"/>
              </a:rPr>
              <a:t>Problem-03:</a:t>
            </a:r>
            <a:endParaRPr kumimoji="0" lang="en-US" altLang="en-US" sz="1600" b="1" i="0" u="none" strike="noStrike" cap="none" normalizeH="0" baseline="0" smtClean="0">
              <a:ln>
                <a:noFill/>
              </a:ln>
              <a:solidFill>
                <a:srgbClr val="303030"/>
              </a:solidFill>
              <a:effectLst/>
              <a:latin typeface="Roboto Condense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Consider the set of 6 processes whose arrival time and burst time are given below-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If the CPU scheduling policy is Round Robin with time quantum = 3, calculate the average waiting time and average turn around time.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6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s://www.gatevidyalay.com/wp-content/uploads/2018/10/Round-Robin-Scheduling-Problem-03-Gantt-Char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2834481"/>
            <a:ext cx="64389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99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909887" y="2138204"/>
          <a:ext cx="6372225" cy="3726180"/>
        </p:xfrm>
        <a:graphic>
          <a:graphicData uri="http://schemas.openxmlformats.org/drawingml/2006/table">
            <a:tbl>
              <a:tblPr/>
              <a:tblGrid>
                <a:gridCol w="1173329">
                  <a:extLst>
                    <a:ext uri="{9D8B030D-6E8A-4147-A177-3AD203B41FA5}">
                      <a16:colId xmlns:a16="http://schemas.microsoft.com/office/drawing/2014/main" val="3438971680"/>
                    </a:ext>
                  </a:extLst>
                </a:gridCol>
                <a:gridCol w="1259182">
                  <a:extLst>
                    <a:ext uri="{9D8B030D-6E8A-4147-A177-3AD203B41FA5}">
                      <a16:colId xmlns:a16="http://schemas.microsoft.com/office/drawing/2014/main" val="2684919060"/>
                    </a:ext>
                  </a:extLst>
                </a:gridCol>
                <a:gridCol w="1783841">
                  <a:extLst>
                    <a:ext uri="{9D8B030D-6E8A-4147-A177-3AD203B41FA5}">
                      <a16:colId xmlns:a16="http://schemas.microsoft.com/office/drawing/2014/main" val="1462562199"/>
                    </a:ext>
                  </a:extLst>
                </a:gridCol>
                <a:gridCol w="2155873">
                  <a:extLst>
                    <a:ext uri="{9D8B030D-6E8A-4147-A177-3AD203B41FA5}">
                      <a16:colId xmlns:a16="http://schemas.microsoft.com/office/drawing/2014/main" val="78433273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Process Id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Exit time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Turn Around time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Waiting time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9886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32 – 5 = 27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27 – 5 = 22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693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27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27 – 4 = 23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23 – 6 = 17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09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33 – 3 = 30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 – 7 = 23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646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 – 1 = 29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29 – 9 = 20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643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 – 2 = 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 – 2 = 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307546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21 – 6 = 15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 – 3 = 12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0883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23406" y="472246"/>
            <a:ext cx="7542962" cy="12631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6501" rIns="0" bIns="7141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Now,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Average Turn Around time = (27 + 23 + 30 + 29 + 4 + 15) / 6 = 128 / 6 = 21.33 unit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Average waiting time = (22 + 17 + 23 + 20 + 2 + 12) / 6 = 96 / 6 = 16 unit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711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u="sng" dirty="0"/>
              <a:t>Problem-04:</a:t>
            </a:r>
            <a:endParaRPr lang="en-US" b="1" dirty="0"/>
          </a:p>
          <a:p>
            <a:pPr fontAlgn="base"/>
            <a:r>
              <a:rPr lang="en-US" dirty="0"/>
              <a:t> </a:t>
            </a:r>
            <a:r>
              <a:rPr lang="en-US" dirty="0" smtClean="0"/>
              <a:t>Four </a:t>
            </a:r>
            <a:r>
              <a:rPr lang="en-US" dirty="0"/>
              <a:t>jobs to be executed on a single processor system arrive at time 0 in the order A, B, C, D. Their burst CPU time requirements are 4, 1, 8, 1 time units respectively. The completion time of A under round robin scheduling with time slice of one time unit is-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10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4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8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14713" y="2980214"/>
          <a:ext cx="5362574" cy="2042160"/>
        </p:xfrm>
        <a:graphic>
          <a:graphicData uri="http://schemas.openxmlformats.org/drawingml/2006/table">
            <a:tbl>
              <a:tblPr/>
              <a:tblGrid>
                <a:gridCol w="1793886">
                  <a:extLst>
                    <a:ext uri="{9D8B030D-6E8A-4147-A177-3AD203B41FA5}">
                      <a16:colId xmlns:a16="http://schemas.microsoft.com/office/drawing/2014/main" val="506925638"/>
                    </a:ext>
                  </a:extLst>
                </a:gridCol>
                <a:gridCol w="1784344">
                  <a:extLst>
                    <a:ext uri="{9D8B030D-6E8A-4147-A177-3AD203B41FA5}">
                      <a16:colId xmlns:a16="http://schemas.microsoft.com/office/drawing/2014/main" val="3519266936"/>
                    </a:ext>
                  </a:extLst>
                </a:gridCol>
                <a:gridCol w="1784344">
                  <a:extLst>
                    <a:ext uri="{9D8B030D-6E8A-4147-A177-3AD203B41FA5}">
                      <a16:colId xmlns:a16="http://schemas.microsoft.com/office/drawing/2014/main" val="43852805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Process Id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Arrival time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Burst time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9188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348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5615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8402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1584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67543" y="1712761"/>
            <a:ext cx="778546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Roboto Condensed"/>
              </a:rPr>
              <a:t>Solution-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303030"/>
              </a:solidFill>
              <a:effectLst/>
              <a:latin typeface="Roboto Condense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CPU is assigned to the process on the basis of FCFS for a fixed amount of time.</a:t>
            </a:r>
          </a:p>
          <a:p>
            <a:pPr fontAlgn="base"/>
            <a:r>
              <a:rPr lang="en-US" dirty="0"/>
              <a:t>This fixed amount of time is called as </a:t>
            </a:r>
            <a:r>
              <a:rPr lang="en-US" b="1" dirty="0"/>
              <a:t>time quantum</a:t>
            </a:r>
            <a:r>
              <a:rPr lang="en-US" dirty="0"/>
              <a:t> or </a:t>
            </a:r>
            <a:r>
              <a:rPr lang="en-US" b="1" dirty="0"/>
              <a:t>time slice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After the time quantum expires, the running process is preempted and sent to the ready queue.</a:t>
            </a:r>
          </a:p>
          <a:p>
            <a:pPr fontAlgn="base"/>
            <a:r>
              <a:rPr lang="en-US" dirty="0"/>
              <a:t>Then, the processor is assigned to the next arrived process.</a:t>
            </a:r>
          </a:p>
          <a:p>
            <a:pPr fontAlgn="base"/>
            <a:r>
              <a:rPr lang="en-US" dirty="0"/>
              <a:t>It is always preemptive in nature.</a:t>
            </a:r>
          </a:p>
          <a:p>
            <a:pPr marL="0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44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7413" y="1521059"/>
            <a:ext cx="8766038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sng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Roboto Condensed"/>
              </a:rPr>
              <a:t>Ready Queue-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rgbClr val="303030"/>
              </a:solidFill>
              <a:effectLst/>
              <a:latin typeface="Roboto Condense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C, A, C, A, C, A, D, C, B, A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  </a:t>
            </a:r>
            <a:r>
              <a:rPr kumimoji="0" lang="en-US" altLang="en-US" sz="79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Clearly, completion time of process A = 9 unit.</a:t>
            </a:r>
          </a:p>
        </p:txBody>
      </p:sp>
      <p:pic>
        <p:nvPicPr>
          <p:cNvPr id="13314" name="Picture 2" descr="https://www.gatevidyalay.com/wp-content/uploads/2018/10/Round-Robin-Scheduling-Problem-04-Gantt-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1918698"/>
            <a:ext cx="79152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48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gatevidyalay.com/wp-content/uploads/2018/10/Round-Robin-Scheduli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891" y="1825625"/>
            <a:ext cx="527621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16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b="1" u="sng" dirty="0" smtClean="0"/>
              <a:t>Advantages-</a:t>
            </a:r>
            <a:endParaRPr lang="en-US" dirty="0"/>
          </a:p>
          <a:p>
            <a:pPr fontAlgn="base"/>
            <a:r>
              <a:rPr lang="en-US" dirty="0"/>
              <a:t>It gives the best performance in terms of average response time.</a:t>
            </a:r>
          </a:p>
          <a:p>
            <a:pPr fontAlgn="base"/>
            <a:r>
              <a:rPr lang="en-US" dirty="0"/>
              <a:t>It is best suited for time sharing system, client server architecture and interactive system.</a:t>
            </a:r>
          </a:p>
          <a:p>
            <a:pPr marL="0" indent="0" fontAlgn="base">
              <a:buNone/>
            </a:pPr>
            <a:r>
              <a:rPr lang="en-US" b="1" u="sng" dirty="0" smtClean="0"/>
              <a:t>Disadvantages-</a:t>
            </a:r>
            <a:endParaRPr lang="en-US" b="1" dirty="0"/>
          </a:p>
          <a:p>
            <a:pPr fontAlgn="base"/>
            <a:r>
              <a:rPr lang="en-US" dirty="0" smtClean="0"/>
              <a:t>It </a:t>
            </a:r>
            <a:r>
              <a:rPr lang="en-US" dirty="0"/>
              <a:t>leads to starvation for processes with larger burst time as they have to repeat the cycle many times.</a:t>
            </a:r>
          </a:p>
          <a:p>
            <a:pPr fontAlgn="base"/>
            <a:r>
              <a:rPr lang="en-US" dirty="0"/>
              <a:t>Its performance heavily depends on time quantum.</a:t>
            </a:r>
          </a:p>
          <a:p>
            <a:pPr fontAlgn="base"/>
            <a:r>
              <a:rPr lang="en-US" dirty="0"/>
              <a:t>Priorities can not be set for the processes.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3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377148"/>
            <a:ext cx="11413381" cy="32482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6501" rIns="0" bIns="7141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With decreasing value of time quantum,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Number of context switch increases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Response time decreases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Chances of starvation decreases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Thus, smaller value of time quantum is better in terms of response time.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With increasing value of time quantum,</a:t>
            </a:r>
          </a:p>
          <a:p>
            <a:pPr fontAlgn="base"/>
            <a:r>
              <a:rPr lang="en-US" dirty="0"/>
              <a:t>Number of context switch decreases</a:t>
            </a:r>
          </a:p>
          <a:p>
            <a:pPr fontAlgn="base"/>
            <a:r>
              <a:rPr lang="en-US" dirty="0"/>
              <a:t>Response time increases</a:t>
            </a:r>
          </a:p>
          <a:p>
            <a:pPr fontAlgn="base"/>
            <a:r>
              <a:rPr lang="en-US" dirty="0"/>
              <a:t>Chances of starvation increases</a:t>
            </a:r>
          </a:p>
          <a:p>
            <a:pPr fontAlgn="base"/>
            <a:r>
              <a:rPr lang="en-US" dirty="0"/>
              <a:t> </a:t>
            </a:r>
            <a:r>
              <a:rPr lang="en-US" dirty="0" smtClean="0"/>
              <a:t>Thus</a:t>
            </a:r>
            <a:r>
              <a:rPr lang="en-US" dirty="0"/>
              <a:t>, higher value of time quantum is better in terms of number of context switch.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2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With increasing value of time quantum, Round Robin Scheduling tends to become FCFS Scheduling.</a:t>
            </a:r>
          </a:p>
          <a:p>
            <a:pPr fontAlgn="base"/>
            <a:r>
              <a:rPr lang="en-US" dirty="0"/>
              <a:t>When time quantum tends to infinity, Round Robin Scheduling becomes FCFS Scheduling.</a:t>
            </a:r>
          </a:p>
          <a:p>
            <a:pPr fontAlgn="base"/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7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performance of Round Robin scheduling heavily depends on the value of time quantum.</a:t>
            </a:r>
          </a:p>
          <a:p>
            <a:pPr fontAlgn="base"/>
            <a:r>
              <a:rPr lang="en-US" dirty="0"/>
              <a:t>The value of time quantum should be such that it is neither too big nor too small.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14713" y="2766854"/>
          <a:ext cx="5362574" cy="2468880"/>
        </p:xfrm>
        <a:graphic>
          <a:graphicData uri="http://schemas.openxmlformats.org/drawingml/2006/table">
            <a:tbl>
              <a:tblPr/>
              <a:tblGrid>
                <a:gridCol w="1793886">
                  <a:extLst>
                    <a:ext uri="{9D8B030D-6E8A-4147-A177-3AD203B41FA5}">
                      <a16:colId xmlns:a16="http://schemas.microsoft.com/office/drawing/2014/main" val="97327290"/>
                    </a:ext>
                  </a:extLst>
                </a:gridCol>
                <a:gridCol w="1784344">
                  <a:extLst>
                    <a:ext uri="{9D8B030D-6E8A-4147-A177-3AD203B41FA5}">
                      <a16:colId xmlns:a16="http://schemas.microsoft.com/office/drawing/2014/main" val="1723922210"/>
                    </a:ext>
                  </a:extLst>
                </a:gridCol>
                <a:gridCol w="1784344">
                  <a:extLst>
                    <a:ext uri="{9D8B030D-6E8A-4147-A177-3AD203B41FA5}">
                      <a16:colId xmlns:a16="http://schemas.microsoft.com/office/drawing/2014/main" val="37190130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Process Id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Arrival time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Burst time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766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0741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2605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501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3893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48341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2331" y="1149531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Roboto Condensed"/>
              </a:rPr>
              <a:t>Problem-01: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303030"/>
              </a:solidFill>
              <a:effectLst/>
              <a:latin typeface="Roboto Condense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Consider the set of 5 processes whose arrival time and burst time are given below-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If the CPU scheduling policy is Round Robin with time quantum = 2 unit, calculate the average waiting time and average turn around time.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6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498</Words>
  <Application>Microsoft Office PowerPoint</Application>
  <PresentationFormat>Widescreen</PresentationFormat>
  <Paragraphs>239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Arimo</vt:lpstr>
      <vt:lpstr>Calibri</vt:lpstr>
      <vt:lpstr>Calibri Light</vt:lpstr>
      <vt:lpstr>Roboto Condensed</vt:lpstr>
      <vt:lpstr>Office Theme</vt:lpstr>
      <vt:lpstr>Round Robin Scheduling-   </vt:lpstr>
      <vt:lpstr>PowerPoint Presentation</vt:lpstr>
      <vt:lpstr>PowerPoint Presentation</vt:lpstr>
      <vt:lpstr>PowerPoint Presentation</vt:lpstr>
      <vt:lpstr>Important </vt:lpstr>
      <vt:lpstr>Important </vt:lpstr>
      <vt:lpstr>Important </vt:lpstr>
      <vt:lpstr>Important </vt:lpstr>
      <vt:lpstr>PowerPoint Presentation</vt:lpstr>
      <vt:lpstr>PowerPoint Presentation</vt:lpstr>
      <vt:lpstr>PowerPoint Presentation</vt:lpstr>
      <vt:lpstr>Problem-02:   Consider the set of 6 processes whose arrival time and burst time are given below-     If the CPU scheduling policy is Round Robin with time quantum = 2, calculate the average waiting time and average turn around time.  </vt:lpstr>
      <vt:lpstr>PowerPoint Presentation</vt:lpstr>
      <vt:lpstr>PowerPoint Presentation</vt:lpstr>
      <vt:lpstr>Problem-03:   Consider the set of 6 processes whose arrival time and burst time are given below-     If the CPU scheduling policy is Round Robin with time quantum = 3, calculate the average waiting time and average turn around time.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 Robin Scheduling-</dc:title>
  <dc:creator>fhraza</dc:creator>
  <cp:lastModifiedBy>fhraza</cp:lastModifiedBy>
  <cp:revision>20</cp:revision>
  <cp:lastPrinted>2020-01-13T08:07:10Z</cp:lastPrinted>
  <dcterms:created xsi:type="dcterms:W3CDTF">2020-01-13T07:57:07Z</dcterms:created>
  <dcterms:modified xsi:type="dcterms:W3CDTF">2020-01-13T11:46:45Z</dcterms:modified>
</cp:coreProperties>
</file>