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theme/themeOverride12.xml" ContentType="application/vnd.openxmlformats-officedocument.themeOverride+xml"/>
  <Override PartName="/ppt/theme/themeOverride13.xml" ContentType="application/vnd.openxmlformats-officedocument.themeOverride+xml"/>
  <Override PartName="/ppt/theme/themeOverride14.xml" ContentType="application/vnd.openxmlformats-officedocument.themeOverride+xml"/>
  <Override PartName="/ppt/theme/themeOverride15.xml" ContentType="application/vnd.openxmlformats-officedocument.themeOverride+xml"/>
  <Override PartName="/ppt/theme/themeOverride16.xml" ContentType="application/vnd.openxmlformats-officedocument.themeOverride+xml"/>
  <Override PartName="/ppt/theme/themeOverride17.xml" ContentType="application/vnd.openxmlformats-officedocument.themeOverride+xml"/>
  <Override PartName="/ppt/theme/themeOverride18.xml" ContentType="application/vnd.openxmlformats-officedocument.themeOverride+xml"/>
  <Override PartName="/ppt/theme/themeOverride19.xml" ContentType="application/vnd.openxmlformats-officedocument.themeOverride+xml"/>
  <Override PartName="/ppt/theme/themeOverride20.xml" ContentType="application/vnd.openxmlformats-officedocument.themeOverride+xml"/>
  <Override PartName="/ppt/theme/themeOverride21.xml" ContentType="application/vnd.openxmlformats-officedocument.themeOverride+xml"/>
  <Override PartName="/ppt/theme/themeOverride22.xml" ContentType="application/vnd.openxmlformats-officedocument.themeOverride+xml"/>
  <Override PartName="/ppt/theme/themeOverride23.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61" r:id="rId3"/>
    <p:sldId id="262" r:id="rId4"/>
    <p:sldId id="263" r:id="rId5"/>
    <p:sldId id="265" r:id="rId6"/>
    <p:sldId id="266" r:id="rId7"/>
    <p:sldId id="267" r:id="rId8"/>
    <p:sldId id="268" r:id="rId9"/>
    <p:sldId id="269" r:id="rId10"/>
    <p:sldId id="270" r:id="rId11"/>
    <p:sldId id="271" r:id="rId12"/>
    <p:sldId id="272" r:id="rId13"/>
    <p:sldId id="273" r:id="rId14"/>
    <p:sldId id="274" r:id="rId15"/>
    <p:sldId id="275" r:id="rId16"/>
    <p:sldId id="276" r:id="rId17"/>
    <p:sldId id="277" r:id="rId18"/>
    <p:sldId id="278" r:id="rId19"/>
    <p:sldId id="279" r:id="rId20"/>
    <p:sldId id="280" r:id="rId21"/>
    <p:sldId id="281" r:id="rId22"/>
    <p:sldId id="282" r:id="rId23"/>
    <p:sldId id="283" r:id="rId24"/>
    <p:sldId id="284"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12/19/2022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12/19/2022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12/19/2022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12/19/2022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12/19/2022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12/19/2022</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12/19/2022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12/19/2022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12/19/2022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12/19/2022</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12/19/2022</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12/19/2022</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opensource.com/article/19/1/why-data-scientists-love-kubernetes"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2.xml"/><Relationship Id="rId1" Type="http://schemas.openxmlformats.org/officeDocument/2006/relationships/themeOverride" Target="../theme/themeOverride9.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2.xml"/><Relationship Id="rId1" Type="http://schemas.openxmlformats.org/officeDocument/2006/relationships/themeOverride" Target="../theme/themeOverride10.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Layout" Target="../slideLayouts/slideLayout2.xml"/><Relationship Id="rId1" Type="http://schemas.openxmlformats.org/officeDocument/2006/relationships/themeOverride" Target="../theme/themeOverride11.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Layout" Target="../slideLayouts/slideLayout2.xml"/><Relationship Id="rId1" Type="http://schemas.openxmlformats.org/officeDocument/2006/relationships/themeOverride" Target="../theme/themeOverride1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Layout" Target="../slideLayouts/slideLayout2.xml"/><Relationship Id="rId1" Type="http://schemas.openxmlformats.org/officeDocument/2006/relationships/themeOverride" Target="../theme/themeOverride13.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Layout" Target="../slideLayouts/slideLayout2.xml"/><Relationship Id="rId1" Type="http://schemas.openxmlformats.org/officeDocument/2006/relationships/themeOverride" Target="../theme/themeOverride14.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Layout" Target="../slideLayouts/slideLayout2.xml"/><Relationship Id="rId1" Type="http://schemas.openxmlformats.org/officeDocument/2006/relationships/themeOverride" Target="../theme/themeOverride15.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slideLayout" Target="../slideLayouts/slideLayout2.xml"/><Relationship Id="rId1" Type="http://schemas.openxmlformats.org/officeDocument/2006/relationships/themeOverride" Target="../theme/themeOverride16.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slideLayout" Target="../slideLayouts/slideLayout2.xml"/><Relationship Id="rId1" Type="http://schemas.openxmlformats.org/officeDocument/2006/relationships/themeOverride" Target="../theme/themeOverride17.xml"/><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slideLayout" Target="../slideLayouts/slideLayout2.xml"/><Relationship Id="rId1" Type="http://schemas.openxmlformats.org/officeDocument/2006/relationships/themeOverride" Target="../theme/themeOverride18.xml"/><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3" Type="http://schemas.openxmlformats.org/officeDocument/2006/relationships/hyperlink" Target="https://blog.hubspot.com/service/what-is-churn-rate" TargetMode="External"/><Relationship Id="rId2" Type="http://schemas.openxmlformats.org/officeDocument/2006/relationships/slideLayout" Target="../slideLayouts/slideLayout2.xml"/><Relationship Id="rId1" Type="http://schemas.openxmlformats.org/officeDocument/2006/relationships/themeOverride" Target="../theme/themeOverride1.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slideLayout" Target="../slideLayouts/slideLayout2.xml"/><Relationship Id="rId1" Type="http://schemas.openxmlformats.org/officeDocument/2006/relationships/themeOverride" Target="../theme/themeOverride19.xml"/><Relationship Id="rId4" Type="http://schemas.openxmlformats.org/officeDocument/2006/relationships/image" Target="../media/image27.png"/></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slideLayout" Target="../slideLayouts/slideLayout2.xml"/><Relationship Id="rId1" Type="http://schemas.openxmlformats.org/officeDocument/2006/relationships/themeOverride" Target="../theme/themeOverride20.xml"/></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slideLayout" Target="../slideLayouts/slideLayout2.xml"/><Relationship Id="rId1" Type="http://schemas.openxmlformats.org/officeDocument/2006/relationships/themeOverride" Target="../theme/themeOverride21.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2.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themeOverride" Target="../theme/themeOverride6.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themeOverride" Target="../theme/themeOverride7.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2.xml"/><Relationship Id="rId1" Type="http://schemas.openxmlformats.org/officeDocument/2006/relationships/themeOverride" Target="../theme/themeOverr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3FB97-C057-B996-2415-03C4C5B48B26}"/>
              </a:ext>
            </a:extLst>
          </p:cNvPr>
          <p:cNvSpPr>
            <a:spLocks noGrp="1"/>
          </p:cNvSpPr>
          <p:nvPr>
            <p:ph type="ctrTitle"/>
          </p:nvPr>
        </p:nvSpPr>
        <p:spPr>
          <a:xfrm>
            <a:off x="1449279" y="1978371"/>
            <a:ext cx="8991600" cy="1645920"/>
          </a:xfrm>
        </p:spPr>
        <p:txBody>
          <a:bodyPr>
            <a:normAutofit/>
          </a:bodyPr>
          <a:lstStyle/>
          <a:p>
            <a:r>
              <a:rPr lang="en-US" b="0" i="0" u="none" strike="noStrike" cap="all" dirty="0">
                <a:solidFill>
                  <a:srgbClr val="26459B"/>
                </a:solidFill>
                <a:effectLst/>
                <a:latin typeface="YACgEcnJpjs 0"/>
              </a:rPr>
              <a:t>Telecommunication</a:t>
            </a:r>
            <a:br>
              <a:rPr lang="en-US" cap="all" dirty="0">
                <a:solidFill>
                  <a:srgbClr val="26459B"/>
                </a:solidFill>
                <a:effectLst/>
                <a:latin typeface="YACgEcnJpjs 0"/>
              </a:rPr>
            </a:br>
            <a:r>
              <a:rPr lang="en-US" b="0" i="0" u="none" strike="noStrike" cap="all" dirty="0">
                <a:solidFill>
                  <a:srgbClr val="26459B"/>
                </a:solidFill>
                <a:effectLst/>
                <a:latin typeface="YACgEcnJpjs 0"/>
              </a:rPr>
              <a:t>Customer Churn analysis</a:t>
            </a:r>
            <a:endParaRPr lang="en-PK" dirty="0"/>
          </a:p>
        </p:txBody>
      </p:sp>
      <p:sp>
        <p:nvSpPr>
          <p:cNvPr id="5" name="TextBox 4">
            <a:extLst>
              <a:ext uri="{FF2B5EF4-FFF2-40B4-BE49-F238E27FC236}">
                <a16:creationId xmlns:a16="http://schemas.microsoft.com/office/drawing/2014/main" id="{E3BE2DCA-2C02-F5D1-9F36-3AB12172D607}"/>
              </a:ext>
            </a:extLst>
          </p:cNvPr>
          <p:cNvSpPr txBox="1"/>
          <p:nvPr/>
        </p:nvSpPr>
        <p:spPr>
          <a:xfrm>
            <a:off x="3047260" y="3246553"/>
            <a:ext cx="6094520" cy="369332"/>
          </a:xfrm>
          <a:prstGeom prst="rect">
            <a:avLst/>
          </a:prstGeom>
          <a:noFill/>
        </p:spPr>
        <p:txBody>
          <a:bodyPr wrap="square">
            <a:spAutoFit/>
          </a:bodyPr>
          <a:lstStyle/>
          <a:p>
            <a:endParaRPr lang="en-PK" dirty="0"/>
          </a:p>
        </p:txBody>
      </p:sp>
      <p:pic>
        <p:nvPicPr>
          <p:cNvPr id="17" name="Picture 16">
            <a:extLst>
              <a:ext uri="{FF2B5EF4-FFF2-40B4-BE49-F238E27FC236}">
                <a16:creationId xmlns:a16="http://schemas.microsoft.com/office/drawing/2014/main" id="{1C71003E-BAE6-F6AB-76FE-CEA477593E5C}"/>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5621045" y="3944368"/>
            <a:ext cx="6400800" cy="2076450"/>
          </a:xfrm>
          <a:prstGeom prst="rect">
            <a:avLst/>
          </a:prstGeom>
        </p:spPr>
      </p:pic>
      <p:sp>
        <p:nvSpPr>
          <p:cNvPr id="3" name="TextBox 2">
            <a:extLst>
              <a:ext uri="{FF2B5EF4-FFF2-40B4-BE49-F238E27FC236}">
                <a16:creationId xmlns:a16="http://schemas.microsoft.com/office/drawing/2014/main" id="{D3AF4DC4-38DE-4243-5BD3-65361EF596D0}"/>
              </a:ext>
            </a:extLst>
          </p:cNvPr>
          <p:cNvSpPr txBox="1"/>
          <p:nvPr/>
        </p:nvSpPr>
        <p:spPr>
          <a:xfrm>
            <a:off x="7501631" y="6320901"/>
            <a:ext cx="4864963" cy="369332"/>
          </a:xfrm>
          <a:prstGeom prst="rect">
            <a:avLst/>
          </a:prstGeom>
          <a:noFill/>
        </p:spPr>
        <p:txBody>
          <a:bodyPr wrap="square" rtlCol="0">
            <a:spAutoFit/>
          </a:bodyPr>
          <a:lstStyle/>
          <a:p>
            <a:r>
              <a:rPr lang="en-US" dirty="0"/>
              <a:t>Muhammad Wajeeh Arif</a:t>
            </a:r>
            <a:endParaRPr lang="en-PK" dirty="0"/>
          </a:p>
        </p:txBody>
      </p:sp>
    </p:spTree>
    <p:extLst>
      <p:ext uri="{BB962C8B-B14F-4D97-AF65-F5344CB8AC3E}">
        <p14:creationId xmlns:p14="http://schemas.microsoft.com/office/powerpoint/2010/main" val="16169957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0AE27-CE9F-3F2D-9370-64C9FD7FB4A1}"/>
              </a:ext>
            </a:extLst>
          </p:cNvPr>
          <p:cNvSpPr>
            <a:spLocks noGrp="1"/>
          </p:cNvSpPr>
          <p:nvPr>
            <p:ph type="title"/>
          </p:nvPr>
        </p:nvSpPr>
        <p:spPr>
          <a:xfrm>
            <a:off x="704175" y="476420"/>
            <a:ext cx="11227411" cy="757576"/>
          </a:xfrm>
        </p:spPr>
        <p:txBody>
          <a:bodyPr/>
          <a:lstStyle/>
          <a:p>
            <a:r>
              <a:rPr lang="en-US" dirty="0"/>
              <a:t>Business problems</a:t>
            </a:r>
            <a:endParaRPr lang="en-PK" dirty="0"/>
          </a:p>
        </p:txBody>
      </p:sp>
      <p:sp>
        <p:nvSpPr>
          <p:cNvPr id="3" name="Content Placeholder 2">
            <a:extLst>
              <a:ext uri="{FF2B5EF4-FFF2-40B4-BE49-F238E27FC236}">
                <a16:creationId xmlns:a16="http://schemas.microsoft.com/office/drawing/2014/main" id="{2730198E-1923-E57E-A66E-33BAAD959F0E}"/>
              </a:ext>
            </a:extLst>
          </p:cNvPr>
          <p:cNvSpPr>
            <a:spLocks noGrp="1"/>
          </p:cNvSpPr>
          <p:nvPr>
            <p:ph idx="1"/>
          </p:nvPr>
        </p:nvSpPr>
        <p:spPr>
          <a:xfrm>
            <a:off x="633155" y="1679256"/>
            <a:ext cx="11227412" cy="4588379"/>
          </a:xfrm>
          <a:ln>
            <a:solidFill>
              <a:schemeClr val="tx1"/>
            </a:solidFill>
          </a:ln>
        </p:spPr>
        <p:txBody>
          <a:bodyPr/>
          <a:lstStyle/>
          <a:p>
            <a:pPr marL="0" indent="0">
              <a:buNone/>
            </a:pPr>
            <a:r>
              <a:rPr lang="en-US" b="1" dirty="0">
                <a:solidFill>
                  <a:srgbClr val="212121"/>
                </a:solidFill>
                <a:latin typeface="Roboto" panose="02000000000000000000" pitchFamily="2" charset="0"/>
              </a:rPr>
              <a:t>5. How many new clients did the business welcome in the most recent quarter? How much more from there?</a:t>
            </a:r>
          </a:p>
          <a:p>
            <a:pPr marL="0" indent="0" algn="l">
              <a:buNone/>
            </a:pPr>
            <a:r>
              <a:rPr lang="en-US" dirty="0">
                <a:solidFill>
                  <a:srgbClr val="212121"/>
                </a:solidFill>
                <a:latin typeface="Roboto" panose="02000000000000000000" pitchFamily="2" charset="0"/>
              </a:rPr>
              <a:t>It is shown </a:t>
            </a:r>
            <a:r>
              <a:rPr lang="en-US" b="0" i="0" dirty="0">
                <a:solidFill>
                  <a:srgbClr val="212121"/>
                </a:solidFill>
                <a:effectLst/>
                <a:latin typeface="Roboto" panose="02000000000000000000" pitchFamily="2" charset="0"/>
              </a:rPr>
              <a:t>that Los Angeles is the most demanding city where new customers are newly joined. </a:t>
            </a:r>
            <a:r>
              <a:rPr lang="en-US" dirty="0">
                <a:solidFill>
                  <a:srgbClr val="212121"/>
                </a:solidFill>
                <a:latin typeface="Roboto" panose="02000000000000000000" pitchFamily="2" charset="0"/>
              </a:rPr>
              <a:t>On the other side second one is San Francisco and San Diego.</a:t>
            </a:r>
            <a:endParaRPr lang="en-US" b="0" i="0" dirty="0">
              <a:solidFill>
                <a:srgbClr val="212121"/>
              </a:solidFill>
              <a:effectLst/>
              <a:latin typeface="Roboto" panose="02000000000000000000" pitchFamily="2" charset="0"/>
            </a:endParaRPr>
          </a:p>
        </p:txBody>
      </p:sp>
      <p:pic>
        <p:nvPicPr>
          <p:cNvPr id="6" name="Picture 5">
            <a:extLst>
              <a:ext uri="{FF2B5EF4-FFF2-40B4-BE49-F238E27FC236}">
                <a16:creationId xmlns:a16="http://schemas.microsoft.com/office/drawing/2014/main" id="{7F6116B3-2CB4-BA68-FDA2-6F82EA4136B0}"/>
              </a:ext>
            </a:extLst>
          </p:cNvPr>
          <p:cNvPicPr>
            <a:picLocks noChangeAspect="1"/>
          </p:cNvPicPr>
          <p:nvPr/>
        </p:nvPicPr>
        <p:blipFill>
          <a:blip r:embed="rId3"/>
          <a:stretch>
            <a:fillRect/>
          </a:stretch>
        </p:blipFill>
        <p:spPr>
          <a:xfrm>
            <a:off x="633155" y="3009529"/>
            <a:ext cx="11227412" cy="3249227"/>
          </a:xfrm>
          <a:prstGeom prst="rect">
            <a:avLst/>
          </a:prstGeom>
        </p:spPr>
      </p:pic>
    </p:spTree>
    <p:extLst>
      <p:ext uri="{BB962C8B-B14F-4D97-AF65-F5344CB8AC3E}">
        <p14:creationId xmlns:p14="http://schemas.microsoft.com/office/powerpoint/2010/main" val="2937963379"/>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0AE27-CE9F-3F2D-9370-64C9FD7FB4A1}"/>
              </a:ext>
            </a:extLst>
          </p:cNvPr>
          <p:cNvSpPr>
            <a:spLocks noGrp="1"/>
          </p:cNvSpPr>
          <p:nvPr>
            <p:ph type="title"/>
          </p:nvPr>
        </p:nvSpPr>
        <p:spPr>
          <a:xfrm>
            <a:off x="704175" y="476420"/>
            <a:ext cx="11227411" cy="757576"/>
          </a:xfrm>
        </p:spPr>
        <p:txBody>
          <a:bodyPr/>
          <a:lstStyle/>
          <a:p>
            <a:r>
              <a:rPr lang="en-US" dirty="0"/>
              <a:t>Business problems</a:t>
            </a:r>
            <a:endParaRPr lang="en-PK" dirty="0"/>
          </a:p>
        </p:txBody>
      </p:sp>
      <p:sp>
        <p:nvSpPr>
          <p:cNvPr id="3" name="Content Placeholder 2">
            <a:extLst>
              <a:ext uri="{FF2B5EF4-FFF2-40B4-BE49-F238E27FC236}">
                <a16:creationId xmlns:a16="http://schemas.microsoft.com/office/drawing/2014/main" id="{2730198E-1923-E57E-A66E-33BAAD959F0E}"/>
              </a:ext>
            </a:extLst>
          </p:cNvPr>
          <p:cNvSpPr>
            <a:spLocks noGrp="1"/>
          </p:cNvSpPr>
          <p:nvPr>
            <p:ph idx="1"/>
          </p:nvPr>
        </p:nvSpPr>
        <p:spPr>
          <a:xfrm>
            <a:off x="633155" y="1679256"/>
            <a:ext cx="11227412" cy="4588379"/>
          </a:xfrm>
          <a:ln>
            <a:solidFill>
              <a:schemeClr val="tx1"/>
            </a:solidFill>
          </a:ln>
        </p:spPr>
        <p:txBody>
          <a:bodyPr/>
          <a:lstStyle/>
          <a:p>
            <a:pPr marL="0" indent="0" algn="l">
              <a:buNone/>
            </a:pPr>
            <a:r>
              <a:rPr lang="en-US" b="1" dirty="0">
                <a:solidFill>
                  <a:srgbClr val="212121"/>
                </a:solidFill>
                <a:latin typeface="Roboto" panose="02000000000000000000" pitchFamily="2" charset="0"/>
              </a:rPr>
              <a:t>6. Which city has the most and least phone/internet churn rate in California state?</a:t>
            </a:r>
          </a:p>
          <a:p>
            <a:pPr marL="0" indent="0" algn="l">
              <a:buNone/>
            </a:pPr>
            <a:r>
              <a:rPr lang="en-US" b="0" i="0" dirty="0">
                <a:solidFill>
                  <a:srgbClr val="212121"/>
                </a:solidFill>
                <a:effectLst/>
                <a:latin typeface="Roboto" panose="02000000000000000000" pitchFamily="2" charset="0"/>
              </a:rPr>
              <a:t>Both San Diego and Los Angeles provide their customers both services, whether we are talking about the best or the worst. Least phone/ internet churn counts are 736/740</a:t>
            </a:r>
          </a:p>
        </p:txBody>
      </p:sp>
      <p:pic>
        <p:nvPicPr>
          <p:cNvPr id="5" name="Picture 4">
            <a:extLst>
              <a:ext uri="{FF2B5EF4-FFF2-40B4-BE49-F238E27FC236}">
                <a16:creationId xmlns:a16="http://schemas.microsoft.com/office/drawing/2014/main" id="{1CEDA55B-707F-FBFC-1F9E-64BDA96BF4D8}"/>
              </a:ext>
            </a:extLst>
          </p:cNvPr>
          <p:cNvPicPr>
            <a:picLocks noChangeAspect="1"/>
          </p:cNvPicPr>
          <p:nvPr/>
        </p:nvPicPr>
        <p:blipFill>
          <a:blip r:embed="rId3"/>
          <a:stretch>
            <a:fillRect/>
          </a:stretch>
        </p:blipFill>
        <p:spPr>
          <a:xfrm>
            <a:off x="8523333" y="2939274"/>
            <a:ext cx="3076049" cy="3121095"/>
          </a:xfrm>
          <a:prstGeom prst="rect">
            <a:avLst/>
          </a:prstGeom>
        </p:spPr>
      </p:pic>
      <p:pic>
        <p:nvPicPr>
          <p:cNvPr id="8" name="Picture 7">
            <a:extLst>
              <a:ext uri="{FF2B5EF4-FFF2-40B4-BE49-F238E27FC236}">
                <a16:creationId xmlns:a16="http://schemas.microsoft.com/office/drawing/2014/main" id="{32463A0E-7D39-5EA2-9854-2DED60F7343F}"/>
              </a:ext>
            </a:extLst>
          </p:cNvPr>
          <p:cNvPicPr>
            <a:picLocks noChangeAspect="1"/>
          </p:cNvPicPr>
          <p:nvPr/>
        </p:nvPicPr>
        <p:blipFill>
          <a:blip r:embed="rId4"/>
          <a:stretch>
            <a:fillRect/>
          </a:stretch>
        </p:blipFill>
        <p:spPr>
          <a:xfrm>
            <a:off x="843378" y="3019173"/>
            <a:ext cx="3166763" cy="3121095"/>
          </a:xfrm>
          <a:prstGeom prst="rect">
            <a:avLst/>
          </a:prstGeom>
        </p:spPr>
      </p:pic>
    </p:spTree>
    <p:extLst>
      <p:ext uri="{BB962C8B-B14F-4D97-AF65-F5344CB8AC3E}">
        <p14:creationId xmlns:p14="http://schemas.microsoft.com/office/powerpoint/2010/main" val="1400813330"/>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0AE27-CE9F-3F2D-9370-64C9FD7FB4A1}"/>
              </a:ext>
            </a:extLst>
          </p:cNvPr>
          <p:cNvSpPr>
            <a:spLocks noGrp="1"/>
          </p:cNvSpPr>
          <p:nvPr>
            <p:ph type="title"/>
          </p:nvPr>
        </p:nvSpPr>
        <p:spPr>
          <a:xfrm>
            <a:off x="704175" y="476420"/>
            <a:ext cx="11227411" cy="757576"/>
          </a:xfrm>
        </p:spPr>
        <p:txBody>
          <a:bodyPr/>
          <a:lstStyle/>
          <a:p>
            <a:r>
              <a:rPr lang="en-US" dirty="0"/>
              <a:t>Business problems</a:t>
            </a:r>
            <a:endParaRPr lang="en-PK" dirty="0"/>
          </a:p>
        </p:txBody>
      </p:sp>
      <p:sp>
        <p:nvSpPr>
          <p:cNvPr id="3" name="Content Placeholder 2">
            <a:extLst>
              <a:ext uri="{FF2B5EF4-FFF2-40B4-BE49-F238E27FC236}">
                <a16:creationId xmlns:a16="http://schemas.microsoft.com/office/drawing/2014/main" id="{2730198E-1923-E57E-A66E-33BAAD959F0E}"/>
              </a:ext>
            </a:extLst>
          </p:cNvPr>
          <p:cNvSpPr>
            <a:spLocks noGrp="1"/>
          </p:cNvSpPr>
          <p:nvPr>
            <p:ph idx="1"/>
          </p:nvPr>
        </p:nvSpPr>
        <p:spPr>
          <a:xfrm>
            <a:off x="633155" y="1679256"/>
            <a:ext cx="11227412" cy="4588379"/>
          </a:xfrm>
          <a:ln>
            <a:solidFill>
              <a:schemeClr val="tx1"/>
            </a:solidFill>
          </a:ln>
        </p:spPr>
        <p:txBody>
          <a:bodyPr/>
          <a:lstStyle/>
          <a:p>
            <a:pPr marL="0" indent="0" algn="l">
              <a:buNone/>
            </a:pPr>
            <a:r>
              <a:rPr lang="en-US" b="1" dirty="0">
                <a:solidFill>
                  <a:srgbClr val="212121"/>
                </a:solidFill>
                <a:latin typeface="Roboto" panose="02000000000000000000" pitchFamily="2" charset="0"/>
              </a:rPr>
              <a:t>7. Which internet services are people utilizing the most frequently? Where?</a:t>
            </a:r>
          </a:p>
          <a:p>
            <a:pPr marL="0" indent="0" algn="l">
              <a:buNone/>
            </a:pPr>
            <a:r>
              <a:rPr lang="en-US" b="0" i="0" dirty="0">
                <a:solidFill>
                  <a:srgbClr val="212121"/>
                </a:solidFill>
                <a:effectLst/>
                <a:latin typeface="Roboto" panose="02000000000000000000" pitchFamily="2" charset="0"/>
              </a:rPr>
              <a:t>Fiber Optic is the leading internet service around 41% (3035 customers) of the revenue is generated by this service, where as churn rate is almost equal to that.</a:t>
            </a:r>
          </a:p>
        </p:txBody>
      </p:sp>
      <p:pic>
        <p:nvPicPr>
          <p:cNvPr id="6" name="Picture 5">
            <a:extLst>
              <a:ext uri="{FF2B5EF4-FFF2-40B4-BE49-F238E27FC236}">
                <a16:creationId xmlns:a16="http://schemas.microsoft.com/office/drawing/2014/main" id="{52F76490-9EF4-5EA4-D667-DF48C4070116}"/>
              </a:ext>
            </a:extLst>
          </p:cNvPr>
          <p:cNvPicPr>
            <a:picLocks noChangeAspect="1"/>
          </p:cNvPicPr>
          <p:nvPr/>
        </p:nvPicPr>
        <p:blipFill>
          <a:blip r:embed="rId3"/>
          <a:stretch>
            <a:fillRect/>
          </a:stretch>
        </p:blipFill>
        <p:spPr>
          <a:xfrm>
            <a:off x="1659912" y="2746890"/>
            <a:ext cx="8321761" cy="3520745"/>
          </a:xfrm>
          <a:prstGeom prst="rect">
            <a:avLst/>
          </a:prstGeom>
        </p:spPr>
      </p:pic>
    </p:spTree>
    <p:extLst>
      <p:ext uri="{BB962C8B-B14F-4D97-AF65-F5344CB8AC3E}">
        <p14:creationId xmlns:p14="http://schemas.microsoft.com/office/powerpoint/2010/main" val="2650435070"/>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0AE27-CE9F-3F2D-9370-64C9FD7FB4A1}"/>
              </a:ext>
            </a:extLst>
          </p:cNvPr>
          <p:cNvSpPr>
            <a:spLocks noGrp="1"/>
          </p:cNvSpPr>
          <p:nvPr>
            <p:ph type="title"/>
          </p:nvPr>
        </p:nvSpPr>
        <p:spPr>
          <a:xfrm>
            <a:off x="704175" y="476420"/>
            <a:ext cx="11227411" cy="757576"/>
          </a:xfrm>
        </p:spPr>
        <p:txBody>
          <a:bodyPr/>
          <a:lstStyle/>
          <a:p>
            <a:r>
              <a:rPr lang="en-US" dirty="0"/>
              <a:t>Business problems</a:t>
            </a:r>
            <a:endParaRPr lang="en-PK" dirty="0"/>
          </a:p>
        </p:txBody>
      </p:sp>
      <p:sp>
        <p:nvSpPr>
          <p:cNvPr id="3" name="Content Placeholder 2">
            <a:extLst>
              <a:ext uri="{FF2B5EF4-FFF2-40B4-BE49-F238E27FC236}">
                <a16:creationId xmlns:a16="http://schemas.microsoft.com/office/drawing/2014/main" id="{2730198E-1923-E57E-A66E-33BAAD959F0E}"/>
              </a:ext>
            </a:extLst>
          </p:cNvPr>
          <p:cNvSpPr>
            <a:spLocks noGrp="1"/>
          </p:cNvSpPr>
          <p:nvPr>
            <p:ph idx="1"/>
          </p:nvPr>
        </p:nvSpPr>
        <p:spPr>
          <a:xfrm>
            <a:off x="633155" y="1679256"/>
            <a:ext cx="11227412" cy="4588379"/>
          </a:xfrm>
          <a:ln>
            <a:solidFill>
              <a:schemeClr val="tx1"/>
            </a:solidFill>
          </a:ln>
        </p:spPr>
        <p:txBody>
          <a:bodyPr/>
          <a:lstStyle/>
          <a:p>
            <a:pPr marL="0" indent="0" algn="l">
              <a:buNone/>
            </a:pPr>
            <a:r>
              <a:rPr lang="en-US" b="1" dirty="0">
                <a:solidFill>
                  <a:srgbClr val="212121"/>
                </a:solidFill>
                <a:latin typeface="Roboto" panose="02000000000000000000" pitchFamily="2" charset="0"/>
              </a:rPr>
              <a:t>7. Which internet services are people utilizing the most frequently? Where?</a:t>
            </a:r>
          </a:p>
          <a:p>
            <a:pPr marL="0" indent="0" algn="l">
              <a:buNone/>
            </a:pPr>
            <a:r>
              <a:rPr lang="en-US" b="0" i="0" dirty="0">
                <a:solidFill>
                  <a:srgbClr val="212121"/>
                </a:solidFill>
                <a:effectLst/>
                <a:latin typeface="Roboto" panose="02000000000000000000" pitchFamily="2" charset="0"/>
              </a:rPr>
              <a:t>Fiber Optic is the leading internet service around 41% (3035 customers) of the revenue is generated by this service, where as churn rate is almost equal to that.</a:t>
            </a:r>
          </a:p>
        </p:txBody>
      </p:sp>
      <p:pic>
        <p:nvPicPr>
          <p:cNvPr id="5" name="Picture 4">
            <a:extLst>
              <a:ext uri="{FF2B5EF4-FFF2-40B4-BE49-F238E27FC236}">
                <a16:creationId xmlns:a16="http://schemas.microsoft.com/office/drawing/2014/main" id="{AFA9E756-49A2-F1E0-77C1-69DAC8FA2CC9}"/>
              </a:ext>
            </a:extLst>
          </p:cNvPr>
          <p:cNvPicPr>
            <a:picLocks noChangeAspect="1"/>
          </p:cNvPicPr>
          <p:nvPr/>
        </p:nvPicPr>
        <p:blipFill>
          <a:blip r:embed="rId3"/>
          <a:stretch>
            <a:fillRect/>
          </a:stretch>
        </p:blipFill>
        <p:spPr>
          <a:xfrm>
            <a:off x="633155" y="2725445"/>
            <a:ext cx="11166909" cy="3542190"/>
          </a:xfrm>
          <a:prstGeom prst="rect">
            <a:avLst/>
          </a:prstGeom>
        </p:spPr>
      </p:pic>
    </p:spTree>
    <p:extLst>
      <p:ext uri="{BB962C8B-B14F-4D97-AF65-F5344CB8AC3E}">
        <p14:creationId xmlns:p14="http://schemas.microsoft.com/office/powerpoint/2010/main" val="783882861"/>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0AE27-CE9F-3F2D-9370-64C9FD7FB4A1}"/>
              </a:ext>
            </a:extLst>
          </p:cNvPr>
          <p:cNvSpPr>
            <a:spLocks noGrp="1"/>
          </p:cNvSpPr>
          <p:nvPr>
            <p:ph type="title"/>
          </p:nvPr>
        </p:nvSpPr>
        <p:spPr>
          <a:xfrm>
            <a:off x="704175" y="476420"/>
            <a:ext cx="11227411" cy="757576"/>
          </a:xfrm>
        </p:spPr>
        <p:txBody>
          <a:bodyPr/>
          <a:lstStyle/>
          <a:p>
            <a:r>
              <a:rPr lang="en-US" dirty="0"/>
              <a:t>Business problems</a:t>
            </a:r>
            <a:endParaRPr lang="en-PK" dirty="0"/>
          </a:p>
        </p:txBody>
      </p:sp>
      <p:sp>
        <p:nvSpPr>
          <p:cNvPr id="3" name="Content Placeholder 2">
            <a:extLst>
              <a:ext uri="{FF2B5EF4-FFF2-40B4-BE49-F238E27FC236}">
                <a16:creationId xmlns:a16="http://schemas.microsoft.com/office/drawing/2014/main" id="{2730198E-1923-E57E-A66E-33BAAD959F0E}"/>
              </a:ext>
            </a:extLst>
          </p:cNvPr>
          <p:cNvSpPr>
            <a:spLocks noGrp="1"/>
          </p:cNvSpPr>
          <p:nvPr>
            <p:ph idx="1"/>
          </p:nvPr>
        </p:nvSpPr>
        <p:spPr>
          <a:xfrm>
            <a:off x="633155" y="1679256"/>
            <a:ext cx="11227412" cy="4588379"/>
          </a:xfrm>
          <a:ln>
            <a:solidFill>
              <a:schemeClr val="tx1"/>
            </a:solidFill>
          </a:ln>
        </p:spPr>
        <p:txBody>
          <a:bodyPr/>
          <a:lstStyle/>
          <a:p>
            <a:pPr marL="0" indent="0" algn="l">
              <a:buNone/>
            </a:pPr>
            <a:r>
              <a:rPr lang="en-US" b="1" dirty="0">
                <a:solidFill>
                  <a:srgbClr val="212121"/>
                </a:solidFill>
                <a:latin typeface="Roboto" panose="02000000000000000000" pitchFamily="2" charset="0"/>
              </a:rPr>
              <a:t>7. Which internet services are people utilizing the most frequently? Where?</a:t>
            </a:r>
          </a:p>
          <a:p>
            <a:pPr marL="0" indent="0" algn="l">
              <a:buNone/>
            </a:pPr>
            <a:r>
              <a:rPr lang="en-US" b="0" i="0" dirty="0">
                <a:solidFill>
                  <a:srgbClr val="212121"/>
                </a:solidFill>
                <a:effectLst/>
                <a:latin typeface="Roboto" panose="02000000000000000000" pitchFamily="2" charset="0"/>
              </a:rPr>
              <a:t>Fiber Optic is the leading internet service around 41% (3035 customers) of the revenue is generated by this service, where as churn rate is almost equal to that.. Fiber Optics is making a name for itself in San Diego and Los Angeles.</a:t>
            </a:r>
          </a:p>
        </p:txBody>
      </p:sp>
      <p:pic>
        <p:nvPicPr>
          <p:cNvPr id="6" name="Picture 5">
            <a:extLst>
              <a:ext uri="{FF2B5EF4-FFF2-40B4-BE49-F238E27FC236}">
                <a16:creationId xmlns:a16="http://schemas.microsoft.com/office/drawing/2014/main" id="{387F5F6B-7FD8-0197-2F47-8D7E9A2AEA28}"/>
              </a:ext>
            </a:extLst>
          </p:cNvPr>
          <p:cNvPicPr>
            <a:picLocks noChangeAspect="1"/>
          </p:cNvPicPr>
          <p:nvPr/>
        </p:nvPicPr>
        <p:blipFill>
          <a:blip r:embed="rId3"/>
          <a:stretch>
            <a:fillRect/>
          </a:stretch>
        </p:blipFill>
        <p:spPr>
          <a:xfrm>
            <a:off x="633155" y="3000652"/>
            <a:ext cx="11227412" cy="3266983"/>
          </a:xfrm>
          <a:prstGeom prst="rect">
            <a:avLst/>
          </a:prstGeom>
        </p:spPr>
      </p:pic>
    </p:spTree>
    <p:extLst>
      <p:ext uri="{BB962C8B-B14F-4D97-AF65-F5344CB8AC3E}">
        <p14:creationId xmlns:p14="http://schemas.microsoft.com/office/powerpoint/2010/main" val="1543102968"/>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0AE27-CE9F-3F2D-9370-64C9FD7FB4A1}"/>
              </a:ext>
            </a:extLst>
          </p:cNvPr>
          <p:cNvSpPr>
            <a:spLocks noGrp="1"/>
          </p:cNvSpPr>
          <p:nvPr>
            <p:ph type="title"/>
          </p:nvPr>
        </p:nvSpPr>
        <p:spPr>
          <a:xfrm>
            <a:off x="704175" y="476420"/>
            <a:ext cx="11227411" cy="757576"/>
          </a:xfrm>
        </p:spPr>
        <p:txBody>
          <a:bodyPr/>
          <a:lstStyle/>
          <a:p>
            <a:r>
              <a:rPr lang="en-US" dirty="0"/>
              <a:t>Business problems</a:t>
            </a:r>
            <a:endParaRPr lang="en-PK" dirty="0"/>
          </a:p>
        </p:txBody>
      </p:sp>
      <p:sp>
        <p:nvSpPr>
          <p:cNvPr id="3" name="Content Placeholder 2">
            <a:extLst>
              <a:ext uri="{FF2B5EF4-FFF2-40B4-BE49-F238E27FC236}">
                <a16:creationId xmlns:a16="http://schemas.microsoft.com/office/drawing/2014/main" id="{2730198E-1923-E57E-A66E-33BAAD959F0E}"/>
              </a:ext>
            </a:extLst>
          </p:cNvPr>
          <p:cNvSpPr>
            <a:spLocks noGrp="1"/>
          </p:cNvSpPr>
          <p:nvPr>
            <p:ph idx="1"/>
          </p:nvPr>
        </p:nvSpPr>
        <p:spPr>
          <a:xfrm>
            <a:off x="633155" y="1679256"/>
            <a:ext cx="11227412" cy="4588379"/>
          </a:xfrm>
          <a:ln>
            <a:solidFill>
              <a:schemeClr val="tx1"/>
            </a:solidFill>
          </a:ln>
        </p:spPr>
        <p:txBody>
          <a:bodyPr/>
          <a:lstStyle/>
          <a:p>
            <a:pPr marL="0" indent="0">
              <a:buNone/>
            </a:pPr>
            <a:r>
              <a:rPr lang="en-US" b="1" dirty="0">
                <a:solidFill>
                  <a:srgbClr val="212121"/>
                </a:solidFill>
                <a:latin typeface="Roboto" panose="02000000000000000000" pitchFamily="2" charset="0"/>
              </a:rPr>
              <a:t>8. What are the type of contracts that contributes the customer churn? And which city are up on the board?</a:t>
            </a:r>
          </a:p>
          <a:p>
            <a:pPr marL="0" indent="0" algn="l">
              <a:buNone/>
            </a:pPr>
            <a:r>
              <a:rPr lang="en-US" b="0" i="0" dirty="0">
                <a:solidFill>
                  <a:srgbClr val="212121"/>
                </a:solidFill>
                <a:effectLst/>
                <a:latin typeface="Roboto" panose="02000000000000000000" pitchFamily="2" charset="0"/>
              </a:rPr>
              <a:t>Customers can conveniently pay their costs under month-to-month contracts. A large percent of customers with monthly subscription have left when compared to customers with one or two years.</a:t>
            </a:r>
          </a:p>
        </p:txBody>
      </p:sp>
      <p:pic>
        <p:nvPicPr>
          <p:cNvPr id="5" name="Picture 4">
            <a:extLst>
              <a:ext uri="{FF2B5EF4-FFF2-40B4-BE49-F238E27FC236}">
                <a16:creationId xmlns:a16="http://schemas.microsoft.com/office/drawing/2014/main" id="{E0565272-057F-91EC-16C2-682A638713DE}"/>
              </a:ext>
            </a:extLst>
          </p:cNvPr>
          <p:cNvPicPr>
            <a:picLocks noChangeAspect="1"/>
          </p:cNvPicPr>
          <p:nvPr/>
        </p:nvPicPr>
        <p:blipFill>
          <a:blip r:embed="rId3"/>
          <a:stretch>
            <a:fillRect/>
          </a:stretch>
        </p:blipFill>
        <p:spPr>
          <a:xfrm>
            <a:off x="2017394" y="2670683"/>
            <a:ext cx="8458933" cy="3596952"/>
          </a:xfrm>
          <a:prstGeom prst="rect">
            <a:avLst/>
          </a:prstGeom>
        </p:spPr>
      </p:pic>
    </p:spTree>
    <p:extLst>
      <p:ext uri="{BB962C8B-B14F-4D97-AF65-F5344CB8AC3E}">
        <p14:creationId xmlns:p14="http://schemas.microsoft.com/office/powerpoint/2010/main" val="2310660777"/>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0AE27-CE9F-3F2D-9370-64C9FD7FB4A1}"/>
              </a:ext>
            </a:extLst>
          </p:cNvPr>
          <p:cNvSpPr>
            <a:spLocks noGrp="1"/>
          </p:cNvSpPr>
          <p:nvPr>
            <p:ph type="title"/>
          </p:nvPr>
        </p:nvSpPr>
        <p:spPr>
          <a:xfrm>
            <a:off x="704175" y="476420"/>
            <a:ext cx="11227411" cy="757576"/>
          </a:xfrm>
        </p:spPr>
        <p:txBody>
          <a:bodyPr/>
          <a:lstStyle/>
          <a:p>
            <a:r>
              <a:rPr lang="en-US" dirty="0"/>
              <a:t>Business problems</a:t>
            </a:r>
            <a:endParaRPr lang="en-PK" dirty="0"/>
          </a:p>
        </p:txBody>
      </p:sp>
      <p:sp>
        <p:nvSpPr>
          <p:cNvPr id="3" name="Content Placeholder 2">
            <a:extLst>
              <a:ext uri="{FF2B5EF4-FFF2-40B4-BE49-F238E27FC236}">
                <a16:creationId xmlns:a16="http://schemas.microsoft.com/office/drawing/2014/main" id="{2730198E-1923-E57E-A66E-33BAAD959F0E}"/>
              </a:ext>
            </a:extLst>
          </p:cNvPr>
          <p:cNvSpPr>
            <a:spLocks noGrp="1"/>
          </p:cNvSpPr>
          <p:nvPr>
            <p:ph idx="1"/>
          </p:nvPr>
        </p:nvSpPr>
        <p:spPr>
          <a:xfrm>
            <a:off x="633155" y="1679256"/>
            <a:ext cx="11227412" cy="4588379"/>
          </a:xfrm>
          <a:ln>
            <a:solidFill>
              <a:schemeClr val="tx1"/>
            </a:solidFill>
          </a:ln>
        </p:spPr>
        <p:txBody>
          <a:bodyPr/>
          <a:lstStyle/>
          <a:p>
            <a:pPr marL="0" indent="0">
              <a:buNone/>
            </a:pPr>
            <a:r>
              <a:rPr lang="en-US" b="1" dirty="0">
                <a:solidFill>
                  <a:srgbClr val="212121"/>
                </a:solidFill>
                <a:latin typeface="Roboto" panose="02000000000000000000" pitchFamily="2" charset="0"/>
              </a:rPr>
              <a:t>8. What are the type of contracts that contributes the customer churn? And which city are up on the board?</a:t>
            </a:r>
          </a:p>
          <a:p>
            <a:pPr marL="0" indent="0" algn="l">
              <a:buNone/>
            </a:pPr>
            <a:r>
              <a:rPr lang="en-US" b="0" i="0" dirty="0">
                <a:solidFill>
                  <a:srgbClr val="212121"/>
                </a:solidFill>
                <a:effectLst/>
                <a:latin typeface="Roboto" panose="02000000000000000000" pitchFamily="2" charset="0"/>
              </a:rPr>
              <a:t>Customers can conveniently pay their costs under month-to-month contracts. A large percent of customers with monthly subscription have left when compared to customers with one or two years.</a:t>
            </a:r>
          </a:p>
        </p:txBody>
      </p:sp>
      <p:pic>
        <p:nvPicPr>
          <p:cNvPr id="6" name="Picture 5">
            <a:extLst>
              <a:ext uri="{FF2B5EF4-FFF2-40B4-BE49-F238E27FC236}">
                <a16:creationId xmlns:a16="http://schemas.microsoft.com/office/drawing/2014/main" id="{34634AA6-C1CB-554D-4832-F62A4D095BDF}"/>
              </a:ext>
            </a:extLst>
          </p:cNvPr>
          <p:cNvPicPr>
            <a:picLocks noChangeAspect="1"/>
          </p:cNvPicPr>
          <p:nvPr/>
        </p:nvPicPr>
        <p:blipFill>
          <a:blip r:embed="rId3"/>
          <a:stretch>
            <a:fillRect/>
          </a:stretch>
        </p:blipFill>
        <p:spPr>
          <a:xfrm>
            <a:off x="986590" y="2787587"/>
            <a:ext cx="10520541" cy="3480047"/>
          </a:xfrm>
          <a:prstGeom prst="rect">
            <a:avLst/>
          </a:prstGeom>
        </p:spPr>
      </p:pic>
    </p:spTree>
    <p:extLst>
      <p:ext uri="{BB962C8B-B14F-4D97-AF65-F5344CB8AC3E}">
        <p14:creationId xmlns:p14="http://schemas.microsoft.com/office/powerpoint/2010/main" val="2956661123"/>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0AE27-CE9F-3F2D-9370-64C9FD7FB4A1}"/>
              </a:ext>
            </a:extLst>
          </p:cNvPr>
          <p:cNvSpPr>
            <a:spLocks noGrp="1"/>
          </p:cNvSpPr>
          <p:nvPr>
            <p:ph type="title"/>
          </p:nvPr>
        </p:nvSpPr>
        <p:spPr>
          <a:xfrm>
            <a:off x="704175" y="476420"/>
            <a:ext cx="11227411" cy="757576"/>
          </a:xfrm>
        </p:spPr>
        <p:txBody>
          <a:bodyPr/>
          <a:lstStyle/>
          <a:p>
            <a:r>
              <a:rPr lang="en-US" dirty="0"/>
              <a:t>Business problems</a:t>
            </a:r>
            <a:endParaRPr lang="en-PK" dirty="0"/>
          </a:p>
        </p:txBody>
      </p:sp>
      <p:sp>
        <p:nvSpPr>
          <p:cNvPr id="3" name="Content Placeholder 2">
            <a:extLst>
              <a:ext uri="{FF2B5EF4-FFF2-40B4-BE49-F238E27FC236}">
                <a16:creationId xmlns:a16="http://schemas.microsoft.com/office/drawing/2014/main" id="{2730198E-1923-E57E-A66E-33BAAD959F0E}"/>
              </a:ext>
            </a:extLst>
          </p:cNvPr>
          <p:cNvSpPr>
            <a:spLocks noGrp="1"/>
          </p:cNvSpPr>
          <p:nvPr>
            <p:ph idx="1"/>
          </p:nvPr>
        </p:nvSpPr>
        <p:spPr>
          <a:xfrm>
            <a:off x="633155" y="1679256"/>
            <a:ext cx="11227412" cy="4588379"/>
          </a:xfrm>
          <a:ln>
            <a:solidFill>
              <a:schemeClr val="tx1"/>
            </a:solidFill>
          </a:ln>
        </p:spPr>
        <p:txBody>
          <a:bodyPr/>
          <a:lstStyle/>
          <a:p>
            <a:pPr marL="0" indent="0">
              <a:buNone/>
            </a:pPr>
            <a:r>
              <a:rPr lang="en-US" b="1" dirty="0">
                <a:solidFill>
                  <a:srgbClr val="212121"/>
                </a:solidFill>
                <a:latin typeface="Roboto" panose="02000000000000000000" pitchFamily="2" charset="0"/>
              </a:rPr>
              <a:t>8. What are the type of contracts that contributes the customer churn? And which city are up on the board?</a:t>
            </a:r>
          </a:p>
          <a:p>
            <a:pPr marL="0" indent="0" algn="l">
              <a:buNone/>
            </a:pPr>
            <a:r>
              <a:rPr lang="en-US" b="0" i="0" dirty="0">
                <a:solidFill>
                  <a:srgbClr val="212121"/>
                </a:solidFill>
                <a:effectLst/>
                <a:latin typeface="Roboto" panose="02000000000000000000" pitchFamily="2" charset="0"/>
              </a:rPr>
              <a:t>Customers can conveniently pay their costs under month-to-month contracts. A large percent of customers with monthly subscription have left when compared to customers with one or two years. The most churn is occurring in large cities.</a:t>
            </a:r>
          </a:p>
        </p:txBody>
      </p:sp>
      <p:pic>
        <p:nvPicPr>
          <p:cNvPr id="5" name="Picture 4">
            <a:extLst>
              <a:ext uri="{FF2B5EF4-FFF2-40B4-BE49-F238E27FC236}">
                <a16:creationId xmlns:a16="http://schemas.microsoft.com/office/drawing/2014/main" id="{B1942C8F-518B-1800-5D38-A0FEE7500CB8}"/>
              </a:ext>
            </a:extLst>
          </p:cNvPr>
          <p:cNvPicPr>
            <a:picLocks noChangeAspect="1"/>
          </p:cNvPicPr>
          <p:nvPr/>
        </p:nvPicPr>
        <p:blipFill>
          <a:blip r:embed="rId3"/>
          <a:stretch>
            <a:fillRect/>
          </a:stretch>
        </p:blipFill>
        <p:spPr>
          <a:xfrm>
            <a:off x="633154" y="2911875"/>
            <a:ext cx="11227413" cy="3355759"/>
          </a:xfrm>
          <a:prstGeom prst="rect">
            <a:avLst/>
          </a:prstGeom>
        </p:spPr>
      </p:pic>
    </p:spTree>
    <p:extLst>
      <p:ext uri="{BB962C8B-B14F-4D97-AF65-F5344CB8AC3E}">
        <p14:creationId xmlns:p14="http://schemas.microsoft.com/office/powerpoint/2010/main" val="1378926601"/>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0AE27-CE9F-3F2D-9370-64C9FD7FB4A1}"/>
              </a:ext>
            </a:extLst>
          </p:cNvPr>
          <p:cNvSpPr>
            <a:spLocks noGrp="1"/>
          </p:cNvSpPr>
          <p:nvPr>
            <p:ph type="title"/>
          </p:nvPr>
        </p:nvSpPr>
        <p:spPr>
          <a:xfrm>
            <a:off x="704175" y="476420"/>
            <a:ext cx="11227411" cy="757576"/>
          </a:xfrm>
        </p:spPr>
        <p:txBody>
          <a:bodyPr/>
          <a:lstStyle/>
          <a:p>
            <a:r>
              <a:rPr lang="en-US" dirty="0"/>
              <a:t>Business problems</a:t>
            </a:r>
            <a:endParaRPr lang="en-PK" dirty="0"/>
          </a:p>
        </p:txBody>
      </p:sp>
      <p:sp>
        <p:nvSpPr>
          <p:cNvPr id="3" name="Content Placeholder 2">
            <a:extLst>
              <a:ext uri="{FF2B5EF4-FFF2-40B4-BE49-F238E27FC236}">
                <a16:creationId xmlns:a16="http://schemas.microsoft.com/office/drawing/2014/main" id="{2730198E-1923-E57E-A66E-33BAAD959F0E}"/>
              </a:ext>
            </a:extLst>
          </p:cNvPr>
          <p:cNvSpPr>
            <a:spLocks noGrp="1"/>
          </p:cNvSpPr>
          <p:nvPr>
            <p:ph idx="1"/>
          </p:nvPr>
        </p:nvSpPr>
        <p:spPr>
          <a:xfrm>
            <a:off x="633155" y="1679256"/>
            <a:ext cx="11227412" cy="4588379"/>
          </a:xfrm>
          <a:ln>
            <a:solidFill>
              <a:schemeClr val="tx1"/>
            </a:solidFill>
          </a:ln>
        </p:spPr>
        <p:txBody>
          <a:bodyPr/>
          <a:lstStyle/>
          <a:p>
            <a:pPr marL="0" indent="0">
              <a:buNone/>
            </a:pPr>
            <a:r>
              <a:rPr lang="en-US" b="1" dirty="0">
                <a:solidFill>
                  <a:srgbClr val="212121"/>
                </a:solidFill>
                <a:latin typeface="Roboto" panose="02000000000000000000" pitchFamily="2" charset="0"/>
              </a:rPr>
              <a:t>9. What seems to be the key drivers of customer churn?</a:t>
            </a:r>
          </a:p>
          <a:p>
            <a:pPr marL="0" indent="0">
              <a:buNone/>
            </a:pPr>
            <a:endParaRPr lang="en-US" b="0" i="0" dirty="0">
              <a:solidFill>
                <a:srgbClr val="212121"/>
              </a:solidFill>
              <a:effectLst/>
              <a:latin typeface="Roboto" panose="02000000000000000000" pitchFamily="2" charset="0"/>
            </a:endParaRPr>
          </a:p>
        </p:txBody>
      </p:sp>
      <p:pic>
        <p:nvPicPr>
          <p:cNvPr id="6" name="Picture 5">
            <a:extLst>
              <a:ext uri="{FF2B5EF4-FFF2-40B4-BE49-F238E27FC236}">
                <a16:creationId xmlns:a16="http://schemas.microsoft.com/office/drawing/2014/main" id="{D0175C71-D765-307B-4120-82CCA828E64F}"/>
              </a:ext>
            </a:extLst>
          </p:cNvPr>
          <p:cNvPicPr>
            <a:picLocks noChangeAspect="1"/>
          </p:cNvPicPr>
          <p:nvPr/>
        </p:nvPicPr>
        <p:blipFill>
          <a:blip r:embed="rId3"/>
          <a:stretch>
            <a:fillRect/>
          </a:stretch>
        </p:blipFill>
        <p:spPr>
          <a:xfrm>
            <a:off x="704175" y="2967889"/>
            <a:ext cx="7330116" cy="3299746"/>
          </a:xfrm>
          <a:prstGeom prst="rect">
            <a:avLst/>
          </a:prstGeom>
        </p:spPr>
      </p:pic>
      <p:pic>
        <p:nvPicPr>
          <p:cNvPr id="8" name="Picture 7">
            <a:extLst>
              <a:ext uri="{FF2B5EF4-FFF2-40B4-BE49-F238E27FC236}">
                <a16:creationId xmlns:a16="http://schemas.microsoft.com/office/drawing/2014/main" id="{DFF25A3A-14C1-4A5A-1274-069C8A1D9ACD}"/>
              </a:ext>
            </a:extLst>
          </p:cNvPr>
          <p:cNvPicPr>
            <a:picLocks noChangeAspect="1"/>
          </p:cNvPicPr>
          <p:nvPr/>
        </p:nvPicPr>
        <p:blipFill>
          <a:blip r:embed="rId4"/>
          <a:stretch>
            <a:fillRect/>
          </a:stretch>
        </p:blipFill>
        <p:spPr>
          <a:xfrm>
            <a:off x="4659043" y="2072326"/>
            <a:ext cx="7201524" cy="2979678"/>
          </a:xfrm>
          <a:prstGeom prst="rect">
            <a:avLst/>
          </a:prstGeom>
        </p:spPr>
      </p:pic>
    </p:spTree>
    <p:extLst>
      <p:ext uri="{BB962C8B-B14F-4D97-AF65-F5344CB8AC3E}">
        <p14:creationId xmlns:p14="http://schemas.microsoft.com/office/powerpoint/2010/main" val="1491637470"/>
      </p:ext>
    </p:extLst>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0AE27-CE9F-3F2D-9370-64C9FD7FB4A1}"/>
              </a:ext>
            </a:extLst>
          </p:cNvPr>
          <p:cNvSpPr>
            <a:spLocks noGrp="1"/>
          </p:cNvSpPr>
          <p:nvPr>
            <p:ph type="title"/>
          </p:nvPr>
        </p:nvSpPr>
        <p:spPr>
          <a:xfrm>
            <a:off x="704175" y="476420"/>
            <a:ext cx="11227411" cy="757576"/>
          </a:xfrm>
        </p:spPr>
        <p:txBody>
          <a:bodyPr/>
          <a:lstStyle/>
          <a:p>
            <a:r>
              <a:rPr lang="en-US" dirty="0"/>
              <a:t>Business problems</a:t>
            </a:r>
            <a:endParaRPr lang="en-PK" dirty="0"/>
          </a:p>
        </p:txBody>
      </p:sp>
      <p:sp>
        <p:nvSpPr>
          <p:cNvPr id="3" name="Content Placeholder 2">
            <a:extLst>
              <a:ext uri="{FF2B5EF4-FFF2-40B4-BE49-F238E27FC236}">
                <a16:creationId xmlns:a16="http://schemas.microsoft.com/office/drawing/2014/main" id="{2730198E-1923-E57E-A66E-33BAAD959F0E}"/>
              </a:ext>
            </a:extLst>
          </p:cNvPr>
          <p:cNvSpPr>
            <a:spLocks noGrp="1"/>
          </p:cNvSpPr>
          <p:nvPr>
            <p:ph idx="1"/>
          </p:nvPr>
        </p:nvSpPr>
        <p:spPr>
          <a:xfrm>
            <a:off x="633155" y="1679256"/>
            <a:ext cx="11227412" cy="4588379"/>
          </a:xfrm>
          <a:ln>
            <a:solidFill>
              <a:schemeClr val="tx1"/>
            </a:solidFill>
          </a:ln>
        </p:spPr>
        <p:txBody>
          <a:bodyPr/>
          <a:lstStyle/>
          <a:p>
            <a:pPr marL="0" indent="0">
              <a:buNone/>
            </a:pPr>
            <a:r>
              <a:rPr lang="en-US" b="1" dirty="0">
                <a:solidFill>
                  <a:srgbClr val="212121"/>
                </a:solidFill>
                <a:latin typeface="Roboto" panose="02000000000000000000" pitchFamily="2" charset="0"/>
              </a:rPr>
              <a:t>9. What seems to be the key drivers of customer churn?</a:t>
            </a:r>
          </a:p>
          <a:p>
            <a:pPr marL="0" indent="0">
              <a:buNone/>
            </a:pPr>
            <a:endParaRPr lang="en-US" b="0" i="0" dirty="0">
              <a:solidFill>
                <a:srgbClr val="212121"/>
              </a:solidFill>
              <a:effectLst/>
              <a:latin typeface="Roboto" panose="02000000000000000000" pitchFamily="2" charset="0"/>
            </a:endParaRPr>
          </a:p>
        </p:txBody>
      </p:sp>
      <p:pic>
        <p:nvPicPr>
          <p:cNvPr id="5" name="Picture 4">
            <a:extLst>
              <a:ext uri="{FF2B5EF4-FFF2-40B4-BE49-F238E27FC236}">
                <a16:creationId xmlns:a16="http://schemas.microsoft.com/office/drawing/2014/main" id="{D3F24E51-5970-AD66-B63C-DAAC54CD3C9A}"/>
              </a:ext>
            </a:extLst>
          </p:cNvPr>
          <p:cNvPicPr>
            <a:picLocks noChangeAspect="1"/>
          </p:cNvPicPr>
          <p:nvPr/>
        </p:nvPicPr>
        <p:blipFill>
          <a:blip r:embed="rId3"/>
          <a:stretch>
            <a:fillRect/>
          </a:stretch>
        </p:blipFill>
        <p:spPr>
          <a:xfrm>
            <a:off x="704175" y="3331463"/>
            <a:ext cx="6988146" cy="2834886"/>
          </a:xfrm>
          <a:prstGeom prst="rect">
            <a:avLst/>
          </a:prstGeom>
        </p:spPr>
      </p:pic>
      <p:pic>
        <p:nvPicPr>
          <p:cNvPr id="9" name="Picture 8">
            <a:extLst>
              <a:ext uri="{FF2B5EF4-FFF2-40B4-BE49-F238E27FC236}">
                <a16:creationId xmlns:a16="http://schemas.microsoft.com/office/drawing/2014/main" id="{B9740C52-4234-5F99-F8FF-FA4188084022}"/>
              </a:ext>
            </a:extLst>
          </p:cNvPr>
          <p:cNvPicPr>
            <a:picLocks noChangeAspect="1"/>
          </p:cNvPicPr>
          <p:nvPr/>
        </p:nvPicPr>
        <p:blipFill>
          <a:blip r:embed="rId4"/>
          <a:stretch>
            <a:fillRect/>
          </a:stretch>
        </p:blipFill>
        <p:spPr>
          <a:xfrm>
            <a:off x="4712388" y="2046949"/>
            <a:ext cx="7148179" cy="2994920"/>
          </a:xfrm>
          <a:prstGeom prst="rect">
            <a:avLst/>
          </a:prstGeom>
        </p:spPr>
      </p:pic>
    </p:spTree>
    <p:extLst>
      <p:ext uri="{BB962C8B-B14F-4D97-AF65-F5344CB8AC3E}">
        <p14:creationId xmlns:p14="http://schemas.microsoft.com/office/powerpoint/2010/main" val="2504734193"/>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0AE27-CE9F-3F2D-9370-64C9FD7FB4A1}"/>
              </a:ext>
            </a:extLst>
          </p:cNvPr>
          <p:cNvSpPr>
            <a:spLocks noGrp="1"/>
          </p:cNvSpPr>
          <p:nvPr>
            <p:ph type="title"/>
          </p:nvPr>
        </p:nvSpPr>
        <p:spPr>
          <a:xfrm>
            <a:off x="704175" y="476420"/>
            <a:ext cx="11227411" cy="757576"/>
          </a:xfrm>
        </p:spPr>
        <p:txBody>
          <a:bodyPr/>
          <a:lstStyle/>
          <a:p>
            <a:r>
              <a:rPr lang="en-US" dirty="0"/>
              <a:t>What is Churn?</a:t>
            </a:r>
            <a:endParaRPr lang="en-PK" dirty="0"/>
          </a:p>
        </p:txBody>
      </p:sp>
      <p:sp>
        <p:nvSpPr>
          <p:cNvPr id="3" name="Content Placeholder 2">
            <a:extLst>
              <a:ext uri="{FF2B5EF4-FFF2-40B4-BE49-F238E27FC236}">
                <a16:creationId xmlns:a16="http://schemas.microsoft.com/office/drawing/2014/main" id="{2730198E-1923-E57E-A66E-33BAAD959F0E}"/>
              </a:ext>
            </a:extLst>
          </p:cNvPr>
          <p:cNvSpPr>
            <a:spLocks noGrp="1"/>
          </p:cNvSpPr>
          <p:nvPr>
            <p:ph idx="1"/>
          </p:nvPr>
        </p:nvSpPr>
        <p:spPr>
          <a:xfrm>
            <a:off x="633155" y="1679256"/>
            <a:ext cx="11227412" cy="4588379"/>
          </a:xfrm>
          <a:ln>
            <a:solidFill>
              <a:schemeClr val="tx1"/>
            </a:solidFill>
          </a:ln>
        </p:spPr>
        <p:txBody>
          <a:bodyPr/>
          <a:lstStyle/>
          <a:p>
            <a:pPr algn="l" fontAlgn="base">
              <a:lnSpc>
                <a:spcPct val="200000"/>
              </a:lnSpc>
            </a:pPr>
            <a:r>
              <a:rPr lang="en-US" dirty="0">
                <a:solidFill>
                  <a:srgbClr val="212121"/>
                </a:solidFill>
                <a:latin typeface="Roboto" panose="02000000000000000000" pitchFamily="2" charset="0"/>
              </a:rPr>
              <a:t>Customer churn is the percentage of customers that stopped using your company's product or service during a certain time frame. You can </a:t>
            </a:r>
            <a:r>
              <a:rPr lang="en-US" dirty="0">
                <a:solidFill>
                  <a:srgbClr val="212121"/>
                </a:solidFill>
                <a:latin typeface="Roboto" panose="02000000000000000000" pitchFamily="2" charset="0"/>
                <a:hlinkClick r:id="rId3">
                  <a:extLst>
                    <a:ext uri="{A12FA001-AC4F-418D-AE19-62706E023703}">
                      <ahyp:hlinkClr xmlns:ahyp="http://schemas.microsoft.com/office/drawing/2018/hyperlinkcolor" val="tx"/>
                    </a:ext>
                  </a:extLst>
                </a:hlinkClick>
              </a:rPr>
              <a:t>calculate churn rate</a:t>
            </a:r>
            <a:r>
              <a:rPr lang="en-US" dirty="0">
                <a:solidFill>
                  <a:srgbClr val="212121"/>
                </a:solidFill>
                <a:latin typeface="Roboto" panose="02000000000000000000" pitchFamily="2" charset="0"/>
              </a:rPr>
              <a:t> by dividing the number of customers you lost during that time period -- say a quarter -- by the number of customers you had at the beginning of that time period.</a:t>
            </a:r>
          </a:p>
          <a:p>
            <a:pPr algn="l" fontAlgn="base">
              <a:lnSpc>
                <a:spcPct val="200000"/>
              </a:lnSpc>
            </a:pPr>
            <a:r>
              <a:rPr lang="en-US" dirty="0">
                <a:solidFill>
                  <a:srgbClr val="212121"/>
                </a:solidFill>
                <a:latin typeface="Roboto" panose="02000000000000000000" pitchFamily="2" charset="0"/>
              </a:rPr>
              <a:t>For example, if you start your quarter with 400 customers and end with 380, your churn rate is 5% because you lost 5% of your customers.</a:t>
            </a:r>
          </a:p>
        </p:txBody>
      </p:sp>
      <p:pic>
        <p:nvPicPr>
          <p:cNvPr id="6" name="Picture 5">
            <a:extLst>
              <a:ext uri="{FF2B5EF4-FFF2-40B4-BE49-F238E27FC236}">
                <a16:creationId xmlns:a16="http://schemas.microsoft.com/office/drawing/2014/main" id="{026C1F4D-61A6-D1F9-1BBA-204D3F1CFF91}"/>
              </a:ext>
            </a:extLst>
          </p:cNvPr>
          <p:cNvPicPr>
            <a:picLocks noChangeAspect="1"/>
          </p:cNvPicPr>
          <p:nvPr/>
        </p:nvPicPr>
        <p:blipFill>
          <a:blip r:embed="rId4"/>
          <a:stretch>
            <a:fillRect/>
          </a:stretch>
        </p:blipFill>
        <p:spPr>
          <a:xfrm>
            <a:off x="9907480" y="4442534"/>
            <a:ext cx="1825101" cy="1825101"/>
          </a:xfrm>
          <a:prstGeom prst="rect">
            <a:avLst/>
          </a:prstGeom>
        </p:spPr>
      </p:pic>
    </p:spTree>
    <p:extLst>
      <p:ext uri="{BB962C8B-B14F-4D97-AF65-F5344CB8AC3E}">
        <p14:creationId xmlns:p14="http://schemas.microsoft.com/office/powerpoint/2010/main" val="245259522"/>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0AE27-CE9F-3F2D-9370-64C9FD7FB4A1}"/>
              </a:ext>
            </a:extLst>
          </p:cNvPr>
          <p:cNvSpPr>
            <a:spLocks noGrp="1"/>
          </p:cNvSpPr>
          <p:nvPr>
            <p:ph type="title"/>
          </p:nvPr>
        </p:nvSpPr>
        <p:spPr>
          <a:xfrm>
            <a:off x="704175" y="476420"/>
            <a:ext cx="11227411" cy="757576"/>
          </a:xfrm>
        </p:spPr>
        <p:txBody>
          <a:bodyPr/>
          <a:lstStyle/>
          <a:p>
            <a:r>
              <a:rPr lang="en-US" dirty="0"/>
              <a:t>Business problems</a:t>
            </a:r>
            <a:endParaRPr lang="en-PK" dirty="0"/>
          </a:p>
        </p:txBody>
      </p:sp>
      <p:sp>
        <p:nvSpPr>
          <p:cNvPr id="3" name="Content Placeholder 2">
            <a:extLst>
              <a:ext uri="{FF2B5EF4-FFF2-40B4-BE49-F238E27FC236}">
                <a16:creationId xmlns:a16="http://schemas.microsoft.com/office/drawing/2014/main" id="{2730198E-1923-E57E-A66E-33BAAD959F0E}"/>
              </a:ext>
            </a:extLst>
          </p:cNvPr>
          <p:cNvSpPr>
            <a:spLocks noGrp="1"/>
          </p:cNvSpPr>
          <p:nvPr>
            <p:ph idx="1"/>
          </p:nvPr>
        </p:nvSpPr>
        <p:spPr>
          <a:xfrm>
            <a:off x="633155" y="1679256"/>
            <a:ext cx="11227412" cy="4588379"/>
          </a:xfrm>
          <a:ln>
            <a:solidFill>
              <a:schemeClr val="tx1"/>
            </a:solidFill>
          </a:ln>
        </p:spPr>
        <p:txBody>
          <a:bodyPr/>
          <a:lstStyle/>
          <a:p>
            <a:pPr marL="0" indent="0">
              <a:buNone/>
            </a:pPr>
            <a:r>
              <a:rPr lang="en-US" b="1" dirty="0">
                <a:solidFill>
                  <a:srgbClr val="212121"/>
                </a:solidFill>
                <a:latin typeface="Roboto" panose="02000000000000000000" pitchFamily="2" charset="0"/>
              </a:rPr>
              <a:t>9. What seems to be the key drivers of customer churn?</a:t>
            </a:r>
          </a:p>
          <a:p>
            <a:pPr marL="0" indent="0">
              <a:buNone/>
            </a:pPr>
            <a:endParaRPr lang="en-US" b="0" i="0" dirty="0">
              <a:solidFill>
                <a:srgbClr val="212121"/>
              </a:solidFill>
              <a:effectLst/>
              <a:latin typeface="Roboto" panose="02000000000000000000" pitchFamily="2" charset="0"/>
            </a:endParaRPr>
          </a:p>
        </p:txBody>
      </p:sp>
      <p:pic>
        <p:nvPicPr>
          <p:cNvPr id="6" name="Picture 5">
            <a:extLst>
              <a:ext uri="{FF2B5EF4-FFF2-40B4-BE49-F238E27FC236}">
                <a16:creationId xmlns:a16="http://schemas.microsoft.com/office/drawing/2014/main" id="{14ED931B-366A-BB4D-1BDD-334F8B60D53B}"/>
              </a:ext>
            </a:extLst>
          </p:cNvPr>
          <p:cNvPicPr>
            <a:picLocks noChangeAspect="1"/>
          </p:cNvPicPr>
          <p:nvPr/>
        </p:nvPicPr>
        <p:blipFill>
          <a:blip r:embed="rId3"/>
          <a:stretch>
            <a:fillRect/>
          </a:stretch>
        </p:blipFill>
        <p:spPr>
          <a:xfrm>
            <a:off x="704175" y="3257474"/>
            <a:ext cx="7110076" cy="3010161"/>
          </a:xfrm>
          <a:prstGeom prst="rect">
            <a:avLst/>
          </a:prstGeom>
        </p:spPr>
      </p:pic>
      <p:pic>
        <p:nvPicPr>
          <p:cNvPr id="8" name="Picture 7">
            <a:extLst>
              <a:ext uri="{FF2B5EF4-FFF2-40B4-BE49-F238E27FC236}">
                <a16:creationId xmlns:a16="http://schemas.microsoft.com/office/drawing/2014/main" id="{54DD4681-6998-4A9F-1B8F-7798EE610FCB}"/>
              </a:ext>
            </a:extLst>
          </p:cNvPr>
          <p:cNvPicPr>
            <a:picLocks noChangeAspect="1"/>
          </p:cNvPicPr>
          <p:nvPr/>
        </p:nvPicPr>
        <p:blipFill>
          <a:blip r:embed="rId4"/>
          <a:stretch>
            <a:fillRect/>
          </a:stretch>
        </p:blipFill>
        <p:spPr>
          <a:xfrm>
            <a:off x="4864801" y="2093931"/>
            <a:ext cx="6995766" cy="2918713"/>
          </a:xfrm>
          <a:prstGeom prst="rect">
            <a:avLst/>
          </a:prstGeom>
        </p:spPr>
      </p:pic>
    </p:spTree>
    <p:extLst>
      <p:ext uri="{BB962C8B-B14F-4D97-AF65-F5344CB8AC3E}">
        <p14:creationId xmlns:p14="http://schemas.microsoft.com/office/powerpoint/2010/main" val="1093227382"/>
      </p:ext>
    </p:extLst>
  </p:cSld>
  <p:clrMapOvr>
    <a:overrideClrMapping bg1="dk1" tx1="lt1" bg2="dk2" tx2="lt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0AE27-CE9F-3F2D-9370-64C9FD7FB4A1}"/>
              </a:ext>
            </a:extLst>
          </p:cNvPr>
          <p:cNvSpPr>
            <a:spLocks noGrp="1"/>
          </p:cNvSpPr>
          <p:nvPr>
            <p:ph type="title"/>
          </p:nvPr>
        </p:nvSpPr>
        <p:spPr>
          <a:xfrm>
            <a:off x="704175" y="476420"/>
            <a:ext cx="11227411" cy="757576"/>
          </a:xfrm>
        </p:spPr>
        <p:txBody>
          <a:bodyPr/>
          <a:lstStyle/>
          <a:p>
            <a:r>
              <a:rPr lang="en-US" dirty="0"/>
              <a:t>Business problems</a:t>
            </a:r>
            <a:endParaRPr lang="en-PK" dirty="0"/>
          </a:p>
        </p:txBody>
      </p:sp>
      <p:sp>
        <p:nvSpPr>
          <p:cNvPr id="3" name="Content Placeholder 2">
            <a:extLst>
              <a:ext uri="{FF2B5EF4-FFF2-40B4-BE49-F238E27FC236}">
                <a16:creationId xmlns:a16="http://schemas.microsoft.com/office/drawing/2014/main" id="{2730198E-1923-E57E-A66E-33BAAD959F0E}"/>
              </a:ext>
            </a:extLst>
          </p:cNvPr>
          <p:cNvSpPr>
            <a:spLocks noGrp="1"/>
          </p:cNvSpPr>
          <p:nvPr>
            <p:ph idx="1"/>
          </p:nvPr>
        </p:nvSpPr>
        <p:spPr>
          <a:xfrm>
            <a:off x="633155" y="1679256"/>
            <a:ext cx="11227412" cy="4588379"/>
          </a:xfrm>
          <a:ln>
            <a:solidFill>
              <a:schemeClr val="tx1"/>
            </a:solidFill>
          </a:ln>
        </p:spPr>
        <p:txBody>
          <a:bodyPr/>
          <a:lstStyle/>
          <a:p>
            <a:pPr marL="0" indent="0">
              <a:buNone/>
            </a:pPr>
            <a:r>
              <a:rPr lang="en-US" b="1" dirty="0">
                <a:solidFill>
                  <a:srgbClr val="212121"/>
                </a:solidFill>
                <a:latin typeface="Roboto" panose="02000000000000000000" pitchFamily="2" charset="0"/>
              </a:rPr>
              <a:t>9. What seems to be the key drivers of customer churn?</a:t>
            </a:r>
          </a:p>
          <a:p>
            <a:pPr marL="0" indent="0">
              <a:buNone/>
            </a:pPr>
            <a:endParaRPr lang="en-US" b="0" i="0" dirty="0">
              <a:solidFill>
                <a:srgbClr val="212121"/>
              </a:solidFill>
              <a:effectLst/>
              <a:latin typeface="Roboto" panose="02000000000000000000" pitchFamily="2" charset="0"/>
            </a:endParaRPr>
          </a:p>
        </p:txBody>
      </p:sp>
      <p:pic>
        <p:nvPicPr>
          <p:cNvPr id="5" name="Picture 4">
            <a:extLst>
              <a:ext uri="{FF2B5EF4-FFF2-40B4-BE49-F238E27FC236}">
                <a16:creationId xmlns:a16="http://schemas.microsoft.com/office/drawing/2014/main" id="{D68F7F42-7FCA-DB25-2723-F20650140F5A}"/>
              </a:ext>
            </a:extLst>
          </p:cNvPr>
          <p:cNvPicPr>
            <a:picLocks noChangeAspect="1"/>
          </p:cNvPicPr>
          <p:nvPr/>
        </p:nvPicPr>
        <p:blipFill>
          <a:blip r:embed="rId3"/>
          <a:stretch>
            <a:fillRect/>
          </a:stretch>
        </p:blipFill>
        <p:spPr>
          <a:xfrm>
            <a:off x="2183183" y="2498847"/>
            <a:ext cx="7292972" cy="2949196"/>
          </a:xfrm>
          <a:prstGeom prst="rect">
            <a:avLst/>
          </a:prstGeom>
        </p:spPr>
      </p:pic>
    </p:spTree>
    <p:extLst>
      <p:ext uri="{BB962C8B-B14F-4D97-AF65-F5344CB8AC3E}">
        <p14:creationId xmlns:p14="http://schemas.microsoft.com/office/powerpoint/2010/main" val="911263448"/>
      </p:ext>
    </p:extLst>
  </p:cSld>
  <p:clrMapOvr>
    <a:overrideClrMapping bg1="dk1" tx1="lt1" bg2="dk2" tx2="lt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0AE27-CE9F-3F2D-9370-64C9FD7FB4A1}"/>
              </a:ext>
            </a:extLst>
          </p:cNvPr>
          <p:cNvSpPr>
            <a:spLocks noGrp="1"/>
          </p:cNvSpPr>
          <p:nvPr>
            <p:ph type="title"/>
          </p:nvPr>
        </p:nvSpPr>
        <p:spPr>
          <a:xfrm>
            <a:off x="704175" y="476420"/>
            <a:ext cx="11227411" cy="757576"/>
          </a:xfrm>
        </p:spPr>
        <p:txBody>
          <a:bodyPr/>
          <a:lstStyle/>
          <a:p>
            <a:r>
              <a:rPr lang="en-US" dirty="0"/>
              <a:t>Business problems</a:t>
            </a:r>
            <a:endParaRPr lang="en-PK" dirty="0"/>
          </a:p>
        </p:txBody>
      </p:sp>
      <p:sp>
        <p:nvSpPr>
          <p:cNvPr id="3" name="Content Placeholder 2">
            <a:extLst>
              <a:ext uri="{FF2B5EF4-FFF2-40B4-BE49-F238E27FC236}">
                <a16:creationId xmlns:a16="http://schemas.microsoft.com/office/drawing/2014/main" id="{2730198E-1923-E57E-A66E-33BAAD959F0E}"/>
              </a:ext>
            </a:extLst>
          </p:cNvPr>
          <p:cNvSpPr>
            <a:spLocks noGrp="1"/>
          </p:cNvSpPr>
          <p:nvPr>
            <p:ph idx="1"/>
          </p:nvPr>
        </p:nvSpPr>
        <p:spPr>
          <a:xfrm>
            <a:off x="633155" y="1679256"/>
            <a:ext cx="11227412" cy="4588379"/>
          </a:xfrm>
          <a:ln>
            <a:solidFill>
              <a:schemeClr val="tx1"/>
            </a:solidFill>
          </a:ln>
        </p:spPr>
        <p:txBody>
          <a:bodyPr/>
          <a:lstStyle/>
          <a:p>
            <a:pPr marL="0" indent="0" algn="l">
              <a:buNone/>
            </a:pPr>
            <a:r>
              <a:rPr lang="en-US" b="1" dirty="0">
                <a:solidFill>
                  <a:srgbClr val="212121"/>
                </a:solidFill>
                <a:latin typeface="Roboto" panose="02000000000000000000" pitchFamily="2" charset="0"/>
              </a:rPr>
              <a:t>10. Which specific factors cause consumers to leave?</a:t>
            </a:r>
          </a:p>
          <a:p>
            <a:pPr marL="0" indent="0">
              <a:buNone/>
            </a:pPr>
            <a:r>
              <a:rPr lang="en-US" b="0" i="0" dirty="0">
                <a:solidFill>
                  <a:srgbClr val="212121"/>
                </a:solidFill>
                <a:effectLst/>
                <a:latin typeface="Roboto" panose="02000000000000000000" pitchFamily="2" charset="0"/>
              </a:rPr>
              <a:t>The primary cause of churn in the firm is competitors.</a:t>
            </a:r>
          </a:p>
        </p:txBody>
      </p:sp>
      <p:pic>
        <p:nvPicPr>
          <p:cNvPr id="6" name="Picture 5">
            <a:extLst>
              <a:ext uri="{FF2B5EF4-FFF2-40B4-BE49-F238E27FC236}">
                <a16:creationId xmlns:a16="http://schemas.microsoft.com/office/drawing/2014/main" id="{71539416-F68D-9128-AA83-F2EEA5686973}"/>
              </a:ext>
            </a:extLst>
          </p:cNvPr>
          <p:cNvPicPr>
            <a:picLocks noChangeAspect="1"/>
          </p:cNvPicPr>
          <p:nvPr/>
        </p:nvPicPr>
        <p:blipFill>
          <a:blip r:embed="rId3"/>
          <a:stretch>
            <a:fillRect/>
          </a:stretch>
        </p:blipFill>
        <p:spPr>
          <a:xfrm>
            <a:off x="2676581" y="3017130"/>
            <a:ext cx="7140559" cy="3025402"/>
          </a:xfrm>
          <a:prstGeom prst="rect">
            <a:avLst/>
          </a:prstGeom>
        </p:spPr>
      </p:pic>
    </p:spTree>
    <p:extLst>
      <p:ext uri="{BB962C8B-B14F-4D97-AF65-F5344CB8AC3E}">
        <p14:creationId xmlns:p14="http://schemas.microsoft.com/office/powerpoint/2010/main" val="3621325154"/>
      </p:ext>
    </p:extLst>
  </p:cSld>
  <p:clrMapOvr>
    <a:overrideClrMapping bg1="dk1" tx1="lt1" bg2="dk2" tx2="lt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0AE27-CE9F-3F2D-9370-64C9FD7FB4A1}"/>
              </a:ext>
            </a:extLst>
          </p:cNvPr>
          <p:cNvSpPr>
            <a:spLocks noGrp="1"/>
          </p:cNvSpPr>
          <p:nvPr>
            <p:ph type="title"/>
          </p:nvPr>
        </p:nvSpPr>
        <p:spPr>
          <a:xfrm>
            <a:off x="704175" y="476420"/>
            <a:ext cx="11227411" cy="757576"/>
          </a:xfrm>
        </p:spPr>
        <p:txBody>
          <a:bodyPr/>
          <a:lstStyle/>
          <a:p>
            <a:r>
              <a:rPr lang="en-US" dirty="0"/>
              <a:t>Revenue Analysis</a:t>
            </a:r>
            <a:endParaRPr lang="en-PK" dirty="0"/>
          </a:p>
        </p:txBody>
      </p:sp>
      <p:sp>
        <p:nvSpPr>
          <p:cNvPr id="3" name="Content Placeholder 2">
            <a:extLst>
              <a:ext uri="{FF2B5EF4-FFF2-40B4-BE49-F238E27FC236}">
                <a16:creationId xmlns:a16="http://schemas.microsoft.com/office/drawing/2014/main" id="{2730198E-1923-E57E-A66E-33BAAD959F0E}"/>
              </a:ext>
            </a:extLst>
          </p:cNvPr>
          <p:cNvSpPr>
            <a:spLocks noGrp="1"/>
          </p:cNvSpPr>
          <p:nvPr>
            <p:ph idx="1"/>
          </p:nvPr>
        </p:nvSpPr>
        <p:spPr>
          <a:xfrm>
            <a:off x="633155" y="1679256"/>
            <a:ext cx="11227412" cy="4588379"/>
          </a:xfrm>
          <a:ln>
            <a:solidFill>
              <a:schemeClr val="tx1"/>
            </a:solidFill>
          </a:ln>
        </p:spPr>
        <p:txBody>
          <a:bodyPr/>
          <a:lstStyle/>
          <a:p>
            <a:pPr>
              <a:lnSpc>
                <a:spcPct val="200000"/>
              </a:lnSpc>
              <a:buClrTx/>
            </a:pPr>
            <a:r>
              <a:rPr lang="en-US" b="0" i="0" dirty="0">
                <a:solidFill>
                  <a:srgbClr val="212121"/>
                </a:solidFill>
                <a:effectLst/>
                <a:latin typeface="Roboto" panose="02000000000000000000" pitchFamily="2" charset="0"/>
              </a:rPr>
              <a:t> 31% of total revenue was lost by people who left.</a:t>
            </a:r>
          </a:p>
          <a:p>
            <a:pPr>
              <a:lnSpc>
                <a:spcPct val="200000"/>
              </a:lnSpc>
              <a:buClrTx/>
            </a:pPr>
            <a:r>
              <a:rPr lang="en-US" dirty="0">
                <a:solidFill>
                  <a:srgbClr val="212121"/>
                </a:solidFill>
                <a:latin typeface="Roboto" panose="02000000000000000000" pitchFamily="2" charset="0"/>
              </a:rPr>
              <a:t>Optical Fiber is responsible for 53% ($16899k) of the monthly revenue, DSL 37% ($11814k)</a:t>
            </a:r>
          </a:p>
          <a:p>
            <a:pPr>
              <a:lnSpc>
                <a:spcPct val="200000"/>
              </a:lnSpc>
              <a:buClrTx/>
            </a:pPr>
            <a:r>
              <a:rPr lang="en-US" b="0" i="0" dirty="0">
                <a:solidFill>
                  <a:srgbClr val="212121"/>
                </a:solidFill>
                <a:effectLst/>
                <a:latin typeface="Roboto" panose="02000000000000000000" pitchFamily="2" charset="0"/>
              </a:rPr>
              <a:t>87% of all monthly revenue lost are caused by customers with Month-to-Month contracts.</a:t>
            </a:r>
          </a:p>
        </p:txBody>
      </p:sp>
    </p:spTree>
    <p:extLst>
      <p:ext uri="{BB962C8B-B14F-4D97-AF65-F5344CB8AC3E}">
        <p14:creationId xmlns:p14="http://schemas.microsoft.com/office/powerpoint/2010/main" val="1240793456"/>
      </p:ext>
    </p:extLst>
  </p:cSld>
  <p:clrMapOvr>
    <a:overrideClrMapping bg1="dk1" tx1="lt1" bg2="dk2" tx2="lt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0AE27-CE9F-3F2D-9370-64C9FD7FB4A1}"/>
              </a:ext>
            </a:extLst>
          </p:cNvPr>
          <p:cNvSpPr>
            <a:spLocks noGrp="1"/>
          </p:cNvSpPr>
          <p:nvPr>
            <p:ph type="title"/>
          </p:nvPr>
        </p:nvSpPr>
        <p:spPr>
          <a:xfrm>
            <a:off x="704175" y="476420"/>
            <a:ext cx="11227411" cy="757576"/>
          </a:xfrm>
        </p:spPr>
        <p:txBody>
          <a:bodyPr/>
          <a:lstStyle/>
          <a:p>
            <a:r>
              <a:rPr lang="en-US" dirty="0"/>
              <a:t>Recommendations/Limitations</a:t>
            </a:r>
            <a:endParaRPr lang="en-PK" dirty="0"/>
          </a:p>
        </p:txBody>
      </p:sp>
      <p:sp>
        <p:nvSpPr>
          <p:cNvPr id="3" name="Content Placeholder 2">
            <a:extLst>
              <a:ext uri="{FF2B5EF4-FFF2-40B4-BE49-F238E27FC236}">
                <a16:creationId xmlns:a16="http://schemas.microsoft.com/office/drawing/2014/main" id="{2730198E-1923-E57E-A66E-33BAAD959F0E}"/>
              </a:ext>
            </a:extLst>
          </p:cNvPr>
          <p:cNvSpPr>
            <a:spLocks noGrp="1"/>
          </p:cNvSpPr>
          <p:nvPr>
            <p:ph idx="1"/>
          </p:nvPr>
        </p:nvSpPr>
        <p:spPr>
          <a:xfrm>
            <a:off x="633155" y="1679256"/>
            <a:ext cx="11227412" cy="4588379"/>
          </a:xfrm>
          <a:ln>
            <a:solidFill>
              <a:schemeClr val="tx1"/>
            </a:solidFill>
          </a:ln>
        </p:spPr>
        <p:txBody>
          <a:bodyPr/>
          <a:lstStyle/>
          <a:p>
            <a:pPr algn="l">
              <a:buClrTx/>
              <a:buFont typeface="Wingdings" panose="05000000000000000000" pitchFamily="2" charset="2"/>
              <a:buChar char="q"/>
            </a:pPr>
            <a:r>
              <a:rPr lang="en-US" b="0" i="0" dirty="0">
                <a:solidFill>
                  <a:srgbClr val="292929"/>
                </a:solidFill>
                <a:effectLst/>
                <a:latin typeface="source-serif-pro"/>
              </a:rPr>
              <a:t>Target more on young and middle-aged customers since they are more likely to adopt modern technology and have the budget to enjoy.</a:t>
            </a:r>
          </a:p>
          <a:p>
            <a:pPr>
              <a:buClrTx/>
              <a:buFont typeface="Wingdings" panose="05000000000000000000" pitchFamily="2" charset="2"/>
              <a:buChar char="q"/>
            </a:pPr>
            <a:r>
              <a:rPr lang="en-US" b="0" i="0" dirty="0">
                <a:solidFill>
                  <a:srgbClr val="292929"/>
                </a:solidFill>
                <a:effectLst/>
                <a:latin typeface="source-serif-pro"/>
              </a:rPr>
              <a:t>Offer more discount for the customers who decide to choose the one year or two-year contract so that more customers will be bound with the contract.</a:t>
            </a:r>
          </a:p>
          <a:p>
            <a:pPr>
              <a:buClrTx/>
              <a:buFont typeface="Wingdings" panose="05000000000000000000" pitchFamily="2" charset="2"/>
              <a:buChar char="q"/>
            </a:pPr>
            <a:r>
              <a:rPr lang="en-US" b="0" i="0" dirty="0">
                <a:solidFill>
                  <a:srgbClr val="292929"/>
                </a:solidFill>
                <a:effectLst/>
                <a:latin typeface="source-serif-pro"/>
              </a:rPr>
              <a:t>The number of observations is decent, but if we could have more columns of features like the customers’ competitor’s information, and other important factors, we could draw more insights from the result.</a:t>
            </a:r>
          </a:p>
          <a:p>
            <a:pPr algn="l">
              <a:buClrTx/>
              <a:buFont typeface="Wingdings" panose="05000000000000000000" pitchFamily="2" charset="2"/>
              <a:buChar char="q"/>
            </a:pPr>
            <a:r>
              <a:rPr lang="en-US" b="0" i="0" dirty="0">
                <a:solidFill>
                  <a:srgbClr val="292929"/>
                </a:solidFill>
                <a:effectLst/>
                <a:latin typeface="source-serif-pro"/>
              </a:rPr>
              <a:t>The nature of our dataset is a cross-sectional dataset. This means that there are no time series factors inside it. </a:t>
            </a:r>
          </a:p>
        </p:txBody>
      </p:sp>
    </p:spTree>
    <p:extLst>
      <p:ext uri="{BB962C8B-B14F-4D97-AF65-F5344CB8AC3E}">
        <p14:creationId xmlns:p14="http://schemas.microsoft.com/office/powerpoint/2010/main" val="1720926518"/>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0AE27-CE9F-3F2D-9370-64C9FD7FB4A1}"/>
              </a:ext>
            </a:extLst>
          </p:cNvPr>
          <p:cNvSpPr>
            <a:spLocks noGrp="1"/>
          </p:cNvSpPr>
          <p:nvPr>
            <p:ph type="title"/>
          </p:nvPr>
        </p:nvSpPr>
        <p:spPr>
          <a:xfrm>
            <a:off x="704175" y="476420"/>
            <a:ext cx="11227411" cy="757576"/>
          </a:xfrm>
        </p:spPr>
        <p:txBody>
          <a:bodyPr/>
          <a:lstStyle/>
          <a:p>
            <a:r>
              <a:rPr lang="en-US" dirty="0"/>
              <a:t>Telecom Customer churn data</a:t>
            </a:r>
            <a:endParaRPr lang="en-PK" dirty="0"/>
          </a:p>
        </p:txBody>
      </p:sp>
      <p:sp>
        <p:nvSpPr>
          <p:cNvPr id="3" name="Content Placeholder 2">
            <a:extLst>
              <a:ext uri="{FF2B5EF4-FFF2-40B4-BE49-F238E27FC236}">
                <a16:creationId xmlns:a16="http://schemas.microsoft.com/office/drawing/2014/main" id="{2730198E-1923-E57E-A66E-33BAAD959F0E}"/>
              </a:ext>
            </a:extLst>
          </p:cNvPr>
          <p:cNvSpPr>
            <a:spLocks noGrp="1"/>
          </p:cNvSpPr>
          <p:nvPr>
            <p:ph idx="1"/>
          </p:nvPr>
        </p:nvSpPr>
        <p:spPr>
          <a:xfrm>
            <a:off x="633155" y="1679256"/>
            <a:ext cx="11227412" cy="4588379"/>
          </a:xfrm>
          <a:ln>
            <a:solidFill>
              <a:schemeClr val="tx1"/>
            </a:solidFill>
          </a:ln>
        </p:spPr>
        <p:txBody>
          <a:bodyPr/>
          <a:lstStyle/>
          <a:p>
            <a:pPr algn="l" fontAlgn="base">
              <a:lnSpc>
                <a:spcPct val="200000"/>
              </a:lnSpc>
            </a:pPr>
            <a:r>
              <a:rPr lang="en-US" b="0" i="0" dirty="0">
                <a:solidFill>
                  <a:srgbClr val="212121"/>
                </a:solidFill>
                <a:effectLst/>
                <a:latin typeface="Roboto" panose="02000000000000000000" pitchFamily="2" charset="0"/>
              </a:rPr>
              <a:t>Churn data for a fictional Telecommunications company that provides phone and internet services to 7,043 customers in California, and includes details about customer demographics, location, services, and current status. Customers' data has only two quarters with no data/monthly data.</a:t>
            </a:r>
            <a:r>
              <a:rPr lang="en-US" dirty="0">
                <a:solidFill>
                  <a:srgbClr val="212121"/>
                </a:solidFill>
                <a:latin typeface="Roboto" panose="02000000000000000000" pitchFamily="2" charset="0"/>
              </a:rPr>
              <a:t> </a:t>
            </a:r>
          </a:p>
          <a:p>
            <a:pPr algn="l" fontAlgn="base">
              <a:lnSpc>
                <a:spcPct val="200000"/>
              </a:lnSpc>
            </a:pPr>
            <a:r>
              <a:rPr lang="en-US" dirty="0">
                <a:solidFill>
                  <a:srgbClr val="212121"/>
                </a:solidFill>
                <a:latin typeface="Roboto" panose="02000000000000000000" pitchFamily="2" charset="0"/>
                <a:cs typeface="Times New Roman" panose="02020603050405020304" pitchFamily="18" charset="0"/>
              </a:rPr>
              <a:t>Tools which I used during the project are: Python (Pandas, Matplotlib, Seaborn &amp; Plotly)</a:t>
            </a:r>
          </a:p>
          <a:p>
            <a:pPr algn="l" fontAlgn="base">
              <a:lnSpc>
                <a:spcPct val="200000"/>
              </a:lnSpc>
            </a:pPr>
            <a:r>
              <a:rPr lang="en-US" dirty="0">
                <a:solidFill>
                  <a:srgbClr val="212121"/>
                </a:solidFill>
                <a:latin typeface="Roboto" panose="02000000000000000000" pitchFamily="2" charset="0"/>
                <a:cs typeface="Times New Roman" panose="02020603050405020304" pitchFamily="18" charset="0"/>
              </a:rPr>
              <a:t>Stakeholder: Executive Committee</a:t>
            </a:r>
          </a:p>
        </p:txBody>
      </p:sp>
      <p:pic>
        <p:nvPicPr>
          <p:cNvPr id="5" name="Graphic 4" descr="Cloud Computing with solid fill">
            <a:extLst>
              <a:ext uri="{FF2B5EF4-FFF2-40B4-BE49-F238E27FC236}">
                <a16:creationId xmlns:a16="http://schemas.microsoft.com/office/drawing/2014/main" id="{7FC06C1C-B6F7-0291-CE12-C5FF4CCFB72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720487" y="3429000"/>
            <a:ext cx="1838358" cy="2284521"/>
          </a:xfrm>
          <a:prstGeom prst="rect">
            <a:avLst/>
          </a:prstGeom>
        </p:spPr>
      </p:pic>
      <p:pic>
        <p:nvPicPr>
          <p:cNvPr id="10" name="Graphic 9" descr="Call center with solid fill">
            <a:extLst>
              <a:ext uri="{FF2B5EF4-FFF2-40B4-BE49-F238E27FC236}">
                <a16:creationId xmlns:a16="http://schemas.microsoft.com/office/drawing/2014/main" id="{9E648444-5AAB-FDF9-1B7B-946C4B2054E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434239" y="476421"/>
            <a:ext cx="1315736" cy="757576"/>
          </a:xfrm>
          <a:prstGeom prst="rect">
            <a:avLst/>
          </a:prstGeom>
        </p:spPr>
      </p:pic>
    </p:spTree>
    <p:extLst>
      <p:ext uri="{BB962C8B-B14F-4D97-AF65-F5344CB8AC3E}">
        <p14:creationId xmlns:p14="http://schemas.microsoft.com/office/powerpoint/2010/main" val="2859096682"/>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0AE27-CE9F-3F2D-9370-64C9FD7FB4A1}"/>
              </a:ext>
            </a:extLst>
          </p:cNvPr>
          <p:cNvSpPr>
            <a:spLocks noGrp="1"/>
          </p:cNvSpPr>
          <p:nvPr>
            <p:ph type="title"/>
          </p:nvPr>
        </p:nvSpPr>
        <p:spPr>
          <a:xfrm>
            <a:off x="704175" y="476420"/>
            <a:ext cx="11227411" cy="757576"/>
          </a:xfrm>
        </p:spPr>
        <p:txBody>
          <a:bodyPr/>
          <a:lstStyle/>
          <a:p>
            <a:r>
              <a:rPr lang="en-US" dirty="0"/>
              <a:t>Data Dictionary</a:t>
            </a:r>
            <a:endParaRPr lang="en-PK" dirty="0"/>
          </a:p>
        </p:txBody>
      </p:sp>
      <p:pic>
        <p:nvPicPr>
          <p:cNvPr id="8" name="Content Placeholder 7">
            <a:extLst>
              <a:ext uri="{FF2B5EF4-FFF2-40B4-BE49-F238E27FC236}">
                <a16:creationId xmlns:a16="http://schemas.microsoft.com/office/drawing/2014/main" id="{36A28692-22E6-F2FE-7D15-80170810AA60}"/>
              </a:ext>
            </a:extLst>
          </p:cNvPr>
          <p:cNvPicPr>
            <a:picLocks noGrp="1" noChangeAspect="1"/>
          </p:cNvPicPr>
          <p:nvPr>
            <p:ph idx="1"/>
          </p:nvPr>
        </p:nvPicPr>
        <p:blipFill>
          <a:blip r:embed="rId3"/>
          <a:stretch>
            <a:fillRect/>
          </a:stretch>
        </p:blipFill>
        <p:spPr>
          <a:xfrm>
            <a:off x="278305" y="1475147"/>
            <a:ext cx="11733181" cy="5183105"/>
          </a:xfrm>
          <a:ln>
            <a:solidFill>
              <a:schemeClr val="tx1"/>
            </a:solidFill>
          </a:ln>
        </p:spPr>
      </p:pic>
    </p:spTree>
    <p:extLst>
      <p:ext uri="{BB962C8B-B14F-4D97-AF65-F5344CB8AC3E}">
        <p14:creationId xmlns:p14="http://schemas.microsoft.com/office/powerpoint/2010/main" val="2568838999"/>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0AE27-CE9F-3F2D-9370-64C9FD7FB4A1}"/>
              </a:ext>
            </a:extLst>
          </p:cNvPr>
          <p:cNvSpPr>
            <a:spLocks noGrp="1"/>
          </p:cNvSpPr>
          <p:nvPr>
            <p:ph type="title"/>
          </p:nvPr>
        </p:nvSpPr>
        <p:spPr>
          <a:xfrm>
            <a:off x="704175" y="476420"/>
            <a:ext cx="11227411" cy="757576"/>
          </a:xfrm>
        </p:spPr>
        <p:txBody>
          <a:bodyPr/>
          <a:lstStyle/>
          <a:p>
            <a:r>
              <a:rPr lang="en-US" dirty="0"/>
              <a:t>ERD Diagram</a:t>
            </a:r>
            <a:endParaRPr lang="en-PK" dirty="0"/>
          </a:p>
        </p:txBody>
      </p:sp>
      <p:pic>
        <p:nvPicPr>
          <p:cNvPr id="6" name="Content Placeholder 5">
            <a:extLst>
              <a:ext uri="{FF2B5EF4-FFF2-40B4-BE49-F238E27FC236}">
                <a16:creationId xmlns:a16="http://schemas.microsoft.com/office/drawing/2014/main" id="{92257510-ACE6-FD3A-F8A4-A53D5C079AF5}"/>
              </a:ext>
            </a:extLst>
          </p:cNvPr>
          <p:cNvPicPr>
            <a:picLocks noGrp="1" noChangeAspect="1"/>
          </p:cNvPicPr>
          <p:nvPr>
            <p:ph idx="1"/>
          </p:nvPr>
        </p:nvPicPr>
        <p:blipFill>
          <a:blip r:embed="rId3"/>
          <a:stretch>
            <a:fillRect/>
          </a:stretch>
        </p:blipFill>
        <p:spPr>
          <a:xfrm>
            <a:off x="704175" y="1706209"/>
            <a:ext cx="8500876" cy="4587875"/>
          </a:xfrm>
          <a:ln>
            <a:solidFill>
              <a:schemeClr val="tx1"/>
            </a:solidFill>
          </a:ln>
        </p:spPr>
      </p:pic>
      <p:sp>
        <p:nvSpPr>
          <p:cNvPr id="7" name="TextBox 6">
            <a:extLst>
              <a:ext uri="{FF2B5EF4-FFF2-40B4-BE49-F238E27FC236}">
                <a16:creationId xmlns:a16="http://schemas.microsoft.com/office/drawing/2014/main" id="{7565D772-4162-E1DB-7392-57296947323E}"/>
              </a:ext>
            </a:extLst>
          </p:cNvPr>
          <p:cNvSpPr txBox="1"/>
          <p:nvPr/>
        </p:nvSpPr>
        <p:spPr>
          <a:xfrm>
            <a:off x="9570128" y="2015231"/>
            <a:ext cx="2494625" cy="923330"/>
          </a:xfrm>
          <a:prstGeom prst="rect">
            <a:avLst/>
          </a:prstGeom>
          <a:noFill/>
        </p:spPr>
        <p:txBody>
          <a:bodyPr wrap="square" rtlCol="0">
            <a:spAutoFit/>
          </a:bodyPr>
          <a:lstStyle/>
          <a:p>
            <a:r>
              <a:rPr lang="en-US" dirty="0"/>
              <a:t>Both the tables were connected with key “</a:t>
            </a:r>
            <a:r>
              <a:rPr lang="en-US" dirty="0" err="1"/>
              <a:t>Zip_Codes</a:t>
            </a:r>
            <a:r>
              <a:rPr lang="en-US" dirty="0"/>
              <a:t>”</a:t>
            </a:r>
            <a:endParaRPr lang="en-PK" dirty="0"/>
          </a:p>
        </p:txBody>
      </p:sp>
    </p:spTree>
    <p:extLst>
      <p:ext uri="{BB962C8B-B14F-4D97-AF65-F5344CB8AC3E}">
        <p14:creationId xmlns:p14="http://schemas.microsoft.com/office/powerpoint/2010/main" val="4049651480"/>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0AE27-CE9F-3F2D-9370-64C9FD7FB4A1}"/>
              </a:ext>
            </a:extLst>
          </p:cNvPr>
          <p:cNvSpPr>
            <a:spLocks noGrp="1"/>
          </p:cNvSpPr>
          <p:nvPr>
            <p:ph type="title"/>
          </p:nvPr>
        </p:nvSpPr>
        <p:spPr>
          <a:xfrm>
            <a:off x="704175" y="476420"/>
            <a:ext cx="11227411" cy="757576"/>
          </a:xfrm>
        </p:spPr>
        <p:txBody>
          <a:bodyPr/>
          <a:lstStyle/>
          <a:p>
            <a:r>
              <a:rPr lang="en-US" dirty="0"/>
              <a:t>Business problems</a:t>
            </a:r>
            <a:endParaRPr lang="en-PK" dirty="0"/>
          </a:p>
        </p:txBody>
      </p:sp>
      <p:sp>
        <p:nvSpPr>
          <p:cNvPr id="3" name="Content Placeholder 2">
            <a:extLst>
              <a:ext uri="{FF2B5EF4-FFF2-40B4-BE49-F238E27FC236}">
                <a16:creationId xmlns:a16="http://schemas.microsoft.com/office/drawing/2014/main" id="{2730198E-1923-E57E-A66E-33BAAD959F0E}"/>
              </a:ext>
            </a:extLst>
          </p:cNvPr>
          <p:cNvSpPr>
            <a:spLocks noGrp="1"/>
          </p:cNvSpPr>
          <p:nvPr>
            <p:ph idx="1"/>
          </p:nvPr>
        </p:nvSpPr>
        <p:spPr>
          <a:xfrm>
            <a:off x="633155" y="1679256"/>
            <a:ext cx="11227412" cy="4588379"/>
          </a:xfrm>
          <a:ln>
            <a:solidFill>
              <a:schemeClr val="tx1"/>
            </a:solidFill>
          </a:ln>
        </p:spPr>
        <p:txBody>
          <a:bodyPr/>
          <a:lstStyle/>
          <a:p>
            <a:pPr marL="342900" indent="-342900" algn="l" fontAlgn="base">
              <a:lnSpc>
                <a:spcPct val="200000"/>
              </a:lnSpc>
              <a:buClrTx/>
              <a:buFont typeface="+mj-lt"/>
              <a:buAutoNum type="arabicPeriod"/>
            </a:pPr>
            <a:r>
              <a:rPr lang="en-US" b="1" i="0" dirty="0">
                <a:solidFill>
                  <a:srgbClr val="212121"/>
                </a:solidFill>
                <a:effectLst/>
                <a:latin typeface="Roboto" panose="02000000000000000000" pitchFamily="2" charset="0"/>
              </a:rPr>
              <a:t>What were the customer churn &amp; retention rates?</a:t>
            </a:r>
          </a:p>
          <a:p>
            <a:pPr algn="l"/>
            <a:r>
              <a:rPr lang="en-US" b="0" i="0" dirty="0">
                <a:solidFill>
                  <a:srgbClr val="212121"/>
                </a:solidFill>
                <a:effectLst/>
                <a:latin typeface="Roboto" panose="02000000000000000000" pitchFamily="2" charset="0"/>
              </a:rPr>
              <a:t>We note that a big proportion of our clients did not abandon the services. Therefore, only </a:t>
            </a:r>
            <a:r>
              <a:rPr lang="en-US" b="1" i="0" dirty="0">
                <a:solidFill>
                  <a:srgbClr val="212121"/>
                </a:solidFill>
                <a:effectLst/>
                <a:latin typeface="Roboto" panose="02000000000000000000" pitchFamily="2" charset="0"/>
              </a:rPr>
              <a:t>26.54% (1869)</a:t>
            </a:r>
            <a:r>
              <a:rPr lang="en-US" b="0" i="0" dirty="0">
                <a:solidFill>
                  <a:srgbClr val="212121"/>
                </a:solidFill>
                <a:effectLst/>
                <a:latin typeface="Roboto" panose="02000000000000000000" pitchFamily="2" charset="0"/>
              </a:rPr>
              <a:t> of the customers was churned.</a:t>
            </a:r>
          </a:p>
          <a:p>
            <a:pPr algn="l"/>
            <a:r>
              <a:rPr lang="en-US" b="1" i="0" dirty="0">
                <a:solidFill>
                  <a:srgbClr val="212121"/>
                </a:solidFill>
                <a:effectLst/>
                <a:latin typeface="Roboto" panose="02000000000000000000" pitchFamily="2" charset="0"/>
              </a:rPr>
              <a:t>Churn Rate</a:t>
            </a:r>
            <a:r>
              <a:rPr lang="en-US" b="0" i="0" dirty="0">
                <a:solidFill>
                  <a:srgbClr val="212121"/>
                </a:solidFill>
                <a:effectLst/>
                <a:latin typeface="Roboto" panose="02000000000000000000" pitchFamily="2" charset="0"/>
              </a:rPr>
              <a:t>= 1869/7043 = 26.54%</a:t>
            </a:r>
          </a:p>
          <a:p>
            <a:pPr algn="l"/>
            <a:r>
              <a:rPr lang="en-US" b="0" i="0" dirty="0">
                <a:solidFill>
                  <a:srgbClr val="212121"/>
                </a:solidFill>
                <a:effectLst/>
                <a:latin typeface="Roboto" panose="02000000000000000000" pitchFamily="2" charset="0"/>
              </a:rPr>
              <a:t>Retention Rate = 1 - Churn Rate = 100 - 26.54 = 73.46%</a:t>
            </a:r>
          </a:p>
          <a:p>
            <a:pPr marL="0" indent="0" algn="l" fontAlgn="base">
              <a:lnSpc>
                <a:spcPct val="200000"/>
              </a:lnSpc>
              <a:buClrTx/>
              <a:buNone/>
            </a:pPr>
            <a:endParaRPr lang="en-US" b="0" i="0" dirty="0">
              <a:solidFill>
                <a:srgbClr val="212121"/>
              </a:solidFill>
              <a:effectLst/>
              <a:latin typeface="Roboto" panose="02000000000000000000" pitchFamily="2" charset="0"/>
            </a:endParaRPr>
          </a:p>
        </p:txBody>
      </p:sp>
      <p:pic>
        <p:nvPicPr>
          <p:cNvPr id="6" name="Picture 5">
            <a:extLst>
              <a:ext uri="{FF2B5EF4-FFF2-40B4-BE49-F238E27FC236}">
                <a16:creationId xmlns:a16="http://schemas.microsoft.com/office/drawing/2014/main" id="{E5A1E570-0B23-ACE0-8CB1-5498603B5ED3}"/>
              </a:ext>
            </a:extLst>
          </p:cNvPr>
          <p:cNvPicPr>
            <a:picLocks noChangeAspect="1"/>
          </p:cNvPicPr>
          <p:nvPr/>
        </p:nvPicPr>
        <p:blipFill>
          <a:blip r:embed="rId3"/>
          <a:stretch>
            <a:fillRect/>
          </a:stretch>
        </p:blipFill>
        <p:spPr>
          <a:xfrm>
            <a:off x="8123069" y="2797831"/>
            <a:ext cx="3509894" cy="2830612"/>
          </a:xfrm>
          <a:prstGeom prst="rect">
            <a:avLst/>
          </a:prstGeom>
        </p:spPr>
      </p:pic>
    </p:spTree>
    <p:extLst>
      <p:ext uri="{BB962C8B-B14F-4D97-AF65-F5344CB8AC3E}">
        <p14:creationId xmlns:p14="http://schemas.microsoft.com/office/powerpoint/2010/main" val="2197326175"/>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0AE27-CE9F-3F2D-9370-64C9FD7FB4A1}"/>
              </a:ext>
            </a:extLst>
          </p:cNvPr>
          <p:cNvSpPr>
            <a:spLocks noGrp="1"/>
          </p:cNvSpPr>
          <p:nvPr>
            <p:ph type="title"/>
          </p:nvPr>
        </p:nvSpPr>
        <p:spPr>
          <a:xfrm>
            <a:off x="704175" y="476420"/>
            <a:ext cx="11227411" cy="757576"/>
          </a:xfrm>
        </p:spPr>
        <p:txBody>
          <a:bodyPr/>
          <a:lstStyle/>
          <a:p>
            <a:r>
              <a:rPr lang="en-US" dirty="0"/>
              <a:t>Business problems</a:t>
            </a:r>
            <a:endParaRPr lang="en-PK" dirty="0"/>
          </a:p>
        </p:txBody>
      </p:sp>
      <p:sp>
        <p:nvSpPr>
          <p:cNvPr id="3" name="Content Placeholder 2">
            <a:extLst>
              <a:ext uri="{FF2B5EF4-FFF2-40B4-BE49-F238E27FC236}">
                <a16:creationId xmlns:a16="http://schemas.microsoft.com/office/drawing/2014/main" id="{2730198E-1923-E57E-A66E-33BAAD959F0E}"/>
              </a:ext>
            </a:extLst>
          </p:cNvPr>
          <p:cNvSpPr>
            <a:spLocks noGrp="1"/>
          </p:cNvSpPr>
          <p:nvPr>
            <p:ph idx="1"/>
          </p:nvPr>
        </p:nvSpPr>
        <p:spPr>
          <a:xfrm>
            <a:off x="633155" y="1679256"/>
            <a:ext cx="11227412" cy="4588379"/>
          </a:xfrm>
          <a:ln>
            <a:solidFill>
              <a:schemeClr val="tx1"/>
            </a:solidFill>
          </a:ln>
        </p:spPr>
        <p:txBody>
          <a:bodyPr/>
          <a:lstStyle/>
          <a:p>
            <a:pPr marL="0" indent="0" fontAlgn="base">
              <a:lnSpc>
                <a:spcPct val="200000"/>
              </a:lnSpc>
              <a:buClrTx/>
              <a:buNone/>
            </a:pPr>
            <a:r>
              <a:rPr lang="en-US" b="1" dirty="0">
                <a:solidFill>
                  <a:srgbClr val="212121"/>
                </a:solidFill>
                <a:latin typeface="Roboto" panose="02000000000000000000" pitchFamily="2" charset="0"/>
              </a:rPr>
              <a:t>2. What was the customer churn pattern according to Gender?</a:t>
            </a:r>
          </a:p>
          <a:p>
            <a:pPr marL="0" indent="0" algn="l">
              <a:buNone/>
            </a:pPr>
            <a:r>
              <a:rPr lang="en-US" b="0" i="0" dirty="0">
                <a:solidFill>
                  <a:srgbClr val="212121"/>
                </a:solidFill>
                <a:effectLst/>
                <a:latin typeface="Roboto" panose="02000000000000000000" pitchFamily="2" charset="0"/>
              </a:rPr>
              <a:t>From the chart we can surely depict that same number of both genders were moved toward attrition. So there are equal numbers of genders contributing toward churn.</a:t>
            </a:r>
          </a:p>
          <a:p>
            <a:pPr marL="0" indent="0" algn="l" fontAlgn="base">
              <a:lnSpc>
                <a:spcPct val="200000"/>
              </a:lnSpc>
              <a:buClrTx/>
              <a:buNone/>
            </a:pPr>
            <a:endParaRPr lang="en-US" b="0" i="0" dirty="0">
              <a:solidFill>
                <a:srgbClr val="212121"/>
              </a:solidFill>
              <a:effectLst/>
              <a:latin typeface="Roboto" panose="02000000000000000000" pitchFamily="2" charset="0"/>
            </a:endParaRPr>
          </a:p>
        </p:txBody>
      </p:sp>
      <p:pic>
        <p:nvPicPr>
          <p:cNvPr id="5" name="Picture 4">
            <a:extLst>
              <a:ext uri="{FF2B5EF4-FFF2-40B4-BE49-F238E27FC236}">
                <a16:creationId xmlns:a16="http://schemas.microsoft.com/office/drawing/2014/main" id="{7C7D194A-AD2E-88EB-ED12-24D4DD07F83C}"/>
              </a:ext>
            </a:extLst>
          </p:cNvPr>
          <p:cNvPicPr>
            <a:picLocks noChangeAspect="1"/>
          </p:cNvPicPr>
          <p:nvPr/>
        </p:nvPicPr>
        <p:blipFill>
          <a:blip r:embed="rId3"/>
          <a:stretch>
            <a:fillRect/>
          </a:stretch>
        </p:blipFill>
        <p:spPr>
          <a:xfrm>
            <a:off x="2697304" y="2949988"/>
            <a:ext cx="8359864" cy="3317648"/>
          </a:xfrm>
          <a:prstGeom prst="rect">
            <a:avLst/>
          </a:prstGeom>
        </p:spPr>
      </p:pic>
    </p:spTree>
    <p:extLst>
      <p:ext uri="{BB962C8B-B14F-4D97-AF65-F5344CB8AC3E}">
        <p14:creationId xmlns:p14="http://schemas.microsoft.com/office/powerpoint/2010/main" val="4027149976"/>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0AE27-CE9F-3F2D-9370-64C9FD7FB4A1}"/>
              </a:ext>
            </a:extLst>
          </p:cNvPr>
          <p:cNvSpPr>
            <a:spLocks noGrp="1"/>
          </p:cNvSpPr>
          <p:nvPr>
            <p:ph type="title"/>
          </p:nvPr>
        </p:nvSpPr>
        <p:spPr>
          <a:xfrm>
            <a:off x="704175" y="476420"/>
            <a:ext cx="11227411" cy="757576"/>
          </a:xfrm>
        </p:spPr>
        <p:txBody>
          <a:bodyPr/>
          <a:lstStyle/>
          <a:p>
            <a:r>
              <a:rPr lang="en-US" dirty="0"/>
              <a:t>Business problems</a:t>
            </a:r>
            <a:endParaRPr lang="en-PK" dirty="0"/>
          </a:p>
        </p:txBody>
      </p:sp>
      <p:sp>
        <p:nvSpPr>
          <p:cNvPr id="3" name="Content Placeholder 2">
            <a:extLst>
              <a:ext uri="{FF2B5EF4-FFF2-40B4-BE49-F238E27FC236}">
                <a16:creationId xmlns:a16="http://schemas.microsoft.com/office/drawing/2014/main" id="{2730198E-1923-E57E-A66E-33BAAD959F0E}"/>
              </a:ext>
            </a:extLst>
          </p:cNvPr>
          <p:cNvSpPr>
            <a:spLocks noGrp="1"/>
          </p:cNvSpPr>
          <p:nvPr>
            <p:ph idx="1"/>
          </p:nvPr>
        </p:nvSpPr>
        <p:spPr>
          <a:xfrm>
            <a:off x="633155" y="1679256"/>
            <a:ext cx="11227412" cy="4588379"/>
          </a:xfrm>
          <a:ln>
            <a:solidFill>
              <a:schemeClr val="tx1"/>
            </a:solidFill>
          </a:ln>
        </p:spPr>
        <p:txBody>
          <a:bodyPr/>
          <a:lstStyle/>
          <a:p>
            <a:pPr marL="0" indent="0">
              <a:buNone/>
            </a:pPr>
            <a:r>
              <a:rPr lang="en-US" b="1" dirty="0">
                <a:solidFill>
                  <a:srgbClr val="212121"/>
                </a:solidFill>
                <a:latin typeface="Roboto" panose="02000000000000000000" pitchFamily="2" charset="0"/>
              </a:rPr>
              <a:t>3. What was the behavior of churn customers with age?</a:t>
            </a:r>
          </a:p>
          <a:p>
            <a:pPr marL="0" indent="0" algn="l">
              <a:buNone/>
            </a:pPr>
            <a:r>
              <a:rPr lang="en-US" b="0" i="0" dirty="0">
                <a:solidFill>
                  <a:srgbClr val="212121"/>
                </a:solidFill>
                <a:effectLst/>
                <a:latin typeface="Roboto" panose="02000000000000000000" pitchFamily="2" charset="0"/>
              </a:rPr>
              <a:t>According to the graph, interest in telecommunications services declines after the age of 65, and California has a high attrition rate across the board.</a:t>
            </a:r>
          </a:p>
        </p:txBody>
      </p:sp>
      <p:pic>
        <p:nvPicPr>
          <p:cNvPr id="6" name="Picture 5">
            <a:extLst>
              <a:ext uri="{FF2B5EF4-FFF2-40B4-BE49-F238E27FC236}">
                <a16:creationId xmlns:a16="http://schemas.microsoft.com/office/drawing/2014/main" id="{2943789B-B6CD-505A-7086-279909588488}"/>
              </a:ext>
            </a:extLst>
          </p:cNvPr>
          <p:cNvPicPr>
            <a:picLocks noChangeAspect="1"/>
          </p:cNvPicPr>
          <p:nvPr/>
        </p:nvPicPr>
        <p:blipFill>
          <a:blip r:embed="rId3"/>
          <a:stretch>
            <a:fillRect/>
          </a:stretch>
        </p:blipFill>
        <p:spPr>
          <a:xfrm>
            <a:off x="633154" y="2666637"/>
            <a:ext cx="11227413" cy="3714943"/>
          </a:xfrm>
          <a:prstGeom prst="rect">
            <a:avLst/>
          </a:prstGeom>
        </p:spPr>
      </p:pic>
    </p:spTree>
    <p:extLst>
      <p:ext uri="{BB962C8B-B14F-4D97-AF65-F5344CB8AC3E}">
        <p14:creationId xmlns:p14="http://schemas.microsoft.com/office/powerpoint/2010/main" val="4099468514"/>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0AE27-CE9F-3F2D-9370-64C9FD7FB4A1}"/>
              </a:ext>
            </a:extLst>
          </p:cNvPr>
          <p:cNvSpPr>
            <a:spLocks noGrp="1"/>
          </p:cNvSpPr>
          <p:nvPr>
            <p:ph type="title"/>
          </p:nvPr>
        </p:nvSpPr>
        <p:spPr>
          <a:xfrm>
            <a:off x="704175" y="476420"/>
            <a:ext cx="11227411" cy="757576"/>
          </a:xfrm>
        </p:spPr>
        <p:txBody>
          <a:bodyPr/>
          <a:lstStyle/>
          <a:p>
            <a:r>
              <a:rPr lang="en-US" dirty="0"/>
              <a:t>Business problems</a:t>
            </a:r>
            <a:endParaRPr lang="en-PK" dirty="0"/>
          </a:p>
        </p:txBody>
      </p:sp>
      <p:sp>
        <p:nvSpPr>
          <p:cNvPr id="3" name="Content Placeholder 2">
            <a:extLst>
              <a:ext uri="{FF2B5EF4-FFF2-40B4-BE49-F238E27FC236}">
                <a16:creationId xmlns:a16="http://schemas.microsoft.com/office/drawing/2014/main" id="{2730198E-1923-E57E-A66E-33BAAD959F0E}"/>
              </a:ext>
            </a:extLst>
          </p:cNvPr>
          <p:cNvSpPr>
            <a:spLocks noGrp="1"/>
          </p:cNvSpPr>
          <p:nvPr>
            <p:ph idx="1"/>
          </p:nvPr>
        </p:nvSpPr>
        <p:spPr>
          <a:xfrm>
            <a:off x="633155" y="1679256"/>
            <a:ext cx="11227412" cy="4588379"/>
          </a:xfrm>
          <a:ln>
            <a:solidFill>
              <a:schemeClr val="tx1"/>
            </a:solidFill>
          </a:ln>
        </p:spPr>
        <p:txBody>
          <a:bodyPr/>
          <a:lstStyle/>
          <a:p>
            <a:pPr marL="0" indent="0">
              <a:buNone/>
            </a:pPr>
            <a:r>
              <a:rPr lang="en-US" b="1" dirty="0">
                <a:solidFill>
                  <a:srgbClr val="212121"/>
                </a:solidFill>
                <a:latin typeface="Roboto" panose="02000000000000000000" pitchFamily="2" charset="0"/>
              </a:rPr>
              <a:t>4. Which city has the most and least churn rate in California state?</a:t>
            </a:r>
          </a:p>
          <a:p>
            <a:pPr marL="0" indent="0" algn="l">
              <a:buNone/>
            </a:pPr>
            <a:r>
              <a:rPr lang="en-US" dirty="0">
                <a:solidFill>
                  <a:srgbClr val="212121"/>
                </a:solidFill>
                <a:latin typeface="Roboto" panose="02000000000000000000" pitchFamily="2" charset="0"/>
              </a:rPr>
              <a:t>W</a:t>
            </a:r>
            <a:r>
              <a:rPr lang="en-US" b="0" i="0" dirty="0">
                <a:solidFill>
                  <a:srgbClr val="212121"/>
                </a:solidFill>
                <a:effectLst/>
                <a:latin typeface="Roboto" panose="02000000000000000000" pitchFamily="2" charset="0"/>
              </a:rPr>
              <a:t>e can surely depicted that San Diego is the most prominent churned city. Around 777 are the most low churn cities.</a:t>
            </a:r>
          </a:p>
        </p:txBody>
      </p:sp>
      <p:pic>
        <p:nvPicPr>
          <p:cNvPr id="5" name="Picture 4">
            <a:extLst>
              <a:ext uri="{FF2B5EF4-FFF2-40B4-BE49-F238E27FC236}">
                <a16:creationId xmlns:a16="http://schemas.microsoft.com/office/drawing/2014/main" id="{F4900925-2618-B148-EA94-3405E5990A44}"/>
              </a:ext>
            </a:extLst>
          </p:cNvPr>
          <p:cNvPicPr>
            <a:picLocks noChangeAspect="1"/>
          </p:cNvPicPr>
          <p:nvPr/>
        </p:nvPicPr>
        <p:blipFill>
          <a:blip r:embed="rId3"/>
          <a:stretch>
            <a:fillRect/>
          </a:stretch>
        </p:blipFill>
        <p:spPr>
          <a:xfrm>
            <a:off x="704175" y="2817197"/>
            <a:ext cx="11045359" cy="3450438"/>
          </a:xfrm>
          <a:prstGeom prst="rect">
            <a:avLst/>
          </a:prstGeom>
        </p:spPr>
      </p:pic>
    </p:spTree>
    <p:extLst>
      <p:ext uri="{BB962C8B-B14F-4D97-AF65-F5344CB8AC3E}">
        <p14:creationId xmlns:p14="http://schemas.microsoft.com/office/powerpoint/2010/main" val="3726890627"/>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10.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1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12.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13.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14.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15.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16.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17.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18.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19.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2.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20.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2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22.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23.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3.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4.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5.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6.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7.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8.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9.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docProps/app.xml><?xml version="1.0" encoding="utf-8"?>
<Properties xmlns="http://schemas.openxmlformats.org/officeDocument/2006/extended-properties" xmlns:vt="http://schemas.openxmlformats.org/officeDocument/2006/docPropsVTypes">
  <Template/>
  <TotalTime>1094</TotalTime>
  <Words>1065</Words>
  <Application>Microsoft Office PowerPoint</Application>
  <PresentationFormat>Widescreen</PresentationFormat>
  <Paragraphs>70</Paragraphs>
  <Slides>24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Gill Sans MT</vt:lpstr>
      <vt:lpstr>Roboto</vt:lpstr>
      <vt:lpstr>source-serif-pro</vt:lpstr>
      <vt:lpstr>Wingdings</vt:lpstr>
      <vt:lpstr>YACgEcnJpjs 0</vt:lpstr>
      <vt:lpstr>Parcel</vt:lpstr>
      <vt:lpstr>Telecommunication Customer Churn analysis</vt:lpstr>
      <vt:lpstr>What is Churn?</vt:lpstr>
      <vt:lpstr>Telecom Customer churn data</vt:lpstr>
      <vt:lpstr>Data Dictionary</vt:lpstr>
      <vt:lpstr>ERD Diagram</vt:lpstr>
      <vt:lpstr>Business problems</vt:lpstr>
      <vt:lpstr>Business problems</vt:lpstr>
      <vt:lpstr>Business problems</vt:lpstr>
      <vt:lpstr>Business problems</vt:lpstr>
      <vt:lpstr>Business problems</vt:lpstr>
      <vt:lpstr>Business problems</vt:lpstr>
      <vt:lpstr>Business problems</vt:lpstr>
      <vt:lpstr>Business problems</vt:lpstr>
      <vt:lpstr>Business problems</vt:lpstr>
      <vt:lpstr>Business problems</vt:lpstr>
      <vt:lpstr>Business problems</vt:lpstr>
      <vt:lpstr>Business problems</vt:lpstr>
      <vt:lpstr>Business problems</vt:lpstr>
      <vt:lpstr>Business problems</vt:lpstr>
      <vt:lpstr>Business problems</vt:lpstr>
      <vt:lpstr>Business problems</vt:lpstr>
      <vt:lpstr>Business problems</vt:lpstr>
      <vt:lpstr>Revenue Analysis</vt:lpstr>
      <vt:lpstr>Recommendations/Limitations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Telecommunication Customer Churn analysis</dc:title>
  <dc:creator>Muhammad Wajeeh Arif</dc:creator>
  <cp:lastModifiedBy>Muhammad Wajeeh Arif</cp:lastModifiedBy>
  <cp:revision>29</cp:revision>
  <dcterms:created xsi:type="dcterms:W3CDTF">2022-12-13T18:20:51Z</dcterms:created>
  <dcterms:modified xsi:type="dcterms:W3CDTF">2022-12-19T14:23:45Z</dcterms:modified>
</cp:coreProperties>
</file>