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17/11/2024</a:t>
            </a:fld>
            <a:endParaRPr lang="en-GB"/>
          </a:p>
        </p:txBody>
      </p:sp>
      <p:sp>
        <p:nvSpPr>
          <p:cNvPr id="4" name="Footer Placeholder 3">
            <a:extLst>
              <a:ext uri="{FF2B5EF4-FFF2-40B4-BE49-F238E27FC236}">
                <a16:creationId xmlns=""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04-10-2024</a:t>
            </a:r>
            <a:r>
              <a:rPr lang="en-US" sz="8000" dirty="0"/>
              <a:t/>
            </a:r>
            <a:br>
              <a:rPr lang="en-US" sz="8000" dirty="0"/>
            </a:br>
            <a:endParaRPr lang="en-US" dirty="0"/>
          </a:p>
        </p:txBody>
      </p:sp>
      <p:sp>
        <p:nvSpPr>
          <p:cNvPr id="3" name="Subtitle 2">
            <a:extLst>
              <a:ext uri="{FF2B5EF4-FFF2-40B4-BE49-F238E27FC236}">
                <a16:creationId xmlns=""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US" sz="2000" dirty="0" smtClean="0"/>
              <a:t>A159                                      </a:t>
            </a:r>
            <a:r>
              <a:rPr lang="en-US" sz="2000" dirty="0"/>
              <a:t>Name of Student Presenting</a:t>
            </a:r>
            <a:r>
              <a:rPr lang="en-US" sz="2000" dirty="0" smtClean="0"/>
              <a:t>: Muhammad Waqas</a:t>
            </a:r>
            <a:endParaRPr lang="en-US" sz="2000" dirty="0"/>
          </a:p>
        </p:txBody>
      </p:sp>
      <p:sp>
        <p:nvSpPr>
          <p:cNvPr id="4" name="Footer Placeholder 3">
            <a:extLst>
              <a:ext uri="{FF2B5EF4-FFF2-40B4-BE49-F238E27FC236}">
                <a16:creationId xmlns=""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A159             </a:t>
            </a:r>
            <a:r>
              <a:rPr lang="en-GB" dirty="0"/>
              <a:t>Names of Student Attendees  </a:t>
            </a:r>
            <a:r>
              <a:rPr lang="en-GB" dirty="0" smtClean="0"/>
              <a:t>Muhammad Waqas</a:t>
            </a:r>
          </a:p>
          <a:p>
            <a:r>
              <a:rPr lang="en-GB" dirty="0"/>
              <a:t>	</a:t>
            </a:r>
            <a:r>
              <a:rPr lang="en-GB" dirty="0" smtClean="0"/>
              <a:t>						</a:t>
            </a:r>
            <a:r>
              <a:rPr lang="en-GB" dirty="0"/>
              <a:t> </a:t>
            </a:r>
            <a:r>
              <a:rPr lang="en-GB" dirty="0" smtClean="0"/>
              <a:t>         Muhammad Ahsan</a:t>
            </a:r>
          </a:p>
          <a:p>
            <a:r>
              <a:rPr lang="en-GB" dirty="0"/>
              <a:t>	</a:t>
            </a:r>
            <a:r>
              <a:rPr lang="en-GB" dirty="0" smtClean="0"/>
              <a:t>						          </a:t>
            </a:r>
            <a:r>
              <a:rPr lang="en-GB" dirty="0" err="1" smtClean="0"/>
              <a:t>jehanzaib</a:t>
            </a:r>
            <a:endParaRPr lang="en-GB" dirty="0" smtClean="0"/>
          </a:p>
          <a:p>
            <a:r>
              <a:rPr lang="en-GB" dirty="0"/>
              <a:t>	</a:t>
            </a:r>
            <a:r>
              <a:rPr lang="en-GB" dirty="0" smtClean="0"/>
              <a:t>					</a:t>
            </a:r>
            <a:r>
              <a:rPr lang="en-GB" dirty="0"/>
              <a:t> </a:t>
            </a:r>
            <a:r>
              <a:rPr lang="en-GB" dirty="0" smtClean="0"/>
              <a:t>                          Rana </a:t>
            </a:r>
            <a:r>
              <a:rPr lang="en-GB" dirty="0" err="1" smtClean="0"/>
              <a:t>Shahroz</a:t>
            </a:r>
            <a:r>
              <a:rPr lang="en-GB" dirty="0" smtClean="0"/>
              <a:t> </a:t>
            </a:r>
          </a:p>
          <a:p>
            <a:r>
              <a:rPr lang="en-GB" dirty="0" smtClean="0"/>
              <a:t>		     </a:t>
            </a:r>
            <a:r>
              <a:rPr lang="en-GB" dirty="0"/>
              <a:t>	</a:t>
            </a:r>
            <a:r>
              <a:rPr lang="en-GB" dirty="0" smtClean="0"/>
              <a:t>			</a:t>
            </a:r>
            <a:r>
              <a:rPr lang="en-GB" dirty="0"/>
              <a:t> </a:t>
            </a:r>
            <a:r>
              <a:rPr lang="en-GB" dirty="0" smtClean="0"/>
              <a:t>                          Farhan Khan	</a:t>
            </a:r>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1E32129C-44C2-95DE-7FB4-8025AAB3EA1F}"/>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 xmlns:a16="http://schemas.microsoft.com/office/drawing/2014/main" id="{FEF2E89F-D251-B0A8-2377-FD314948D49C}"/>
              </a:ext>
            </a:extLst>
          </p:cNvPr>
          <p:cNvSpPr>
            <a:spLocks noGrp="1"/>
          </p:cNvSpPr>
          <p:nvPr>
            <p:ph type="ctrTitle"/>
          </p:nvPr>
        </p:nvSpPr>
        <p:spPr>
          <a:xfrm>
            <a:off x="965289" y="1250330"/>
            <a:ext cx="10031157" cy="2160000"/>
          </a:xfrm>
        </p:spPr>
        <p:txBody>
          <a:bodyPr/>
          <a:lstStyle/>
          <a:p>
            <a:r>
              <a:rPr lang="en-US" dirty="0" smtClean="0"/>
              <a:t>Snippet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6" y="2358465"/>
            <a:ext cx="11482870" cy="2705904"/>
          </a:xfrm>
          <a:prstGeom prst="rect">
            <a:avLst/>
          </a:prstGeom>
        </p:spPr>
      </p:pic>
    </p:spTree>
    <p:extLst>
      <p:ext uri="{BB962C8B-B14F-4D97-AF65-F5344CB8AC3E}">
        <p14:creationId xmlns:p14="http://schemas.microsoft.com/office/powerpoint/2010/main" val="27173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DS097- respiratory-infection-death-rate-who-mdb.csv</a:t>
            </a:r>
            <a:endParaRPr lang="en-US" sz="2400" dirty="0">
              <a:solidFill>
                <a:srgbClr val="FF0000"/>
              </a:solidFill>
            </a:endParaRPr>
          </a:p>
        </p:txBody>
      </p:sp>
      <p:sp>
        <p:nvSpPr>
          <p:cNvPr id="4" name="Slide Number Placeholder 3">
            <a:extLst>
              <a:ext uri="{FF2B5EF4-FFF2-40B4-BE49-F238E27FC236}">
                <a16:creationId xmlns=""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spc="-100" dirty="0" smtClean="0">
                <a:solidFill>
                  <a:srgbClr val="FF0000"/>
                </a:solidFill>
                <a:latin typeface="+mn-lt"/>
                <a:ea typeface="+mn-ea"/>
                <a:cs typeface="+mn-cs"/>
              </a:rPr>
              <a:t>it provides a detail information about death caused by respiratory infections. It allows to compare the data by different population and regions with their age standardized.</a:t>
            </a:r>
            <a:r>
              <a:rPr lang="en-GB" sz="2400" dirty="0">
                <a:solidFill>
                  <a:srgbClr val="FF0000"/>
                </a:solidFill>
              </a:rPr>
              <a:t/>
            </a:r>
            <a:br>
              <a:rPr lang="en-GB" sz="2400" dirty="0">
                <a:solidFill>
                  <a:srgbClr val="FF0000"/>
                </a:solidFill>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smtClean="0">
                <a:solidFill>
                  <a:srgbClr val="FF0000"/>
                </a:solidFill>
                <a:latin typeface="Calibri"/>
                <a:cs typeface="Calibri"/>
              </a:rPr>
              <a:t>( Country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smtClean="0">
                <a:solidFill>
                  <a:srgbClr val="FF0000"/>
                </a:solidFill>
                <a:latin typeface="Calibri"/>
                <a:cs typeface="Calibri"/>
              </a:rPr>
              <a:t>Nominal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solidFill>
                  <a:srgbClr val="FF0000"/>
                </a:solidFill>
                <a:latin typeface="Calibri"/>
                <a:cs typeface="Calibri"/>
              </a:rPr>
              <a:t>( Death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smtClean="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A159</a:t>
            </a:r>
            <a:endParaRPr lang="en-GB" dirty="0"/>
          </a:p>
        </p:txBody>
      </p:sp>
      <p:sp>
        <p:nvSpPr>
          <p:cNvPr id="4" name="Slide Number Placeholder 3">
            <a:extLst>
              <a:ext uri="{FF2B5EF4-FFF2-40B4-BE49-F238E27FC236}">
                <a16:creationId xmlns=""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 xmlns:a16="http://schemas.microsoft.com/office/drawing/2014/main" id="{3440DA25-F620-152B-DE9E-776F7B74DFF0}"/>
              </a:ext>
            </a:extLst>
          </p:cNvPr>
          <p:cNvSpPr>
            <a:spLocks noGrp="1"/>
          </p:cNvSpPr>
          <p:nvPr>
            <p:ph type="ctrTitle"/>
          </p:nvPr>
        </p:nvSpPr>
        <p:spPr>
          <a:xfrm>
            <a:off x="1142709" y="2016743"/>
            <a:ext cx="10640594" cy="2678085"/>
          </a:xfrm>
        </p:spPr>
        <p:txBody>
          <a:bodyPr>
            <a:noAutofit/>
          </a:bodyPr>
          <a:lstStyle/>
          <a:p>
            <a:pPr>
              <a:lnSpc>
                <a:spcPct val="100000"/>
              </a:lnSpc>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vs </a:t>
            </a:r>
            <a:r>
              <a:rPr lang="en-IE" sz="24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Interval data: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a:t>
            </a:r>
            <a:r>
              <a:rPr lang="en-IE" sz="2400" b="0" dirty="0">
                <a:latin typeface="Calibri" panose="020F0502020204030204" pitchFamily="34" charset="0"/>
                <a:ea typeface="Calibri" panose="020F0502020204030204" pitchFamily="34" charset="0"/>
                <a:cs typeface="Times New Roman" panose="02020603050405020304" pitchFamily="18" charset="0"/>
              </a:rPr>
              <a:t>in the mean </a:t>
            </a:r>
            <a:r>
              <a:rPr lang="en-IE" sz="2400" b="0" dirty="0" smtClean="0">
                <a:effectLst/>
                <a:latin typeface="Calibri" panose="020F0502020204030204" pitchFamily="34" charset="0"/>
                <a:ea typeface="Calibri" panose="020F0502020204030204" pitchFamily="34" charset="0"/>
                <a:cs typeface="Times New Roman" panose="02020603050405020304" pitchFamily="18" charset="0"/>
              </a:rPr>
              <a:t>of </a:t>
            </a:r>
            <a:r>
              <a:rPr lang="en-IE" sz="2400" b="0"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Death </a:t>
            </a:r>
            <a:r>
              <a:rPr lang="en-IE" sz="2400" b="0" dirty="0" smtClean="0">
                <a:effectLst/>
                <a:latin typeface="Calibri" panose="020F0502020204030204" pitchFamily="34" charset="0"/>
                <a:ea typeface="Calibri" panose="020F0502020204030204" pitchFamily="34" charset="0"/>
                <a:cs typeface="Times New Roman" panose="02020603050405020304" pitchFamily="18" charset="0"/>
              </a:rPr>
              <a:t>among </a:t>
            </a:r>
            <a:r>
              <a:rPr lang="en-IE" sz="2400" b="0"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Countries.</a:t>
            </a: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age-standardized death rate from respiratory infections per 100,000 people between different countries?</a:t>
            </a:r>
            <a:r>
              <a:rPr lang="en-GB" sz="2400" b="0" dirty="0" smtClean="0">
                <a:latin typeface="Calibri" panose="020F0502020204030204" pitchFamily="34" charset="0"/>
                <a:ea typeface="Calibri" panose="020F0502020204030204" pitchFamily="34" charset="0"/>
                <a:cs typeface="Times New Roman" panose="02020603050405020304" pitchFamily="18" charset="0"/>
              </a:rPr>
              <a:t/>
            </a:r>
            <a:br>
              <a:rPr lang="en-GB" sz="2400" b="0" dirty="0" smtClean="0">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dirty="0">
                <a:latin typeface="Calibri"/>
                <a:cs typeface="Calibri"/>
              </a:rPr>
              <a:t>H</a:t>
            </a:r>
            <a:r>
              <a:rPr lang="en-GB" dirty="0" smtClean="0">
                <a:latin typeface="Calibri"/>
                <a:cs typeface="Calibri"/>
              </a:rPr>
              <a:t>ypotheses</a:t>
            </a:r>
            <a:endParaRPr lang="en-GB" b="0" dirty="0">
              <a:latin typeface="Arial"/>
              <a:cs typeface="Arial"/>
            </a:endParaRPr>
          </a:p>
        </p:txBody>
      </p:sp>
      <p:sp>
        <p:nvSpPr>
          <p:cNvPr id="4" name="Slide Number Placeholder 3">
            <a:extLst>
              <a:ext uri="{FF2B5EF4-FFF2-40B4-BE49-F238E27FC236}">
                <a16:creationId xmlns=""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a:t>
            </a:r>
            <a:r>
              <a:rPr lang="en-GB" sz="2000" b="0" spc="0" dirty="0" smtClean="0">
                <a:latin typeface="+mn-lt"/>
              </a:rPr>
              <a:t> Null hypothesis (</a:t>
            </a:r>
            <a:r>
              <a:rPr lang="en-GB" sz="2000" b="0" spc="0" dirty="0" err="1" smtClean="0">
                <a:latin typeface="+mn-lt"/>
              </a:rPr>
              <a:t>H</a:t>
            </a:r>
            <a:r>
              <a:rPr lang="en-GB" sz="2000" b="0" i="1" spc="0" baseline="-25000" dirty="0" err="1" smtClean="0">
                <a:latin typeface="+mn-lt"/>
              </a:rPr>
              <a:t>o</a:t>
            </a:r>
            <a:r>
              <a:rPr lang="en-GB" sz="2000" b="0" spc="0" dirty="0" smtClean="0">
                <a:latin typeface="+mn-lt"/>
              </a:rPr>
              <a:t>): </a:t>
            </a:r>
            <a:r>
              <a:rPr lang="en-US" sz="2000" b="0" spc="0" dirty="0">
                <a:latin typeface="+mn-lt"/>
              </a:rPr>
              <a:t>There is no </a:t>
            </a:r>
            <a:r>
              <a:rPr lang="en-US" sz="2000" b="0" spc="0" dirty="0" smtClean="0">
                <a:latin typeface="+mn-lt"/>
              </a:rPr>
              <a:t>difference </a:t>
            </a:r>
            <a:r>
              <a:rPr lang="en-US" sz="2000" b="0" spc="0" dirty="0">
                <a:latin typeface="+mn-lt"/>
              </a:rPr>
              <a:t>in the mean age-standardized death rate from respiratory infections per 100,000 people between countries.</a:t>
            </a:r>
            <a:r>
              <a:rPr lang="en-GB" sz="2000" b="0" spc="0" dirty="0">
                <a:latin typeface="+mn-lt"/>
              </a:rPr>
              <a:t/>
            </a:r>
            <a:br>
              <a:rPr lang="en-GB" sz="2000" b="0" spc="0" dirty="0">
                <a:latin typeface="+mn-lt"/>
              </a:rPr>
            </a:br>
            <a:r>
              <a:rPr lang="en-GB" sz="2000" b="0" spc="0" dirty="0">
                <a:latin typeface="+mn-lt"/>
              </a:rPr>
              <a:t/>
            </a: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a:t>
            </a:r>
            <a:r>
              <a:rPr lang="en-US" sz="2000" b="0" spc="0" dirty="0">
                <a:latin typeface="+mn-lt"/>
              </a:rPr>
              <a:t>There is a </a:t>
            </a:r>
            <a:r>
              <a:rPr lang="en-US" sz="2000" b="0" spc="0" dirty="0" smtClean="0">
                <a:latin typeface="+mn-lt"/>
              </a:rPr>
              <a:t>difference </a:t>
            </a:r>
            <a:r>
              <a:rPr lang="en-US" sz="2000" b="0" spc="0" dirty="0">
                <a:latin typeface="+mn-lt"/>
              </a:rPr>
              <a:t>in the mean age-standardized death rate from respiratory infections per 100,000 people between </a:t>
            </a:r>
            <a:r>
              <a:rPr lang="en-US" sz="2000" b="0" spc="0" dirty="0" smtClean="0">
                <a:latin typeface="+mn-lt"/>
              </a:rPr>
              <a:t>countries.</a:t>
            </a:r>
            <a:endParaRPr lang="en-GB" sz="2000" b="0" spc="0" dirty="0">
              <a:latin typeface="+mn-lt"/>
            </a:endParaRPr>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6004</TotalTime>
  <Words>566</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04-10-2024 </vt:lpstr>
      <vt:lpstr>Snippet</vt:lpstr>
      <vt:lpstr>This dataset is interesting to us because  it provides a detail information about death caused by respiratory infections. It allows to compare the data by different population and regions with their age standardized.   From the column headings in your dataset choose ONE independent * and ONE dependent variable .  Our  Independent variable is:  ( Country )                    This  Independent variable datatype is (select one): Nominal Our Dependent variable is: ( Death )                    This Dependent variable datatype is  (select one): interval</vt:lpstr>
      <vt:lpstr>  Nominal vs Interval data: “Is there a difference in the mean of Death among Countries.  Is there a difference in the mean age-standardized death rate from respiratory infections per 100,000 people between different countries? </vt:lpstr>
      <vt:lpstr>1.  Null hypothesis (Ho): There is no difference in the mean age-standardized death rate from respiratory infections per 100,000 people between countries.  2. Alternative hypothesis (H1); There is a difference in the mean age-standardized death rate from respiratory infections per 100,000 people between countries.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 Waqas</cp:lastModifiedBy>
  <cp:revision>247</cp:revision>
  <dcterms:created xsi:type="dcterms:W3CDTF">2019-10-01T08:37:56Z</dcterms:created>
  <dcterms:modified xsi:type="dcterms:W3CDTF">2024-11-17T13:08:22Z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