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6" r:id="rId43"/>
    <p:sldId id="299" r:id="rId44"/>
    <p:sldId id="297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F47C-EA11-4862-9086-F9F502F4094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404D-F11A-4EEE-ADD8-5D1A94E5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Waseem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vs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: Making sure you are who you say you are.</a:t>
            </a:r>
          </a:p>
          <a:p>
            <a:pPr lvl="1"/>
            <a:r>
              <a:rPr lang="en-US" dirty="0"/>
              <a:t>Example: Entering your username and password to access your email account.</a:t>
            </a:r>
          </a:p>
          <a:p>
            <a:r>
              <a:rPr lang="en-US" b="1" dirty="0"/>
              <a:t>Authorization</a:t>
            </a:r>
            <a:r>
              <a:rPr lang="en-US" dirty="0"/>
              <a:t>: Deciding what you can and cannot do once you've proven who you are.</a:t>
            </a:r>
          </a:p>
          <a:p>
            <a:pPr lvl="1"/>
            <a:r>
              <a:rPr lang="en-US" dirty="0"/>
              <a:t>Example: Being allowed to view but not edit certain files on a shared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Passwords</a:t>
            </a:r>
            <a:r>
              <a:rPr lang="en-US" dirty="0"/>
              <a:t>: Secret codes known only to you.</a:t>
            </a:r>
          </a:p>
          <a:p>
            <a:pPr lvl="1"/>
            <a:r>
              <a:rPr lang="en-US" dirty="0"/>
              <a:t>Example: Logging into your smartphone with a PIN or pattern.</a:t>
            </a:r>
          </a:p>
          <a:p>
            <a:r>
              <a:rPr lang="en-US" b="1" dirty="0"/>
              <a:t>Biometrics</a:t>
            </a:r>
            <a:r>
              <a:rPr lang="en-US" dirty="0"/>
              <a:t>: Using unique physical features for identification.</a:t>
            </a:r>
          </a:p>
          <a:p>
            <a:pPr lvl="1"/>
            <a:r>
              <a:rPr lang="en-US" dirty="0"/>
              <a:t>Example: Unlocking your device with your fingerprint or face scan.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5475" cy="4351338"/>
          </a:xfrm>
        </p:spPr>
        <p:txBody>
          <a:bodyPr/>
          <a:lstStyle/>
          <a:p>
            <a:r>
              <a:rPr lang="en-US" b="1" dirty="0"/>
              <a:t>Access Control Lists (ACL)</a:t>
            </a:r>
            <a:r>
              <a:rPr lang="en-US" dirty="0"/>
              <a:t>: Lists that say who can access what.</a:t>
            </a:r>
          </a:p>
          <a:p>
            <a:pPr lvl="1"/>
            <a:r>
              <a:rPr lang="en-US" dirty="0"/>
              <a:t>Example: Only allowing certain users to open specific folders on a computer.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3" y="1690688"/>
            <a:ext cx="4124327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90688"/>
            <a:ext cx="6905625" cy="4351338"/>
          </a:xfrm>
        </p:spPr>
        <p:txBody>
          <a:bodyPr/>
          <a:lstStyle/>
          <a:p>
            <a:r>
              <a:rPr lang="en-US" b="1" dirty="0" smtClean="0"/>
              <a:t>Role-Based Access Control (RBAC)</a:t>
            </a:r>
            <a:r>
              <a:rPr lang="en-US" dirty="0" smtClean="0"/>
              <a:t>: Giving permissions based on your job or role.</a:t>
            </a:r>
          </a:p>
          <a:p>
            <a:pPr lvl="1"/>
            <a:r>
              <a:rPr lang="en-US" dirty="0" smtClean="0"/>
              <a:t>Example: Giving teachers access to grade books, but not students.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4" y="2114550"/>
            <a:ext cx="4252914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6825" cy="4351338"/>
          </a:xfrm>
        </p:spPr>
        <p:txBody>
          <a:bodyPr/>
          <a:lstStyle/>
          <a:p>
            <a:r>
              <a:rPr lang="en-US" b="1" dirty="0"/>
              <a:t>Encryption</a:t>
            </a:r>
            <a:r>
              <a:rPr lang="en-US" dirty="0"/>
              <a:t>: Turning messages into secret codes.</a:t>
            </a:r>
          </a:p>
          <a:p>
            <a:pPr lvl="1"/>
            <a:r>
              <a:rPr lang="en-US" dirty="0"/>
              <a:t>Example: Locking a box with a key only you and the receiver have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825625"/>
            <a:ext cx="5077166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b="1" dirty="0" smtClean="0"/>
              <a:t>Decryption</a:t>
            </a:r>
            <a:r>
              <a:rPr lang="en-US" dirty="0" smtClean="0"/>
              <a:t>: Turning secret codes back into messages.</a:t>
            </a:r>
          </a:p>
          <a:p>
            <a:pPr lvl="1"/>
            <a:r>
              <a:rPr lang="en-US" dirty="0" smtClean="0"/>
              <a:t>Example: Unlocking the box with the key to read the message inside.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2066925"/>
            <a:ext cx="2933700" cy="40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7113" cy="4351338"/>
          </a:xfrm>
        </p:spPr>
        <p:txBody>
          <a:bodyPr/>
          <a:lstStyle/>
          <a:p>
            <a:r>
              <a:rPr lang="en-US" b="1" dirty="0"/>
              <a:t>Symmetric Key Encryption</a:t>
            </a:r>
            <a:r>
              <a:rPr lang="en-US" dirty="0"/>
              <a:t>: Using the same key to lock and unlock.</a:t>
            </a:r>
          </a:p>
          <a:p>
            <a:pPr lvl="1"/>
            <a:r>
              <a:rPr lang="en-US" dirty="0"/>
              <a:t>Example: Sharing a secret code with a friend to encrypt and decrypt messages.</a:t>
            </a:r>
          </a:p>
          <a:p>
            <a:r>
              <a:rPr lang="en-US" b="1" dirty="0"/>
              <a:t>Advantages</a:t>
            </a:r>
            <a:r>
              <a:rPr lang="en-US" dirty="0"/>
              <a:t>: Fast and simple for everyday use.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5" y="1690688"/>
            <a:ext cx="3067050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1325" cy="4351338"/>
          </a:xfrm>
        </p:spPr>
        <p:txBody>
          <a:bodyPr/>
          <a:lstStyle/>
          <a:p>
            <a:r>
              <a:rPr lang="en-US" b="1" dirty="0"/>
              <a:t>Asymmetric Key Encryption</a:t>
            </a:r>
            <a:r>
              <a:rPr lang="en-US" dirty="0"/>
              <a:t>: Using two different keys for locking and unlocking.</a:t>
            </a:r>
          </a:p>
          <a:p>
            <a:pPr lvl="1"/>
            <a:r>
              <a:rPr lang="en-US" dirty="0"/>
              <a:t>Example: Giving out a special lock for others to send you secret messages, but only you have the key to unlock them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Advantages</a:t>
            </a:r>
            <a:r>
              <a:rPr lang="en-US" dirty="0"/>
              <a:t>: Safer because you don’t have to share your secret key with everyone.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87" y="1533524"/>
            <a:ext cx="371951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Malware</a:t>
            </a:r>
            <a:r>
              <a:rPr lang="en-US" dirty="0"/>
              <a:t>: Malicious software designed to harm or exploit computers or networks.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Viruses</a:t>
            </a:r>
            <a:r>
              <a:rPr lang="en-US" dirty="0"/>
              <a:t>: Programs that replicate and spread by attaching themselves to other files or programs.</a:t>
            </a:r>
          </a:p>
          <a:p>
            <a:pPr lvl="1"/>
            <a:r>
              <a:rPr lang="en-US" b="1" dirty="0"/>
              <a:t>Worms</a:t>
            </a:r>
            <a:r>
              <a:rPr lang="en-US" dirty="0"/>
              <a:t>: Self-replicating malware that spreads across networks without human intervention.</a:t>
            </a:r>
          </a:p>
          <a:p>
            <a:pPr lvl="1"/>
            <a:r>
              <a:rPr lang="en-US" b="1" dirty="0"/>
              <a:t>Ransomware</a:t>
            </a:r>
            <a:r>
              <a:rPr lang="en-US" dirty="0"/>
              <a:t>: Malware that encrypts files or locks computer systems, demanding a ransom for their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Virus</a:t>
            </a:r>
            <a:r>
              <a:rPr lang="en-US" dirty="0"/>
              <a:t>: Melissa virus, ILOVEYOU virus</a:t>
            </a:r>
          </a:p>
          <a:p>
            <a:pPr lvl="1"/>
            <a:r>
              <a:rPr lang="en-US" dirty="0" smtClean="0"/>
              <a:t>Worm: </a:t>
            </a:r>
            <a:r>
              <a:rPr lang="en-US" dirty="0" err="1" smtClean="0"/>
              <a:t>Conficker</a:t>
            </a:r>
            <a:r>
              <a:rPr lang="en-US" dirty="0" smtClean="0"/>
              <a:t>, </a:t>
            </a:r>
            <a:r>
              <a:rPr lang="en-US" dirty="0" err="1" smtClean="0"/>
              <a:t>WannaCry</a:t>
            </a:r>
            <a:endParaRPr lang="en-US" dirty="0" smtClean="0"/>
          </a:p>
          <a:p>
            <a:pPr lvl="1"/>
            <a:r>
              <a:rPr lang="en-US" dirty="0" smtClean="0"/>
              <a:t>Ransomware: </a:t>
            </a:r>
            <a:r>
              <a:rPr lang="en-US" dirty="0" err="1" smtClean="0"/>
              <a:t>CryptoLocker</a:t>
            </a:r>
            <a:r>
              <a:rPr lang="en-US" dirty="0" smtClean="0"/>
              <a:t>, </a:t>
            </a:r>
            <a:r>
              <a:rPr lang="en-US" dirty="0" err="1" smtClean="0"/>
              <a:t>WannaCry</a:t>
            </a:r>
            <a:r>
              <a:rPr lang="en-US" dirty="0" smtClean="0"/>
              <a:t> (again)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2" y="3304223"/>
            <a:ext cx="3421698" cy="2872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81" y="3304223"/>
            <a:ext cx="5714286" cy="3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cybersecurity?</a:t>
            </a:r>
          </a:p>
          <a:p>
            <a:r>
              <a:rPr lang="en-US" dirty="0"/>
              <a:t>Why is it important?</a:t>
            </a:r>
          </a:p>
          <a:p>
            <a:r>
              <a:rPr lang="en-US" dirty="0"/>
              <a:t>Key concepts: CIA triad, risk management, threat modeling, defense-in-depth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9863" cy="4351338"/>
          </a:xfrm>
        </p:spPr>
        <p:txBody>
          <a:bodyPr/>
          <a:lstStyle/>
          <a:p>
            <a:r>
              <a:rPr lang="en-US" b="1" dirty="0"/>
              <a:t>Phishing</a:t>
            </a:r>
            <a:r>
              <a:rPr lang="en-US" dirty="0"/>
              <a:t>: Fraudulent attempts to trick individuals into revealing sensitive information.</a:t>
            </a:r>
          </a:p>
          <a:p>
            <a:r>
              <a:rPr lang="en-US" dirty="0" smtClean="0"/>
              <a:t>or </a:t>
            </a:r>
            <a:r>
              <a:rPr lang="en-US" dirty="0"/>
              <a:t>performing actions.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Phishing: Fake emails pretending to be from banks, asking for login credentials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85" y="2100263"/>
            <a:ext cx="4544616" cy="36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19788" cy="4351338"/>
          </a:xfrm>
        </p:spPr>
        <p:txBody>
          <a:bodyPr/>
          <a:lstStyle/>
          <a:p>
            <a:r>
              <a:rPr lang="en-US" b="1" dirty="0" smtClean="0"/>
              <a:t>Social Engineering</a:t>
            </a:r>
            <a:r>
              <a:rPr lang="en-US" dirty="0" smtClean="0"/>
              <a:t>: Manipulating people into divulging confidential information</a:t>
            </a:r>
          </a:p>
          <a:p>
            <a:pPr lvl="1"/>
            <a:r>
              <a:rPr lang="en-US" dirty="0" smtClean="0"/>
              <a:t>Social Engineering: Pretending to be an IT technician and convincing someone to share their password.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2019300"/>
            <a:ext cx="499542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</a:t>
            </a:r>
            <a:r>
              <a:rPr lang="en-US" dirty="0" err="1"/>
              <a:t>DoS</a:t>
            </a:r>
            <a:r>
              <a:rPr lang="en-US" dirty="0"/>
              <a:t>)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Denial-of-Service (</a:t>
            </a:r>
            <a:r>
              <a:rPr lang="en-US" b="1" dirty="0" err="1"/>
              <a:t>DoS</a:t>
            </a:r>
            <a:r>
              <a:rPr lang="en-US" b="1" dirty="0"/>
              <a:t>)</a:t>
            </a:r>
            <a:r>
              <a:rPr lang="en-US" dirty="0"/>
              <a:t>: Overloading a system or network to disrupt its normal functioning.</a:t>
            </a:r>
          </a:p>
          <a:p>
            <a:r>
              <a:rPr lang="en-US" b="1" dirty="0"/>
              <a:t>Distributed Denial-of-Service (</a:t>
            </a:r>
            <a:r>
              <a:rPr lang="en-US" b="1" dirty="0" err="1"/>
              <a:t>DDoS</a:t>
            </a:r>
            <a:r>
              <a:rPr lang="en-US" b="1" dirty="0"/>
              <a:t>)</a:t>
            </a:r>
            <a:r>
              <a:rPr lang="en-US" dirty="0"/>
              <a:t>: Coordinated </a:t>
            </a:r>
            <a:r>
              <a:rPr lang="en-US" dirty="0" err="1"/>
              <a:t>DoS</a:t>
            </a:r>
            <a:r>
              <a:rPr lang="en-US" dirty="0"/>
              <a:t> attacks using multiple compromised systems.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: Flooding a website with excessive traffic to make it unavailable to legitimate users.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3009899"/>
            <a:ext cx="8734425" cy="35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188" cy="4351338"/>
          </a:xfrm>
        </p:spPr>
        <p:txBody>
          <a:bodyPr/>
          <a:lstStyle/>
          <a:p>
            <a:r>
              <a:rPr lang="en-US" dirty="0" err="1"/>
              <a:t>DDoS</a:t>
            </a:r>
            <a:r>
              <a:rPr lang="en-US" dirty="0"/>
              <a:t>: Using a botnet to bombard a server with traffic from thousands of infected computers.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2157413"/>
            <a:ext cx="4676776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Malware and Cyber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Loss</a:t>
            </a:r>
            <a:r>
              <a:rPr lang="en-US" dirty="0"/>
              <a:t>: Theft or destruction of sensitive information.</a:t>
            </a:r>
          </a:p>
          <a:p>
            <a:r>
              <a:rPr lang="en-US" b="1" dirty="0"/>
              <a:t>Financial Loss</a:t>
            </a:r>
            <a:r>
              <a:rPr lang="en-US" dirty="0"/>
              <a:t>: Costs associated with remediation, downtime, and potential extortion.</a:t>
            </a:r>
          </a:p>
          <a:p>
            <a:r>
              <a:rPr lang="en-US" b="1" dirty="0"/>
              <a:t>Reputation Damage</a:t>
            </a:r>
            <a:r>
              <a:rPr lang="en-US" dirty="0"/>
              <a:t>: Loss of trust and credibility among customers and stakeholders.</a:t>
            </a:r>
          </a:p>
          <a:p>
            <a:r>
              <a:rPr lang="en-US" b="1" dirty="0"/>
              <a:t>Legal Consequences</a:t>
            </a:r>
            <a:r>
              <a:rPr lang="en-US" dirty="0"/>
              <a:t>: Fines and legal actions for non-compliance with data protection laws.</a:t>
            </a:r>
          </a:p>
        </p:txBody>
      </p:sp>
    </p:spTree>
    <p:extLst>
      <p:ext uri="{BB962C8B-B14F-4D97-AF65-F5344CB8AC3E}">
        <p14:creationId xmlns:p14="http://schemas.microsoft.com/office/powerpoint/2010/main" val="224446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Mechanisms Against Cyber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Antivirus Software</a:t>
            </a:r>
            <a:r>
              <a:rPr lang="en-US" dirty="0"/>
              <a:t>: Detects and removes malware from systems.</a:t>
            </a:r>
          </a:p>
          <a:p>
            <a:r>
              <a:rPr lang="en-US" b="1" dirty="0"/>
              <a:t>Firewalls</a:t>
            </a:r>
            <a:r>
              <a:rPr lang="en-US" dirty="0"/>
              <a:t>: Filters network traffic to block malicious connections.</a:t>
            </a:r>
          </a:p>
          <a:p>
            <a:r>
              <a:rPr lang="en-US" b="1" dirty="0"/>
              <a:t>Security Awareness Training</a:t>
            </a:r>
            <a:r>
              <a:rPr lang="en-US" dirty="0"/>
              <a:t>: Educates users about common threats and how to avoid them.</a:t>
            </a:r>
          </a:p>
          <a:p>
            <a:r>
              <a:rPr lang="en-US" b="1" dirty="0"/>
              <a:t>Regular Software Updates</a:t>
            </a:r>
            <a:r>
              <a:rPr lang="en-US" dirty="0"/>
              <a:t>: Patches vulnerabilities to prevent exploitation by attackers.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2022475"/>
            <a:ext cx="10515600" cy="1325563"/>
          </a:xfrm>
        </p:spPr>
        <p:txBody>
          <a:bodyPr/>
          <a:lstStyle/>
          <a:p>
            <a:r>
              <a:rPr lang="en-US" b="1" dirty="0" smtClean="0"/>
              <a:t>Understanding Network Architecture and Protocols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341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OSI Model:</a:t>
            </a:r>
            <a:r>
              <a:rPr lang="en-US" dirty="0" smtClean="0"/>
              <a:t> A conceptual framework used to understand network interactions in seven layers: Physical, Data Link, Network, Transport, Session, Presentation, and Application.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TCP/IP Model:</a:t>
            </a:r>
            <a:r>
              <a:rPr lang="en-US" dirty="0" smtClean="0"/>
              <a:t> A simplified model used in practice, consisting of four layers: Network Interface, Internet, Transport, and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Protocols: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41"/>
            <a:ext cx="930581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HTTP/HTTPS: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Protocols for web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FTP: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Transfer Protocol for transferring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SMTP: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Mail Transfer Protocol for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Domain Name System for translating domain names into IP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TCP/UDP: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Transport layer protocols for reliable (TCP) and fast (UDP) data transmission </a:t>
            </a:r>
          </a:p>
        </p:txBody>
      </p:sp>
    </p:spTree>
    <p:extLst>
      <p:ext uri="{BB962C8B-B14F-4D97-AF65-F5344CB8AC3E}">
        <p14:creationId xmlns:p14="http://schemas.microsoft.com/office/powerpoint/2010/main" val="27647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Keeping secrets safe</a:t>
            </a:r>
          </a:p>
          <a:p>
            <a:pPr lvl="1"/>
            <a:r>
              <a:rPr lang="en-US" dirty="0"/>
              <a:t>Example: Locking your diary to prevent others from reading your private thoughts</a:t>
            </a:r>
          </a:p>
        </p:txBody>
      </p:sp>
    </p:spTree>
    <p:extLst>
      <p:ext uri="{BB962C8B-B14F-4D97-AF65-F5344CB8AC3E}">
        <p14:creationId xmlns:p14="http://schemas.microsoft.com/office/powerpoint/2010/main" val="35831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65400"/>
            <a:ext cx="10515600" cy="1325563"/>
          </a:xfrm>
        </p:spPr>
        <p:txBody>
          <a:bodyPr/>
          <a:lstStyle/>
          <a:p>
            <a:r>
              <a:rPr lang="en-US" b="1" dirty="0" smtClean="0"/>
              <a:t>Common Network Vulnerabilities and Attacks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062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Vulnerabilities: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09688" y="2204195"/>
            <a:ext cx="76771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Unpatched Software: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that lacks the latest security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Passwords: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guessable or default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Misconfigured Devices: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Devices not properly configured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Insufficient Encryption: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transmitted without adequate encryption. </a:t>
            </a:r>
          </a:p>
        </p:txBody>
      </p:sp>
    </p:spTree>
    <p:extLst>
      <p:ext uri="{BB962C8B-B14F-4D97-AF65-F5344CB8AC3E}">
        <p14:creationId xmlns:p14="http://schemas.microsoft.com/office/powerpoint/2010/main" val="284454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Attacks: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DDoS</a:t>
            </a:r>
            <a:r>
              <a:rPr lang="en-US" b="1" dirty="0" smtClean="0"/>
              <a:t> (Distributed Denial of Service):</a:t>
            </a:r>
            <a:r>
              <a:rPr lang="en-US" dirty="0" smtClean="0"/>
              <a:t> Overwhelms a network or service with excessive traffic, causing it to become unavailable.</a:t>
            </a:r>
          </a:p>
          <a:p>
            <a:r>
              <a:rPr lang="en-US" b="1" dirty="0" smtClean="0"/>
              <a:t>Man-in-the-Middle (</a:t>
            </a:r>
            <a:r>
              <a:rPr lang="en-US" b="1" dirty="0" err="1" smtClean="0"/>
              <a:t>MitM</a:t>
            </a:r>
            <a:r>
              <a:rPr lang="en-US" b="1" dirty="0" smtClean="0"/>
              <a:t>):</a:t>
            </a:r>
            <a:r>
              <a:rPr lang="en-US" dirty="0" smtClean="0"/>
              <a:t> Intercepts and potentially alters communication between two parties without their knowledge.</a:t>
            </a:r>
          </a:p>
        </p:txBody>
      </p:sp>
    </p:spTree>
    <p:extLst>
      <p:ext uri="{BB962C8B-B14F-4D97-AF65-F5344CB8AC3E}">
        <p14:creationId xmlns:p14="http://schemas.microsoft.com/office/powerpoint/2010/main" val="26560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Phishing:</a:t>
            </a:r>
            <a:r>
              <a:rPr lang="en-US" dirty="0" smtClean="0"/>
              <a:t> Deceptive attempts to obtain sensitive information by masquerading as a trustworthy entity.</a:t>
            </a:r>
          </a:p>
          <a:p>
            <a:r>
              <a:rPr lang="en-US" b="1" dirty="0" smtClean="0"/>
              <a:t>SQL Injection:</a:t>
            </a:r>
            <a:r>
              <a:rPr lang="en-US" dirty="0" smtClean="0"/>
              <a:t> Insertion of malicious SQL queries into input fields to manipulate databases.</a:t>
            </a:r>
          </a:p>
          <a:p>
            <a:r>
              <a:rPr lang="en-US" b="1" dirty="0" smtClean="0"/>
              <a:t>Cross-Site Scripting (XSS):</a:t>
            </a:r>
            <a:r>
              <a:rPr lang="en-US" dirty="0" smtClean="0"/>
              <a:t> Injection of malicious scripts into web pages viewed by other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04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837" y="2522538"/>
            <a:ext cx="10515600" cy="1325563"/>
          </a:xfrm>
        </p:spPr>
        <p:txBody>
          <a:bodyPr/>
          <a:lstStyle/>
          <a:p>
            <a:r>
              <a:rPr lang="en-US" dirty="0" smtClean="0"/>
              <a:t>Network Defense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Function:</a:t>
            </a:r>
            <a:r>
              <a:rPr lang="en-US" dirty="0" smtClean="0"/>
              <a:t> Monitors and controls incoming and outgoing network traffic based on predetermined security rules.</a:t>
            </a:r>
          </a:p>
          <a:p>
            <a:r>
              <a:rPr lang="en-US" b="1" dirty="0" smtClean="0"/>
              <a:t>Types:</a:t>
            </a:r>
          </a:p>
          <a:p>
            <a:pPr lvl="1"/>
            <a:r>
              <a:rPr lang="en-US" b="1" dirty="0" smtClean="0"/>
              <a:t>Packet-filtering Firewalls:</a:t>
            </a:r>
            <a:r>
              <a:rPr lang="en-US" dirty="0" smtClean="0"/>
              <a:t> Inspect packets and block those that do not match predefined rules.</a:t>
            </a:r>
          </a:p>
          <a:p>
            <a:pPr lvl="1"/>
            <a:r>
              <a:rPr lang="en-US" b="1" dirty="0" err="1" smtClean="0"/>
              <a:t>Stateful</a:t>
            </a:r>
            <a:r>
              <a:rPr lang="en-US" b="1" dirty="0" smtClean="0"/>
              <a:t> Inspection Firewalls:</a:t>
            </a:r>
            <a:r>
              <a:rPr lang="en-US" dirty="0" smtClean="0"/>
              <a:t> Track the state of active connections and make decisions based on the context of the traffic.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 (IDS):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Function:</a:t>
            </a:r>
            <a:r>
              <a:rPr lang="en-US" dirty="0" smtClean="0"/>
              <a:t> Monitors network traffic for suspicious activity and known threats, alerting administrators when potential issues are detected.</a:t>
            </a:r>
          </a:p>
          <a:p>
            <a:endParaRPr lang="en-US" dirty="0"/>
          </a:p>
          <a:p>
            <a:r>
              <a:rPr lang="en-US" b="1" dirty="0" smtClean="0"/>
              <a:t>Types: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Network-based IDS (NIDS):</a:t>
            </a:r>
            <a:r>
              <a:rPr lang="en-US" dirty="0" smtClean="0"/>
              <a:t> Monitors entire network traffic.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Host-based IDS (HIDS):</a:t>
            </a:r>
            <a:r>
              <a:rPr lang="en-US" dirty="0" smtClean="0"/>
              <a:t> Monitors individual hosts for suspicious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61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Prevention s Systems (IPS):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8"/>
            <a:ext cx="77582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Similar to IDS but actively blocks or prevents detected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integrated with firewalls to provide comprehensive security.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06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109774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SSL/TLS: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Protocols for securing communication over a computer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Coding Practices: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Writing code with security in mind to prevent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 Firewalls (WAF):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Filters and monitors HTTP traffic between a web application and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Internet. </a:t>
            </a:r>
          </a:p>
        </p:txBody>
      </p:sp>
    </p:spTree>
    <p:extLst>
      <p:ext uri="{BB962C8B-B14F-4D97-AF65-F5344CB8AC3E}">
        <p14:creationId xmlns:p14="http://schemas.microsoft.com/office/powerpoint/2010/main" val="3413172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Web Security Measures: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570135"/>
            <a:ext cx="99202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received from users is valid and 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Authorization: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Verifying user identities and granting appropriate access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Security Audits: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Periodic reviews of code and infrastructure to identify and address vulnerabilities.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Integrity: Making sure things are accurate and </a:t>
            </a:r>
            <a:r>
              <a:rPr lang="en-US" dirty="0" smtClean="0"/>
              <a:t>reliable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Example: Checking your homework answers twice to make sure they're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9832"/>
            <a:ext cx="100623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Updates: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Keeping all software and systems up-to-date with the latest security patches.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encrypted both at rest and in transit.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Password Policies: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Enforcing the use of complex and unique passwords. </a:t>
            </a:r>
          </a:p>
        </p:txBody>
      </p:sp>
    </p:spTree>
    <p:extLst>
      <p:ext uri="{BB962C8B-B14F-4D97-AF65-F5344CB8AC3E}">
        <p14:creationId xmlns:p14="http://schemas.microsoft.com/office/powerpoint/2010/main" val="3643766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393950"/>
            <a:ext cx="10515600" cy="1325563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Practical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844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5"/>
            <a:ext cx="83311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network protocol analyzer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network troubleshooting, analysis, software and protocol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free to use </a:t>
            </a:r>
          </a:p>
        </p:txBody>
      </p:sp>
    </p:spTree>
    <p:extLst>
      <p:ext uri="{BB962C8B-B14F-4D97-AF65-F5344CB8AC3E}">
        <p14:creationId xmlns:p14="http://schemas.microsoft.com/office/powerpoint/2010/main" val="266279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Wireshark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81486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from the official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installer and follow the prompts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additional components like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WinPcap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Npcap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package manager (e.g.,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apt-get install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wireshark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Ubuntu)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prompts to complete installation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94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7"/>
            <a:ext cx="68563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network scanning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network discovery and security auditing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detect open ports, running services, and operating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1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5"/>
            <a:ext cx="77600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a basic scan of your local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192.168.1.0/24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Scan a specific host for open ports: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192.168.1.1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Save the scan results to a 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9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/>
          <a:lstStyle/>
          <a:p>
            <a:r>
              <a:rPr lang="en-US" dirty="0"/>
              <a:t>Availability: Making sure things are always there when you need them</a:t>
            </a:r>
          </a:p>
          <a:p>
            <a:pPr lvl="1"/>
            <a:r>
              <a:rPr lang="en-US" dirty="0"/>
              <a:t>Example: Keeping your phone charged so you can call your friends anytime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2" y="1825625"/>
            <a:ext cx="4786682" cy="31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6888" cy="4351338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and fixing problems before they cause trouble</a:t>
            </a:r>
          </a:p>
          <a:p>
            <a:r>
              <a:rPr lang="en-US" sz="2400" dirty="0"/>
              <a:t>Example: Checking weather forecasts to decide whether to carry an umbrella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12" y="1825625"/>
            <a:ext cx="4555679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8363" cy="4351338"/>
          </a:xfrm>
        </p:spPr>
        <p:txBody>
          <a:bodyPr/>
          <a:lstStyle/>
          <a:p>
            <a:r>
              <a:rPr lang="en-US" dirty="0"/>
              <a:t>Thinking about ways bad things could happen and planning to stop them</a:t>
            </a:r>
          </a:p>
          <a:p>
            <a:r>
              <a:rPr lang="en-US" dirty="0"/>
              <a:t>Example: Looking both ways before crossing the street to avoid </a:t>
            </a:r>
            <a:r>
              <a:rPr lang="en-US" dirty="0" smtClean="0"/>
              <a:t>accidents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825625"/>
            <a:ext cx="4113908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Defense-in-Depth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5500" cy="4351338"/>
          </a:xfrm>
        </p:spPr>
        <p:txBody>
          <a:bodyPr/>
          <a:lstStyle/>
          <a:p>
            <a:r>
              <a:rPr lang="en-US" dirty="0"/>
              <a:t>Using many layers of protection to stay safe</a:t>
            </a:r>
          </a:p>
          <a:p>
            <a:r>
              <a:rPr lang="en-US" dirty="0"/>
              <a:t>Example: Wearing a helmet, knee pads, and elbow pads when riding a bike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191544"/>
            <a:ext cx="4515748" cy="32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Defense-in-Depth Strategies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8413" cy="4351338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(continued): Putting a password on your phone and using a fingerprint scanner for extra security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12" y="1825625"/>
            <a:ext cx="4619467" cy="32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1492</Words>
  <Application>Microsoft Office PowerPoint</Application>
  <PresentationFormat>Widescreen</PresentationFormat>
  <Paragraphs>232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Unicode MS</vt:lpstr>
      <vt:lpstr>Calibri</vt:lpstr>
      <vt:lpstr>Calibri Light</vt:lpstr>
      <vt:lpstr>Office Theme</vt:lpstr>
      <vt:lpstr>Cybersecurity Concepts</vt:lpstr>
      <vt:lpstr>Agenda</vt:lpstr>
      <vt:lpstr>CIA Triad</vt:lpstr>
      <vt:lpstr>CIA Triad (cont.)</vt:lpstr>
      <vt:lpstr>CIA Triad (cont.)</vt:lpstr>
      <vt:lpstr>Risk Management</vt:lpstr>
      <vt:lpstr>Threat Modeling</vt:lpstr>
      <vt:lpstr>Defense-in-Depth Strategies</vt:lpstr>
      <vt:lpstr>Defense-in-Depth Strategies (cont.)</vt:lpstr>
      <vt:lpstr>Authentication vs Authorization</vt:lpstr>
      <vt:lpstr>Authentication Methods</vt:lpstr>
      <vt:lpstr>Authorization Mechanisms</vt:lpstr>
      <vt:lpstr>Authorization Mechanisms</vt:lpstr>
      <vt:lpstr>Encryption Basics</vt:lpstr>
      <vt:lpstr>Decryption</vt:lpstr>
      <vt:lpstr>Symmetric Encryption</vt:lpstr>
      <vt:lpstr>Asymmetric Encryption</vt:lpstr>
      <vt:lpstr>Malware </vt:lpstr>
      <vt:lpstr>Examples: </vt:lpstr>
      <vt:lpstr>Phishing</vt:lpstr>
      <vt:lpstr>Social Engineering</vt:lpstr>
      <vt:lpstr>Denial-of-Service (DoS) Attacks</vt:lpstr>
      <vt:lpstr>Example</vt:lpstr>
      <vt:lpstr>example</vt:lpstr>
      <vt:lpstr>Impact of Malware and Cyber Attacks</vt:lpstr>
      <vt:lpstr>Defense Mechanisms Against Cyber Attacks</vt:lpstr>
      <vt:lpstr>Understanding Network Architecture and Protocols</vt:lpstr>
      <vt:lpstr>Network Architecture:</vt:lpstr>
      <vt:lpstr>Common Protocols:</vt:lpstr>
      <vt:lpstr>Common Network Vulnerabilities and Attacks</vt:lpstr>
      <vt:lpstr>Vulnerabilities:</vt:lpstr>
      <vt:lpstr>Attacks: </vt:lpstr>
      <vt:lpstr>Continue</vt:lpstr>
      <vt:lpstr>Network Defense Mechanisms</vt:lpstr>
      <vt:lpstr>Firewalls:</vt:lpstr>
      <vt:lpstr>Intrusion Detection Systems (IDS):</vt:lpstr>
      <vt:lpstr>Intrusion Prevention s Systems (IPS):</vt:lpstr>
      <vt:lpstr>Web Security</vt:lpstr>
      <vt:lpstr>Common Web Security Measures:</vt:lpstr>
      <vt:lpstr>Best Practices:</vt:lpstr>
      <vt:lpstr>    Practical</vt:lpstr>
      <vt:lpstr>Wireshark</vt:lpstr>
      <vt:lpstr>Installing Wireshark</vt:lpstr>
      <vt:lpstr>What is nmap?</vt:lpstr>
      <vt:lpstr>Continue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Concepts</dc:title>
  <dc:creator>Muhammad waseem</dc:creator>
  <cp:lastModifiedBy>Muhammad waseem</cp:lastModifiedBy>
  <cp:revision>16</cp:revision>
  <dcterms:created xsi:type="dcterms:W3CDTF">2024-05-28T12:10:25Z</dcterms:created>
  <dcterms:modified xsi:type="dcterms:W3CDTF">2024-05-29T12:42:00Z</dcterms:modified>
</cp:coreProperties>
</file>