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0"/>
  </p:notesMasterIdLst>
  <p:sldIdLst>
    <p:sldId id="285" r:id="rId2"/>
    <p:sldId id="256" r:id="rId3"/>
    <p:sldId id="257" r:id="rId4"/>
    <p:sldId id="258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13" r:id="rId27"/>
    <p:sldId id="317" r:id="rId28"/>
    <p:sldId id="314" r:id="rId29"/>
    <p:sldId id="315" r:id="rId30"/>
    <p:sldId id="318" r:id="rId31"/>
    <p:sldId id="319" r:id="rId32"/>
    <p:sldId id="316" r:id="rId33"/>
    <p:sldId id="307" r:id="rId34"/>
    <p:sldId id="308" r:id="rId35"/>
    <p:sldId id="309" r:id="rId36"/>
    <p:sldId id="310" r:id="rId37"/>
    <p:sldId id="311" r:id="rId38"/>
    <p:sldId id="312" r:id="rId3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omic Sans MS" panose="030F0702030302020204" pitchFamily="66" charset="0"/>
      <p:regular r:id="rId45"/>
      <p:bold r:id="rId46"/>
      <p:italic r:id="rId47"/>
      <p:boldItalic r:id="rId48"/>
    </p:embeddedFont>
    <p:embeddedFont>
      <p:font typeface="Raleway" panose="020B060402020202020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3" roundtripDataSignature="AMtx7miRmh4hDDSIYOcuPmhc+fAJivAV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5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2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customschemas.google.com/relationships/presentationmetadata" Target="meta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347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5622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9739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130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592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766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1313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8987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304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130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942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092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7827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427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4177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5490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8952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8398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1681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445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9559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269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97662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9915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9155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4714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7982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883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120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464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557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981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8406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073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6116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211766"/>
            <a:ext cx="8520600" cy="2877014"/>
          </a:xfrm>
        </p:spPr>
        <p:txBody>
          <a:bodyPr>
            <a:normAutofit/>
          </a:bodyPr>
          <a:lstStyle/>
          <a:p>
            <a:r>
              <a:rPr lang="en-US" dirty="0" smtClean="0"/>
              <a:t>Rights of these slides are reserved to</a:t>
            </a:r>
            <a:br>
              <a:rPr lang="en-US" dirty="0" smtClean="0"/>
            </a:br>
            <a:r>
              <a:rPr lang="en-US" dirty="0" smtClean="0"/>
              <a:t>PF Team as mentioned in the lecture by</a:t>
            </a:r>
            <a:br>
              <a:rPr lang="en-US" dirty="0" smtClean="0"/>
            </a:br>
            <a:r>
              <a:rPr lang="en-US" dirty="0" smtClean="0"/>
              <a:t>Dr. </a:t>
            </a:r>
            <a:r>
              <a:rPr lang="en-US" dirty="0" err="1" smtClean="0"/>
              <a:t>Awais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2391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36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Review</a:t>
            </a: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: Input/Output in Python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418649" y="1002074"/>
            <a:ext cx="8324297" cy="111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just">
              <a:buClr>
                <a:schemeClr val="dk1"/>
              </a:buClr>
              <a:buSzPct val="45833"/>
            </a:pP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Before understanding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Conditional Statements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Programming, let’s Practice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taking Input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displaying Output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which we have already learned in previous week.</a:t>
            </a: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775" y="2295738"/>
            <a:ext cx="4572000" cy="2219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478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418649" y="1002074"/>
            <a:ext cx="8324297" cy="111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Write a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that takes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name as Input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and Prints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Welcome with the Name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775" y="2295738"/>
            <a:ext cx="4572000" cy="221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36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Review</a:t>
            </a: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: Input/Output in Python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42610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418649" y="1002074"/>
            <a:ext cx="8324297" cy="111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Write a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that takes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name as Input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and Prints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Welcome with the Name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36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Review</a:t>
            </a: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: Input/Output in Python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543" y="2930755"/>
            <a:ext cx="5312507" cy="74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3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418649" y="1002074"/>
            <a:ext cx="8324297" cy="1377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Now, we want to make changes in the following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so it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prints Welcome with name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only when the name is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Ahmad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36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Review</a:t>
            </a: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: Input/Output in Python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543" y="2930755"/>
            <a:ext cx="5312507" cy="74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3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418649" y="1002074"/>
            <a:ext cx="8324297" cy="1377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Now, we want to make changes in the following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so it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prints Welcome with name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only when the name is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Ahmad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sz="36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</a:t>
            </a:r>
            <a:r>
              <a:rPr lang="en-US" sz="3600" b="1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 (How)</a:t>
            </a:r>
            <a:endParaRPr sz="3600" b="1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053" y="2703886"/>
            <a:ext cx="4971894" cy="136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5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418649" y="1002073"/>
            <a:ext cx="8324297" cy="161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is a conditional statement.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statement has following two parts</a:t>
            </a:r>
            <a:b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lang="en-US" sz="24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indent="-368300" algn="l">
              <a:lnSpc>
                <a:spcPct val="80000"/>
              </a:lnSpc>
              <a:spcBef>
                <a:spcPts val="600"/>
              </a:spcBef>
              <a:buClr>
                <a:srgbClr val="404040"/>
              </a:buClr>
              <a:buSzPts val="2200"/>
              <a:buFont typeface="Comic Sans MS"/>
              <a:buChar char="●"/>
            </a:pP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statement</a:t>
            </a:r>
          </a:p>
          <a:p>
            <a:pPr lvl="0" indent="-368300" algn="l">
              <a:lnSpc>
                <a:spcPct val="80000"/>
              </a:lnSpc>
              <a:spcBef>
                <a:spcPts val="600"/>
              </a:spcBef>
              <a:buClr>
                <a:srgbClr val="404040"/>
              </a:buClr>
              <a:buSzPts val="2200"/>
              <a:buFont typeface="Comic Sans MS"/>
              <a:buChar char="●"/>
            </a:pP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Body of IF statement</a:t>
            </a: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sz="36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</a:t>
            </a:r>
            <a:r>
              <a:rPr lang="en-US" sz="3600" b="1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 (How)</a:t>
            </a:r>
            <a:endParaRPr sz="3600" b="1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399" y="3185532"/>
            <a:ext cx="4971894" cy="136857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00354" y="3849034"/>
            <a:ext cx="2805546" cy="332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193;p25"/>
          <p:cNvSpPr txBox="1"/>
          <p:nvPr/>
        </p:nvSpPr>
        <p:spPr>
          <a:xfrm>
            <a:off x="6749146" y="3730288"/>
            <a:ext cx="19938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Statement</a:t>
            </a:r>
            <a:endParaRPr sz="2000" b="1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076352" y="3835880"/>
            <a:ext cx="1672794" cy="3117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2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  <p:bldP spid="2" grpId="0" animBg="1"/>
      <p:bldP spid="10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418649" y="1002073"/>
            <a:ext cx="8324297" cy="161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is a conditional statement.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statement has following two parts</a:t>
            </a:r>
            <a:b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lang="en-US" sz="24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indent="-368300" algn="l">
              <a:lnSpc>
                <a:spcPct val="80000"/>
              </a:lnSpc>
              <a:spcBef>
                <a:spcPts val="600"/>
              </a:spcBef>
              <a:buClr>
                <a:srgbClr val="404040"/>
              </a:buClr>
              <a:buSzPts val="2200"/>
              <a:buFont typeface="Comic Sans MS"/>
              <a:buChar char="●"/>
            </a:pP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statement</a:t>
            </a:r>
          </a:p>
          <a:p>
            <a:pPr lvl="0" indent="-368300" algn="l">
              <a:lnSpc>
                <a:spcPct val="80000"/>
              </a:lnSpc>
              <a:spcBef>
                <a:spcPts val="600"/>
              </a:spcBef>
              <a:buClr>
                <a:srgbClr val="404040"/>
              </a:buClr>
              <a:buSzPts val="2200"/>
              <a:buFont typeface="Comic Sans MS"/>
              <a:buChar char="●"/>
            </a:pP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Body of IF statement</a:t>
            </a: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sz="36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</a:t>
            </a:r>
            <a:r>
              <a:rPr lang="en-US" sz="3600" b="1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 (How)</a:t>
            </a:r>
            <a:endParaRPr sz="3600" b="1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36771"/>
          <a:stretch/>
        </p:blipFill>
        <p:spPr>
          <a:xfrm>
            <a:off x="1933416" y="3650873"/>
            <a:ext cx="6285871" cy="109401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974980" y="3886938"/>
            <a:ext cx="498056" cy="332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rot="10800000">
            <a:off x="1444479" y="3906173"/>
            <a:ext cx="477839" cy="3117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oogle Shape;209;p26"/>
          <p:cNvSpPr txBox="1"/>
          <p:nvPr/>
        </p:nvSpPr>
        <p:spPr>
          <a:xfrm>
            <a:off x="0" y="3690815"/>
            <a:ext cx="1444450" cy="71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Reserved</a:t>
            </a:r>
            <a:endParaRPr sz="2000" b="1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Word</a:t>
            </a:r>
            <a:endParaRPr sz="2000" b="1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" name="Right Arrow 12"/>
          <p:cNvSpPr/>
          <p:nvPr/>
        </p:nvSpPr>
        <p:spPr>
          <a:xfrm rot="16200000">
            <a:off x="2509527" y="3507689"/>
            <a:ext cx="347349" cy="3117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48889" y="3884590"/>
            <a:ext cx="869719" cy="332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210;p26"/>
          <p:cNvSpPr txBox="1"/>
          <p:nvPr/>
        </p:nvSpPr>
        <p:spPr>
          <a:xfrm>
            <a:off x="1859972" y="3033250"/>
            <a:ext cx="1529100" cy="4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</a:t>
            </a:r>
            <a:endParaRPr sz="2000" b="1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" name="Right Arrow 15"/>
          <p:cNvSpPr/>
          <p:nvPr/>
        </p:nvSpPr>
        <p:spPr>
          <a:xfrm rot="16200000">
            <a:off x="3339231" y="3323185"/>
            <a:ext cx="725754" cy="3117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oogle Shape;211;p26"/>
          <p:cNvSpPr txBox="1"/>
          <p:nvPr/>
        </p:nvSpPr>
        <p:spPr>
          <a:xfrm>
            <a:off x="2839065" y="2404125"/>
            <a:ext cx="17094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Comparison</a:t>
            </a:r>
            <a:endParaRPr sz="2000" b="1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Operator</a:t>
            </a:r>
            <a:endParaRPr sz="2000" b="1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" name="Google Shape;212;p26"/>
          <p:cNvSpPr txBox="1"/>
          <p:nvPr/>
        </p:nvSpPr>
        <p:spPr>
          <a:xfrm>
            <a:off x="3949750" y="2911315"/>
            <a:ext cx="1529100" cy="4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Value</a:t>
            </a:r>
            <a:endParaRPr sz="2000" b="1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" name="Right Arrow 18"/>
          <p:cNvSpPr/>
          <p:nvPr/>
        </p:nvSpPr>
        <p:spPr>
          <a:xfrm rot="16200000">
            <a:off x="4444477" y="3408829"/>
            <a:ext cx="539647" cy="3117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5288" y="3895258"/>
            <a:ext cx="382286" cy="3003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066388" y="3886374"/>
            <a:ext cx="1369429" cy="30032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0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  <p:bldP spid="2" grpId="0" animBg="1"/>
      <p:bldP spid="4" grpId="0" animBg="1"/>
      <p:bldP spid="12" grpId="0"/>
      <p:bldP spid="13" grpId="0" animBg="1"/>
      <p:bldP spid="14" grpId="0" animBg="1"/>
      <p:bldP spid="16" grpId="0" animBg="1"/>
      <p:bldP spid="18" grpId="0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418649" y="1002073"/>
            <a:ext cx="8324297" cy="161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is a conditional statement.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statement has following two parts</a:t>
            </a:r>
            <a:b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lang="en-US" sz="24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indent="-368300" algn="l">
              <a:lnSpc>
                <a:spcPct val="80000"/>
              </a:lnSpc>
              <a:spcBef>
                <a:spcPts val="600"/>
              </a:spcBef>
              <a:buClr>
                <a:srgbClr val="404040"/>
              </a:buClr>
              <a:buSzPts val="2200"/>
              <a:buFont typeface="Comic Sans MS"/>
              <a:buChar char="●"/>
            </a:pP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statement</a:t>
            </a:r>
          </a:p>
          <a:p>
            <a:pPr lvl="0" indent="-368300" algn="l">
              <a:lnSpc>
                <a:spcPct val="80000"/>
              </a:lnSpc>
              <a:spcBef>
                <a:spcPts val="600"/>
              </a:spcBef>
              <a:buClr>
                <a:srgbClr val="404040"/>
              </a:buClr>
              <a:buSzPts val="2200"/>
              <a:buFont typeface="Comic Sans MS"/>
              <a:buChar char="●"/>
            </a:pP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Body of IF statement</a:t>
            </a: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sz="36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</a:t>
            </a:r>
            <a:r>
              <a:rPr lang="en-US" sz="3600" b="1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Statement: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Boolean </a:t>
            </a:r>
            <a:r>
              <a:rPr lang="en" sz="3600" b="1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Expression</a:t>
            </a:r>
            <a:endParaRPr sz="3600" b="1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37638"/>
          <a:stretch/>
        </p:blipFill>
        <p:spPr>
          <a:xfrm>
            <a:off x="1892809" y="3614455"/>
            <a:ext cx="5828190" cy="100046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85016" y="3795244"/>
            <a:ext cx="2624866" cy="332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193;p25"/>
          <p:cNvSpPr txBox="1"/>
          <p:nvPr/>
        </p:nvSpPr>
        <p:spPr>
          <a:xfrm>
            <a:off x="2813104" y="2501626"/>
            <a:ext cx="1993800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0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Boolean Expression</a:t>
            </a:r>
          </a:p>
        </p:txBody>
      </p:sp>
      <p:sp>
        <p:nvSpPr>
          <p:cNvPr id="4" name="Right Arrow 3"/>
          <p:cNvSpPr/>
          <p:nvPr/>
        </p:nvSpPr>
        <p:spPr>
          <a:xfrm rot="16200000">
            <a:off x="3549627" y="3324490"/>
            <a:ext cx="520755" cy="3117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5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  <p:bldP spid="2" grpId="0" animBg="1"/>
      <p:bldP spid="10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418649" y="1002073"/>
            <a:ext cx="8324297" cy="161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>
              <a:lnSpc>
                <a:spcPct val="80000"/>
              </a:lnSpc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is a conditional statement.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statement has following two parts</a:t>
            </a:r>
            <a:b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lang="en-US" sz="24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 indent="-368300" algn="l">
              <a:lnSpc>
                <a:spcPct val="80000"/>
              </a:lnSpc>
              <a:spcBef>
                <a:spcPts val="600"/>
              </a:spcBef>
              <a:buClr>
                <a:srgbClr val="404040"/>
              </a:buClr>
              <a:buSzPts val="2200"/>
              <a:buFont typeface="Comic Sans MS"/>
              <a:buChar char="●"/>
            </a:pP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statement</a:t>
            </a:r>
          </a:p>
          <a:p>
            <a:pPr lvl="0" indent="-368300" algn="l">
              <a:lnSpc>
                <a:spcPct val="80000"/>
              </a:lnSpc>
              <a:spcBef>
                <a:spcPts val="600"/>
              </a:spcBef>
              <a:buClr>
                <a:srgbClr val="404040"/>
              </a:buClr>
              <a:buSzPts val="2200"/>
              <a:buFont typeface="Comic Sans MS"/>
              <a:buChar char="●"/>
            </a:pP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Body of IF statement</a:t>
            </a: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2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2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sz="36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</a:t>
            </a:r>
            <a:r>
              <a:rPr lang="en-US" sz="3600" b="1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Statement: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Equal Comparison Operator</a:t>
            </a:r>
            <a:endParaRPr sz="2800" b="1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37638"/>
          <a:stretch/>
        </p:blipFill>
        <p:spPr>
          <a:xfrm>
            <a:off x="1892809" y="3614455"/>
            <a:ext cx="5828190" cy="100046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334871" y="3795244"/>
            <a:ext cx="419548" cy="33250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193;p25"/>
          <p:cNvSpPr txBox="1"/>
          <p:nvPr/>
        </p:nvSpPr>
        <p:spPr>
          <a:xfrm>
            <a:off x="1804585" y="2522237"/>
            <a:ext cx="3480120" cy="785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000" b="1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Equal (==)</a:t>
            </a:r>
          </a:p>
          <a:p>
            <a:pPr lvl="0" algn="ctr"/>
            <a:r>
              <a:rPr lang="en-US" sz="2000" b="1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Comparison Operator</a:t>
            </a:r>
            <a:endParaRPr lang="en-US" sz="2000" b="1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" name="Right Arrow 3"/>
          <p:cNvSpPr/>
          <p:nvPr/>
        </p:nvSpPr>
        <p:spPr>
          <a:xfrm rot="16200000">
            <a:off x="3314664" y="3340806"/>
            <a:ext cx="459963" cy="3117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6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  <p:bldP spid="2" grpId="0" animBg="1"/>
      <p:bldP spid="10" grpId="0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418649" y="1002074"/>
            <a:ext cx="8324297" cy="124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if we want to always print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Welcome with name 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the name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not Ahmad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2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2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32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</a:t>
            </a:r>
            <a:r>
              <a:rPr lang="en" sz="32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Statement: What Updates?</a:t>
            </a:r>
            <a:endParaRPr sz="3200" b="1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971" y="2703885"/>
            <a:ext cx="5087976" cy="140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8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1350506" y="1264444"/>
            <a:ext cx="6331500" cy="287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5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Conditional Statements In </a:t>
            </a:r>
            <a:r>
              <a:rPr lang="en" sz="45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" sz="45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45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</a:t>
            </a:r>
            <a:endParaRPr sz="4500" b="1" dirty="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" name="Google Shape;58;p1"/>
          <p:cNvSpPr/>
          <p:nvPr/>
        </p:nvSpPr>
        <p:spPr>
          <a:xfrm rot="10800000">
            <a:off x="8513292" y="86"/>
            <a:ext cx="627300" cy="1995600"/>
          </a:xfrm>
          <a:prstGeom prst="rtTriangle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7825" y="1039140"/>
            <a:ext cx="1549400" cy="410437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/>
          <p:nvPr/>
        </p:nvSpPr>
        <p:spPr>
          <a:xfrm rot="10800000" flipH="1">
            <a:off x="-8" y="86"/>
            <a:ext cx="627300" cy="1995600"/>
          </a:xfrm>
          <a:prstGeom prst="rtTriangle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3550" y="1040975"/>
            <a:ext cx="1421136" cy="41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418649" y="1002074"/>
            <a:ext cx="8324297" cy="124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if we want to always print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Welcome with name 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the name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not Ahmad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2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2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32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</a:t>
            </a:r>
            <a:r>
              <a:rPr lang="en" sz="32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Statement: </a:t>
            </a:r>
            <a:r>
              <a:rPr lang="en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 Equal Comparison Operator</a:t>
            </a:r>
            <a:endParaRPr sz="2400" b="1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26" y="2780841"/>
            <a:ext cx="5225148" cy="1310715"/>
          </a:xfrm>
          <a:prstGeom prst="rect">
            <a:avLst/>
          </a:prstGeom>
        </p:spPr>
      </p:pic>
      <p:sp>
        <p:nvSpPr>
          <p:cNvPr id="13" name="Google Shape;260;p30"/>
          <p:cNvSpPr/>
          <p:nvPr/>
        </p:nvSpPr>
        <p:spPr>
          <a:xfrm>
            <a:off x="3252355" y="3424577"/>
            <a:ext cx="325371" cy="288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262;p30"/>
          <p:cNvSpPr txBox="1"/>
          <p:nvPr/>
        </p:nvSpPr>
        <p:spPr>
          <a:xfrm>
            <a:off x="5598098" y="2984784"/>
            <a:ext cx="2745663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 </a:t>
            </a:r>
            <a:r>
              <a:rPr lang="en" sz="2000" b="1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Equal</a:t>
            </a:r>
            <a:r>
              <a:rPr lang="en" sz="20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2000" b="1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(!=)</a:t>
            </a:r>
            <a:r>
              <a:rPr lang="en" sz="20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/>
            </a:r>
            <a:br>
              <a:rPr lang="en" sz="20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20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Comparison</a:t>
            </a:r>
            <a:br>
              <a:rPr lang="en" sz="20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2000" b="1" dirty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Operator</a:t>
            </a:r>
            <a:endParaRPr sz="2000" b="1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" name="Bent Arrow 6"/>
          <p:cNvSpPr/>
          <p:nvPr/>
        </p:nvSpPr>
        <p:spPr>
          <a:xfrm>
            <a:off x="3401803" y="3147917"/>
            <a:ext cx="2429847" cy="250972"/>
          </a:xfrm>
          <a:prstGeom prst="bentArrow">
            <a:avLst>
              <a:gd name="adj1" fmla="val 25000"/>
              <a:gd name="adj2" fmla="val 29412"/>
              <a:gd name="adj3" fmla="val 25000"/>
              <a:gd name="adj4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578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  <p:bldP spid="15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418649" y="1002074"/>
            <a:ext cx="8324297" cy="124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 than Equal (==) and not Equal to (!=) there are many comparison Operators.</a:t>
            </a: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2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2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32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Comparison </a:t>
            </a:r>
            <a:r>
              <a:rPr lang="en" sz="32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Operators</a:t>
            </a:r>
            <a:endParaRPr sz="2400" b="1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03358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2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2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32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Comparison </a:t>
            </a:r>
            <a:r>
              <a:rPr lang="en" sz="32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Operators list</a:t>
            </a:r>
            <a:endParaRPr sz="2400" b="1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9" name="Google Shape;280;p32"/>
          <p:cNvGraphicFramePr/>
          <p:nvPr>
            <p:extLst>
              <p:ext uri="{D42A27DB-BD31-4B8C-83A1-F6EECF244321}">
                <p14:modId xmlns:p14="http://schemas.microsoft.com/office/powerpoint/2010/main" val="1366637338"/>
              </p:ext>
            </p:extLst>
          </p:nvPr>
        </p:nvGraphicFramePr>
        <p:xfrm>
          <a:off x="1188972" y="1024886"/>
          <a:ext cx="7159450" cy="35103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3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>
                          <a:solidFill>
                            <a:srgbClr val="D15A1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Comparison Operators</a:t>
                      </a:r>
                      <a:endParaRPr sz="1400" u="none" strike="noStrike" cap="none">
                        <a:solidFill>
                          <a:srgbClr val="D15A1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>
                          <a:solidFill>
                            <a:srgbClr val="D15A1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Description</a:t>
                      </a:r>
                      <a:endParaRPr sz="1400" u="none" strike="noStrike" cap="none">
                        <a:solidFill>
                          <a:srgbClr val="D15A1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>
                          <a:solidFill>
                            <a:srgbClr val="D15A1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Applicable on</a:t>
                      </a:r>
                      <a:endParaRPr sz="1400" u="none" strike="noStrike" cap="none">
                        <a:solidFill>
                          <a:srgbClr val="D15A1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 dirty="0">
                          <a:solidFill>
                            <a:srgbClr val="D15A12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Example</a:t>
                      </a:r>
                      <a:endParaRPr sz="1400" b="1" i="0" u="none" strike="noStrike" cap="none" dirty="0">
                        <a:solidFill>
                          <a:srgbClr val="D15A12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i="0" u="none" strike="noStrike" cap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==</a:t>
                      </a:r>
                      <a:endParaRPr sz="16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Equal to</a:t>
                      </a:r>
                      <a:endParaRPr sz="14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Textual Data</a:t>
                      </a:r>
                      <a:endParaRPr sz="14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Numeric Data</a:t>
                      </a:r>
                      <a:endParaRPr sz="14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if ( “AB” == “AC”)</a:t>
                      </a:r>
                      <a:br>
                        <a:rPr lang="en" sz="1400" b="1" i="0" u="none" strike="noStrike" cap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</a:br>
                      <a:r>
                        <a:rPr lang="en" sz="1400" b="1" i="0" u="none" strike="noStrike" cap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if (5 == 5)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i="0" u="none" strike="noStrike" cap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!=</a:t>
                      </a:r>
                      <a:endParaRPr sz="16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Not equal to</a:t>
                      </a:r>
                      <a:endParaRPr sz="14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Textual Data</a:t>
                      </a:r>
                      <a:endParaRPr sz="14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Numeric Data</a:t>
                      </a:r>
                      <a:endParaRPr sz="14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if (“AB” != “AC”)</a:t>
                      </a:r>
                      <a:br>
                        <a:rPr lang="en" b="1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</a:br>
                      <a:r>
                        <a:rPr lang="en" sz="1400" b="1" i="0" u="none" strike="noStrike" cap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if ( 5 != 3 )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i="0" u="none" strike="noStrike" cap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</a:t>
                      </a:r>
                      <a:endParaRPr sz="16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Less than</a:t>
                      </a:r>
                      <a:endParaRPr sz="14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Numeric Data</a:t>
                      </a:r>
                      <a:endParaRPr sz="14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if ( 2 &gt; 4 )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i="0" u="none" strike="noStrike" cap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&gt;</a:t>
                      </a:r>
                      <a:endParaRPr sz="16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Greater Than</a:t>
                      </a:r>
                      <a:endParaRPr sz="14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Numeric Data</a:t>
                      </a:r>
                      <a:endParaRPr sz="14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if ( 4 &lt; 4 )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i="0" u="none" strike="noStrike" cap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&lt;=</a:t>
                      </a:r>
                      <a:endParaRPr sz="16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Less than or equal to</a:t>
                      </a:r>
                      <a:endParaRPr sz="14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Numeric Data</a:t>
                      </a:r>
                      <a:endParaRPr sz="14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if ( 5 &lt;= 90 )</a:t>
                      </a:r>
                      <a:endParaRPr sz="1400" b="1" i="0" u="none" strike="noStrike" cap="none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i="0" u="none" strike="noStrike" cap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&gt;=</a:t>
                      </a:r>
                      <a:endParaRPr sz="16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Greater than or equal to</a:t>
                      </a:r>
                      <a:endParaRPr sz="14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Numeric Data</a:t>
                      </a:r>
                      <a:endParaRPr sz="1400" b="1" u="none" strike="noStrike" cap="non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1" i="0" u="none" strike="noStrike" cap="none" dirty="0">
                          <a:solidFill>
                            <a:srgbClr val="000000"/>
                          </a:solidFill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if ( 66 &gt;= 21 )</a:t>
                      </a:r>
                      <a:endParaRPr sz="1400" b="1" i="0" u="none" strike="noStrike" cap="none" dirty="0">
                        <a:solidFill>
                          <a:srgbClr val="000000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L="45725" marR="4572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Google Shape;281;p32"/>
          <p:cNvSpPr/>
          <p:nvPr/>
        </p:nvSpPr>
        <p:spPr>
          <a:xfrm>
            <a:off x="764771" y="1772227"/>
            <a:ext cx="335400" cy="22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15A12"/>
          </a:solidFill>
          <a:ln w="254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82;p32"/>
          <p:cNvSpPr/>
          <p:nvPr/>
        </p:nvSpPr>
        <p:spPr>
          <a:xfrm>
            <a:off x="764771" y="2417443"/>
            <a:ext cx="335400" cy="22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15A12"/>
          </a:solidFill>
          <a:ln w="254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83;p32"/>
          <p:cNvSpPr/>
          <p:nvPr/>
        </p:nvSpPr>
        <p:spPr>
          <a:xfrm>
            <a:off x="732995" y="2829035"/>
            <a:ext cx="335400" cy="22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15A12"/>
          </a:solidFill>
          <a:ln w="254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84;p32"/>
          <p:cNvSpPr/>
          <p:nvPr/>
        </p:nvSpPr>
        <p:spPr>
          <a:xfrm>
            <a:off x="732995" y="3209019"/>
            <a:ext cx="335400" cy="22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15A12"/>
          </a:solidFill>
          <a:ln w="254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85;p32"/>
          <p:cNvSpPr/>
          <p:nvPr/>
        </p:nvSpPr>
        <p:spPr>
          <a:xfrm>
            <a:off x="732995" y="3620499"/>
            <a:ext cx="335400" cy="22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15A12"/>
          </a:solidFill>
          <a:ln w="254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86;p32"/>
          <p:cNvSpPr/>
          <p:nvPr/>
        </p:nvSpPr>
        <p:spPr>
          <a:xfrm>
            <a:off x="732995" y="4167691"/>
            <a:ext cx="335400" cy="22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15A12"/>
          </a:solidFill>
          <a:ln w="254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996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418650" y="1002073"/>
            <a:ext cx="6002932" cy="2936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buSzPts val="1100"/>
            </a:pP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Write a program that takes marks of one subject from the user. If marks are more than 50 it displays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“You passed” 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“Program ends”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if marks are lesser than 50 it displays only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“Program ends”.</a:t>
            </a: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2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2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40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Working Example </a:t>
            </a:r>
            <a:r>
              <a:rPr lang="en" sz="20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(Reinforcing with Example)</a:t>
            </a:r>
            <a:endParaRPr sz="1600" b="1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" name="Google Shape;29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1257" y="790200"/>
            <a:ext cx="1792300" cy="388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256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2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2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40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Expected Outputs</a:t>
            </a:r>
            <a:endParaRPr sz="1600" b="1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" name="Google Shape;29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1257" y="790200"/>
            <a:ext cx="1792300" cy="38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970" y="3126236"/>
            <a:ext cx="4394930" cy="11818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Google Shape;308;p34"/>
          <p:cNvSpPr txBox="1">
            <a:spLocks noGrp="1"/>
          </p:cNvSpPr>
          <p:nvPr>
            <p:ph type="subTitle" idx="1"/>
          </p:nvPr>
        </p:nvSpPr>
        <p:spPr>
          <a:xfrm>
            <a:off x="769202" y="931896"/>
            <a:ext cx="5032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user enters less than 50</a:t>
            </a:r>
            <a:endParaRPr sz="2000" b="1" dirty="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" name="Google Shape;309;p34"/>
          <p:cNvSpPr txBox="1"/>
          <p:nvPr/>
        </p:nvSpPr>
        <p:spPr>
          <a:xfrm>
            <a:off x="769202" y="2483888"/>
            <a:ext cx="5032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user enters greater than 50</a:t>
            </a:r>
            <a:endParaRPr sz="2000" b="1" i="0" u="none" strike="noStrike" cap="none" dirty="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970" y="1515303"/>
            <a:ext cx="4394930" cy="922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501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2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2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40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Solution: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Condition</a:t>
            </a:r>
            <a:endParaRPr sz="1400" b="1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" name="Google Shape;318;p35" descr="https://lh5.googleusercontent.com/N1tExGLbwydbpk5mBZRb2KnatGnyJ9lNAMcbnWWVFECkqyFATGkZ9G0WfBleJSc2GTu-w1J84sowP0belzK3rVFZA3MULBUtraGCwR0zmLRc9qzdWKaTVuV-ShWzHi7DYHQgAlmNmp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3696" y="680061"/>
            <a:ext cx="2308609" cy="3104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77" y="1687045"/>
            <a:ext cx="5960729" cy="19813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08018" y="1797627"/>
            <a:ext cx="426027" cy="2389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193;p25"/>
          <p:cNvSpPr txBox="1"/>
          <p:nvPr/>
        </p:nvSpPr>
        <p:spPr>
          <a:xfrm>
            <a:off x="273074" y="981416"/>
            <a:ext cx="3480120" cy="50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000" b="1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type</a:t>
            </a:r>
            <a:endParaRPr lang="en-US" sz="2000" b="1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" name="Right Arrow 16"/>
          <p:cNvSpPr/>
          <p:nvPr/>
        </p:nvSpPr>
        <p:spPr>
          <a:xfrm rot="16200000">
            <a:off x="1864677" y="1426542"/>
            <a:ext cx="296916" cy="3117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53877" y="2352191"/>
            <a:ext cx="1837368" cy="309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193;p25"/>
          <p:cNvSpPr txBox="1"/>
          <p:nvPr/>
        </p:nvSpPr>
        <p:spPr>
          <a:xfrm>
            <a:off x="3753194" y="2240446"/>
            <a:ext cx="1522609" cy="50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000" b="1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 </a:t>
            </a:r>
            <a:endParaRPr lang="en-US" sz="2000" b="1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753240" y="2338223"/>
            <a:ext cx="881987" cy="311726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2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17" grpId="0" animBg="1"/>
      <p:bldP spid="18" grpId="0" animBg="1"/>
      <p:bldP spid="19" grpId="0"/>
      <p:bldP spid="2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418650" y="1002073"/>
            <a:ext cx="6002932" cy="2936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buSzPts val="1100"/>
            </a:pP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Write a program that takes marks of one subject from the user. If marks are more than 50 it displays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“You passed” 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</a:t>
            </a:r>
            <a:r>
              <a:rPr lang="en-US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else it displays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“You </a:t>
            </a:r>
            <a:r>
              <a:rPr lang="en-US" sz="24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are fail”</a:t>
            </a:r>
            <a:r>
              <a:rPr lang="en-US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 lang="en-US" sz="2400" b="1" dirty="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2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2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40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Working Example </a:t>
            </a:r>
            <a:r>
              <a:rPr lang="en" sz="20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(Reinforcing with Example)</a:t>
            </a:r>
            <a:endParaRPr sz="1600" b="1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" name="Google Shape;29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1257" y="790200"/>
            <a:ext cx="1792300" cy="388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89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2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2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40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Expected Outputs</a:t>
            </a:r>
            <a:endParaRPr sz="1600" b="1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" name="Google Shape;29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1257" y="790200"/>
            <a:ext cx="1792300" cy="38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08;p34"/>
          <p:cNvSpPr txBox="1">
            <a:spLocks noGrp="1"/>
          </p:cNvSpPr>
          <p:nvPr>
            <p:ph type="subTitle" idx="1"/>
          </p:nvPr>
        </p:nvSpPr>
        <p:spPr>
          <a:xfrm>
            <a:off x="769202" y="931896"/>
            <a:ext cx="5032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user enters less than 50</a:t>
            </a:r>
            <a:endParaRPr sz="2000" b="1" dirty="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" name="Google Shape;309;p34"/>
          <p:cNvSpPr txBox="1"/>
          <p:nvPr/>
        </p:nvSpPr>
        <p:spPr>
          <a:xfrm>
            <a:off x="769202" y="2483888"/>
            <a:ext cx="5032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user enters greater than 50</a:t>
            </a:r>
            <a:endParaRPr sz="2000" b="1" i="0" u="none" strike="noStrike" cap="none" dirty="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971" y="3075332"/>
            <a:ext cx="4394930" cy="10498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971" y="1454592"/>
            <a:ext cx="4394930" cy="10341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404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71" y="1657933"/>
            <a:ext cx="6063427" cy="2094948"/>
          </a:xfrm>
          <a:prstGeom prst="rect">
            <a:avLst/>
          </a:prstGeom>
        </p:spPr>
      </p:pic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2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2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40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Solution: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ELSE Condition</a:t>
            </a:r>
            <a:endParaRPr sz="1400" b="1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" name="Google Shape;318;p35" descr="https://lh5.googleusercontent.com/N1tExGLbwydbpk5mBZRb2KnatGnyJ9lNAMcbnWWVFECkqyFATGkZ9G0WfBleJSc2GTu-w1J84sowP0belzK3rVFZA3MULBUtraGCwR0zmLRc9qzdWKaTVuV-ShWzHi7DYHQgAlmNmp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63696" y="680061"/>
            <a:ext cx="2308609" cy="31041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737065" y="2370640"/>
            <a:ext cx="1855902" cy="3366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2262" y="2994313"/>
            <a:ext cx="857938" cy="309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5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418650" y="1002073"/>
            <a:ext cx="6002932" cy="2936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buSzPts val="1100"/>
            </a:pP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Write a program that takes marks of one subject from the user. If marks are more than </a:t>
            </a:r>
            <a:r>
              <a:rPr lang="en-US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or equal to 50 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displays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“You </a:t>
            </a:r>
            <a:r>
              <a:rPr lang="en-US" sz="24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passed”, </a:t>
            </a:r>
            <a:r>
              <a:rPr lang="en-US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ELIF it displays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“You </a:t>
            </a:r>
            <a:r>
              <a:rPr lang="en-US" sz="24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are fail”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 ELSE </a:t>
            </a:r>
            <a:r>
              <a:rPr lang="en-US" sz="2400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“Enter Valid Number”</a:t>
            </a:r>
            <a:r>
              <a:rPr lang="en-US" sz="24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lang="en-US" sz="2400" b="1" dirty="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2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2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40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Working Example </a:t>
            </a:r>
            <a:r>
              <a:rPr lang="en" sz="20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(Reinforcing with Example)</a:t>
            </a:r>
            <a:endParaRPr sz="1600" b="1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" name="Google Shape;29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1257" y="790200"/>
            <a:ext cx="1792300" cy="388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604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600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Learning Objectives</a:t>
            </a:r>
            <a:endParaRPr sz="3600"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2"/>
          <p:cNvSpPr txBox="1">
            <a:spLocks noGrp="1"/>
          </p:cNvSpPr>
          <p:nvPr>
            <p:ph type="subTitle" idx="1"/>
          </p:nvPr>
        </p:nvSpPr>
        <p:spPr>
          <a:xfrm>
            <a:off x="375500" y="924813"/>
            <a:ext cx="6632700" cy="48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-457200" algn="l">
              <a:buClr>
                <a:schemeClr val="dk1"/>
              </a:buClr>
              <a:buFont typeface="Arial"/>
              <a:buChar char="•"/>
            </a:pPr>
            <a:r>
              <a:rPr lang="en-US" sz="1800" b="1" dirty="0" smtClean="0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rPr>
              <a:t>Define why we need Conditional Statements.</a:t>
            </a:r>
            <a:endParaRPr lang="en-US" sz="18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endParaRPr sz="1800" dirty="0"/>
          </a:p>
          <a:p>
            <a:pPr marL="45720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b="1" dirty="0">
              <a:solidFill>
                <a:srgbClr val="40404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800" b="1" dirty="0">
              <a:solidFill>
                <a:srgbClr val="40404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68" name="Google Shape;68;p2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2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Google Shape;70;p2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949617" y="1025050"/>
            <a:ext cx="1996408" cy="38398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375500" y="1505400"/>
            <a:ext cx="6632700" cy="46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1" indent="-457200">
              <a:buClr>
                <a:schemeClr val="dk1"/>
              </a:buClr>
              <a:buSzPct val="168168"/>
              <a:buFont typeface="Arial"/>
              <a:buChar char="•"/>
            </a:pPr>
            <a:r>
              <a:rPr lang="en" sz="1800" b="1" dirty="0" smtClean="0">
                <a:solidFill>
                  <a:srgbClr val="404040"/>
                </a:solidFill>
                <a:latin typeface="Raleway" panose="020B0604020202020204" charset="0"/>
                <a:ea typeface="Raleway"/>
                <a:cs typeface="Raleway"/>
                <a:sym typeface="Raleway"/>
              </a:rPr>
              <a:t>Define the </a:t>
            </a:r>
            <a:r>
              <a:rPr lang="en-US" sz="1800" b="1" dirty="0" smtClean="0">
                <a:solidFill>
                  <a:srgbClr val="404040"/>
                </a:solidFill>
                <a:latin typeface="Raleway" panose="020B0604020202020204" charset="0"/>
                <a:ea typeface="Comic Sans MS"/>
                <a:cs typeface="Comic Sans MS"/>
                <a:sym typeface="Comic Sans MS"/>
              </a:rPr>
              <a:t>conditional structure </a:t>
            </a:r>
            <a:endParaRPr sz="1800" dirty="0">
              <a:latin typeface="Raleway" panose="020B0604020202020204" charset="0"/>
            </a:endParaRPr>
          </a:p>
          <a:p>
            <a:pPr marL="457200" marR="0" lvl="1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8168"/>
              <a:buFont typeface="Arial"/>
              <a:buNone/>
            </a:pPr>
            <a:endParaRPr sz="1800" b="1" i="0" u="none" strike="noStrike" cap="none" dirty="0">
              <a:solidFill>
                <a:srgbClr val="404040"/>
              </a:solidFill>
              <a:latin typeface="Raleway" panose="020B0604020202020204" charset="0"/>
              <a:ea typeface="Raleway"/>
              <a:cs typeface="Raleway"/>
              <a:sym typeface="Raleway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375500" y="2072149"/>
            <a:ext cx="6632700" cy="51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1" indent="-457200">
              <a:buClr>
                <a:schemeClr val="dk1"/>
              </a:buClr>
              <a:buSzPct val="168168"/>
              <a:buFont typeface="Arial"/>
              <a:buChar char="•"/>
            </a:pPr>
            <a:r>
              <a:rPr lang="en" sz="1800" b="1" i="0" u="none" strike="noStrike" cap="none" dirty="0" smtClean="0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rPr>
              <a:t>Define </a:t>
            </a:r>
            <a:r>
              <a:rPr lang="en" sz="1800" b="1" i="0" u="none" strike="noStrike" cap="none" dirty="0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rPr>
              <a:t>and understanding </a:t>
            </a:r>
            <a:r>
              <a:rPr lang="en" sz="1800" b="1" i="0" u="none" strike="noStrike" cap="none" dirty="0" smtClean="0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rPr>
              <a:t>of </a:t>
            </a:r>
            <a:r>
              <a:rPr lang="en-US" sz="18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comparison operator</a:t>
            </a:r>
            <a:endParaRPr sz="1800" b="1" i="0" u="none" strike="noStrike" cap="none" dirty="0">
              <a:solidFill>
                <a:srgbClr val="40404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" name="Google Shape;74;p2"/>
          <p:cNvSpPr txBox="1"/>
          <p:nvPr/>
        </p:nvSpPr>
        <p:spPr>
          <a:xfrm>
            <a:off x="375500" y="2679484"/>
            <a:ext cx="6632700" cy="515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1" indent="-457200">
              <a:buClr>
                <a:schemeClr val="dk1"/>
              </a:buClr>
              <a:buSzPct val="168168"/>
              <a:buFont typeface="Arial"/>
              <a:buChar char="•"/>
            </a:pPr>
            <a:r>
              <a:rPr lang="en" sz="1800" b="1" i="0" u="none" strike="noStrike" cap="none" dirty="0" smtClean="0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rPr>
              <a:t>Define </a:t>
            </a:r>
            <a:r>
              <a:rPr lang="en" sz="1800" b="1" i="0" u="none" strike="noStrike" cap="none" dirty="0">
                <a:solidFill>
                  <a:srgbClr val="404040"/>
                </a:solidFill>
                <a:latin typeface="Raleway"/>
                <a:ea typeface="Raleway"/>
                <a:cs typeface="Raleway"/>
                <a:sym typeface="Raleway"/>
              </a:rPr>
              <a:t>and understanding </a:t>
            </a:r>
            <a:r>
              <a:rPr lang="en-US" sz="1800" b="1" dirty="0" smtClean="0">
                <a:solidFill>
                  <a:srgbClr val="404040"/>
                </a:solidFill>
                <a:latin typeface="Comic Sans MS"/>
                <a:ea typeface="Raleway"/>
                <a:cs typeface="Raleway"/>
                <a:sym typeface="Comic Sans MS"/>
              </a:rPr>
              <a:t>IF, IF ELSE and IF ELIF</a:t>
            </a:r>
            <a:endParaRPr sz="1800" b="1" i="0" u="none" strike="noStrike" cap="none" dirty="0">
              <a:solidFill>
                <a:srgbClr val="40404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/>
      <p:bldP spid="73" grpId="0"/>
      <p:bldP spid="74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2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2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40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Expected Outputs</a:t>
            </a:r>
            <a:endParaRPr sz="1600" b="1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" name="Google Shape;29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1257" y="790200"/>
            <a:ext cx="1792300" cy="38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08;p34"/>
          <p:cNvSpPr txBox="1">
            <a:spLocks noGrp="1"/>
          </p:cNvSpPr>
          <p:nvPr>
            <p:ph type="subTitle" idx="1"/>
          </p:nvPr>
        </p:nvSpPr>
        <p:spPr>
          <a:xfrm>
            <a:off x="769202" y="931896"/>
            <a:ext cx="5032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user enters less than 50</a:t>
            </a:r>
            <a:endParaRPr sz="2000" b="1" dirty="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" name="Google Shape;309;p34"/>
          <p:cNvSpPr txBox="1"/>
          <p:nvPr/>
        </p:nvSpPr>
        <p:spPr>
          <a:xfrm>
            <a:off x="769202" y="2208574"/>
            <a:ext cx="5032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user enters greater than 50</a:t>
            </a:r>
            <a:endParaRPr sz="2000" b="1" i="0" u="none" strike="noStrike" cap="none" dirty="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972" y="2782589"/>
            <a:ext cx="2941492" cy="7026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972" y="1454593"/>
            <a:ext cx="3003838" cy="7067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Google Shape;309;p34"/>
          <p:cNvSpPr txBox="1"/>
          <p:nvPr/>
        </p:nvSpPr>
        <p:spPr>
          <a:xfrm>
            <a:off x="769202" y="3485252"/>
            <a:ext cx="5032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user </a:t>
            </a:r>
            <a:r>
              <a:rPr lang="en" sz="2000" b="1" i="0" u="none" strike="noStrike" cap="none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enters Wrong Number</a:t>
            </a:r>
            <a:endParaRPr sz="2000" b="1" i="0" u="none" strike="noStrike" cap="none" dirty="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4971" y="4021772"/>
            <a:ext cx="3003839" cy="6138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626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2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2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sz="40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Logical </a:t>
            </a:r>
            <a:r>
              <a:rPr lang="en-US" sz="40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operators</a:t>
            </a:r>
            <a:endParaRPr sz="1600" b="1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" name="Google Shape;29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1257" y="790200"/>
            <a:ext cx="1792300" cy="38857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390794"/>
              </p:ext>
            </p:extLst>
          </p:nvPr>
        </p:nvGraphicFramePr>
        <p:xfrm>
          <a:off x="640773" y="1495714"/>
          <a:ext cx="5946156" cy="26451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813513792"/>
                    </a:ext>
                  </a:extLst>
                </a:gridCol>
                <a:gridCol w="3210791">
                  <a:extLst>
                    <a:ext uri="{9D8B030D-6E8A-4147-A177-3AD203B41FA5}">
                      <a16:colId xmlns:a16="http://schemas.microsoft.com/office/drawing/2014/main" val="1599408613"/>
                    </a:ext>
                  </a:extLst>
                </a:gridCol>
                <a:gridCol w="1401865">
                  <a:extLst>
                    <a:ext uri="{9D8B030D-6E8A-4147-A177-3AD203B41FA5}">
                      <a16:colId xmlns:a16="http://schemas.microsoft.com/office/drawing/2014/main" val="3259879026"/>
                    </a:ext>
                  </a:extLst>
                </a:gridCol>
              </a:tblGrid>
              <a:tr h="40163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D15A12"/>
                          </a:solidFill>
                          <a:effectLst/>
                          <a:latin typeface="Comic Sans MS" panose="030F0702030302020204" pitchFamily="66" charset="0"/>
                        </a:rPr>
                        <a:t>OPERATOR</a:t>
                      </a:r>
                      <a:endParaRPr lang="en-US" sz="1400" b="0" dirty="0">
                        <a:solidFill>
                          <a:srgbClr val="D15A12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2909" marR="92909" marT="92909" marB="929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D15A12"/>
                          </a:solidFill>
                          <a:effectLst/>
                          <a:latin typeface="Comic Sans MS" panose="030F0702030302020204" pitchFamily="66" charset="0"/>
                        </a:rPr>
                        <a:t>DESCRIPTION</a:t>
                      </a:r>
                      <a:endParaRPr lang="en-US" sz="1400" b="0" dirty="0">
                        <a:solidFill>
                          <a:srgbClr val="D15A12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2909" marR="92909" marT="92909" marB="929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solidFill>
                            <a:srgbClr val="D15A12"/>
                          </a:solidFill>
                          <a:effectLst/>
                          <a:latin typeface="Comic Sans MS" panose="030F0702030302020204" pitchFamily="66" charset="0"/>
                        </a:rPr>
                        <a:t>SYNTAX</a:t>
                      </a:r>
                      <a:endParaRPr lang="en-US" sz="1400" b="0" dirty="0">
                        <a:solidFill>
                          <a:srgbClr val="D15A12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2909" marR="92909" marT="92909" marB="929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068807"/>
                  </a:ext>
                </a:extLst>
              </a:tr>
              <a:tr h="63177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  <a:latin typeface="Comic Sans MS" panose="030F0702030302020204" pitchFamily="66" charset="0"/>
                        </a:rPr>
                        <a:t>and</a:t>
                      </a:r>
                      <a:endParaRPr lang="en-US" sz="1600" b="0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2909" marR="92909" marT="130072" marB="130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  <a:latin typeface="Comic Sans MS" panose="030F0702030302020204" pitchFamily="66" charset="0"/>
                        </a:rPr>
                        <a:t>Logical AND: True if both the operands are true</a:t>
                      </a:r>
                      <a:endParaRPr lang="en-US" sz="1600" b="0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2909" marR="92909" marT="130072" marB="130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  <a:latin typeface="Comic Sans MS" panose="030F0702030302020204" pitchFamily="66" charset="0"/>
                        </a:rPr>
                        <a:t>x and y</a:t>
                      </a:r>
                      <a:endParaRPr lang="en-US" sz="1600" b="0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2909" marR="92909" marT="130072" marB="130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864819"/>
                  </a:ext>
                </a:extLst>
              </a:tr>
              <a:tr h="63177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  <a:latin typeface="Comic Sans MS" panose="030F0702030302020204" pitchFamily="66" charset="0"/>
                        </a:rPr>
                        <a:t>or</a:t>
                      </a:r>
                      <a:endParaRPr lang="en-US" sz="1600" b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2909" marR="92909" marT="130072" marB="130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  <a:latin typeface="Comic Sans MS" panose="030F0702030302020204" pitchFamily="66" charset="0"/>
                        </a:rPr>
                        <a:t>Logical OR: True if either of the operands is true</a:t>
                      </a:r>
                      <a:endParaRPr lang="en-US" sz="1600" b="0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2909" marR="92909" marT="130072" marB="130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  <a:latin typeface="Comic Sans MS" panose="030F0702030302020204" pitchFamily="66" charset="0"/>
                        </a:rPr>
                        <a:t>x or y</a:t>
                      </a:r>
                      <a:endParaRPr lang="en-US" sz="1600" b="0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2909" marR="92909" marT="130072" marB="130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497442"/>
                  </a:ext>
                </a:extLst>
              </a:tr>
              <a:tr h="63177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  <a:latin typeface="Comic Sans MS" panose="030F0702030302020204" pitchFamily="66" charset="0"/>
                        </a:rPr>
                        <a:t>not</a:t>
                      </a:r>
                      <a:endParaRPr lang="en-US" sz="1600" b="0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2909" marR="92909" marT="130072" marB="130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>
                          <a:effectLst/>
                          <a:latin typeface="Comic Sans MS" panose="030F0702030302020204" pitchFamily="66" charset="0"/>
                        </a:rPr>
                        <a:t>Logical NOT: True if operand is false</a:t>
                      </a:r>
                      <a:endParaRPr lang="en-US" sz="1600" b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2909" marR="92909" marT="130072" marB="130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dirty="0">
                          <a:effectLst/>
                          <a:latin typeface="Comic Sans MS" panose="030F0702030302020204" pitchFamily="66" charset="0"/>
                        </a:rPr>
                        <a:t>not x</a:t>
                      </a:r>
                      <a:endParaRPr lang="en-US" sz="1600" b="0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2909" marR="92909" marT="130072" marB="1300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329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04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28" y="1518252"/>
            <a:ext cx="5971742" cy="2708311"/>
          </a:xfrm>
          <a:prstGeom prst="rect">
            <a:avLst/>
          </a:prstGeom>
        </p:spPr>
      </p:pic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2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2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40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Solution: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ELIF &amp; ELSE Condition </a:t>
            </a:r>
            <a:endParaRPr sz="1400" b="1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" name="Google Shape;318;p35" descr="https://lh5.googleusercontent.com/N1tExGLbwydbpk5mBZRb2KnatGnyJ9lNAMcbnWWVFECkqyFATGkZ9G0WfBleJSc2GTu-w1J84sowP0belzK3rVFZA3MULBUtraGCwR0zmLRc9qzdWKaTVuV-ShWzHi7DYHQgAlmNmp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63696" y="680061"/>
            <a:ext cx="2308609" cy="31041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557157" y="2188303"/>
            <a:ext cx="4274616" cy="3366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3728" y="2827024"/>
            <a:ext cx="4298045" cy="309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33728" y="3405800"/>
            <a:ext cx="835982" cy="309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400300" y="2246798"/>
            <a:ext cx="602673" cy="226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Bent Arrow 14"/>
          <p:cNvSpPr/>
          <p:nvPr/>
        </p:nvSpPr>
        <p:spPr>
          <a:xfrm>
            <a:off x="2701636" y="1981159"/>
            <a:ext cx="2429847" cy="250972"/>
          </a:xfrm>
          <a:prstGeom prst="bentArrow">
            <a:avLst>
              <a:gd name="adj1" fmla="val 25000"/>
              <a:gd name="adj2" fmla="val 29412"/>
              <a:gd name="adj3" fmla="val 25000"/>
              <a:gd name="adj4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Google Shape;193;p25"/>
          <p:cNvSpPr txBox="1"/>
          <p:nvPr/>
        </p:nvSpPr>
        <p:spPr>
          <a:xfrm>
            <a:off x="5099809" y="1739633"/>
            <a:ext cx="1429090" cy="745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000" b="1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Logical </a:t>
            </a:r>
          </a:p>
          <a:p>
            <a:pPr lvl="0" algn="ctr"/>
            <a:r>
              <a:rPr lang="en-US" sz="2000" b="1" dirty="0" smtClean="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Operation </a:t>
            </a:r>
            <a:endParaRPr lang="en-US" sz="2000" b="1" dirty="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92795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12" grpId="0" animBg="1"/>
      <p:bldP spid="14" grpId="0" animBg="1"/>
      <p:bldP spid="15" grpId="0" animBg="1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418650" y="1002073"/>
            <a:ext cx="6455486" cy="2936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1" indent="0" algn="just">
              <a:buClr>
                <a:schemeClr val="dk1"/>
              </a:buClr>
            </a:pPr>
            <a:r>
              <a:rPr lang="en-US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this lecture, we learnt how to </a:t>
            </a:r>
            <a:r>
              <a:rPr lang="en-US" b="1" dirty="0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write a </a:t>
            </a:r>
            <a:r>
              <a:rPr lang="en-US" b="1" dirty="0" smtClean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 program</a:t>
            </a:r>
            <a:r>
              <a:rPr lang="en-US" b="1" dirty="0" smtClean="0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b="1" dirty="0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conditional statements with a single </a:t>
            </a:r>
            <a:r>
              <a:rPr lang="en-US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Boolean expression</a:t>
            </a:r>
            <a:r>
              <a:rPr lang="en-US" b="1" dirty="0">
                <a:solidFill>
                  <a:srgbClr val="3F3F3F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consisting of a </a:t>
            </a:r>
            <a:r>
              <a:rPr lang="en-US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comparison operator</a:t>
            </a:r>
            <a:r>
              <a:rPr lang="en-US" b="1" dirty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lang="en-US" sz="3000" b="1" dirty="0">
              <a:solidFill>
                <a:srgbClr val="40404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2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2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40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Learning Objective</a:t>
            </a:r>
            <a:endParaRPr sz="1600" b="1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" name="Google Shape;329;p36" descr="https://lh6.googleusercontent.com/Stwg2tbqOCo83JT9Y2yEu1fANLsKxMflRvvFKWeYb3TAj30Y7J8pfQYVUDGIG2WD3BMDuWlfz6DL5hrDsxX3W4fH8IREFYyY_727F5f8osu4OvXyDS5QVRQH46Rs9yYkzvD9Frn_tQ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4570" y="960275"/>
            <a:ext cx="1553592" cy="3654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076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418650" y="1002073"/>
            <a:ext cx="6455486" cy="3612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81000" algn="just">
              <a:lnSpc>
                <a:spcPct val="115000"/>
              </a:lnSpc>
              <a:buClr>
                <a:srgbClr val="404040"/>
              </a:buClr>
              <a:buSzPts val="2400"/>
              <a:buFont typeface="Calibri"/>
              <a:buChar char="●"/>
            </a:pP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achieve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decision making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programming, conditional structure is used. </a:t>
            </a:r>
          </a:p>
          <a:p>
            <a:pPr lvl="0" indent="-381000" algn="just">
              <a:lnSpc>
                <a:spcPct val="115000"/>
              </a:lnSpc>
              <a:buClr>
                <a:srgbClr val="404040"/>
              </a:buClr>
              <a:buSzPts val="2400"/>
              <a:buFont typeface="Calibri"/>
              <a:buChar char="●"/>
            </a:pP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With the help of comparison operator we can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values. </a:t>
            </a:r>
          </a:p>
          <a:p>
            <a:pPr lvl="0" indent="-381000" algn="just">
              <a:lnSpc>
                <a:spcPct val="115000"/>
              </a:lnSpc>
              <a:buClr>
                <a:srgbClr val="404040"/>
              </a:buClr>
              <a:buSzPts val="2400"/>
              <a:buFont typeface="Calibri"/>
              <a:buChar char="●"/>
            </a:pP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condition is also called a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Boolean expression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lang="en-US" sz="2400" b="1" dirty="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2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2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4000" b="1" dirty="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</a:t>
            </a:r>
            <a:endParaRPr sz="1600" b="1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" name="Google Shape;33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0992" y="1562049"/>
            <a:ext cx="1973008" cy="3268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965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2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2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4000" b="1" dirty="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 </a:t>
            </a:r>
            <a:r>
              <a:rPr lang="en" sz="40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Assessment</a:t>
            </a:r>
            <a:endParaRPr sz="1600" b="1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" name="Google Shape;348;p38"/>
          <p:cNvSpPr txBox="1"/>
          <p:nvPr/>
        </p:nvSpPr>
        <p:spPr>
          <a:xfrm>
            <a:off x="702417" y="1069232"/>
            <a:ext cx="62472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Solve the Following Programs</a:t>
            </a:r>
            <a:endParaRPr sz="2100" b="1" i="0" u="none" strike="noStrike" cap="none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" name="Google Shape;34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949617" y="1025050"/>
            <a:ext cx="1996408" cy="383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50;p38"/>
          <p:cNvSpPr/>
          <p:nvPr/>
        </p:nvSpPr>
        <p:spPr>
          <a:xfrm>
            <a:off x="702416" y="1817130"/>
            <a:ext cx="6555083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50" tIns="177725" rIns="91425" bIns="5077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r>
              <a:rPr lang="en" sz="1800" b="1" i="1" u="none" strike="noStrike" cap="none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Write a program that takes the temperature  of a patient in Fahrenheit as input and prints “Normal” if the temperature is equal to 98.6</a:t>
            </a:r>
            <a:endParaRPr dirty="0"/>
          </a:p>
        </p:txBody>
      </p:sp>
      <p:sp>
        <p:nvSpPr>
          <p:cNvPr id="15" name="Google Shape;351;p38"/>
          <p:cNvSpPr/>
          <p:nvPr/>
        </p:nvSpPr>
        <p:spPr>
          <a:xfrm>
            <a:off x="3881291" y="2906351"/>
            <a:ext cx="114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1" u="none" strike="noStrike" cap="none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Cases</a:t>
            </a:r>
            <a:endParaRPr sz="1400" b="1" i="1" u="none" strike="noStrike" cap="none" dirty="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" name="Google Shape;352;p38" descr="https://lh6.googleusercontent.com/M1bTl5PxwpUmONuSBFxMMe_MypfoDmO3x4RbBZYBpaa6NMphqnd9wT7f5IprgmLqWPDgtB9sZ5b6-6Z183OBc3lr0UMFYLE4rLha8KrrQcwlNAFJTuIkYqWHyWmn6FfuIHKqinuK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85354" y="3247421"/>
            <a:ext cx="4541475" cy="143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241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2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2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4000" b="1" dirty="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 </a:t>
            </a:r>
            <a:r>
              <a:rPr lang="en" sz="40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Assessment</a:t>
            </a:r>
            <a:endParaRPr sz="1600" b="1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" name="Google Shape;348;p38"/>
          <p:cNvSpPr txBox="1"/>
          <p:nvPr/>
        </p:nvSpPr>
        <p:spPr>
          <a:xfrm>
            <a:off x="702417" y="1069232"/>
            <a:ext cx="62472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Solve the Following Programs</a:t>
            </a:r>
            <a:endParaRPr sz="2100" b="1" i="0" u="none" strike="noStrike" cap="none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" name="Google Shape;34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949617" y="1025050"/>
            <a:ext cx="1996408" cy="383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50;p38"/>
          <p:cNvSpPr/>
          <p:nvPr/>
        </p:nvSpPr>
        <p:spPr>
          <a:xfrm>
            <a:off x="702417" y="1786022"/>
            <a:ext cx="6555083" cy="10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50" tIns="177725" rIns="91425" bIns="50775" anchor="ctr" anchorCtr="0">
            <a:noAutofit/>
          </a:bodyPr>
          <a:lstStyle/>
          <a:p>
            <a:pPr lvl="0" algn="just"/>
            <a:r>
              <a:rPr lang="en-US" sz="1800" b="1" i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Write a Program that takes the total price of the items bought by a customer. If the price is exactly equal to 500$ then it gives an overall 5% discount to the customer and displays the updated price.</a:t>
            </a:r>
            <a:endParaRPr lang="en-US" sz="1800" dirty="0"/>
          </a:p>
        </p:txBody>
      </p:sp>
      <p:sp>
        <p:nvSpPr>
          <p:cNvPr id="15" name="Google Shape;351;p38"/>
          <p:cNvSpPr/>
          <p:nvPr/>
        </p:nvSpPr>
        <p:spPr>
          <a:xfrm>
            <a:off x="3680221" y="3026912"/>
            <a:ext cx="1149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1" u="none" strike="noStrike" cap="none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Cases</a:t>
            </a:r>
            <a:endParaRPr sz="1400" b="1" i="1" u="none" strike="noStrike" cap="none" dirty="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" name="Google Shape;365;p39" descr="https://lh3.googleusercontent.com/fuLK_rF0mpgPbjKJo4fE8Zul2AzkXT-W_7jdj5xeQzT5aC34otCd8aG18il6YnFl7-2lliBt3qIUbOCm9J5CmvrxMY9C2JLpJ_yLgEa6EBVXnZsnsL8lFaHIu3xI5qQyPgPJ8UO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76956" y="3365119"/>
            <a:ext cx="3956131" cy="13018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16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2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2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4000" b="1" dirty="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 </a:t>
            </a:r>
            <a:r>
              <a:rPr lang="en" sz="40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Assessment</a:t>
            </a:r>
            <a:endParaRPr sz="1600" b="1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" name="Google Shape;348;p38"/>
          <p:cNvSpPr txBox="1"/>
          <p:nvPr/>
        </p:nvSpPr>
        <p:spPr>
          <a:xfrm>
            <a:off x="702417" y="1069232"/>
            <a:ext cx="62472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Solve the Following Programs</a:t>
            </a:r>
            <a:endParaRPr sz="2100" b="1" i="0" u="none" strike="noStrike" cap="none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" name="Google Shape;34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949617" y="1025050"/>
            <a:ext cx="1996408" cy="383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50;p38"/>
          <p:cNvSpPr/>
          <p:nvPr/>
        </p:nvSpPr>
        <p:spPr>
          <a:xfrm>
            <a:off x="702417" y="1786022"/>
            <a:ext cx="6555083" cy="179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50" tIns="177725" rIns="91425" bIns="50775" anchor="ctr" anchorCtr="0">
            <a:noAutofit/>
          </a:bodyPr>
          <a:lstStyle/>
          <a:p>
            <a:pPr lvl="0" algn="just"/>
            <a:r>
              <a:rPr lang="en-US" sz="1800" b="1" i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Write a program which takes a number as input from the user. If the number is more than 200 it asks the user to enter 4 more numbers and displays the sum of the first 2 numbers and multiplication of the last 2 numbers on separate lines.</a:t>
            </a:r>
          </a:p>
        </p:txBody>
      </p:sp>
    </p:spTree>
    <p:extLst>
      <p:ext uri="{BB962C8B-B14F-4D97-AF65-F5344CB8AC3E}">
        <p14:creationId xmlns:p14="http://schemas.microsoft.com/office/powerpoint/2010/main" val="416152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2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2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" sz="4000" b="1" dirty="0">
                <a:solidFill>
                  <a:srgbClr val="434343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Self </a:t>
            </a:r>
            <a:r>
              <a:rPr lang="en" sz="40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Assessment</a:t>
            </a:r>
            <a:endParaRPr sz="1600" b="1"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" name="Google Shape;348;p38"/>
          <p:cNvSpPr txBox="1"/>
          <p:nvPr/>
        </p:nvSpPr>
        <p:spPr>
          <a:xfrm>
            <a:off x="702417" y="1069232"/>
            <a:ext cx="6247200" cy="6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Solve the Following Programs</a:t>
            </a:r>
            <a:endParaRPr sz="2100" b="1" i="0" u="none" strike="noStrike" cap="none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1" i="0" u="none" strike="noStrike" cap="none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" name="Google Shape;34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949617" y="1025050"/>
            <a:ext cx="1996408" cy="38398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87;p41"/>
          <p:cNvSpPr/>
          <p:nvPr/>
        </p:nvSpPr>
        <p:spPr>
          <a:xfrm>
            <a:off x="702417" y="1948897"/>
            <a:ext cx="6482400" cy="1662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r>
              <a:rPr lang="en" sz="1800" b="1" i="1" u="none" strike="noStrike" cap="none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Write a program which takes a number from the user if the number is not equal to 200, it asks the user to enter 4 more numbers and displays the result after subtracting the first 2 numbers and dividing the last 2 numbers.</a:t>
            </a:r>
            <a:endParaRPr sz="1800" b="1" i="1" u="none" strike="noStrike" cap="none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03949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Why do we need </a:t>
            </a:r>
            <a:r>
              <a:rPr lang="en" sz="36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Conditions</a:t>
            </a:r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? (Why)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418649" y="1002074"/>
            <a:ext cx="8324297" cy="111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buSzPts val="1100"/>
            </a:pP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we add some kind of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 on some task,</a:t>
            </a:r>
            <a:r>
              <a:rPr lang="en-US" sz="2400" b="1" dirty="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is called conditional statement.</a:t>
            </a: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827900" y="1793025"/>
            <a:ext cx="1355425" cy="149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066550" y="2571750"/>
            <a:ext cx="2276725" cy="22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9339" y="2158700"/>
            <a:ext cx="879534" cy="4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71;p14"/>
          <p:cNvSpPr txBox="1"/>
          <p:nvPr/>
        </p:nvSpPr>
        <p:spPr>
          <a:xfrm>
            <a:off x="2061288" y="2157750"/>
            <a:ext cx="2050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I had the</a:t>
            </a:r>
            <a:r>
              <a:rPr lang="en" b="1" dirty="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Money, </a:t>
            </a:r>
            <a:r>
              <a:rPr lang="en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would buy a </a:t>
            </a:r>
            <a:r>
              <a:rPr lang="en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Car</a:t>
            </a:r>
            <a:endParaRPr b="1" dirty="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 do we need Conditions?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418649" y="1002074"/>
            <a:ext cx="8324297" cy="111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buSzPts val="1100"/>
            </a:pP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speak many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Conditional Statements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daily in our life.</a:t>
            </a: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0725" y="2483925"/>
            <a:ext cx="2234400" cy="21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2091" y="1437288"/>
            <a:ext cx="2298634" cy="22986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83;p15"/>
          <p:cNvSpPr txBox="1"/>
          <p:nvPr/>
        </p:nvSpPr>
        <p:spPr>
          <a:xfrm>
            <a:off x="1345174" y="3658650"/>
            <a:ext cx="29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there will be</a:t>
            </a:r>
            <a:r>
              <a:rPr lang="en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Good Weather </a:t>
            </a:r>
            <a:r>
              <a:rPr lang="en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we will go on</a:t>
            </a:r>
            <a:r>
              <a:rPr lang="en" b="1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Picnic.</a:t>
            </a:r>
            <a:endParaRPr b="1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02646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 do we need Conditions?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418649" y="1002074"/>
            <a:ext cx="8324297" cy="111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buSzPts val="1100"/>
            </a:pP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speak many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Conditional Statements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daily in our life.</a:t>
            </a: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93;p16"/>
          <p:cNvSpPr txBox="1"/>
          <p:nvPr/>
        </p:nvSpPr>
        <p:spPr>
          <a:xfrm>
            <a:off x="1345174" y="3658650"/>
            <a:ext cx="29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there will be </a:t>
            </a:r>
            <a:r>
              <a:rPr lang="en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Rain,</a:t>
            </a:r>
            <a:r>
              <a:rPr lang="en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then we will go to </a:t>
            </a:r>
            <a:r>
              <a:rPr lang="en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Market</a:t>
            </a:r>
            <a:endParaRPr b="1" dirty="0">
              <a:solidFill>
                <a:srgbClr val="D15A1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013" y="1701388"/>
            <a:ext cx="2142425" cy="174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3125" y="2772200"/>
            <a:ext cx="1939025" cy="1939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43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 do we need Conditions?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418649" y="1002074"/>
            <a:ext cx="8324297" cy="111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buSzPts val="1100"/>
            </a:pP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speak many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Conditional Statements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daily in our life.</a:t>
            </a: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" name="Google Shape;105;p17"/>
          <p:cNvSpPr txBox="1"/>
          <p:nvPr/>
        </p:nvSpPr>
        <p:spPr>
          <a:xfrm>
            <a:off x="1462775" y="3696161"/>
            <a:ext cx="29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it will be a </a:t>
            </a:r>
            <a:r>
              <a:rPr lang="en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Sunny Day,</a:t>
            </a:r>
            <a:r>
              <a:rPr lang="en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then we will go to play </a:t>
            </a:r>
            <a:r>
              <a:rPr lang="en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Football</a:t>
            </a:r>
            <a:r>
              <a:rPr lang="en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158" y="1558360"/>
            <a:ext cx="2234400" cy="22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4119" y="1790681"/>
            <a:ext cx="2234400" cy="33528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941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 do we need Conditions?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418649" y="1002074"/>
            <a:ext cx="8324297" cy="111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buSzPts val="1100"/>
            </a:pP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speak many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Conditional Statements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daily in our life.</a:t>
            </a: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" name="Google Shape;117;p18"/>
          <p:cNvSpPr txBox="1"/>
          <p:nvPr/>
        </p:nvSpPr>
        <p:spPr>
          <a:xfrm>
            <a:off x="1345174" y="3658650"/>
            <a:ext cx="29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you do my </a:t>
            </a:r>
            <a:r>
              <a:rPr lang="en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homework</a:t>
            </a:r>
            <a:r>
              <a:rPr lang="en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then i will offer you a </a:t>
            </a:r>
            <a:r>
              <a:rPr lang="en" b="1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Burger</a:t>
            </a:r>
            <a:r>
              <a:rPr lang="en" b="1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1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2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674" y="1648849"/>
            <a:ext cx="2475600" cy="24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4300" y="2817903"/>
            <a:ext cx="1939025" cy="1939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723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3600" b="1" dirty="0" smtClean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</a:t>
            </a:r>
            <a:r>
              <a:rPr lang="en-US" sz="36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 do we need Conditions?</a:t>
            </a:r>
            <a:endParaRPr sz="3600" b="1" dirty="0">
              <a:solidFill>
                <a:srgbClr val="40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1" name="Google Shape;81;p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w="38100" cap="flat" cmpd="sng">
            <a:solidFill>
              <a:srgbClr val="D15A1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82;p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3" name="Google Shape;83;p3"/>
          <p:cNvSpPr/>
          <p:nvPr/>
        </p:nvSpPr>
        <p:spPr>
          <a:xfrm>
            <a:off x="0" y="4891577"/>
            <a:ext cx="9144000" cy="288000"/>
          </a:xfrm>
          <a:prstGeom prst="rect">
            <a:avLst/>
          </a:prstGeom>
          <a:solidFill>
            <a:srgbClr val="D15A1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418649" y="1002074"/>
            <a:ext cx="8324297" cy="1112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Programming solves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Real World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problems; therefore, it also needs the </a:t>
            </a:r>
            <a:r>
              <a:rPr lang="en-US" sz="2400" b="1" dirty="0">
                <a:solidFill>
                  <a:srgbClr val="D15A1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Conditional Statements</a:t>
            </a:r>
            <a:r>
              <a:rPr lang="en-US" sz="2400" b="1" dirty="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</a:p>
        </p:txBody>
      </p:sp>
      <p:sp>
        <p:nvSpPr>
          <p:cNvPr id="87" name="Google Shape;87;p3"/>
          <p:cNvSpPr txBox="1"/>
          <p:nvPr/>
        </p:nvSpPr>
        <p:spPr>
          <a:xfrm>
            <a:off x="0" y="4830762"/>
            <a:ext cx="5831650" cy="62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Computer Science Department, UET Lahore.  </a:t>
            </a:r>
            <a:endParaRPr sz="1800" b="0" i="0" u="none" strike="noStrike" cap="none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775" y="2295738"/>
            <a:ext cx="4572000" cy="2219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917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1394</Words>
  <Application>Microsoft Office PowerPoint</Application>
  <PresentationFormat>On-screen Show (16:9)</PresentationFormat>
  <Paragraphs>195</Paragraphs>
  <Slides>38</Slides>
  <Notes>37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Wingdings</vt:lpstr>
      <vt:lpstr>Calibri</vt:lpstr>
      <vt:lpstr>Comic Sans MS</vt:lpstr>
      <vt:lpstr>Raleway</vt:lpstr>
      <vt:lpstr>Arial</vt:lpstr>
      <vt:lpstr>Simple Light</vt:lpstr>
      <vt:lpstr>Rights of these slides are reserved to PF Team as mentioned in the lecture by Dr. Awais  </vt:lpstr>
      <vt:lpstr>Conditional Statements In  Python</vt:lpstr>
      <vt:lpstr>   Learning Objectives</vt:lpstr>
      <vt:lpstr>   Why do we need Conditions? (Why)</vt:lpstr>
      <vt:lpstr>   Why do we need Conditions?</vt:lpstr>
      <vt:lpstr>   Why do we need Conditions?</vt:lpstr>
      <vt:lpstr>   Why do we need Conditions?</vt:lpstr>
      <vt:lpstr>   Why do we need Conditions?</vt:lpstr>
      <vt:lpstr>   Why do we need Conditions?</vt:lpstr>
      <vt:lpstr>   Review: Input/Output in Python</vt:lpstr>
      <vt:lpstr>   Review: Input/Output in Python</vt:lpstr>
      <vt:lpstr>   Review: Input/Output in Python</vt:lpstr>
      <vt:lpstr>   Review: Input/Output in Python</vt:lpstr>
      <vt:lpstr>   IF Statement (How)</vt:lpstr>
      <vt:lpstr>   IF Statement (How)</vt:lpstr>
      <vt:lpstr>   IF Statement (How)</vt:lpstr>
      <vt:lpstr>   IF Statement: Boolean Expression</vt:lpstr>
      <vt:lpstr>   IF Statement: Equal Comparison Operator</vt:lpstr>
      <vt:lpstr>   IF Statement: What Updates?</vt:lpstr>
      <vt:lpstr>   IF Statement: Not Equal Comparison Operator</vt:lpstr>
      <vt:lpstr>   Comparison Operators</vt:lpstr>
      <vt:lpstr>   Comparison Operators list</vt:lpstr>
      <vt:lpstr>   Working Example (Reinforcing with Example)</vt:lpstr>
      <vt:lpstr>   Expected Outputs</vt:lpstr>
      <vt:lpstr>   Solution: IF Condition</vt:lpstr>
      <vt:lpstr>   Working Example (Reinforcing with Example)</vt:lpstr>
      <vt:lpstr>   Expected Outputs</vt:lpstr>
      <vt:lpstr>   Solution: IF ELSE Condition</vt:lpstr>
      <vt:lpstr>   Working Example (Reinforcing with Example)</vt:lpstr>
      <vt:lpstr>   Expected Outputs</vt:lpstr>
      <vt:lpstr>   Logical operators</vt:lpstr>
      <vt:lpstr>   Solution: IF ELIF &amp; ELSE Condition </vt:lpstr>
      <vt:lpstr>   Learning Objective</vt:lpstr>
      <vt:lpstr>   Conclusion</vt:lpstr>
      <vt:lpstr>   Self Assessment</vt:lpstr>
      <vt:lpstr>   Self Assessment</vt:lpstr>
      <vt:lpstr>   Self Assessment</vt:lpstr>
      <vt:lpstr>   Self 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Computers and Python</dc:title>
  <cp:lastModifiedBy>hamza sajjad</cp:lastModifiedBy>
  <cp:revision>39</cp:revision>
  <dcterms:modified xsi:type="dcterms:W3CDTF">2021-11-08T18:16:25Z</dcterms:modified>
</cp:coreProperties>
</file>