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2eQX1N8zHHc/RZVvtKkmLJrD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FC470B-B97E-4BF7-970D-83DE22753A45}">
  <a:tblStyle styleId="{F3FC470B-B97E-4BF7-970D-83DE22753A4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bold.fntdata"/><Relationship Id="rId14" Type="http://schemas.openxmlformats.org/officeDocument/2006/relationships/slide" Target="slides/slide8.xml"/><Relationship Id="rId36" Type="http://schemas.openxmlformats.org/officeDocument/2006/relationships/font" Target="fonts/Raleway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Modes mean in which mode you want to open the file for the reading purpose or writing purpose.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Reading the file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is good to close the file but python do close it automatically with help of its garbage collector. 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is good to close the file but python do close it automatically with help of its garbage collector. 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is good to close the file but python do close it automatically with help of its garbage collector. 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line function read the file in lines in the list and you can use list functions to use the read data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Like the range function would display the given line numbers or line between the given range.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Import os will import operating system python library and we can use that os library to perform operating system functions like deleting the file etc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is safer code. It will check first the file exist or not. If file exist it would delete the file otherwise it would display file does not exist.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1e681c0c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01e681c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1e681c0c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01e681c0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1e681c0c4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01e681c0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you can see the labs the first row is header of the data and other rows are the datas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1e681c0c4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01e681c0c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Pandas is python library that provide you many features to perform different operations on the data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1e681c0c4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01e681c0c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Read the csv file with pandas library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1e681c0c4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01e681c0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line would print the columns of csv file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1e681c0c4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01e681c0c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highlighted line will print the all the salaries in the csv file only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this lecture, you shall be able to </a:t>
            </a:r>
            <a:r>
              <a:rPr b="1" lang="en">
                <a:solidFill>
                  <a:srgbClr val="D15A12"/>
                </a:solidFill>
              </a:rPr>
              <a:t>Explain </a:t>
            </a:r>
            <a:r>
              <a:rPr b="1" lang="en">
                <a:solidFill>
                  <a:srgbClr val="404040"/>
                </a:solidFill>
              </a:rPr>
              <a:t>why we need </a:t>
            </a:r>
            <a:r>
              <a:rPr b="1" lang="en">
                <a:solidFill>
                  <a:srgbClr val="D15A12"/>
                </a:solidFill>
              </a:rPr>
              <a:t>variables </a:t>
            </a:r>
            <a:r>
              <a:rPr b="1" lang="en">
                <a:solidFill>
                  <a:srgbClr val="404040"/>
                </a:solidFill>
              </a:rPr>
              <a:t>and what is their relation to the </a:t>
            </a:r>
            <a:r>
              <a:rPr b="1" lang="en">
                <a:solidFill>
                  <a:srgbClr val="D15A12"/>
                </a:solidFill>
              </a:rPr>
              <a:t>memory</a:t>
            </a:r>
            <a:r>
              <a:rPr b="1" lang="en">
                <a:solidFill>
                  <a:srgbClr val="404040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Programming main decision making achieve kerny k leay conditional structure use hoty hain, comparision operator jisy ham double equal operator bhe bolyt hian 2 values ko compare kerny k leay use hota hia.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 k elawa if command main likhe jany wali condition ko ham Boolean expression bhe khety hain.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1e681c0c4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01e681c0c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When we do some processing on the data we need to save the useful or required results permanently so we use file handling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some example of operating system here to make them clear what exactly operating system is.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1211766"/>
            <a:ext cx="8520600" cy="2877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Rights of these slides are reserved to</a:t>
            </a:r>
            <a:br>
              <a:rPr lang="en"/>
            </a:br>
            <a:r>
              <a:rPr lang="en"/>
              <a:t>PF Team as mentioned in the lecture by</a:t>
            </a:r>
            <a:br>
              <a:rPr lang="en"/>
            </a:br>
            <a:r>
              <a:rPr lang="en"/>
              <a:t>Dr. Awais </a:t>
            </a:r>
            <a:br>
              <a:rPr lang="en"/>
            </a:br>
            <a:r>
              <a:rPr lang="en"/>
              <a:t>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Opening File in Python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3" name="Google Shape;143;p1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0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290945" y="3505198"/>
            <a:ext cx="8548255" cy="9005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 = </a:t>
            </a:r>
            <a:r>
              <a:rPr b="1" i="0" lang="en" sz="2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</a:t>
            </a:r>
            <a:r>
              <a:rPr b="1" i="0" lang="en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("test.txt")    # open file in current directory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 = </a:t>
            </a:r>
            <a:r>
              <a:rPr b="1" i="0" lang="en" sz="20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</a:t>
            </a:r>
            <a:r>
              <a:rPr b="1" i="0" lang="en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("C:/Python38/README.txt")  # specifying full path</a:t>
            </a:r>
            <a:endParaRPr b="1" i="0" sz="20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817417" y="1246907"/>
            <a:ext cx="6151419" cy="10945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Syntax:</a:t>
            </a:r>
            <a:br>
              <a:rPr b="1" i="0" lang="en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 i="0" sz="24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	variable = </a:t>
            </a:r>
            <a:r>
              <a:rPr b="1" i="0" lang="en" sz="2400" u="none" cap="none" strike="noStrike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</a:t>
            </a:r>
            <a:r>
              <a:rPr b="1" i="0" lang="en" sz="24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(“file path”)</a:t>
            </a:r>
            <a:endParaRPr b="1" i="0" sz="2400" u="none" cap="none" strike="noStrike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ctrTitle"/>
          </p:nvPr>
        </p:nvSpPr>
        <p:spPr>
          <a:xfrm>
            <a:off x="443344" y="0"/>
            <a:ext cx="5902038" cy="7481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Opening File Modes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3" name="Google Shape;153;p1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1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11"/>
          <p:cNvGraphicFramePr/>
          <p:nvPr/>
        </p:nvGraphicFramePr>
        <p:xfrm>
          <a:off x="1634837" y="1329458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FFD17D"/>
                    </a:gs>
                    <a:gs pos="35000">
                      <a:srgbClr val="FFDCA3"/>
                    </a:gs>
                    <a:gs pos="100000">
                      <a:srgbClr val="FFF1D8"/>
                    </a:gs>
                  </a:gsLst>
                  <a:lin ang="16200000" scaled="0"/>
                </a:gradFill>
                <a:tableStyleId>{F3FC470B-B97E-4BF7-970D-83DE22753A45}</a:tableStyleId>
              </a:tblPr>
              <a:tblGrid>
                <a:gridCol w="1246900"/>
                <a:gridCol w="4849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/>
                        <a:t>Mode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/>
                        <a:t>Description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Opens a file for reading. (default)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w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Opens a file for writing. Creates a new file if it does not exist or truncates the file if it exists.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Opens a file for exclusive creation. If the file already exists, the operation fails.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Opens a file for appending at the end of the file without truncating it. Creates a new file if it does not exist.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+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Opens a file for updating (reading and writing)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 b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Opens in binary mode.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ctrTitle"/>
          </p:nvPr>
        </p:nvSpPr>
        <p:spPr>
          <a:xfrm>
            <a:off x="443344" y="0"/>
            <a:ext cx="5902038" cy="7481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Opening File Modes Example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2" name="Google Shape;162;p1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484908" y="1706770"/>
            <a:ext cx="8659092" cy="168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b="1" i="0" lang="en" sz="2400" u="none" cap="none" strike="noStrike">
                <a:solidFill>
                  <a:srgbClr val="D15A12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("test.txt")      #default mode r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b="1" i="0" lang="en" sz="2400" u="none" cap="none" strike="noStrike">
                <a:solidFill>
                  <a:srgbClr val="D15A12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("test.txt",'w')  # write in text mode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b="1" i="0" lang="en" sz="2400" u="none" cap="none" strike="noStrike">
                <a:solidFill>
                  <a:srgbClr val="D15A12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("img.bmp",'r+b') # read and write in binary mode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ctrTitle"/>
          </p:nvPr>
        </p:nvSpPr>
        <p:spPr>
          <a:xfrm>
            <a:off x="443344" y="0"/>
            <a:ext cx="7592292" cy="7481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Example to </a:t>
            </a: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</a:t>
            </a: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your name in file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1" name="Google Shape;171;p1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1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1759526" y="1776043"/>
            <a:ext cx="454429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b="1" i="0" lang="en" sz="2400" u="none" cap="none" strike="noStrike">
                <a:solidFill>
                  <a:srgbClr val="D15A12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("test.txt“, “w”)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</a:t>
            </a:r>
            <a:r>
              <a:rPr b="1" i="0" lang="en" sz="2400" u="none" cap="none" strike="noStrike">
                <a:solidFill>
                  <a:srgbClr val="D15A12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(“This is my name”)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f.close()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ctrTitle"/>
          </p:nvPr>
        </p:nvSpPr>
        <p:spPr>
          <a:xfrm>
            <a:off x="443344" y="0"/>
            <a:ext cx="7592292" cy="7481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Example to </a:t>
            </a: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</a:t>
            </a: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your name in file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0" name="Google Shape;180;p1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14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942108" y="1388116"/>
            <a:ext cx="717665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b="1" i="0" lang="en" sz="2400" u="none" cap="none" strike="noStrike">
                <a:solidFill>
                  <a:srgbClr val="D15A12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("test.txt“, “r”)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f</a:t>
            </a:r>
            <a:r>
              <a:rPr b="1" i="0" lang="en" sz="2400" u="none" cap="none" strike="noStrike">
                <a:solidFill>
                  <a:srgbClr val="D15A12"/>
                </a:solidFill>
                <a:latin typeface="Arial"/>
                <a:ea typeface="Arial"/>
                <a:cs typeface="Arial"/>
                <a:sym typeface="Arial"/>
              </a:rPr>
              <a:t>.read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print(data)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f.close()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ctrTitle"/>
          </p:nvPr>
        </p:nvSpPr>
        <p:spPr>
          <a:xfrm>
            <a:off x="443344" y="0"/>
            <a:ext cx="7592292" cy="7481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Example to append the data in file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9" name="Google Shape;189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942108" y="1388116"/>
            <a:ext cx="71766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b="1" i="0" lang="en" sz="2400" u="none" cap="none" strike="noStrike">
                <a:solidFill>
                  <a:srgbClr val="D15A12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("test.txt“, “a”)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f.write(“ I am new data with existing data”)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f.close()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ctrTitle"/>
          </p:nvPr>
        </p:nvSpPr>
        <p:spPr>
          <a:xfrm>
            <a:off x="443344" y="0"/>
            <a:ext cx="7592292" cy="7481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readlines(</a:t>
            </a: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function in file handling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8" name="Google Shape;198;p1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16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942108" y="1388116"/>
            <a:ext cx="7176656" cy="2239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b="1" i="0" lang="en" sz="2400" u="none" cap="none" strike="noStrike">
                <a:solidFill>
                  <a:srgbClr val="D15A12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("test.txt")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</a:t>
            </a:r>
            <a:r>
              <a:rPr b="1" i="0" lang="en" sz="2400" u="none" cap="none" strike="noStrike">
                <a:solidFill>
                  <a:srgbClr val="D15A12"/>
                </a:solidFill>
                <a:latin typeface="Arial"/>
                <a:ea typeface="Arial"/>
                <a:cs typeface="Arial"/>
                <a:sym typeface="Arial"/>
              </a:rPr>
              <a:t>f.readlines()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print(data[0:4])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f.close()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6109855" y="1731818"/>
            <a:ext cx="24799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will read the line 0 to 4 and print it. 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6"/>
          <p:cNvCxnSpPr>
            <a:stCxn id="202" idx="1"/>
          </p:cNvCxnSpPr>
          <p:nvPr/>
        </p:nvCxnSpPr>
        <p:spPr>
          <a:xfrm flipH="1">
            <a:off x="3255955" y="2147316"/>
            <a:ext cx="2853900" cy="62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ctrTitle"/>
          </p:nvPr>
        </p:nvSpPr>
        <p:spPr>
          <a:xfrm>
            <a:off x="443344" y="0"/>
            <a:ext cx="7592292" cy="7481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Delete the file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9" name="Google Shape;209;p1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7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942108" y="1388116"/>
            <a:ext cx="71766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os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os.remove(“filename.txt”)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ctrTitle"/>
          </p:nvPr>
        </p:nvSpPr>
        <p:spPr>
          <a:xfrm>
            <a:off x="443344" y="0"/>
            <a:ext cx="7592292" cy="7481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Checking if file exists?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8" name="Google Shape;218;p1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18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706581" y="930916"/>
            <a:ext cx="8091056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os</a:t>
            </a:r>
            <a:br>
              <a:rPr b="1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os.path.exists("demofile.txt"):</a:t>
            </a:r>
            <a:br>
              <a:rPr b="1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os.remove("demofile.txt")</a:t>
            </a:r>
            <a:br>
              <a:rPr b="1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br>
              <a:rPr b="1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print("The file does not exist")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1e681c0c4_0_0"/>
          <p:cNvSpPr txBox="1"/>
          <p:nvPr>
            <p:ph type="ctrTitle"/>
          </p:nvPr>
        </p:nvSpPr>
        <p:spPr>
          <a:xfrm>
            <a:off x="443344" y="0"/>
            <a:ext cx="7592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with CSV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7" name="Google Shape;227;g101e681c0c4_0_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g101e681c0c4_0_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g101e681c0c4_0_0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01e681c0c4_0_0"/>
          <p:cNvSpPr/>
          <p:nvPr/>
        </p:nvSpPr>
        <p:spPr>
          <a:xfrm>
            <a:off x="674500" y="1324375"/>
            <a:ext cx="4436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omic Sans MS"/>
                <a:ea typeface="Comic Sans MS"/>
                <a:cs typeface="Comic Sans MS"/>
                <a:sym typeface="Comic Sans MS"/>
              </a:rPr>
              <a:t>What is CSV ???</a:t>
            </a:r>
            <a:endParaRPr b="1" i="0" sz="4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g101e681c0c4_0_0"/>
          <p:cNvSpPr/>
          <p:nvPr/>
        </p:nvSpPr>
        <p:spPr>
          <a:xfrm>
            <a:off x="674500" y="2002975"/>
            <a:ext cx="68073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ic Sans MS"/>
                <a:ea typeface="Comic Sans MS"/>
                <a:cs typeface="Comic Sans MS"/>
                <a:sym typeface="Comic Sans MS"/>
              </a:rPr>
              <a:t>CVS is just like other files but it store the data in some defined format</a:t>
            </a:r>
            <a:endParaRPr i="0" sz="4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ctrTitle"/>
          </p:nvPr>
        </p:nvSpPr>
        <p:spPr>
          <a:xfrm>
            <a:off x="1350506" y="1912635"/>
            <a:ext cx="63315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5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Files and Exceptions</a:t>
            </a:r>
            <a:endParaRPr b="1" sz="45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" name="Google Shape;60;p2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7825" y="1039140"/>
            <a:ext cx="1549400" cy="41043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/>
          <p:nvPr/>
        </p:nvSpPr>
        <p:spPr>
          <a:xfrm flipH="1" rot="10800000">
            <a:off x="-8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550" y="1040975"/>
            <a:ext cx="1421136" cy="41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1489051" y="2910162"/>
            <a:ext cx="63315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en" sz="45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Week 1</a:t>
            </a:r>
            <a:r>
              <a:rPr b="1" lang="en" sz="45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1e681c0c4_0_19"/>
          <p:cNvSpPr txBox="1"/>
          <p:nvPr>
            <p:ph type="ctrTitle"/>
          </p:nvPr>
        </p:nvSpPr>
        <p:spPr>
          <a:xfrm>
            <a:off x="443344" y="0"/>
            <a:ext cx="7592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with CSV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7" name="Google Shape;237;g101e681c0c4_0_1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g101e681c0c4_0_1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01e681c0c4_0_19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01e681c0c4_0_19"/>
          <p:cNvSpPr/>
          <p:nvPr/>
        </p:nvSpPr>
        <p:spPr>
          <a:xfrm>
            <a:off x="674500" y="1431300"/>
            <a:ext cx="4436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omic Sans MS"/>
                <a:ea typeface="Comic Sans MS"/>
                <a:cs typeface="Comic Sans MS"/>
                <a:sym typeface="Comic Sans MS"/>
              </a:rPr>
              <a:t>How it store the data?</a:t>
            </a:r>
            <a:endParaRPr b="1" i="0" sz="4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Google Shape;241;g101e681c0c4_0_19"/>
          <p:cNvSpPr/>
          <p:nvPr/>
        </p:nvSpPr>
        <p:spPr>
          <a:xfrm>
            <a:off x="674500" y="2259600"/>
            <a:ext cx="73614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ic Sans MS"/>
                <a:ea typeface="Comic Sans MS"/>
                <a:cs typeface="Comic Sans MS"/>
                <a:sym typeface="Comic Sans MS"/>
              </a:rPr>
              <a:t>CSV file store comma </a:t>
            </a:r>
            <a:r>
              <a:rPr lang="en" sz="2800">
                <a:latin typeface="Comic Sans MS"/>
                <a:ea typeface="Comic Sans MS"/>
                <a:cs typeface="Comic Sans MS"/>
                <a:sym typeface="Comic Sans MS"/>
              </a:rPr>
              <a:t>separated</a:t>
            </a:r>
            <a:r>
              <a:rPr lang="en" sz="2800">
                <a:latin typeface="Comic Sans MS"/>
                <a:ea typeface="Comic Sans MS"/>
                <a:cs typeface="Comic Sans MS"/>
                <a:sym typeface="Comic Sans MS"/>
              </a:rPr>
              <a:t> data in it. </a:t>
            </a:r>
            <a:endParaRPr i="0" sz="4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1e681c0c4_0_9"/>
          <p:cNvSpPr txBox="1"/>
          <p:nvPr>
            <p:ph type="ctrTitle"/>
          </p:nvPr>
        </p:nvSpPr>
        <p:spPr>
          <a:xfrm>
            <a:off x="443344" y="0"/>
            <a:ext cx="7592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of CVS file data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7" name="Google Shape;247;g101e681c0c4_0_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g101e681c0c4_0_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g101e681c0c4_0_9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101e681c0c4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925" y="825750"/>
            <a:ext cx="5396638" cy="383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1e681c0c4_0_103"/>
          <p:cNvSpPr txBox="1"/>
          <p:nvPr>
            <p:ph type="ctrTitle"/>
          </p:nvPr>
        </p:nvSpPr>
        <p:spPr>
          <a:xfrm>
            <a:off x="443344" y="0"/>
            <a:ext cx="7592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Reading data from csv file with Pandas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6" name="Google Shape;256;g101e681c0c4_0_10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g101e681c0c4_0_10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g101e681c0c4_0_10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01e681c0c4_0_103"/>
          <p:cNvSpPr txBox="1"/>
          <p:nvPr/>
        </p:nvSpPr>
        <p:spPr>
          <a:xfrm>
            <a:off x="811800" y="1390150"/>
            <a:ext cx="70254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perform many operations on csv file with help of Pandas library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" name="Google Shape;260;g101e681c0c4_0_103"/>
          <p:cNvSpPr txBox="1"/>
          <p:nvPr/>
        </p:nvSpPr>
        <p:spPr>
          <a:xfrm>
            <a:off x="566750" y="23418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1" name="Google Shape;261;g101e681c0c4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200" y="3044000"/>
            <a:ext cx="3362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1e681c0c4_0_28"/>
          <p:cNvSpPr txBox="1"/>
          <p:nvPr>
            <p:ph type="ctrTitle"/>
          </p:nvPr>
        </p:nvSpPr>
        <p:spPr>
          <a:xfrm>
            <a:off x="443344" y="0"/>
            <a:ext cx="7592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Reading data from csv file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7" name="Google Shape;267;g101e681c0c4_0_2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g101e681c0c4_0_2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101e681c0c4_0_28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01e681c0c4_0_28"/>
          <p:cNvSpPr txBox="1"/>
          <p:nvPr/>
        </p:nvSpPr>
        <p:spPr>
          <a:xfrm>
            <a:off x="811800" y="1390150"/>
            <a:ext cx="7025400" cy="2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pandas as pd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pd.read_csv('Salary_Data.csv')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1" name="Google Shape;271;g101e681c0c4_0_28"/>
          <p:cNvSpPr txBox="1"/>
          <p:nvPr/>
        </p:nvSpPr>
        <p:spPr>
          <a:xfrm>
            <a:off x="566750" y="23418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g101e681c0c4_0_28"/>
          <p:cNvSpPr/>
          <p:nvPr/>
        </p:nvSpPr>
        <p:spPr>
          <a:xfrm>
            <a:off x="811800" y="1278000"/>
            <a:ext cx="6715500" cy="233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1e681c0c4_0_53"/>
          <p:cNvSpPr txBox="1"/>
          <p:nvPr>
            <p:ph type="ctrTitle"/>
          </p:nvPr>
        </p:nvSpPr>
        <p:spPr>
          <a:xfrm>
            <a:off x="443344" y="0"/>
            <a:ext cx="7592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Reading data from csv file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8" name="Google Shape;278;g101e681c0c4_0_5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g101e681c0c4_0_5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g101e681c0c4_0_5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01e681c0c4_0_53"/>
          <p:cNvSpPr txBox="1"/>
          <p:nvPr/>
        </p:nvSpPr>
        <p:spPr>
          <a:xfrm>
            <a:off x="1283200" y="1390150"/>
            <a:ext cx="72171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pandas as pd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pd.read_csv('Salary_Data.csv')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print(data.columns)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" name="Google Shape;282;g101e681c0c4_0_53"/>
          <p:cNvSpPr/>
          <p:nvPr/>
        </p:nvSpPr>
        <p:spPr>
          <a:xfrm>
            <a:off x="1282300" y="3095875"/>
            <a:ext cx="3518100" cy="513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1e681c0c4_0_94"/>
          <p:cNvSpPr txBox="1"/>
          <p:nvPr>
            <p:ph type="ctrTitle"/>
          </p:nvPr>
        </p:nvSpPr>
        <p:spPr>
          <a:xfrm>
            <a:off x="443344" y="0"/>
            <a:ext cx="7592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Reading data from csv file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8" name="Google Shape;288;g101e681c0c4_0_9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g101e681c0c4_0_9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g101e681c0c4_0_94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1e681c0c4_0_94"/>
          <p:cNvSpPr txBox="1"/>
          <p:nvPr/>
        </p:nvSpPr>
        <p:spPr>
          <a:xfrm>
            <a:off x="1283200" y="1390150"/>
            <a:ext cx="72171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pandas as pd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pd.read_csv('Salary_Data.csv')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print(data.salary)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2" name="Google Shape;292;g101e681c0c4_0_94"/>
          <p:cNvSpPr/>
          <p:nvPr/>
        </p:nvSpPr>
        <p:spPr>
          <a:xfrm>
            <a:off x="1282300" y="3095875"/>
            <a:ext cx="3518100" cy="513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Learning Objective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8" name="Google Shape;298;p39"/>
          <p:cNvSpPr txBox="1"/>
          <p:nvPr>
            <p:ph idx="1" type="subTitle"/>
          </p:nvPr>
        </p:nvSpPr>
        <p:spPr>
          <a:xfrm>
            <a:off x="701875" y="1834275"/>
            <a:ext cx="66327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lecture, we learnt how to </a:t>
            </a:r>
            <a:r>
              <a:rPr b="1" lang="en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write, read, append data in file,  delete file and work with CSV files</a:t>
            </a:r>
            <a:endParaRPr b="1" sz="3000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99" name="Google Shape;299;p3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3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3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Stwg2tbqOCo83JT9Y2yEu1fANLsKxMflRvvFKWeYb3TAj30Y7J8pfQYVUDGIG2WD3BMDuWlfz6DL5hrDsxX3W4fH8IREFYyY_727F5f8osu4OvXyDS5QVRQH46Rs9yYkzvD9Frn_tQM" id="302" name="Google Shape;3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2754" y="1075690"/>
            <a:ext cx="1553592" cy="365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4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4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40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0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b="1" sz="36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810375" y="829154"/>
            <a:ext cx="7523400" cy="3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make data </a:t>
            </a:r>
            <a:r>
              <a:rPr b="1" lang="en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persistent</a:t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b="1" lang="en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perform Create, Read, Update and Delete operation on files. </a:t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1192" y="2826374"/>
            <a:ext cx="1229058" cy="2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</a:t>
            </a:r>
            <a:r>
              <a:rPr b="1" lang="en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8" name="Google Shape;318;p4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4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4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622675" y="940875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Following Programs</a:t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2" name="Google Shape;32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/>
          <p:nvPr/>
        </p:nvSpPr>
        <p:spPr>
          <a:xfrm>
            <a:off x="622675" y="1737450"/>
            <a:ext cx="6482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 or Create a CSV file with 100 students marks and find the max, min and average marks from that csv file.</a:t>
            </a:r>
            <a:endParaRPr b="1" i="1" sz="18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1e681c0c4_0_117"/>
          <p:cNvSpPr txBox="1"/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3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</a:t>
            </a:r>
            <a:r>
              <a:rPr b="1" lang="en" sz="36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36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b="1" sz="36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29" name="Google Shape;329;g101e681c0c4_0_11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g101e681c0c4_0_11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g101e681c0c4_0_11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01e681c0c4_0_117"/>
          <p:cNvSpPr txBox="1"/>
          <p:nvPr/>
        </p:nvSpPr>
        <p:spPr>
          <a:xfrm>
            <a:off x="622675" y="940875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Following Programs</a:t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3" name="Google Shape;333;g101e681c0c4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01e681c0c4_0_117"/>
          <p:cNvSpPr/>
          <p:nvPr/>
        </p:nvSpPr>
        <p:spPr>
          <a:xfrm>
            <a:off x="622675" y="1737450"/>
            <a:ext cx="6482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 b="1" i="1" sz="18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Why do we need files?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0" name="Google Shape;70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418650" y="1002075"/>
            <a:ext cx="83067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do we need files?</a:t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89395" y="2537883"/>
            <a:ext cx="2276725" cy="2276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uscript, Newspaper, Article, Paper, Publication" id="75" name="Google Shape;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6553" y="1966403"/>
            <a:ext cx="2034469" cy="244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Why do we need files?</a:t>
            </a:r>
            <a:endParaRPr b="1" sz="36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" name="Google Shape;81;p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4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>
            <p:ph idx="1" type="subTitle"/>
          </p:nvPr>
        </p:nvSpPr>
        <p:spPr>
          <a:xfrm>
            <a:off x="418650" y="1002075"/>
            <a:ext cx="83067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need the files to make our data persistent</a:t>
            </a:r>
            <a:endParaRPr b="1" sz="24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Manuscript, Newspaper, Article, Paper, Publication"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2537" y="2306473"/>
            <a:ext cx="2000151" cy="240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Persistent Data VS</a:t>
            </a: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Non-persistent  Data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" name="Google Shape;91;p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>
            <p:ph idx="1" type="subTitle"/>
          </p:nvPr>
        </p:nvSpPr>
        <p:spPr>
          <a:xfrm>
            <a:off x="418650" y="1002074"/>
            <a:ext cx="8306700" cy="2305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we store in variables is called non-persistent data.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Non-persistent mean when we close the application or program ends the data stored in the RAM is removed by Operating System</a:t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Ram, Random Access Memory, Icon, Computer, Ram Icon"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1132" y="2884838"/>
            <a:ext cx="4156781" cy="20783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/>
          <p:nvPr/>
        </p:nvSpPr>
        <p:spPr>
          <a:xfrm>
            <a:off x="795867" y="3155852"/>
            <a:ext cx="308751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1" i="0" lang="en" sz="2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b="1" i="0" lang="en" sz="2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1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 = a +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print(sum)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Persistent Data </a:t>
            </a:r>
            <a:r>
              <a:rPr b="1"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VS</a:t>
            </a: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Non-Persistent Data</a:t>
            </a:r>
            <a:endParaRPr b="1"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2" name="Google Shape;102;p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6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 txBox="1"/>
          <p:nvPr>
            <p:ph idx="1" type="subTitle"/>
          </p:nvPr>
        </p:nvSpPr>
        <p:spPr>
          <a:xfrm>
            <a:off x="418650" y="1002074"/>
            <a:ext cx="8306700" cy="2305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we store in file is called persistent data.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Persistent mean when we close the application or program ends the data would not remove.  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Like you save an assignment file on your computer and you can view or edit the file anytime even after weeks or months. </a:t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Documents, Folder, Office, Text, File, Blue"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2509" y="3212114"/>
            <a:ext cx="1842558" cy="168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729095" y="3841231"/>
            <a:ext cx="4892772" cy="606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storage is also called permanent</a:t>
            </a:r>
            <a:endParaRPr b="1" i="0" sz="2000" u="none" cap="none" strike="noStrik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Class Activity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3" name="Google Shape;113;p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7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 txBox="1"/>
          <p:nvPr>
            <p:ph idx="1" type="subTitle"/>
          </p:nvPr>
        </p:nvSpPr>
        <p:spPr>
          <a:xfrm>
            <a:off x="418650" y="1002074"/>
            <a:ext cx="8306700" cy="2305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down the files you saved in last week or in last two weeks?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 Remember which software you used to save those files?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What we have done so far?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2" name="Google Shape;122;p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8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/>
          <p:nvPr>
            <p:ph idx="1" type="subTitle"/>
          </p:nvPr>
        </p:nvSpPr>
        <p:spPr>
          <a:xfrm>
            <a:off x="418650" y="1002074"/>
            <a:ext cx="8306700" cy="2305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wrote many programs to solve different problems. </a:t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the data was </a:t>
            </a:r>
            <a:r>
              <a:rPr b="1" lang="en" sz="2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persistent.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</a:t>
            </a:r>
            <a:r>
              <a:rPr b="1" lang="en" sz="20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 world </a:t>
            </a: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applications we need to store the data into files.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</a:pPr>
            <a:r>
              <a:rPr b="1" lang="en" sz="20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programming language provide the facility to work with files.</a:t>
            </a:r>
            <a:endParaRPr/>
          </a:p>
        </p:txBody>
      </p:sp>
      <p:pic>
        <p:nvPicPr>
          <p:cNvPr descr="Documents, Folder, Office, Text, File, Blue"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220" y="3636049"/>
            <a:ext cx="1269242" cy="116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, Icon, Web, Document, Sign, Symbol, Internet" id="127" name="Google Shape;1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4019" y="2978648"/>
            <a:ext cx="1815026" cy="181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8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Start File Handling with </a:t>
            </a:r>
            <a:r>
              <a:rPr b="1" lang="en" sz="280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endParaRPr b="1" sz="280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3" name="Google Shape;133;p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D15A1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9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, Icon, Web, Document, Sign, Symbol, Internet"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5262" y="1035930"/>
            <a:ext cx="3276425" cy="32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9"/>
          <p:cNvSpPr/>
          <p:nvPr/>
        </p:nvSpPr>
        <p:spPr>
          <a:xfrm>
            <a:off x="699911" y="2331763"/>
            <a:ext cx="5435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b="1" i="0" lang="en" sz="3200" u="none" cap="none" strike="noStrike">
                <a:solidFill>
                  <a:srgbClr val="D15A12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en" sz="3200">
                <a:solidFill>
                  <a:srgbClr val="D15A12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b="1" i="0" lang="en" sz="3200" u="none" cap="none" strike="noStrike">
                <a:solidFill>
                  <a:srgbClr val="D15A12"/>
                </a:solidFill>
                <a:latin typeface="Consolas"/>
                <a:ea typeface="Consolas"/>
                <a:cs typeface="Consolas"/>
                <a:sym typeface="Consolas"/>
              </a:rPr>
              <a:t>s go with some python code </a:t>
            </a:r>
            <a:r>
              <a:rPr b="1" i="0" lang="en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i="0" sz="3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