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86" r:id="rId5"/>
    <p:sldId id="320" r:id="rId6"/>
    <p:sldId id="287" r:id="rId7"/>
    <p:sldId id="348" r:id="rId8"/>
    <p:sldId id="345" r:id="rId9"/>
    <p:sldId id="346" r:id="rId10"/>
    <p:sldId id="344" r:id="rId11"/>
    <p:sldId id="351" r:id="rId12"/>
    <p:sldId id="353" r:id="rId13"/>
    <p:sldId id="352" r:id="rId14"/>
    <p:sldId id="354" r:id="rId15"/>
    <p:sldId id="349" r:id="rId16"/>
    <p:sldId id="355" r:id="rId17"/>
    <p:sldId id="357" r:id="rId18"/>
    <p:sldId id="356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70" r:id="rId31"/>
    <p:sldId id="371" r:id="rId32"/>
    <p:sldId id="372" r:id="rId33"/>
    <p:sldId id="369" r:id="rId34"/>
    <p:sldId id="373" r:id="rId35"/>
    <p:sldId id="325" r:id="rId36"/>
    <p:sldId id="326" r:id="rId37"/>
    <p:sldId id="327" r:id="rId38"/>
    <p:sldId id="332" r:id="rId39"/>
    <p:sldId id="328" r:id="rId40"/>
    <p:sldId id="329" r:id="rId41"/>
    <p:sldId id="331" r:id="rId42"/>
    <p:sldId id="374" r:id="rId43"/>
    <p:sldId id="333" r:id="rId44"/>
    <p:sldId id="334" r:id="rId45"/>
    <p:sldId id="375" r:id="rId46"/>
    <p:sldId id="336" r:id="rId47"/>
    <p:sldId id="376" r:id="rId48"/>
    <p:sldId id="377" r:id="rId49"/>
    <p:sldId id="378" r:id="rId50"/>
    <p:sldId id="379" r:id="rId51"/>
    <p:sldId id="380" r:id="rId52"/>
    <p:sldId id="340" r:id="rId53"/>
    <p:sldId id="381" r:id="rId54"/>
    <p:sldId id="279" r:id="rId55"/>
    <p:sldId id="280" r:id="rId56"/>
    <p:sldId id="281" r:id="rId57"/>
    <p:sldId id="282" r:id="rId58"/>
    <p:sldId id="283" r:id="rId5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Raleway" panose="020B0604020202020204" charset="0"/>
      <p:regular r:id="rId65"/>
      <p:bold r:id="rId66"/>
      <p:italic r:id="rId67"/>
      <p:boldItalic r:id="rId68"/>
    </p:embeddedFont>
    <p:embeddedFont>
      <p:font typeface="Comic Sans MS" panose="030F0702030302020204" pitchFamily="66" charset="0"/>
      <p:regular r:id="rId69"/>
      <p:bold r:id="rId70"/>
      <p:italic r:id="rId71"/>
      <p:boldItalic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E4E88B-E96E-41A4-81C2-A10F60E0ECD2}">
  <a:tblStyle styleId="{1CE4E88B-E96E-41A4-81C2-A10F60E0E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423D8F-C310-458A-8C0E-1B78DB3FD2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650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239fe0d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f3239fe0d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4584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42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54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2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951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63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188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67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10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31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07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239fe0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3239fe0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736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707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61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346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341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92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61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33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662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084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64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211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498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108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52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697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769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239fe0d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f3239fe0d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820388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324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50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829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56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22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73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54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3509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52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103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710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350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703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463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4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19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018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125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86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743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c9aaa0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c9aaa0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lecture, you shall be able to </a:t>
            </a:r>
            <a:r>
              <a:rPr lang="en" b="1">
                <a:solidFill>
                  <a:srgbClr val="D15A12"/>
                </a:solidFill>
              </a:rPr>
              <a:t>Explain </a:t>
            </a:r>
            <a:r>
              <a:rPr lang="en" b="1">
                <a:solidFill>
                  <a:srgbClr val="404040"/>
                </a:solidFill>
              </a:rPr>
              <a:t>why we need </a:t>
            </a:r>
            <a:r>
              <a:rPr lang="en" b="1">
                <a:solidFill>
                  <a:srgbClr val="D15A12"/>
                </a:solidFill>
              </a:rPr>
              <a:t>variables </a:t>
            </a:r>
            <a:r>
              <a:rPr lang="en" b="1">
                <a:solidFill>
                  <a:srgbClr val="404040"/>
                </a:solidFill>
              </a:rPr>
              <a:t>and what is their relation to the </a:t>
            </a:r>
            <a:r>
              <a:rPr lang="en" b="1">
                <a:solidFill>
                  <a:srgbClr val="D15A12"/>
                </a:solidFill>
              </a:rPr>
              <a:t>memory</a:t>
            </a:r>
            <a:r>
              <a:rPr lang="en" b="1">
                <a:solidFill>
                  <a:srgbClr val="404040"/>
                </a:solidFill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572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c9aaa07a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fc9aaa07a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Programming main decision making achieve kerny k leay conditional structure use hoty hain, comparision operator jisy ham double equal operator bhe bolyt hian 2 values ko compare kerny k leay use hota hia.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k elawa if command main likhe jany wali condition ko ham Boolean expression bhe khety hain.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767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3239fe0d1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f3239fe0d1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81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3239fe0d1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f3239fe0d1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922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3239fe0d1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f3239fe0d1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9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7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78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86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239fe0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3239fe0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Programming sekhny ka maksad hia k ham apni real life problem computer ki madad sy solve ker sakhain.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Ham apni roz mara zindagi main bhot sary decision conditions ki base per lyty hain jesy 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kal barish hoi to ham pick nick per jain 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Agr aaj school ki chuti hoi to main cartoon daikoun 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Or Agr kal mjy job mill gi to main aap ko party doun ga.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In conditions ko programming main handel kerny k leay conditional structure use hoty hain.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08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50506" y="1912635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in </a:t>
            </a:r>
            <a:r>
              <a:rPr lang="en" sz="45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sz="45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989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1319764"/>
            <a:ext cx="4836452" cy="25158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952" y="1197004"/>
            <a:ext cx="3705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6235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Nested 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sz="2400" b="1" dirty="0" err="1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Creg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 empty dictionary:</a:t>
            </a:r>
          </a:p>
          <a:p>
            <a:pPr marL="0" indent="0" algn="l">
              <a:buSzPts val="1100"/>
            </a:pPr>
            <a:endParaRPr lang="en-US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{}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FF1493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"Empty Dictionary: "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Output: Empty Dictionary: {}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0" y="727850"/>
            <a:ext cx="69913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6235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ested 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l">
              <a:buSzPts val="1100"/>
            </a:pP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nested dictionary: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err="1">
                <a:solidFill>
                  <a:srgbClr val="FF1493"/>
                </a:solidFill>
                <a:latin typeface="Consolas" panose="020B0609020204030204" pitchFamily="49" charset="0"/>
              </a:rPr>
              <a:t>Dict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'Geeks'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'For'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'Welcome'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'B'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'To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altLang="en-US" sz="40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4000" dirty="0">
              <a:solidFill>
                <a:schemeClr val="tx1"/>
              </a:solidFill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FF1493"/>
                </a:solidFill>
                <a:latin typeface="Consolas" panose="020B0609020204030204" pitchFamily="49" charset="0"/>
              </a:rPr>
              <a:t>Dict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Output: {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{1: 'Geeks', 2: 'For', 3: {'A': 'Welcome', 'B': 'To</a:t>
            </a: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'}} 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6235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299300" y="799357"/>
            <a:ext cx="8801549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You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can access the items of a dictionary by referring to its key name, inside square brackets:</a:t>
            </a: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endParaRPr lang="en-US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thisdict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{"brand": "Ford", "model": "Mustang", "year": 1964}</a:t>
            </a:r>
            <a:b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endParaRPr lang="en-GB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x = </a:t>
            </a:r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thisdict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["model"]</a:t>
            </a:r>
          </a:p>
          <a:p>
            <a:pPr marL="0" indent="0" algn="l">
              <a:buSzPts val="1100"/>
            </a:pPr>
            <a:endParaRPr lang="en-GB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-GB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Output: Mustang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6235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299300" y="799357"/>
            <a:ext cx="8801549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 algn="l"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There 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is also a method called get() that will give you the same </a:t>
            </a: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result</a:t>
            </a:r>
          </a:p>
          <a:p>
            <a:pPr marL="0" indent="0" algn="l">
              <a:buSzPts val="1100"/>
            </a:pPr>
            <a:endParaRPr lang="en-US" alt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thisdict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 {"brand": "Ford", "model": "Mustang", "year": 1964}</a:t>
            </a:r>
            <a:b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x = </a:t>
            </a:r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thisdict.get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"model“)</a:t>
            </a: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GB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Output: Mustang</a:t>
            </a: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82193" y="429936"/>
            <a:ext cx="9955658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Methods </a:t>
            </a:r>
            <a:r>
              <a:rPr lang="en" sz="36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.keys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n" sz="36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.values</a:t>
            </a:r>
            <a:r>
              <a:rPr lang="en" sz="36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b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600" b="1" dirty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 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1319764"/>
            <a:ext cx="4836452" cy="2515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28" t="20497" r="2851" b="1472"/>
          <a:stretch/>
        </p:blipFill>
        <p:spPr>
          <a:xfrm>
            <a:off x="375500" y="1220136"/>
            <a:ext cx="6205592" cy="34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6235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299300" y="799357"/>
            <a:ext cx="8801549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del command can be used to del an element of dictionary.</a:t>
            </a:r>
          </a:p>
          <a:p>
            <a:pPr marL="0" indent="0" algn="l">
              <a:buSzPts val="1100"/>
            </a:pPr>
            <a:endParaRPr lang="en-US" altLang="en-U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 </a:t>
            </a:r>
            <a:endParaRPr lang="en-US" alt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2446756"/>
            <a:ext cx="67437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43151" y="46431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check if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a   </a:t>
            </a:r>
            <a:r>
              <a:rPr lang="en" sz="3600" b="1" dirty="0" smtClean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particular key?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7875"/>
          <a:stretch/>
        </p:blipFill>
        <p:spPr>
          <a:xfrm>
            <a:off x="219743" y="1198800"/>
            <a:ext cx="6276975" cy="34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 on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7875"/>
          <a:stretch/>
        </p:blipFill>
        <p:spPr>
          <a:xfrm>
            <a:off x="219743" y="1198800"/>
            <a:ext cx="6276975" cy="349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3" y="837950"/>
            <a:ext cx="6753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Extracting a value from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5" y="963855"/>
            <a:ext cx="6019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(Why)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06321" y="790200"/>
            <a:ext cx="8306700" cy="249753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>
              <a:buSzPts val="1100"/>
            </a:pPr>
            <a:r>
              <a:rPr lang="en-GB" sz="26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You </a:t>
            </a:r>
            <a:r>
              <a:rPr lang="en-GB" sz="26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can use a dictionary to look up the meaning of any words that you don’t understand.</a:t>
            </a:r>
            <a:endParaRPr lang="en-GB" sz="26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endParaRPr lang="en-GB" sz="2600" b="1" dirty="0" smtClean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just">
              <a:buSzPts val="1100"/>
            </a:pPr>
            <a:r>
              <a:rPr lang="en-GB" sz="26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A </a:t>
            </a:r>
            <a:r>
              <a:rPr lang="en-GB" sz="26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good dictionary can help you understand your subject better, improve your communication and improve your grades by making sure you are using words correctly.</a:t>
            </a:r>
            <a:endParaRPr sz="26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46" y="2929547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an item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7" y="861031"/>
            <a:ext cx="6724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Changing a value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934342"/>
            <a:ext cx="66865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914150"/>
            <a:ext cx="6429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773346"/>
            <a:ext cx="6831882" cy="38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963855"/>
            <a:ext cx="6629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693950"/>
            <a:ext cx="6657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693950"/>
            <a:ext cx="6591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757727"/>
            <a:ext cx="6896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881672"/>
            <a:ext cx="5524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0" y="782184"/>
            <a:ext cx="7084079" cy="39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174661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we need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306700" cy="27171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SzPts val="1100"/>
            </a:pP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Dictionary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 in Python is an </a:t>
            </a:r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unordered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 collection of data values, used to store data values like a map, which, unlike other Data Types that hold only a single value as an element, Dictionary holds </a:t>
            </a:r>
            <a:r>
              <a:rPr lang="en-GB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key:value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 pair. Key-value is provided in the dictionary to make it more optimized. </a:t>
            </a:r>
            <a:endParaRPr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735495"/>
            <a:ext cx="6969193" cy="40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Iterating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932348"/>
            <a:ext cx="6315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Iterating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299300" y="662195"/>
            <a:ext cx="8801549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Keys of dictionary can be sorted using sort() function.</a:t>
            </a:r>
          </a:p>
          <a:p>
            <a:pPr marL="0" indent="0" algn="l"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alt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0" y="1273740"/>
            <a:ext cx="5495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different from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0" y="790869"/>
            <a:ext cx="7361558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-122842" y="-54705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Methods?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1" y="693950"/>
            <a:ext cx="7711646" cy="44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50506" y="1912635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in </a:t>
            </a:r>
            <a:r>
              <a:rPr lang="en" sz="45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sz="45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63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306700" cy="366114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 is one of 4 built-in data types in 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Python used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to store collections of data, the other 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3 are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hlinkClick r:id="rId3"/>
              </a:rPr>
              <a:t>List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hlinkClick r:id="rId4"/>
              </a:rPr>
              <a:t>Tuple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, and 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hlinkClick r:id="rId5"/>
              </a:rPr>
              <a:t>Dictionary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, all with different qualities and usage.</a:t>
            </a:r>
          </a:p>
          <a:p>
            <a:pPr algn="l"/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7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/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 is a collection which is unordered, unchangeable, and 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unindexed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marL="0" lvl="0" indent="0" algn="l">
              <a:buSzPts val="1100"/>
            </a:pPr>
            <a:endParaRPr lang="en-US" sz="2400" b="1" dirty="0">
              <a:solidFill>
                <a:schemeClr val="tx2">
                  <a:lumMod val="2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 don’t allow duplicate values. </a:t>
            </a:r>
          </a:p>
          <a:p>
            <a:pPr marL="0" lvl="0" indent="0" algn="l">
              <a:buSzPts val="1100"/>
            </a:pP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Set items can be of any data type. </a:t>
            </a:r>
            <a:endParaRPr lang="en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lvl="0" indent="0" algn="l">
              <a:buSzPts val="1100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2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different from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For a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dictionary, hash tables store three elements: hash, key, and value.</a:t>
            </a:r>
          </a:p>
          <a:p>
            <a:pPr algn="l"/>
            <a:endParaRPr lang="en-GB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For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 set, the difference is that there is no key-value pairing in the hash table, only a single element.</a:t>
            </a:r>
          </a:p>
          <a:p>
            <a:pPr marL="0" lvl="0" indent="0" algn="l">
              <a:buSzPts val="1100"/>
            </a:pPr>
            <a:endParaRPr lang="en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91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l">
              <a:buSzPts val="1100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 are written in curly brackets {}.</a:t>
            </a:r>
          </a:p>
          <a:p>
            <a:pPr marL="0" indent="0" algn="l">
              <a:buSzPts val="1100"/>
            </a:pPr>
            <a:endParaRPr lang="en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</a:p>
          <a:p>
            <a:pPr marL="0" indent="0" algn="l">
              <a:buSzPts val="1100"/>
            </a:pPr>
            <a:endParaRPr lang="en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"cherry"}</a:t>
            </a:r>
            <a:b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indent="0" algn="l">
              <a:buSzPts val="1100"/>
            </a:pP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O</a:t>
            </a:r>
            <a:r>
              <a:rPr lang="en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utput: {‘apple’, ‘banana’, ‘cherry’}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2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l">
              <a:buSzPts val="1100"/>
            </a:pP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A dictionary is a collection which is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ordered (</a:t>
            </a:r>
            <a:r>
              <a:rPr lang="en-GB" sz="26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As of Python version 3.7, dictionaries are </a:t>
            </a:r>
            <a:r>
              <a:rPr lang="en-GB" sz="2600" b="1" i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ordered</a:t>
            </a:r>
            <a:r>
              <a:rPr lang="en-GB" sz="26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. In Python 3.6 and earlier, dictionaries are </a:t>
            </a:r>
            <a:r>
              <a:rPr lang="en-GB" sz="2600" b="1" i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unordered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), 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changeable and does not allow duplicates</a:t>
            </a:r>
          </a:p>
          <a:p>
            <a:pPr marL="0" lvl="0" indent="0" algn="l">
              <a:buSzPts val="1100"/>
            </a:pPr>
            <a:endParaRPr lang="en-GB" sz="2400" b="1" dirty="0" smtClean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SzPts val="1100"/>
            </a:pP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Dictionaries 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are used to store data values in </a:t>
            </a:r>
            <a:r>
              <a:rPr lang="en-GB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key:value</a:t>
            </a:r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pairs.</a:t>
            </a:r>
          </a:p>
          <a:p>
            <a:pPr marL="0" lvl="0" indent="0" algn="l">
              <a:buSzPts val="1100"/>
            </a:pPr>
            <a:endParaRPr lang="en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lvl="0" indent="0" algn="l">
              <a:buSzPts val="1100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02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75500" y="817899"/>
            <a:ext cx="8306700" cy="37490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It is also possible to use the set() constructor to make a set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l">
              <a:buSzPts val="1100"/>
            </a:pP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marL="0" indent="0" algn="l">
              <a:buSzPts val="1100"/>
            </a:pP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set(("apple", "banana", "cherry")) </a:t>
            </a:r>
            <a:b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 algn="l">
              <a:buSzPts val="1100"/>
            </a:pPr>
            <a:endParaRPr lang="en-GB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Output: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{‘apple’, ‘banana’, ‘cherry’}</a:t>
            </a:r>
          </a:p>
          <a:p>
            <a:pPr marL="0" indent="0" algn="l">
              <a:buSzPts val="1100"/>
            </a:pPr>
            <a:endParaRPr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9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Accessing item from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418650" y="1002074"/>
            <a:ext cx="8725500" cy="39911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You cannot access items in a set by referring to an index or a </a:t>
            </a: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key. But 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you can loop through the set items using a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loop, or ask if a specified value is present in a set, by using the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keyword.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for x in </a:t>
            </a: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:</a:t>
            </a:r>
            <a:b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 print(x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Output: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apple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        banana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        cherry</a:t>
            </a: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Accessing item from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418650" y="1002074"/>
            <a:ext cx="8725500" cy="39911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keyword to check if specific element is present in the set or not.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print("banana" in 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Output: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</a:rPr>
              <a:t>True</a:t>
            </a: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update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418650" y="1002074"/>
            <a:ext cx="8725500" cy="39911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Once a set is created, you </a:t>
            </a:r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cannot change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its items, but you can add new items</a:t>
            </a: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1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add an item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397000" y="693950"/>
            <a:ext cx="8725500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To add one item to a set use the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add()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method.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thisset.add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("orange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")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7000" y="3832713"/>
            <a:ext cx="54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{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</a:t>
            </a:r>
            <a:r>
              <a:rPr lang="es-ES" sz="18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apple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", 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“banana",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orange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“,”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cherry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”}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add an item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397000" y="693950"/>
            <a:ext cx="8725500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To add items from another set into the current set, use the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update()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method.</a:t>
            </a:r>
            <a:r>
              <a:rPr lang="en-US" altLang="en-US" sz="1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altLang="en-US" sz="40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"cherry"}</a:t>
            </a:r>
            <a:b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tropical = {"pineapple", "mango", "papaya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thisset.update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(tropical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7000" y="3832713"/>
            <a:ext cx="807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{'apple', 'mango', 'cherry', 'pineapple', 'banana',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'papaya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'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remove an item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397000" y="693950"/>
            <a:ext cx="8725500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To remove an item in a set, use the </a:t>
            </a:r>
            <a:r>
              <a:rPr lang="en-US" alt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remove(), 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or the </a:t>
            </a:r>
            <a:r>
              <a:rPr lang="en-US" alt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discard()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method. </a:t>
            </a:r>
            <a:endParaRPr lang="en-US" altLang="en-US" sz="26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6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the item to remove does not exist, remove() will raise an error </a:t>
            </a:r>
            <a:endParaRPr lang="en-US" altLang="en-US" sz="40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algn="l"/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thisset.remove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("banana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")</a:t>
            </a: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endParaRPr lang="en-GB" sz="2400" dirty="0"/>
          </a:p>
          <a:p>
            <a:r>
              <a:rPr lang="en-GB" sz="2400" dirty="0"/>
              <a:t/>
            </a:r>
            <a:br>
              <a:rPr lang="en-GB" sz="2400" dirty="0"/>
            </a:b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7000" y="3990604"/>
            <a:ext cx="54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{‘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apple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’,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cherry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remove an item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04537" y="693950"/>
            <a:ext cx="8917963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To remove an item in a </a:t>
            </a: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 by using the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discard()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method. </a:t>
            </a:r>
            <a:endParaRPr lang="en-US" altLang="en-US" sz="26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6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the item to remove does not exist, </a:t>
            </a: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discard()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will not 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raise an </a:t>
            </a: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error. </a:t>
            </a:r>
            <a:endParaRPr lang="en-US" altLang="en-US" sz="40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algn="l"/>
            <a:r>
              <a:rPr lang="en-GB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thisset.discard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("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banana</a:t>
            </a: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")</a:t>
            </a: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GB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endParaRPr lang="en-GB" sz="2400" dirty="0"/>
          </a:p>
          <a:p>
            <a:r>
              <a:rPr lang="en-GB" sz="2400" dirty="0"/>
              <a:t/>
            </a:r>
            <a:br>
              <a:rPr lang="en-GB" sz="2400" dirty="0"/>
            </a:b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7000" y="3990604"/>
            <a:ext cx="54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{‘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apple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’,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cherry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remove an item in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04537" y="693950"/>
            <a:ext cx="8917963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You can also use the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pop()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 to remove an item, but this method will remove the </a:t>
            </a:r>
            <a:r>
              <a:rPr lang="en-US" altLang="en-US" sz="2400" b="1" i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last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item. </a:t>
            </a:r>
            <a:endParaRPr lang="en-US" altLang="en-U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Remember 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that sets are unordered, so you will not know what item that gets removed.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algn="l"/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= {"apple", "banana", "cherry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x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 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thisset.pop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print(x)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thisset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GB" sz="2400" dirty="0"/>
              <a:t/>
            </a:r>
            <a:br>
              <a:rPr lang="en-GB" sz="2400" dirty="0"/>
            </a:b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2982366" y="3437151"/>
            <a:ext cx="54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apple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3116" y="3772647"/>
            <a:ext cx="54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{‘</a:t>
            </a:r>
            <a:r>
              <a:rPr lang="es-ES" sz="18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cherry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’,</a:t>
            </a:r>
            <a:r>
              <a:rPr lang="es-ES" sz="18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’banana’}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join two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04537" y="693950"/>
            <a:ext cx="8917963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You can use the 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union()</a:t>
            </a:r>
            <a:r>
              <a:rPr lang="en-US" alt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 that returns a new set containing all items from both sets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algn="l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set1 = {"a", "b" , "c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set2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 {1, 2, 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3}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set3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set1.union(set2)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print(set3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GB" sz="2400" dirty="0"/>
              <a:t/>
            </a:r>
            <a:br>
              <a:rPr lang="en-GB" sz="2400" dirty="0"/>
            </a:b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183037" y="3807901"/>
            <a:ext cx="804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{'b', 3, 'c', 'a', 1, 2}</a:t>
            </a:r>
          </a:p>
        </p:txBody>
      </p:sp>
    </p:spTree>
    <p:extLst>
      <p:ext uri="{BB962C8B-B14F-4D97-AF65-F5344CB8AC3E}">
        <p14:creationId xmlns:p14="http://schemas.microsoft.com/office/powerpoint/2010/main" val="1378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49"/>
            <a:ext cx="8306700" cy="419762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A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Dictionary can be created by placing a sequence of elements within curly </a:t>
            </a:r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{}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braces, separated by ‘comma’. </a:t>
            </a:r>
            <a:endParaRPr lang="en-GB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GB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Dictionary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holds a pair of values, one being the Key and the other corresponding pair element being its </a:t>
            </a:r>
            <a:r>
              <a:rPr lang="en-GB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Key:value</a:t>
            </a:r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  <a:endParaRPr lang="en-GB" sz="24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lang="en-GB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r>
              <a:rPr lang="en-GB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Values 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in a dictionary can be of any data type and can be </a:t>
            </a:r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duplicated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, whereas keys can’t be repeated and must be </a:t>
            </a:r>
            <a:r>
              <a:rPr lang="en-GB" sz="2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immutable</a:t>
            </a:r>
            <a:r>
              <a:rPr lang="en-GB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en-GB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endParaRPr lang="en" sz="26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1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join two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04537" y="693950"/>
            <a:ext cx="8917963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update</a:t>
            </a:r>
            <a:r>
              <a:rPr lang="en-US" altLang="en-US" sz="2400" b="1" dirty="0" smtClean="0">
                <a:solidFill>
                  <a:srgbClr val="DC143C"/>
                </a:solidFill>
                <a:latin typeface="Comic Sans MS" panose="030F0702030302020204" pitchFamily="66" charset="0"/>
              </a:rPr>
              <a:t>() 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method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that inserts all the items from one set into 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another.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6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Both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union()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and </a:t>
            </a:r>
            <a:r>
              <a:rPr lang="en-US" alt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update() </a:t>
            </a:r>
            <a:r>
              <a:rPr lang="en-US" altLang="en-US" sz="26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will exclude any duplicate items. </a:t>
            </a: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algn="l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set1 = {"a", "b" , "c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set2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 {1, 2, 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3}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set1.update(set2)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print(set1)</a:t>
            </a:r>
            <a:r>
              <a:rPr lang="en-GB" sz="2400" dirty="0"/>
              <a:t/>
            </a:r>
            <a:br>
              <a:rPr lang="en-GB" sz="2400" dirty="0"/>
            </a:b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299300" y="4144912"/>
            <a:ext cx="804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{'b',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2,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'c', 'a', 1,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3}</a:t>
            </a:r>
            <a:endParaRPr 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join two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04537" y="693950"/>
            <a:ext cx="8917963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The </a:t>
            </a:r>
            <a:r>
              <a:rPr lang="en-US" altLang="en-US" sz="2400" b="1" dirty="0" err="1">
                <a:solidFill>
                  <a:srgbClr val="DC143C"/>
                </a:solidFill>
                <a:latin typeface="Comic Sans MS" panose="030F0702030302020204" pitchFamily="66" charset="0"/>
              </a:rPr>
              <a:t>intersection_update</a:t>
            </a:r>
            <a:r>
              <a:rPr lang="en-US" altLang="en-US" sz="2400" b="1" dirty="0">
                <a:solidFill>
                  <a:srgbClr val="DC143C"/>
                </a:solidFill>
                <a:latin typeface="Comic Sans MS" panose="030F0702030302020204" pitchFamily="66" charset="0"/>
              </a:rPr>
              <a:t>()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 method will keep only the items that are present in both sets.</a:t>
            </a:r>
            <a:r>
              <a:rPr lang="en-US" alt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s-ES" sz="2400" b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s-E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Example:</a:t>
            </a:r>
          </a:p>
          <a:p>
            <a:pPr algn="l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x = {"apple", "banana", "cherry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y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 {"google", "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microsoft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", "apple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"}</a:t>
            </a:r>
          </a:p>
          <a:p>
            <a:pPr algn="l"/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x.intersection_update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(y)</a:t>
            </a:r>
          </a:p>
          <a:p>
            <a:pPr algn="l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print(x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GB" sz="2400" dirty="0"/>
              <a:t/>
            </a:r>
            <a:br>
              <a:rPr lang="en-GB" sz="2400" dirty="0"/>
            </a:br>
            <a:endParaRPr lang="en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299300" y="4144912"/>
            <a:ext cx="804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Output:</a:t>
            </a:r>
            <a:r>
              <a:rPr lang="es-ES" sz="18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{‘apple'}</a:t>
            </a:r>
            <a:endParaRPr lang="en-US" sz="2400" b="1" dirty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397000" y="693950"/>
            <a:ext cx="8725500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Python has built-in methods that you can use on 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7" y="719627"/>
            <a:ext cx="80867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methods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397000" y="693950"/>
            <a:ext cx="8725500" cy="43628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altLang="en-US" sz="2400" b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Python has built-in methods that you can use on 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9" y="754682"/>
            <a:ext cx="8457093" cy="31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1"/>
          </p:nvPr>
        </p:nvSpPr>
        <p:spPr>
          <a:xfrm>
            <a:off x="701875" y="1834275"/>
            <a:ext cx="6632700" cy="21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learnt </a:t>
            </a:r>
            <a:r>
              <a:rPr lang="en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a dictionary a</a:t>
            </a:r>
            <a:r>
              <a:rPr lang="en-US" b="1" dirty="0" err="1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lang="en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set, why we need dictionary a</a:t>
            </a:r>
            <a:r>
              <a:rPr lang="en-US" b="1" dirty="0" err="1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lang="en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set, how </a:t>
            </a: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and 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and list in </a:t>
            </a:r>
            <a:r>
              <a:rPr lang="en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which operations we can perform on dictionary a</a:t>
            </a:r>
            <a:r>
              <a:rPr lang="en-US" b="1" dirty="0" err="1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lang="en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list.</a:t>
            </a:r>
            <a:endParaRPr sz="3000" b="1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6" name="Google Shape;326;p3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6" descr="https://lh6.googleusercontent.com/Stwg2tbqOCo83JT9Y2yEu1fANLsKxMflRvvFKWeYb3TAj30Y7J8pfQYVUDGIG2WD3BMDuWlfz6DL5hrDsxX3W4fH8IREFYyY_727F5f8osu4OvXyDS5QVRQH46Rs9yYkzvD9Frn_tQ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3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3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3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810375" y="829154"/>
            <a:ext cx="7523400" cy="3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</a:t>
            </a:r>
            <a:r>
              <a:rPr lang="en" sz="2400" b="1" i="0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data</a:t>
            </a:r>
            <a:r>
              <a:rPr lang="en" sz="2400" b="1" i="0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4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programming, </a:t>
            </a:r>
            <a:r>
              <a:rPr lang="en" sz="2400" b="1" i="0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is </a:t>
            </a:r>
            <a:r>
              <a:rPr lang="en" sz="24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used. </a:t>
            </a:r>
            <a:endParaRPr sz="24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the help of </a:t>
            </a: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a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set methods</a:t>
            </a:r>
            <a:r>
              <a:rPr lang="en" sz="2400" b="1" i="0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</a:t>
            </a:r>
            <a:r>
              <a:rPr lang="en" sz="24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</a:t>
            </a:r>
            <a:r>
              <a:rPr lang="en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</a:t>
            </a:r>
            <a:r>
              <a:rPr lang="en" sz="2400" b="1" i="0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many operations on </a:t>
            </a: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a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set</a:t>
            </a:r>
            <a:r>
              <a:rPr lang="en" sz="2400" b="1" i="0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24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Built-In functins can also be used on dictionary and set.</a:t>
            </a:r>
            <a:endParaRPr sz="2400" b="1" i="0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92" y="2826374"/>
            <a:ext cx="1229058" cy="2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3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617455" y="754036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/>
          <p:nvPr/>
        </p:nvSpPr>
        <p:spPr>
          <a:xfrm>
            <a:off x="375500" y="1447987"/>
            <a:ext cx="6882000" cy="267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program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lang="en-US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ea typeface="Comic Sans MS"/>
              </a:rPr>
              <a:t>u</a:t>
            </a:r>
            <a:r>
              <a:rPr lang="en-US" altLang="en-US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 </a:t>
            </a:r>
            <a:r>
              <a:rPr lang="en-US" altLang="en-US" sz="1800" b="1" i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the </a:t>
            </a:r>
            <a:r>
              <a:rPr lang="en-US" altLang="en-US" sz="1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get</a:t>
            </a:r>
            <a:r>
              <a:rPr lang="en-US" altLang="en-US" sz="1800" b="1" i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 to print the value of the "model" key of the car dictionary</a:t>
            </a:r>
            <a:r>
              <a:rPr lang="en-US" altLang="en-US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US" altLang="en-US" sz="1800" b="1" i="1" dirty="0" smtClean="0">
              <a:solidFill>
                <a:schemeClr val="tx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en-US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car </a:t>
            </a:r>
            <a:r>
              <a:rPr lang="en-US" altLang="en-US" sz="1800" b="1" i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= { "brand": "Ford", "model": "Mustang", "year": 1964 } </a:t>
            </a:r>
          </a:p>
          <a:p>
            <a:r>
              <a:rPr lang="en-US" altLang="en-US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sym typeface="Comic Sans MS"/>
              </a:rPr>
              <a:t>2. Write a program to change the “year” value from 1964 to 2021.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sym typeface="Comic Sans MS"/>
              </a:rPr>
              <a:t>3. Write a program to add key/value pair “color”:red in a car dictionary. </a:t>
            </a:r>
          </a:p>
          <a:p>
            <a:r>
              <a:rPr lang="en" sz="1800" b="1" i="1" dirty="0" smtClean="0">
                <a:solidFill>
                  <a:srgbClr val="404040"/>
                </a:solidFill>
                <a:latin typeface="Comic Sans MS"/>
                <a:sym typeface="Comic Sans MS"/>
              </a:rPr>
              <a:t>4. Write a program to </a:t>
            </a:r>
            <a:r>
              <a:rPr lang="en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  <a:sym typeface="Comic Sans MS"/>
              </a:rPr>
              <a:t>u</a:t>
            </a:r>
            <a:r>
              <a:rPr lang="en-US" altLang="en-US" sz="1800" b="1" i="1" dirty="0" smtClean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se </a:t>
            </a:r>
            <a:r>
              <a:rPr lang="en-US" altLang="en-US" sz="1800" b="1" i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the </a:t>
            </a:r>
            <a:r>
              <a:rPr lang="en-US" altLang="en-US" sz="1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pop</a:t>
            </a:r>
            <a:r>
              <a:rPr lang="en-US" altLang="en-US" sz="1800" b="1" i="1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 method to remove "model" from the car dictionary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8" name="Google Shape;358;p3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3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617455" y="754036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/>
          <p:nvPr/>
        </p:nvSpPr>
        <p:spPr>
          <a:xfrm>
            <a:off x="375500" y="1738175"/>
            <a:ext cx="6882000" cy="187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Program that takes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</a:t>
            </a: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dictionaries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returns true if they have at least one common element. </a:t>
            </a:r>
            <a:r>
              <a:rPr lang="en" sz="1800" b="1" i="1" dirty="0" smtClean="0">
                <a:solidFill>
                  <a:srgbClr val="404040"/>
                </a:solidFill>
                <a:latin typeface="Comic Sans MS"/>
                <a:sym typeface="Comic Sans MS"/>
              </a:rPr>
              <a:t>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1" name="Google Shape;371;p4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4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3" name="Google Shape;373;p4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/>
          <p:nvPr/>
        </p:nvSpPr>
        <p:spPr>
          <a:xfrm>
            <a:off x="622675" y="1737450"/>
            <a:ext cx="6600058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</a:t>
            </a: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program </a:t>
            </a:r>
            <a:r>
              <a:rPr lang="en" sz="1800" b="1" i="1" u="none" strike="noStrike" cap="none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check if “apple” is present in fruits set or not.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ruits = {“apple”,”banana”,”cherry”}</a:t>
            </a:r>
            <a:endParaRPr lang="en" sz="1800" b="1" i="1" u="none" strike="noStrike" cap="none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Write a program to add “orange” to the fruits set given above.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i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Write a program to remove “banana” from a fruits set.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989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an empty dictionary:</a:t>
            </a:r>
          </a:p>
          <a:p>
            <a:pPr marL="0" indent="0" algn="l">
              <a:buSzPts val="1100"/>
            </a:pPr>
            <a:endParaRPr lang="en-US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{}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FF1493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"Empty Dictionary: "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Output: Empty Dictionary: {}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0" y="754419"/>
            <a:ext cx="7048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989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an empty dictionary:</a:t>
            </a:r>
          </a:p>
          <a:p>
            <a:pPr marL="0" indent="0" algn="l">
              <a:buSzPts val="1100"/>
            </a:pPr>
            <a:endParaRPr lang="en-US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{}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FF1493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"Empty Dictionary: "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Output: Empty Dictionary: {}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989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an empty dictionary:</a:t>
            </a:r>
          </a:p>
          <a:p>
            <a:pPr marL="0" indent="0" algn="l">
              <a:buSzPts val="1100"/>
            </a:pPr>
            <a:endParaRPr lang="en-US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{}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FF1493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"Empty Dictionary: "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Output: Empty Dictionary: {}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1" y="702152"/>
            <a:ext cx="7010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0" y="-989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 </a:t>
            </a:r>
            <a:r>
              <a:rPr lang="en" sz="36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lang="en" sz="3600" b="1" dirty="0" smtClean="0">
                <a:solidFill>
                  <a:schemeClr val="bg2">
                    <a:lumMod val="7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18650" y="693950"/>
            <a:ext cx="8306700" cy="310758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SzPts val="1100"/>
            </a:pP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an empty dictionary:</a:t>
            </a:r>
          </a:p>
          <a:p>
            <a:pPr marL="0" indent="0" algn="l">
              <a:buSzPts val="1100"/>
            </a:pPr>
            <a:endParaRPr lang="en-US" sz="2400" b="1" dirty="0" smtClean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=</a:t>
            </a:r>
            <a:r>
              <a:rPr lang="en-US" altLang="en-US" sz="1400" b="1" dirty="0">
                <a:solidFill>
                  <a:srgbClr val="27323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{}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FF1493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"Empty Dictionary: "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endParaRPr lang="en-US" alt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rgbClr val="006699"/>
                </a:solidFill>
                <a:latin typeface="Comic Sans MS" panose="030F0702030302020204" pitchFamily="66" charset="0"/>
              </a:rPr>
              <a:t>print</a:t>
            </a:r>
            <a:r>
              <a:rPr lang="en-US" altLang="en-US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b="1" dirty="0" err="1">
                <a:solidFill>
                  <a:srgbClr val="FF1493"/>
                </a:solidFill>
                <a:latin typeface="Comic Sans MS" panose="030F0702030302020204" pitchFamily="66" charset="0"/>
              </a:rPr>
              <a:t>Dict</a:t>
            </a:r>
            <a:r>
              <a:rPr lang="en-US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Output: Empty Dictionary: {}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l">
              <a:buSzPts val="1100"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0" y="743627"/>
            <a:ext cx="7058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5505</Words>
  <Application>Microsoft Office PowerPoint</Application>
  <PresentationFormat>On-screen Show (16:9)</PresentationFormat>
  <Paragraphs>650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Consolas</vt:lpstr>
      <vt:lpstr>Raleway</vt:lpstr>
      <vt:lpstr>Comic Sans MS</vt:lpstr>
      <vt:lpstr>Arial</vt:lpstr>
      <vt:lpstr>Calibri</vt:lpstr>
      <vt:lpstr>Simple Light</vt:lpstr>
      <vt:lpstr>Dictionary in Python</vt:lpstr>
      <vt:lpstr>   Why do we need Dictionary? (Why)</vt:lpstr>
      <vt:lpstr> Why do we need Dictionary in Python?</vt:lpstr>
      <vt:lpstr>   What is a Dictionary in Python?</vt:lpstr>
      <vt:lpstr>   Creating a Dictionary in Python?</vt:lpstr>
      <vt:lpstr>   Creating a dictionary in Python?</vt:lpstr>
      <vt:lpstr>   Creating a dictionary in Python?</vt:lpstr>
      <vt:lpstr>   Creating a dictionary in Python?</vt:lpstr>
      <vt:lpstr>   Creating a dictionary in Python?</vt:lpstr>
      <vt:lpstr>   Creating a dictionary in Python?</vt:lpstr>
      <vt:lpstr>  Nested dictionary?</vt:lpstr>
      <vt:lpstr>  Create a nested dictionary in python?</vt:lpstr>
      <vt:lpstr>   Accessing a dictionary element?</vt:lpstr>
      <vt:lpstr>   Accessing a dictionary element?</vt:lpstr>
      <vt:lpstr>   Methods .keys and .values in     dictionary?</vt:lpstr>
      <vt:lpstr>   Deleting a dictionary element?</vt:lpstr>
      <vt:lpstr>   How to check if a dictionary has a   p  particular key?</vt:lpstr>
      <vt:lpstr>   Operations on a dictionary?</vt:lpstr>
      <vt:lpstr>   Extracting a value from dictionary?</vt:lpstr>
      <vt:lpstr>   Add an item in a dictionary?</vt:lpstr>
      <vt:lpstr>   Changing a value in a dictionary?</vt:lpstr>
      <vt:lpstr>   Dictionary is a different from list?</vt:lpstr>
      <vt:lpstr>   Dictionary is a different from list?</vt:lpstr>
      <vt:lpstr>   Dictionary is a different from list?</vt:lpstr>
      <vt:lpstr>   Dictionary is a different from list?</vt:lpstr>
      <vt:lpstr>   Dictionary is a different from list?</vt:lpstr>
      <vt:lpstr>   Dictionary is a different from list?</vt:lpstr>
      <vt:lpstr>   Dictionary is a different from list?</vt:lpstr>
      <vt:lpstr>   Dictionary is a different from list?</vt:lpstr>
      <vt:lpstr>   Dictionary is a different from list?</vt:lpstr>
      <vt:lpstr>   Iterating through a dictionary?</vt:lpstr>
      <vt:lpstr>   Iterating through a dictionary?</vt:lpstr>
      <vt:lpstr>   Dictionary is a different from list?</vt:lpstr>
      <vt:lpstr>   Dictionary Methods?</vt:lpstr>
      <vt:lpstr>Set in Python</vt:lpstr>
      <vt:lpstr>   Why do we need set in Python?</vt:lpstr>
      <vt:lpstr>   What is a set in Python?</vt:lpstr>
      <vt:lpstr>  How set is different from dictionary?</vt:lpstr>
      <vt:lpstr>   Creating a set in Python?</vt:lpstr>
      <vt:lpstr>   Creating a set in Python?</vt:lpstr>
      <vt:lpstr>   Accessing item from a set?</vt:lpstr>
      <vt:lpstr>   Accessing item from a set?</vt:lpstr>
      <vt:lpstr>   How to update a set?</vt:lpstr>
      <vt:lpstr>   How to add an item in a set?</vt:lpstr>
      <vt:lpstr>   How to add an item in a set?</vt:lpstr>
      <vt:lpstr>   How to remove an item in a set?</vt:lpstr>
      <vt:lpstr>   How to remove an item in a set?</vt:lpstr>
      <vt:lpstr>   How to remove an item in a set?</vt:lpstr>
      <vt:lpstr>   How to join two sets?</vt:lpstr>
      <vt:lpstr>   How to join two sets?</vt:lpstr>
      <vt:lpstr>   How to join two sets?</vt:lpstr>
      <vt:lpstr>   Set methods?</vt:lpstr>
      <vt:lpstr>   Set methods?</vt:lpstr>
      <vt:lpstr>   Learning Objective</vt:lpstr>
      <vt:lpstr>   Conclusion</vt:lpstr>
      <vt:lpstr>   Self Assessment</vt:lpstr>
      <vt:lpstr>   Self Assessment</vt:lpstr>
      <vt:lpstr>   Self Assessment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 of these slides are reserved to PF Team as mentioned in the lecture by Dr. Awais  </dc:title>
  <cp:lastModifiedBy>Nazeef</cp:lastModifiedBy>
  <cp:revision>139</cp:revision>
  <dcterms:modified xsi:type="dcterms:W3CDTF">2021-11-04T04:13:06Z</dcterms:modified>
</cp:coreProperties>
</file>