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15" r:id="rId3"/>
    <p:sldId id="257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258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23" r:id="rId23"/>
    <p:sldId id="360" r:id="rId24"/>
    <p:sldId id="361" r:id="rId25"/>
    <p:sldId id="362" r:id="rId26"/>
    <p:sldId id="363" r:id="rId27"/>
    <p:sldId id="364" r:id="rId28"/>
    <p:sldId id="317" r:id="rId29"/>
    <p:sldId id="318" r:id="rId30"/>
    <p:sldId id="319" r:id="rId31"/>
  </p:sldIdLst>
  <p:sldSz cx="9144000" cy="5143500" type="screen16x9"/>
  <p:notesSz cx="6858000" cy="9144000"/>
  <p:embeddedFontLst>
    <p:embeddedFont>
      <p:font typeface="Raleway" panose="020B0604020202020204" charset="0"/>
      <p:regular r:id="rId33"/>
      <p:bold r:id="rId34"/>
      <p:italic r:id="rId35"/>
      <p:boldItalic r:id="rId36"/>
    </p:embeddedFont>
    <p:embeddedFont>
      <p:font typeface="Comic Sans MS" panose="030F0702030302020204" pitchFamily="66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gESjMu+9clPyTkrC+WgycJ3Tyc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8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2054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64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0613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574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712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2936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5922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3697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0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this lecture, you shall be able to </a:t>
            </a:r>
            <a:r>
              <a:rPr lang="en" b="1">
                <a:solidFill>
                  <a:srgbClr val="D15A12"/>
                </a:solidFill>
              </a:rPr>
              <a:t>Explain </a:t>
            </a:r>
            <a:r>
              <a:rPr lang="en" b="1">
                <a:solidFill>
                  <a:srgbClr val="404040"/>
                </a:solidFill>
              </a:rPr>
              <a:t>why we need </a:t>
            </a:r>
            <a:r>
              <a:rPr lang="en" b="1">
                <a:solidFill>
                  <a:srgbClr val="D15A12"/>
                </a:solidFill>
              </a:rPr>
              <a:t>variables </a:t>
            </a:r>
            <a:r>
              <a:rPr lang="en" b="1">
                <a:solidFill>
                  <a:srgbClr val="404040"/>
                </a:solidFill>
              </a:rPr>
              <a:t>and what is their relation to the </a:t>
            </a:r>
            <a:r>
              <a:rPr lang="en" b="1">
                <a:solidFill>
                  <a:srgbClr val="D15A12"/>
                </a:solidFill>
              </a:rPr>
              <a:t>memory</a:t>
            </a:r>
            <a:r>
              <a:rPr lang="en" b="1">
                <a:solidFill>
                  <a:srgbClr val="404040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5853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1644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64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3176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527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912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2757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434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934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42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28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705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485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Programming sekhny ka maksad hia k ham apni real life problem computer ki madad sy solve ker sakhain.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 apni roz mara zindagi main bhot sary decision conditions ki base per lyty hain jesy 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kal barish hoi to ham pick nick per jain 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Agr aaj school ki chuti hoi to main cartoon daikoun 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Agr kal mjy job mill gi to main aap ko party doun ga.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conditions ko programming main handel kerny k leay conditional structure use hoty hain.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41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1350506" y="1912635"/>
            <a:ext cx="63315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sz="45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lang="en" sz="45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r>
              <a:rPr lang="en-US" sz="45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(Cont.)</a:t>
            </a:r>
            <a:endParaRPr sz="4500"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" name="Google Shape;52;p1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 rot="10800000" flipH="1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linspace</a:t>
            </a:r>
            <a:r>
              <a:rPr lang="en-US" sz="3600" b="1" dirty="0" smtClean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r>
              <a:rPr lang="en-US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in Numpy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406321" y="907312"/>
            <a:ext cx="8306700" cy="116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>
              <a:buSzPct val="53921"/>
            </a:pP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The 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numpy.linspace()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 function returns evenly spaced values over a specified interval. The values are generated in the range 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[start, stop]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with 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specified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 number of 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samples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. The endpoint of the interval can optionally be excluded.</a:t>
            </a:r>
            <a:endParaRPr sz="2400" b="1" dirty="0">
              <a:solidFill>
                <a:schemeClr val="tx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90" y="1973627"/>
            <a:ext cx="6606362" cy="2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1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linspace</a:t>
            </a:r>
            <a:r>
              <a:rPr lang="en-US" sz="3600" b="1" dirty="0" smtClean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r>
              <a:rPr lang="en-US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in Numpy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406321" y="907313"/>
            <a:ext cx="8306700" cy="4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>
              <a:buSzPct val="53921"/>
            </a:pP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Example: linspace(start, stop, samples)</a:t>
            </a: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04" y="1478268"/>
            <a:ext cx="6848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4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linspace</a:t>
            </a:r>
            <a:r>
              <a:rPr lang="en-US" sz="3600" b="1" dirty="0" smtClean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r>
              <a:rPr lang="en-US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in Numpy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406321" y="907313"/>
            <a:ext cx="8306700" cy="4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>
              <a:buSzPct val="53921"/>
            </a:pP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Example: </a:t>
            </a:r>
            <a:r>
              <a:rPr lang="en-US" b="1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466850"/>
            <a:ext cx="6972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Indexing and slicing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sz="3600" b="1" dirty="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18650" y="921488"/>
            <a:ext cx="8306700" cy="367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Indexing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Arrays</a:t>
            </a:r>
            <a:r>
              <a:rPr lang="en-US" altLang="en-US" sz="24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 can </a:t>
            </a:r>
            <a:r>
              <a:rPr lang="en-US" altLang="en-US" sz="2400" b="1" dirty="0">
                <a:solidFill>
                  <a:srgbClr val="333333"/>
                </a:solidFill>
                <a:latin typeface="Comic Sans MS" panose="030F0702030302020204" pitchFamily="66" charset="0"/>
              </a:rPr>
              <a:t>be indexed using the standard Python </a:t>
            </a:r>
            <a:r>
              <a:rPr lang="en-US" altLang="en-US" sz="2400" b="1" dirty="0">
                <a:solidFill>
                  <a:srgbClr val="E83E8C"/>
                </a:solidFill>
                <a:latin typeface="Comic Sans MS" panose="030F0702030302020204" pitchFamily="66" charset="0"/>
              </a:rPr>
              <a:t>x[obj]</a:t>
            </a:r>
            <a:r>
              <a:rPr lang="en-US" altLang="en-US" sz="2400" b="1" dirty="0">
                <a:solidFill>
                  <a:srgbClr val="333333"/>
                </a:solidFill>
                <a:latin typeface="Comic Sans MS" panose="030F0702030302020204" pitchFamily="66" charset="0"/>
              </a:rPr>
              <a:t> syntax, where </a:t>
            </a:r>
            <a:r>
              <a:rPr lang="en-US" altLang="en-US" sz="2400" b="1" i="1" dirty="0">
                <a:solidFill>
                  <a:srgbClr val="333333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2400" b="1" dirty="0">
                <a:solidFill>
                  <a:srgbClr val="333333"/>
                </a:solidFill>
                <a:latin typeface="Comic Sans MS" panose="030F0702030302020204" pitchFamily="66" charset="0"/>
              </a:rPr>
              <a:t> is the array and </a:t>
            </a:r>
            <a:r>
              <a:rPr lang="en-US" altLang="en-US" sz="2400" b="1" i="1" dirty="0">
                <a:solidFill>
                  <a:srgbClr val="333333"/>
                </a:solidFill>
                <a:latin typeface="Comic Sans MS" panose="030F0702030302020204" pitchFamily="66" charset="0"/>
              </a:rPr>
              <a:t>obj</a:t>
            </a:r>
            <a:r>
              <a:rPr lang="en-US" altLang="en-US" sz="2400" b="1" dirty="0">
                <a:solidFill>
                  <a:srgbClr val="333333"/>
                </a:solidFill>
                <a:latin typeface="Comic Sans MS" panose="030F0702030302020204" pitchFamily="66" charset="0"/>
              </a:rPr>
              <a:t> the </a:t>
            </a:r>
            <a:r>
              <a:rPr lang="en-US" altLang="en-US" sz="24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selection.</a:t>
            </a:r>
          </a:p>
          <a:p>
            <a:pPr marL="0" indent="0" algn="l">
              <a:buSzPts val="1100"/>
            </a:pPr>
            <a:endParaRPr lang="en-US" altLang="en-US" sz="2400" b="1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US" altLang="en-US" sz="24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There </a:t>
            </a:r>
            <a:r>
              <a:rPr lang="en-US" altLang="en-US" sz="2400" b="1" dirty="0">
                <a:solidFill>
                  <a:srgbClr val="333333"/>
                </a:solidFill>
                <a:latin typeface="Comic Sans MS" panose="030F0702030302020204" pitchFamily="66" charset="0"/>
              </a:rPr>
              <a:t>are three kinds of indexing </a:t>
            </a:r>
            <a:r>
              <a:rPr lang="en-US" altLang="en-US" sz="24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available:</a:t>
            </a:r>
          </a:p>
          <a:p>
            <a:pPr indent="-457200" algn="l">
              <a:buSzPts val="1100"/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field access</a:t>
            </a:r>
          </a:p>
          <a:p>
            <a:pPr indent="-457200" algn="l">
              <a:buSzPts val="1100"/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basic slicing</a:t>
            </a:r>
          </a:p>
          <a:p>
            <a:pPr indent="-457200" algn="l">
              <a:buSzPts val="1100"/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advanced </a:t>
            </a:r>
            <a:r>
              <a:rPr lang="en-US" altLang="en-US" sz="2400" b="1" dirty="0">
                <a:solidFill>
                  <a:srgbClr val="333333"/>
                </a:solidFill>
                <a:latin typeface="Comic Sans MS" panose="030F0702030302020204" pitchFamily="66" charset="0"/>
              </a:rPr>
              <a:t>indexing</a:t>
            </a:r>
            <a:r>
              <a:rPr lang="en-US" altLang="en-US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altLang="en-US" sz="4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09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Indexing and slicing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sz="3600" b="1" dirty="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375500" y="921489"/>
            <a:ext cx="8306700" cy="384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SzPts val="1100"/>
            </a:pPr>
            <a:r>
              <a:rPr lang="en-US" alt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Field access</a:t>
            </a:r>
            <a:r>
              <a:rPr lang="en-US" altLang="en-US" sz="20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: If 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the 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sz="20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 object 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is a </a:t>
            </a:r>
            <a:r>
              <a:rPr lang="en-US" alt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structured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 array the </a:t>
            </a:r>
            <a:r>
              <a:rPr lang="en-US" alt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fields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 of the array can be accessed by </a:t>
            </a:r>
            <a:r>
              <a:rPr lang="en-US" alt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indexing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 the array with </a:t>
            </a:r>
            <a:r>
              <a:rPr lang="en-US" alt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strings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, dictionary-like.</a:t>
            </a:r>
            <a:r>
              <a:rPr lang="en-US" altLang="en-US" sz="105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altLang="en-US" sz="105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US" altLang="en-US" sz="2000" b="1" dirty="0" smtClean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US" altLang="en-US" sz="2000" b="1" dirty="0" smtClean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US" altLang="en-US" sz="2000" b="1" dirty="0" smtClean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US" altLang="en-US" sz="2000" b="1" dirty="0" smtClean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US" altLang="en-US" sz="20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Here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 </a:t>
            </a:r>
            <a:r>
              <a:rPr lang="en-US" altLang="en-US" sz="2000" b="1" dirty="0">
                <a:solidFill>
                  <a:srgbClr val="E83E8C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 is a one-dimensional array of length two whose datatype is a structure with three fields: </a:t>
            </a:r>
            <a:endParaRPr lang="en-US" altLang="en-US" sz="2000" b="1" dirty="0" smtClean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indent="-457200" algn="l">
              <a:buSzPts val="1100"/>
              <a:buAutoNum type="arabicPeriod"/>
            </a:pPr>
            <a:r>
              <a:rPr lang="en-US" altLang="en-US" sz="20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string of length 10 or less named ‘name’, </a:t>
            </a:r>
            <a:endParaRPr lang="en-US" altLang="en-US" sz="2000" b="1" dirty="0" smtClean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indent="-457200" algn="l">
              <a:buSzPts val="1100"/>
              <a:buAutoNum type="arabicPeriod"/>
            </a:pP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20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32-bit integer named ‘age’, and </a:t>
            </a:r>
            <a:endParaRPr lang="en-US" altLang="en-US" sz="2000" b="1" dirty="0" smtClean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indent="-457200" algn="l">
              <a:buSzPts val="1100"/>
              <a:buAutoNum type="arabicPeriod"/>
            </a:pPr>
            <a:r>
              <a:rPr lang="en-US" altLang="en-US" sz="2000" b="1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A 32-bit </a:t>
            </a:r>
            <a:r>
              <a:rPr lang="en-US" altLang="en-US" sz="2000" b="1" dirty="0">
                <a:solidFill>
                  <a:srgbClr val="333333"/>
                </a:solidFill>
                <a:latin typeface="Comic Sans MS" panose="030F0702030302020204" pitchFamily="66" charset="0"/>
              </a:rPr>
              <a:t>float named ‘weight’.</a:t>
            </a:r>
            <a:r>
              <a:rPr lang="en-US" altLang="en-US" sz="105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altLang="en-US" sz="3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09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323164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99" y="2099463"/>
            <a:ext cx="8045302" cy="8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3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Indexing and slicing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sz="3600" b="1" dirty="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375500" y="921489"/>
            <a:ext cx="8306700" cy="384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SzPts val="1100"/>
            </a:pP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If </a:t>
            </a: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you index x at position 1 you get a 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structure</a:t>
            </a:r>
            <a:endParaRPr lang="en-US" altLang="en-US" sz="36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US" altLang="en-US" sz="2000" b="1" dirty="0" smtClean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US" altLang="en-US" sz="2000" b="1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You can access and modify individual fields of a structured array by indexing with the field 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name like</a:t>
            </a:r>
            <a:endParaRPr lang="en-US" altLang="en-US" sz="16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6921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323164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effectLst/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62" y="1389857"/>
            <a:ext cx="2143125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268" y="3055088"/>
            <a:ext cx="5387163" cy="15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Indexing and slicing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sz="3600" b="1" dirty="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18650" y="921488"/>
            <a:ext cx="8306700" cy="367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Slicing: </a:t>
            </a: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in 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python means taking elements from one given index to another given index</a:t>
            </a: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We pass slice instead of index like this: </a:t>
            </a:r>
            <a:r>
              <a:rPr lang="en-US" altLang="en-US" sz="2400" b="1" dirty="0">
                <a:solidFill>
                  <a:srgbClr val="DC143C"/>
                </a:solidFill>
                <a:latin typeface="Comic Sans MS" panose="030F0702030302020204" pitchFamily="66" charset="0"/>
              </a:rPr>
              <a:t>[</a:t>
            </a:r>
            <a:r>
              <a:rPr lang="en-US" altLang="en-US" sz="2400" b="1" i="1" dirty="0">
                <a:solidFill>
                  <a:srgbClr val="DC143C"/>
                </a:solidFill>
                <a:latin typeface="Comic Sans MS" panose="030F0702030302020204" pitchFamily="66" charset="0"/>
              </a:rPr>
              <a:t>start</a:t>
            </a:r>
            <a:r>
              <a:rPr lang="en-US" altLang="en-US" sz="2400" b="1" dirty="0">
                <a:solidFill>
                  <a:srgbClr val="DC143C"/>
                </a:solidFill>
                <a:latin typeface="Comic Sans MS" panose="030F0702030302020204" pitchFamily="66" charset="0"/>
              </a:rPr>
              <a:t>:</a:t>
            </a:r>
            <a:r>
              <a:rPr lang="en-US" altLang="en-US" sz="2400" b="1" i="1" dirty="0">
                <a:solidFill>
                  <a:srgbClr val="DC143C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2400" b="1" dirty="0">
                <a:solidFill>
                  <a:srgbClr val="DC143C"/>
                </a:solidFill>
                <a:latin typeface="Comic Sans MS" panose="030F0702030302020204" pitchFamily="66" charset="0"/>
              </a:rPr>
              <a:t>]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endParaRPr lang="en-US" altLang="en-US" sz="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We can also define the step, like this: </a:t>
            </a:r>
            <a:r>
              <a:rPr lang="en-US" altLang="en-US" sz="2400" b="1" dirty="0">
                <a:solidFill>
                  <a:srgbClr val="DC143C"/>
                </a:solidFill>
                <a:latin typeface="Comic Sans MS" panose="030F0702030302020204" pitchFamily="66" charset="0"/>
              </a:rPr>
              <a:t>[</a:t>
            </a:r>
            <a:r>
              <a:rPr lang="en-US" altLang="en-US" sz="2400" b="1" i="1" dirty="0">
                <a:solidFill>
                  <a:srgbClr val="DC143C"/>
                </a:solidFill>
                <a:latin typeface="Comic Sans MS" panose="030F0702030302020204" pitchFamily="66" charset="0"/>
              </a:rPr>
              <a:t>start</a:t>
            </a:r>
            <a:r>
              <a:rPr lang="en-US" altLang="en-US" sz="2400" b="1" dirty="0">
                <a:solidFill>
                  <a:srgbClr val="DC143C"/>
                </a:solidFill>
                <a:latin typeface="Comic Sans MS" panose="030F0702030302020204" pitchFamily="66" charset="0"/>
              </a:rPr>
              <a:t>:</a:t>
            </a:r>
            <a:r>
              <a:rPr lang="en-US" altLang="en-US" sz="2400" b="1" i="1" dirty="0">
                <a:solidFill>
                  <a:srgbClr val="DC143C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2400" b="1" dirty="0">
                <a:solidFill>
                  <a:srgbClr val="DC143C"/>
                </a:solidFill>
                <a:latin typeface="Comic Sans MS" panose="030F0702030302020204" pitchFamily="66" charset="0"/>
              </a:rPr>
              <a:t>:</a:t>
            </a:r>
            <a:r>
              <a:rPr lang="en-US" altLang="en-US" sz="2400" b="1" i="1" dirty="0">
                <a:solidFill>
                  <a:srgbClr val="DC143C"/>
                </a:solidFill>
                <a:latin typeface="Comic Sans MS" panose="030F0702030302020204" pitchFamily="66" charset="0"/>
              </a:rPr>
              <a:t>step</a:t>
            </a:r>
            <a:r>
              <a:rPr lang="en-US" altLang="en-US" sz="2400" b="1" dirty="0">
                <a:solidFill>
                  <a:srgbClr val="DC143C"/>
                </a:solidFill>
                <a:latin typeface="Comic Sans MS" panose="030F0702030302020204" pitchFamily="66" charset="0"/>
              </a:rPr>
              <a:t>]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endParaRPr lang="en-US" altLang="en-US" sz="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If 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we don't pass start its considered 0</a:t>
            </a:r>
            <a:endParaRPr lang="en-US" altLang="en-US" sz="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If 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we don't pass end its considered length of array in that dimension</a:t>
            </a:r>
            <a:endParaRPr lang="en-US" altLang="en-US" sz="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If 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we don't pass step its considered 1</a:t>
            </a:r>
            <a:endParaRPr lang="en-US" altLang="en-US" sz="4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US" altLang="en-US" sz="2400" b="1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09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9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Indexing and slicing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sz="3600" b="1" dirty="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18650" y="921488"/>
            <a:ext cx="8306700" cy="367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Slicing example 1:			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 2: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 3:				Example 4:</a:t>
            </a: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09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0" y="1578514"/>
            <a:ext cx="3533775" cy="98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805" y="1500259"/>
            <a:ext cx="3771900" cy="1141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00" y="3311266"/>
            <a:ext cx="3657600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928" y="3292216"/>
            <a:ext cx="3848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Indexing and slicing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sz="3600" b="1" dirty="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18650" y="921488"/>
            <a:ext cx="8306700" cy="367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Slicing in 2-D Arrays</a:t>
            </a: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we use </a:t>
            </a: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commas</a:t>
            </a: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to separate multiple arrays for slicing. 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For example, we have following 2D array.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rr = np.array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[[10, 11, 12, 13], [20, 21, 22, 23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]]</a:t>
            </a: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To get values from second array we’ll use this.</a:t>
            </a:r>
          </a:p>
          <a:p>
            <a:pPr marL="34290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</a:pPr>
            <a:r>
              <a:rPr lang="en-US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Arr[1, 2:]</a:t>
            </a:r>
          </a:p>
          <a:p>
            <a:pPr marL="34290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</a:pP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will print all values from second array starting from index 2 of the array till end.</a:t>
            </a: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09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9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Indexing and slicing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sz="3600" b="1" dirty="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18650" y="921488"/>
            <a:ext cx="8306700" cy="367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 1: </a:t>
            </a:r>
            <a:b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From the second element, slice elements from index 1 to index 4 (not included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09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26" y="2405672"/>
            <a:ext cx="5705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2" name="Google Shape;792;p60"/>
          <p:cNvSpPr txBox="1">
            <a:spLocks noGrp="1"/>
          </p:cNvSpPr>
          <p:nvPr>
            <p:ph type="subTitle" idx="1"/>
          </p:nvPr>
        </p:nvSpPr>
        <p:spPr>
          <a:xfrm>
            <a:off x="701875" y="1834275"/>
            <a:ext cx="6632700" cy="2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lecture, we </a:t>
            </a:r>
            <a:r>
              <a:rPr lang="en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will learn how </a:t>
            </a: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create </a:t>
            </a:r>
            <a:r>
              <a:rPr lang="en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b="1" dirty="0" smtClean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lang="en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using NumPy package</a:t>
            </a:r>
            <a:r>
              <a:rPr lang="en" b="1" dirty="0" smtClean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what functions are available for creating different kinds of arrays and </a:t>
            </a:r>
            <a:r>
              <a:rPr lang="en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operations we can perform on </a:t>
            </a:r>
            <a:r>
              <a:rPr lang="en" b="1" dirty="0" smtClean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numpy arrays.</a:t>
            </a:r>
            <a:endParaRPr sz="3000" b="1" dirty="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93" name="Google Shape;793;p6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4" name="Google Shape;794;p6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5" name="Google Shape;795;p6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60" descr="https://lh6.googleusercontent.com/Stwg2tbqOCo83JT9Y2yEu1fANLsKxMflRvvFKWeYb3TAj30Y7J8pfQYVUDGIG2WD3BMDuWlfz6DL5hrDsxX3W4fH8IREFYyY_727F5f8osu4OvXyDS5QVRQH46Rs9yYkzvD9Frn_tQ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2754" y="1075690"/>
            <a:ext cx="1553592" cy="3654642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Indexing and slicing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sz="3600" b="1" dirty="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18650" y="921488"/>
            <a:ext cx="8306700" cy="367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 2: </a:t>
            </a:r>
            <a:b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From both elements, return index 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09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63" y="2271903"/>
            <a:ext cx="5734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7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Indexing and slicing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" sz="3600" b="1" dirty="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18650" y="921488"/>
            <a:ext cx="8306700" cy="367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 3: </a:t>
            </a:r>
            <a:br>
              <a:rPr lang="en-US" alt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From both elements, slice index 1 to index 4 (not included), this will return a 2-D 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array.</a:t>
            </a:r>
            <a:endParaRPr lang="en-US" altLang="en-US" sz="1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09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59" y="2414206"/>
            <a:ext cx="6067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1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Reshaping and Transposing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" name="Google Shape;93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1"/>
          </p:nvPr>
        </p:nvSpPr>
        <p:spPr>
          <a:xfrm>
            <a:off x="418650" y="693949"/>
            <a:ext cx="8306700" cy="396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Transposing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 Reversing the dimensions of an array is called transposing.</a:t>
            </a:r>
          </a:p>
          <a:p>
            <a:pPr marL="0" lvl="0" indent="0" algn="l">
              <a:buSzPts val="1100"/>
            </a:pP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ts val="1100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Numpy library provides a function which takes an array as input and changes it’s dimensions. </a:t>
            </a:r>
          </a:p>
          <a:p>
            <a:pPr marL="0" lvl="0" indent="0" algn="l">
              <a:buSzPts val="1100"/>
            </a:pP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2547273"/>
            <a:ext cx="5981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Reshaping and Transposing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" name="Google Shape;93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1"/>
          </p:nvPr>
        </p:nvSpPr>
        <p:spPr>
          <a:xfrm>
            <a:off x="418650" y="693949"/>
            <a:ext cx="8306700" cy="396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Example: A 4-D array is transposed</a:t>
            </a: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0" y="1514475"/>
            <a:ext cx="83067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Views vs Copy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" name="Google Shape;93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1"/>
          </p:nvPr>
        </p:nvSpPr>
        <p:spPr>
          <a:xfrm>
            <a:off x="418650" y="693949"/>
            <a:ext cx="8306700" cy="396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The main difference between a copy and a view of an array is that the copy is a new array, and the view is just a view of the original array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0" lvl="0" indent="0" algn="l">
              <a:buSzPts val="1100"/>
            </a:pP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ts val="1100"/>
            </a:pPr>
            <a:endParaRPr lang="en-US" sz="1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90" y="1788755"/>
            <a:ext cx="5500577" cy="27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Views vs Copy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" name="Google Shape;93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5"/>
          <p:cNvSpPr/>
          <p:nvPr/>
        </p:nvSpPr>
        <p:spPr>
          <a:xfrm>
            <a:off x="0" y="4919930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1"/>
          </p:nvPr>
        </p:nvSpPr>
        <p:spPr>
          <a:xfrm>
            <a:off x="418650" y="693949"/>
            <a:ext cx="8306700" cy="396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Main </a:t>
            </a: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Difference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  <a:b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en-US" sz="2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The copy </a:t>
            </a:r>
            <a:r>
              <a:rPr lang="en-US" sz="20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owns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 the data and any changes made to the copy 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will not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affect original array, and any changes made to the original array will not affect the copy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algn="l"/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The view </a:t>
            </a:r>
            <a:r>
              <a:rPr lang="en-US" sz="20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does not own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 the data and any changes made to the view will affect the original array, and any changes made to the original array will affect the view.</a:t>
            </a:r>
          </a:p>
          <a:p>
            <a:pPr marL="0" lvl="0" indent="0" algn="l">
              <a:buSzPts val="1100"/>
            </a:pP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ts val="1100"/>
            </a:pPr>
            <a:endParaRPr lang="en-US" sz="1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5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Views vs Copy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" name="Google Shape;93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5"/>
          <p:cNvSpPr/>
          <p:nvPr/>
        </p:nvSpPr>
        <p:spPr>
          <a:xfrm>
            <a:off x="0" y="4919930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1"/>
          </p:nvPr>
        </p:nvSpPr>
        <p:spPr>
          <a:xfrm>
            <a:off x="418650" y="693949"/>
            <a:ext cx="8306700" cy="396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Main </a:t>
            </a: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Difference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  <a:b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en-US" sz="2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The copy </a:t>
            </a:r>
            <a:r>
              <a:rPr lang="en-US" sz="20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owns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 the data and any changes made to the copy 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will not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affect original array, and any changes made to the original array will not affect the copy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algn="l"/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The view </a:t>
            </a:r>
            <a:r>
              <a:rPr lang="en-US" sz="20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does not own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 the data and any changes made to the view will affect the original array, and any changes made to the original array will affect the view.</a:t>
            </a:r>
          </a:p>
          <a:p>
            <a:pPr marL="0" lvl="0" indent="0" algn="l">
              <a:buSzPts val="1100"/>
            </a:pP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ts val="1100"/>
            </a:pPr>
            <a:endParaRPr lang="en-US" sz="1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70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Views vs Copy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" name="Google Shape;93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5"/>
          <p:cNvSpPr/>
          <p:nvPr/>
        </p:nvSpPr>
        <p:spPr>
          <a:xfrm>
            <a:off x="0" y="4919930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1"/>
          </p:nvPr>
        </p:nvSpPr>
        <p:spPr>
          <a:xfrm>
            <a:off x="418650" y="693949"/>
            <a:ext cx="8306700" cy="396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Example:</a:t>
            </a:r>
          </a:p>
          <a:p>
            <a:pPr marL="0" lvl="0" indent="0" algn="l">
              <a:buSzPts val="1100"/>
            </a:pP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ts val="1100"/>
            </a:pP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ts val="1100"/>
            </a:pPr>
            <a:endParaRPr lang="en-US" sz="1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781" y="1338262"/>
            <a:ext cx="4890977" cy="25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4" name="Google Shape;814;p6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5" name="Google Shape;815;p6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6" name="Google Shape;816;p6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62"/>
          <p:cNvSpPr txBox="1"/>
          <p:nvPr/>
        </p:nvSpPr>
        <p:spPr>
          <a:xfrm>
            <a:off x="617455" y="754036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the Following Programs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18" name="Google Shape;81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62"/>
          <p:cNvSpPr/>
          <p:nvPr/>
        </p:nvSpPr>
        <p:spPr>
          <a:xfrm>
            <a:off x="375500" y="1817129"/>
            <a:ext cx="6882000" cy="190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50" tIns="177725" rIns="91425" bIns="50775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to create an array from 10 to 20.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1" i="1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to 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an array from 0 to 100 with difference of 5.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1" i="1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</a:t>
            </a:r>
            <a:r>
              <a:rPr lang="en" sz="1800" b="1" i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to create an array from 20 to 30 with 100 evenly spaced values.</a:t>
            </a:r>
            <a:endParaRPr dirty="0"/>
          </a:p>
        </p:txBody>
      </p:sp>
      <p:sp>
        <p:nvSpPr>
          <p:cNvPr id="820" name="Google Shape;82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26" name="Google Shape;826;p6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7" name="Google Shape;827;p6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8" name="Google Shape;828;p6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3"/>
          <p:cNvSpPr txBox="1"/>
          <p:nvPr/>
        </p:nvSpPr>
        <p:spPr>
          <a:xfrm>
            <a:off x="617455" y="754036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0" name="Google Shape;83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3"/>
          <p:cNvSpPr/>
          <p:nvPr/>
        </p:nvSpPr>
        <p:spPr>
          <a:xfrm>
            <a:off x="375500" y="1738175"/>
            <a:ext cx="6882000" cy="187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50" tIns="177725" rIns="91425" bIns="50775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1" i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the following array [12, 15, 18, 21, 24, 27, 30]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Create a new array starting from value 21 to 27.</a:t>
            </a:r>
            <a:endParaRPr dirty="0"/>
          </a:p>
          <a:p>
            <a:pPr marL="342900" lvl="0" indent="-342900">
              <a:buSzPts val="1800"/>
              <a:buFont typeface="Arial"/>
              <a:buAutoNum type="arabicPeriod"/>
            </a:pPr>
            <a:r>
              <a:rPr lang="en-US" sz="1800" b="1" i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the following array [12, 15, 18, 21, </a:t>
            </a:r>
            <a:r>
              <a:rPr lang="en-US" sz="1800" b="1" i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24, 27, 30, 40, 50, 60]. Create a new array starting from value 40 to the end of array.</a:t>
            </a:r>
            <a:endParaRPr lang="en-US" sz="1800" dirty="0"/>
          </a:p>
        </p:txBody>
      </p:sp>
      <p:sp>
        <p:nvSpPr>
          <p:cNvPr id="832" name="Google Shape;832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-US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rom 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ranges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406321" y="790199"/>
            <a:ext cx="8306700" cy="410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ct val="53921"/>
            </a:pP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Using the </a:t>
            </a:r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numpy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library functions, we can create </a:t>
            </a:r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rrays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from different ranges. A range is a collection of all values within a specified minimum and maximum value. (lower and upper bound)</a:t>
            </a:r>
          </a:p>
          <a:p>
            <a:pPr marL="0" lvl="0" indent="0" algn="l">
              <a:buSzPct val="53921"/>
            </a:pP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i.e. if we say range(5, 10) then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ll numbers {5, 6, 7, 8, 9} will be in this range. </a:t>
            </a:r>
          </a:p>
          <a:p>
            <a:pPr marL="0" lvl="0" indent="0" algn="l">
              <a:buSzPct val="53921"/>
            </a:pP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Maximum value (</a:t>
            </a:r>
            <a:r>
              <a:rPr lang="en-US" sz="2400" b="1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upper bound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 is </a:t>
            </a:r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never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included by default.</a:t>
            </a:r>
          </a:p>
          <a:p>
            <a:pPr marL="0" lvl="0" indent="0" algn="l">
              <a:buSzPct val="53921"/>
            </a:pPr>
            <a:endParaRPr sz="2400" b="1" dirty="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38" name="Google Shape;838;p6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9" name="Google Shape;839;p6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0" name="Google Shape;840;p6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4"/>
          <p:cNvSpPr txBox="1"/>
          <p:nvPr/>
        </p:nvSpPr>
        <p:spPr>
          <a:xfrm>
            <a:off x="622675" y="940875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42" name="Google Shape;84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64"/>
          <p:cNvSpPr/>
          <p:nvPr/>
        </p:nvSpPr>
        <p:spPr>
          <a:xfrm>
            <a:off x="622675" y="1737449"/>
            <a:ext cx="6600058" cy="257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1" i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the following 2-D array [[1,2,3,4,5,6],[9,8,7,6,5,4]]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Create a program which prints 3</a:t>
            </a:r>
            <a:r>
              <a:rPr lang="en" sz="1800" b="1" i="1" u="none" strike="noStrike" cap="none" baseline="30000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rd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element from each array (as new array).</a:t>
            </a:r>
            <a:endParaRPr lang="en" sz="1800" b="1" i="1" u="none" strike="noStrike" cap="none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endParaRPr lang="en" sz="1800" b="1" i="1" dirty="0">
              <a:solidFill>
                <a:srgbClr val="404040"/>
              </a:solidFill>
              <a:latin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1" i="1" dirty="0" smtClean="0">
                <a:solidFill>
                  <a:srgbClr val="404040"/>
                </a:solidFill>
                <a:latin typeface="Comic Sans MS"/>
                <a:sym typeface="Comic Sans MS"/>
              </a:rPr>
              <a:t>Take the 2D array from Question 1 and change the shape of the array.</a:t>
            </a:r>
            <a:endParaRPr dirty="0"/>
          </a:p>
        </p:txBody>
      </p:sp>
      <p:sp>
        <p:nvSpPr>
          <p:cNvPr id="844" name="Google Shape;84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</a:t>
            </a:r>
            <a:r>
              <a:rPr lang="en-US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rom 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ranges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406321" y="790200"/>
            <a:ext cx="8306700" cy="133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>
              <a:buSzPct val="53921"/>
            </a:pP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Let’s look at the functions which can help us in generating arrays by specifying different ranges.</a:t>
            </a:r>
          </a:p>
          <a:p>
            <a:pPr marL="0" lvl="0" indent="0" algn="l">
              <a:buSzPct val="53921"/>
            </a:pP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ct val="53921"/>
            </a:pP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Numpy provides following functions:</a:t>
            </a:r>
          </a:p>
          <a:p>
            <a:pPr marL="342900" lvl="0" algn="l">
              <a:buSzPct val="53921"/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ct val="53921"/>
            </a:pPr>
            <a:endParaRPr sz="2400" b="1" dirty="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4" y="2174072"/>
            <a:ext cx="8243194" cy="27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7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arange</a:t>
            </a:r>
            <a:r>
              <a:rPr lang="en-US" sz="3600" b="1" dirty="0" smtClean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r>
              <a:rPr lang="en-US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in Numpy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406321" y="790200"/>
            <a:ext cx="8306700" cy="91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ct val="53921"/>
            </a:pP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arange()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works like the range function in python. It is used to create a list of integers within the range of numbers. </a:t>
            </a:r>
            <a:endParaRPr lang="en-US" sz="2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ct val="53921"/>
            </a:pPr>
            <a:endParaRPr sz="2400" b="1" dirty="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95" y="1580400"/>
            <a:ext cx="7896447" cy="31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3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arange</a:t>
            </a:r>
            <a:r>
              <a:rPr lang="en-US" sz="3600" b="1" dirty="0" smtClean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r>
              <a:rPr lang="en-US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in Numpy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406321" y="790200"/>
            <a:ext cx="8306700" cy="91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ct val="53921"/>
            </a:pP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arange()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works like the range function in python. It is used to create a list of integers within the range of numbers. </a:t>
            </a:r>
            <a:endParaRPr lang="en-US" sz="2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ct val="53921"/>
            </a:pPr>
            <a:endParaRPr sz="2400" b="1" dirty="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4" y="1580399"/>
            <a:ext cx="8307572" cy="33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6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arange</a:t>
            </a:r>
            <a:r>
              <a:rPr lang="en-US" sz="3600" b="1" dirty="0" smtClean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r>
              <a:rPr lang="en-US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in Numpy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406321" y="907312"/>
            <a:ext cx="8306700" cy="18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ct val="53921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 1: only using the required attribute (</a:t>
            </a: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stop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).</a:t>
            </a:r>
          </a:p>
          <a:p>
            <a:pPr marL="0" lvl="0" indent="0" algn="l">
              <a:buSzPct val="53921"/>
            </a:pPr>
            <a:endParaRPr lang="en-US" sz="2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ct val="53921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If we only specify stop attribute, then it will create array starting from </a:t>
            </a: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zero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till the stop value (stop value will not be included).</a:t>
            </a:r>
          </a:p>
          <a:p>
            <a:pPr marL="0" lvl="0" indent="0" algn="l">
              <a:buSzPct val="53921"/>
            </a:pPr>
            <a:endParaRPr lang="en-US" sz="2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ct val="53921"/>
            </a:pPr>
            <a:endParaRPr sz="2400" b="1" dirty="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158" y="2750287"/>
            <a:ext cx="3664689" cy="14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arange</a:t>
            </a:r>
            <a:r>
              <a:rPr lang="en-US" sz="3600" b="1" dirty="0" smtClean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r>
              <a:rPr lang="en-US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in Numpy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406321" y="907312"/>
            <a:ext cx="8306700" cy="18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ct val="53921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 2: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U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sing start and stop attributes.</a:t>
            </a:r>
          </a:p>
          <a:p>
            <a:pPr marL="0" lvl="0" indent="0" algn="l">
              <a:buSzPct val="53921"/>
            </a:pPr>
            <a:endParaRPr lang="en-US" sz="2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ct val="53921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The array will be created starting from </a:t>
            </a: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start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value and will end at </a:t>
            </a: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stop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value with the difference of </a:t>
            </a: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between any two consecutive array values.</a:t>
            </a:r>
          </a:p>
          <a:p>
            <a:pPr marL="0" lvl="0" indent="0" algn="l">
              <a:buSzPct val="53921"/>
            </a:pPr>
            <a:endParaRPr sz="2400" b="1" dirty="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208" y="2970419"/>
            <a:ext cx="2866250" cy="1431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01" y="2931490"/>
            <a:ext cx="3990975" cy="13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0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3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arange</a:t>
            </a:r>
            <a:r>
              <a:rPr lang="en-US" sz="3600" b="1" dirty="0" smtClean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r>
              <a:rPr lang="en-US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in Numpy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406321" y="907312"/>
            <a:ext cx="8306700" cy="18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ct val="53921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 3: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U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sing all 3 attributes (start, stop, step).</a:t>
            </a:r>
          </a:p>
          <a:p>
            <a:pPr marL="0" lvl="0" indent="0" algn="l">
              <a:buSzPct val="53921"/>
            </a:pPr>
            <a:endParaRPr lang="en-US" sz="2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ct val="53921"/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The array will be created starting from </a:t>
            </a: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start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value and will end at </a:t>
            </a: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stop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value with the difference of value given in </a:t>
            </a:r>
            <a:r>
              <a:rPr 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step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between any two consecutive array values.</a:t>
            </a:r>
          </a:p>
          <a:p>
            <a:pPr marL="0" lvl="0" indent="0" algn="l">
              <a:buSzPct val="53921"/>
            </a:pPr>
            <a:endParaRPr sz="2400" b="1" dirty="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5" y="3105320"/>
            <a:ext cx="2886075" cy="1162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858" y="2931490"/>
            <a:ext cx="40386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65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3295</Words>
  <Application>Microsoft Office PowerPoint</Application>
  <PresentationFormat>On-screen Show (16:9)</PresentationFormat>
  <Paragraphs>309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Raleway</vt:lpstr>
      <vt:lpstr>Comic Sans MS</vt:lpstr>
      <vt:lpstr>Symbol</vt:lpstr>
      <vt:lpstr>Wingdings</vt:lpstr>
      <vt:lpstr>Arial</vt:lpstr>
      <vt:lpstr>Simple Light</vt:lpstr>
      <vt:lpstr>Arrays in Python (Cont.)</vt:lpstr>
      <vt:lpstr>   Learning Objective</vt:lpstr>
      <vt:lpstr>   Creating Arrays from ranges?</vt:lpstr>
      <vt:lpstr>   Creating Arrays from ranges?</vt:lpstr>
      <vt:lpstr>   arange() function in Numpy</vt:lpstr>
      <vt:lpstr>   arange() function in Numpy</vt:lpstr>
      <vt:lpstr>   arange() function in Numpy</vt:lpstr>
      <vt:lpstr>   arange() function in Numpy</vt:lpstr>
      <vt:lpstr>   arange() function in Numpy</vt:lpstr>
      <vt:lpstr>   linspace() function in Numpy</vt:lpstr>
      <vt:lpstr>   linspace() function in Numpy</vt:lpstr>
      <vt:lpstr>   linspace() function in Numpy</vt:lpstr>
      <vt:lpstr>   Indexing and slicing Arrays in Python?</vt:lpstr>
      <vt:lpstr>   Indexing and slicing Arrays in Python?</vt:lpstr>
      <vt:lpstr>   Indexing and slicing Arrays in Python?</vt:lpstr>
      <vt:lpstr>   Indexing and slicing Arrays in Python?</vt:lpstr>
      <vt:lpstr>   Indexing and slicing Arrays in Python?</vt:lpstr>
      <vt:lpstr>   Indexing and slicing Arrays in Python?</vt:lpstr>
      <vt:lpstr>   Indexing and slicing Arrays in Python?</vt:lpstr>
      <vt:lpstr>   Indexing and slicing Arrays in Python?</vt:lpstr>
      <vt:lpstr>   Indexing and slicing Arrays in Python?</vt:lpstr>
      <vt:lpstr>   Reshaping and Transposing</vt:lpstr>
      <vt:lpstr>   Reshaping and Transposing</vt:lpstr>
      <vt:lpstr>   Views vs Copy</vt:lpstr>
      <vt:lpstr>   Views vs Copy</vt:lpstr>
      <vt:lpstr>   Views vs Copy</vt:lpstr>
      <vt:lpstr>   Views vs Copy</vt:lpstr>
      <vt:lpstr>   Self Assessment</vt:lpstr>
      <vt:lpstr>   Self Assessment</vt:lpstr>
      <vt:lpstr>   Self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Python</dc:title>
  <cp:lastModifiedBy>Atta Ur Rehman</cp:lastModifiedBy>
  <cp:revision>124</cp:revision>
  <dcterms:modified xsi:type="dcterms:W3CDTF">2021-11-19T18:10:22Z</dcterms:modified>
</cp:coreProperties>
</file>