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BG2Dzjhv421yALTJCdKurWIR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1350506" y="1264444"/>
            <a:ext cx="6331500" cy="16918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5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Python Programming</a:t>
            </a:r>
            <a:endParaRPr b="1" sz="45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" name="Google Shape;52;p1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Naming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variables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9" name="Google Shape;159;p1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>
            <p:ph idx="1" type="subTitle"/>
          </p:nvPr>
        </p:nvSpPr>
        <p:spPr>
          <a:xfrm>
            <a:off x="418650" y="1002075"/>
            <a:ext cx="6872488" cy="12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b="1" lang="en-US" sz="6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1" lang="en-US" sz="6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lang="en-US" sz="6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have a short name (like x and y) or a more descriptive name (age, carname, total_volume).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583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4583"/>
              <a:buFont typeface="Arial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Naming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variables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0" name="Google Shape;170;p1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1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>
            <p:ph idx="1" type="subTitle"/>
          </p:nvPr>
        </p:nvSpPr>
        <p:spPr>
          <a:xfrm>
            <a:off x="418650" y="1002074"/>
            <a:ext cx="6872488" cy="524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b="1" lang="en-US" sz="6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for Python </a:t>
            </a:r>
            <a:r>
              <a:rPr b="1" lang="en-US" sz="6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r>
              <a:rPr b="1" lang="en-US" sz="6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583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4583"/>
              <a:buFont typeface="Arial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418650" y="1402937"/>
            <a:ext cx="6955482" cy="905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1.	A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 must start with a 	letter or the underscore character</a:t>
            </a:r>
            <a:endParaRPr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418650" y="2211026"/>
            <a:ext cx="6955482" cy="905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2.	A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 cannot start with a 	number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418650" y="2992807"/>
            <a:ext cx="6955482" cy="127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3.	A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 can only contain 	alphanumeric characters and 	underscores (A-z, 0-9, and _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Naming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variables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4" name="Google Shape;184;p1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>
            <p:ph idx="1" type="subTitle"/>
          </p:nvPr>
        </p:nvSpPr>
        <p:spPr>
          <a:xfrm>
            <a:off x="418650" y="1002074"/>
            <a:ext cx="6872488" cy="524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b="1" lang="en-US" sz="6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for Python </a:t>
            </a:r>
            <a:r>
              <a:rPr b="1" lang="en-US" sz="6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r>
              <a:rPr b="1" lang="en-US" sz="6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583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4583"/>
              <a:buFont typeface="Arial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418650" y="1402937"/>
            <a:ext cx="6955482" cy="11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4.	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i="0" lang="en-US" sz="2400" u="none" cap="none" strike="noStrike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names are case-sensitive 	(age, Age and AGE are three 	different variables)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Illegal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names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6" name="Google Shape;196;p1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 txBox="1"/>
          <p:nvPr>
            <p:ph idx="1" type="subTitle"/>
          </p:nvPr>
        </p:nvSpPr>
        <p:spPr>
          <a:xfrm>
            <a:off x="418650" y="1002074"/>
            <a:ext cx="6872488" cy="12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2myvar = "John"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my-var = "John"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my var = "John"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418650" y="2274127"/>
            <a:ext cx="6872488" cy="12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of the variables defined above are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illegal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Arithmetic operators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8" name="Google Shape;208;p1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1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299300" y="774650"/>
            <a:ext cx="6566719" cy="3494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858000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989" y="916542"/>
            <a:ext cx="6127011" cy="331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Arithmetic operators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examples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0" name="Google Shape;220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858000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478808" y="870900"/>
            <a:ext cx="6872488" cy="541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Addition:</a:t>
            </a:r>
            <a:endParaRPr/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9977" y="1411705"/>
            <a:ext cx="5010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Activity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2" name="Google Shape;232;p1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858000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/>
        </p:nvSpPr>
        <p:spPr>
          <a:xfrm>
            <a:off x="478808" y="870900"/>
            <a:ext cx="6872488" cy="909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 to use other arithmetic operations given in the table.</a:t>
            </a:r>
            <a:endParaRPr/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5314" y="1829458"/>
            <a:ext cx="4779476" cy="258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 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calculation example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4" name="Google Shape;244;p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7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858000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 txBox="1"/>
          <p:nvPr/>
        </p:nvSpPr>
        <p:spPr>
          <a:xfrm>
            <a:off x="478808" y="870899"/>
            <a:ext cx="6872488" cy="79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Mean: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Program to calculate the average of first five even numbers.</a:t>
            </a:r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277" y="1937556"/>
            <a:ext cx="55435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Strings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" name="Google Shape;256;p1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1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300" y="914150"/>
            <a:ext cx="6654950" cy="1263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Strings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 are surrounded by either single quotation marks, or double quotation marks.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1" name="Google Shape;2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50512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299300" y="2238531"/>
            <a:ext cx="6654950" cy="467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'hello'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same as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"hello"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Strings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8" name="Google Shape;268;p1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299300" y="914150"/>
            <a:ext cx="6654950" cy="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display a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string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literal with the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print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50512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562" y="2001462"/>
            <a:ext cx="39528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Objectives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75501" y="924812"/>
            <a:ext cx="6632699" cy="865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Students shall be able to define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their use in programming.</a:t>
            </a:r>
            <a:endParaRPr/>
          </a:p>
          <a:p>
            <a:pPr indent="-279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" name="Google Shape;62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75500" y="1805740"/>
            <a:ext cx="66327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Students shall learn the use of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arithmetic operators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279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75500" y="2579439"/>
            <a:ext cx="66327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Students shall learn the use of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function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279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75500" y="3412010"/>
            <a:ext cx="6632700" cy="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Students shall learn the use of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279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75499" y="3938565"/>
            <a:ext cx="6987827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Students shall learn how to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the input from the user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279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Assigning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0" name="Google Shape;280;p2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2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2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299300" y="914149"/>
            <a:ext cx="6654950" cy="1227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Assigning a string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a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done with the variable name followed by an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 sign (=)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the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50512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3662" y="2211503"/>
            <a:ext cx="3876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Multi-line strings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21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299300" y="914150"/>
            <a:ext cx="6654950" cy="95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assign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multiline string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variable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using three quotes: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075" y="1759920"/>
            <a:ext cx="5591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Comments 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python </a:t>
            </a:r>
            <a:endParaRPr b="1" sz="3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4" name="Google Shape;304;p2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2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50512" y="874295"/>
            <a:ext cx="2072900" cy="39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/>
          <p:nvPr/>
        </p:nvSpPr>
        <p:spPr>
          <a:xfrm>
            <a:off x="375500" y="914150"/>
            <a:ext cx="6654950" cy="9266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starts with a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python will ignore them: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6475" y="1910715"/>
            <a:ext cx="51339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Google Shape;316;p23"/>
          <p:cNvSpPr txBox="1"/>
          <p:nvPr>
            <p:ph idx="1" type="subTitle"/>
          </p:nvPr>
        </p:nvSpPr>
        <p:spPr>
          <a:xfrm>
            <a:off x="529389" y="1363579"/>
            <a:ext cx="6805186" cy="2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learnt about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variables, assignment statements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arithmetic operators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function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strings 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getting input from user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b="1" sz="240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7" name="Google Shape;317;p2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2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2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Stwg2tbqOCo83JT9Y2yEu1fANLsKxMflRvvFKWeYb3TAj30Y7J8pfQYVUDGIG2WD3BMDuWlfz6DL5hrDsxX3W4fH8IREFYyY_727F5f8osu4OvXyDS5QVRQH46Rs9yYkzvD9Frn_tQM" id="320" name="Google Shape;3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2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2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 sz="36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810375" y="829154"/>
            <a:ext cx="75234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wrote our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python program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learned about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their use in programming </a:t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program computers to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something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we use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 language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high-level programming language that is used  to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computer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perform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tasks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First </a:t>
            </a: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program!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6" name="Google Shape;76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>
            <p:ph idx="1" type="subTitle"/>
          </p:nvPr>
        </p:nvSpPr>
        <p:spPr>
          <a:xfrm>
            <a:off x="418649" y="1002075"/>
            <a:ext cx="8324297" cy="625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write our first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program.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4858" y="1893525"/>
            <a:ext cx="48863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What if we want to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input from user?</a:t>
            </a:r>
            <a:endParaRPr b="1" sz="32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idx="1" type="subTitle"/>
          </p:nvPr>
        </p:nvSpPr>
        <p:spPr>
          <a:xfrm>
            <a:off x="418650" y="1002075"/>
            <a:ext cx="7101088" cy="1019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take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user we need a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store the value entered by the user.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406275" y="1939071"/>
            <a:ext cx="7101088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called a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18650" y="2613661"/>
            <a:ext cx="7101088" cy="849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Everyone of us has used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mathematics.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8650" y="3501542"/>
            <a:ext cx="7101088" cy="849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x=10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where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‘x’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variable and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value which will be stored in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‘x’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How does a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works in computer?</a:t>
            </a:r>
            <a:endParaRPr b="1" sz="32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" name="Google Shape;102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>
            <p:ph idx="1" type="subTitle"/>
          </p:nvPr>
        </p:nvSpPr>
        <p:spPr>
          <a:xfrm>
            <a:off x="418650" y="1002075"/>
            <a:ext cx="7101088" cy="1122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‘x’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represents a memory cell in RAM and the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 ’10’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stored in that memory cell.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1990" y="2124229"/>
            <a:ext cx="38100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example</a:t>
            </a:r>
            <a:endParaRPr b="1" sz="32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" name="Google Shape;114;p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511" y="1176337"/>
            <a:ext cx="44291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Assignment statement</a:t>
            </a:r>
            <a:r>
              <a:rPr b="1" lang="en-US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python 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7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6715" y="1185862"/>
            <a:ext cx="44196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Taking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from user</a:t>
            </a:r>
            <a:endParaRPr b="1" sz="32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6" name="Google Shape;136;p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>
            <p:ph idx="1" type="subTitle"/>
          </p:nvPr>
        </p:nvSpPr>
        <p:spPr>
          <a:xfrm>
            <a:off x="418650" y="1002075"/>
            <a:ext cx="7101088" cy="1122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Lets modify the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“Hello World”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program and replace the </a:t>
            </a:r>
            <a:r>
              <a:rPr b="1" lang="en-US" sz="24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“World”</a:t>
            </a:r>
            <a:r>
              <a:rPr b="1" lang="en-US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user’s 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375500" y="2010673"/>
            <a:ext cx="7101088" cy="1122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take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the user we use </a:t>
            </a:r>
            <a:r>
              <a:rPr b="1" i="0" lang="en-US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method</a:t>
            </a:r>
            <a:r>
              <a:rPr b="1" i="0" lang="en-US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python.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Taking </a:t>
            </a:r>
            <a:r>
              <a:rPr b="1" lang="en-US" sz="32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from user </a:t>
            </a:r>
            <a:r>
              <a:rPr b="1" lang="en-US" sz="32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(example)</a:t>
            </a:r>
            <a:endParaRPr b="1" sz="32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8" name="Google Shape;148;p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b="0" i="0" sz="18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716" y="877930"/>
            <a:ext cx="2019817" cy="398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766" y="1114425"/>
            <a:ext cx="59055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