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Libre Franklin" charset="0"/>
      <p:regular r:id="rId26"/>
      <p:bold r:id="rId27"/>
      <p:italic r:id="rId28"/>
      <p:boldItalic r:id="rId29"/>
    </p:embeddedFont>
    <p:embeddedFont>
      <p:font typeface="Raleway" charset="0"/>
      <p:regular r:id="rId30"/>
      <p:bold r:id="rId31"/>
      <p:italic r:id="rId32"/>
      <p:boldItalic r:id="rId33"/>
    </p:embeddedFont>
    <p:embeddedFont>
      <p:font typeface="Comic Sans MS" pitchFamily="66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anApOHcQbkVUAZjPXDq17HRdu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6913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8" name="Google Shape;238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61" name="Google Shape;261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Something about high and low level languages. </a:t>
            </a:r>
            <a:endParaRPr/>
          </a:p>
        </p:txBody>
      </p:sp>
      <p:sp>
        <p:nvSpPr>
          <p:cNvPr id="300" name="Google Shape;30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a727a20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fa727a20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Something about high and low level languages. </a:t>
            </a:r>
            <a:endParaRPr/>
          </a:p>
        </p:txBody>
      </p:sp>
      <p:sp>
        <p:nvSpPr>
          <p:cNvPr id="316" name="Google Shape;316;gfa727a203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9" name="Google Shape;1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body" idx="1"/>
          </p:nvPr>
        </p:nvSpPr>
        <p:spPr>
          <a:xfrm>
            <a:off x="970613" y="1257300"/>
            <a:ext cx="72027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100"/>
            </a:lvl5pPr>
            <a:lvl6pPr marL="2743200" lvl="5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100"/>
            </a:lvl6pPr>
            <a:lvl7pPr marL="3200400" lvl="6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100"/>
            </a:lvl7pPr>
            <a:lvl8pPr marL="3657600" lvl="7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100"/>
            </a:lvl8pPr>
            <a:lvl9pPr marL="4114800" lvl="8" indent="-30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■"/>
              <a:defRPr sz="11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dt" idx="10"/>
          </p:nvPr>
        </p:nvSpPr>
        <p:spPr>
          <a:xfrm>
            <a:off x="954084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603999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350506" y="1264444"/>
            <a:ext cx="6331500" cy="169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Logic</a:t>
            </a:r>
            <a:endParaRPr sz="45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4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4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45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 Symbols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45"/>
          <p:cNvSpPr txBox="1"/>
          <p:nvPr/>
        </p:nvSpPr>
        <p:spPr>
          <a:xfrm>
            <a:off x="375500" y="1013962"/>
            <a:ext cx="7737142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symbols have different meanings. </a:t>
            </a:r>
            <a:b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 common symbols are shown below: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45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45"/>
          <p:cNvSpPr txBox="1"/>
          <p:nvPr/>
        </p:nvSpPr>
        <p:spPr>
          <a:xfrm>
            <a:off x="760121" y="2306912"/>
            <a:ext cx="6903959" cy="10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4.	The Arrow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show the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process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" name="Google Shape;189;p45"/>
          <p:cNvCxnSpPr/>
          <p:nvPr/>
        </p:nvCxnSpPr>
        <p:spPr>
          <a:xfrm>
            <a:off x="3607032" y="3646449"/>
            <a:ext cx="0" cy="903249"/>
          </a:xfrm>
          <a:prstGeom prst="straightConnector1">
            <a:avLst/>
          </a:prstGeom>
          <a:noFill/>
          <a:ln w="63500" cap="flat" cmpd="sng">
            <a:solidFill>
              <a:srgbClr val="FFCC8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45"/>
          <p:cNvCxnSpPr/>
          <p:nvPr/>
        </p:nvCxnSpPr>
        <p:spPr>
          <a:xfrm>
            <a:off x="3778020" y="3722649"/>
            <a:ext cx="768900" cy="760800"/>
          </a:xfrm>
          <a:prstGeom prst="bentConnector3">
            <a:avLst>
              <a:gd name="adj1" fmla="val 99741"/>
            </a:avLst>
          </a:prstGeom>
          <a:noFill/>
          <a:ln w="63500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1" name="Google Shape;191;p45" descr="Flowchart - Free electronic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4080" y="748"/>
            <a:ext cx="1479920" cy="14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928037" y="1757085"/>
            <a:ext cx="1656175" cy="307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5"/>
          <p:cNvSpPr txBox="1"/>
          <p:nvPr/>
        </p:nvSpPr>
        <p:spPr>
          <a:xfrm>
            <a:off x="3648650" y="4353436"/>
            <a:ext cx="11908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4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 Symbols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375500" y="1013962"/>
            <a:ext cx="7737142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symbols have different meanings. </a:t>
            </a:r>
            <a:b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 common symbols are shown below: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728222" y="2307679"/>
            <a:ext cx="6903959" cy="10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5.	The Parallelogram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represent the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6" name="Google Shape;206;p46" descr="Flowchart - Free electronic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4080" y="748"/>
            <a:ext cx="1479920" cy="14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928037" y="1757085"/>
            <a:ext cx="1656175" cy="307367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6"/>
          <p:cNvSpPr/>
          <p:nvPr/>
        </p:nvSpPr>
        <p:spPr>
          <a:xfrm>
            <a:off x="2681176" y="3715376"/>
            <a:ext cx="1318500" cy="812100"/>
          </a:xfrm>
          <a:prstGeom prst="parallelogram">
            <a:avLst>
              <a:gd name="adj" fmla="val 25000"/>
            </a:avLst>
          </a:prstGeom>
          <a:solidFill>
            <a:srgbClr val="FFCC8B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09" name="Google Shape;209;p46"/>
          <p:cNvSpPr/>
          <p:nvPr/>
        </p:nvSpPr>
        <p:spPr>
          <a:xfrm>
            <a:off x="2246525" y="3992700"/>
            <a:ext cx="557700" cy="1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9525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6"/>
          <p:cNvSpPr/>
          <p:nvPr/>
        </p:nvSpPr>
        <p:spPr>
          <a:xfrm>
            <a:off x="4513151" y="3712214"/>
            <a:ext cx="1318500" cy="812100"/>
          </a:xfrm>
          <a:prstGeom prst="parallelogram">
            <a:avLst>
              <a:gd name="adj" fmla="val 25000"/>
            </a:avLst>
          </a:prstGeom>
          <a:solidFill>
            <a:srgbClr val="FFCC8B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211" name="Google Shape;211;p46"/>
          <p:cNvSpPr/>
          <p:nvPr/>
        </p:nvSpPr>
        <p:spPr>
          <a:xfrm>
            <a:off x="5754900" y="3989538"/>
            <a:ext cx="557700" cy="1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9525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4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4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47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1102913" y="985033"/>
            <a:ext cx="5486401" cy="150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flowchart that takes two values from the user and print the greater number.</a:t>
            </a:r>
            <a:endParaRPr sz="36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3" name="Google Shape;22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87" y="1739994"/>
            <a:ext cx="1656175" cy="307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 rotWithShape="1">
          <a:blip r:embed="rId4">
            <a:alphaModFix/>
          </a:blip>
          <a:srcRect l="35870" t="25207" r="42026" b="62846"/>
          <a:stretch/>
        </p:blipFill>
        <p:spPr>
          <a:xfrm>
            <a:off x="6411430" y="264740"/>
            <a:ext cx="2732570" cy="83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 rotWithShape="1">
          <a:blip r:embed="rId4">
            <a:alphaModFix/>
          </a:blip>
          <a:srcRect l="35870" t="37154" r="42026" b="49765"/>
          <a:stretch/>
        </p:blipFill>
        <p:spPr>
          <a:xfrm>
            <a:off x="6411430" y="1095154"/>
            <a:ext cx="2732570" cy="90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 rotWithShape="1">
          <a:blip r:embed="rId4">
            <a:alphaModFix/>
          </a:blip>
          <a:srcRect l="35870" t="75261" r="42026" b="8612"/>
          <a:stretch/>
        </p:blipFill>
        <p:spPr>
          <a:xfrm>
            <a:off x="6411430" y="3744032"/>
            <a:ext cx="2732570" cy="112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7"/>
          <p:cNvPicPr preferRelativeResize="0"/>
          <p:nvPr/>
        </p:nvPicPr>
        <p:blipFill rotWithShape="1">
          <a:blip r:embed="rId5">
            <a:alphaModFix/>
          </a:blip>
          <a:srcRect l="30227" t="44964" r="39888" b="43948"/>
          <a:stretch/>
        </p:blipFill>
        <p:spPr>
          <a:xfrm>
            <a:off x="6409525" y="3194675"/>
            <a:ext cx="2732574" cy="5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7"/>
          <p:cNvPicPr preferRelativeResize="0"/>
          <p:nvPr/>
        </p:nvPicPr>
        <p:blipFill rotWithShape="1">
          <a:blip r:embed="rId6">
            <a:alphaModFix/>
          </a:blip>
          <a:srcRect l="35577" t="36299" r="45311" b="55268"/>
          <a:stretch/>
        </p:blipFill>
        <p:spPr>
          <a:xfrm>
            <a:off x="6928225" y="2834213"/>
            <a:ext cx="1945850" cy="3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7"/>
          <p:cNvPicPr preferRelativeResize="0"/>
          <p:nvPr/>
        </p:nvPicPr>
        <p:blipFill rotWithShape="1">
          <a:blip r:embed="rId4">
            <a:alphaModFix/>
          </a:blip>
          <a:srcRect l="35870" t="50236" r="42026" b="37455"/>
          <a:stretch/>
        </p:blipFill>
        <p:spPr>
          <a:xfrm>
            <a:off x="6411425" y="2004375"/>
            <a:ext cx="2732574" cy="8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7"/>
          <p:cNvSpPr txBox="1"/>
          <p:nvPr/>
        </p:nvSpPr>
        <p:spPr>
          <a:xfrm>
            <a:off x="1102925" y="2268098"/>
            <a:ext cx="5486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Start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1117150" y="2608501"/>
            <a:ext cx="54864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input number1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input number2</a:t>
            </a: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97875" y="3275374"/>
            <a:ext cx="548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if number1 is greater than number2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1097875" y="4528442"/>
            <a:ext cx="54864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Stop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1128300" y="3526713"/>
            <a:ext cx="54864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“number1 is greater”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	else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	print “number2 is greater”</a:t>
            </a: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4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4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48"/>
          <p:cNvSpPr txBox="1">
            <a:spLocks noGrp="1"/>
          </p:cNvSpPr>
          <p:nvPr>
            <p:ph type="title"/>
          </p:nvPr>
        </p:nvSpPr>
        <p:spPr>
          <a:xfrm>
            <a:off x="42532" y="15764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Program Structure in Python: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375500" y="955764"/>
            <a:ext cx="6907574" cy="57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r>
              <a:rPr lang="en" sz="24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programs discussed in last lecture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48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358247" y="1895095"/>
            <a:ext cx="3299353" cy="1052423"/>
          </a:xfrm>
          <a:prstGeom prst="rect">
            <a:avLst/>
          </a:prstGeom>
          <a:gradFill>
            <a:gsLst>
              <a:gs pos="0">
                <a:srgbClr val="277EFF"/>
              </a:gs>
              <a:gs pos="100000">
                <a:srgbClr val="72A7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           num1=5  </a:t>
            </a:r>
            <a:br>
              <a:rPr lang="en" sz="2000">
                <a:solidFill>
                  <a:schemeClr val="lt1"/>
                </a:solidFill>
              </a:rPr>
            </a:br>
            <a:r>
              <a:rPr lang="en" sz="2000">
                <a:solidFill>
                  <a:schemeClr val="lt1"/>
                </a:solidFill>
              </a:rPr>
              <a:t>             num2=10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      addition=num1+num2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358247" y="2950235"/>
            <a:ext cx="5093649" cy="662477"/>
          </a:xfrm>
          <a:prstGeom prst="rect">
            <a:avLst/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print(“My first python code”)</a:t>
            </a:r>
            <a:endParaRPr/>
          </a:p>
        </p:txBody>
      </p:sp>
      <p:pic>
        <p:nvPicPr>
          <p:cNvPr id="249" name="Google Shape;24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8"/>
          <p:cNvSpPr/>
          <p:nvPr/>
        </p:nvSpPr>
        <p:spPr>
          <a:xfrm>
            <a:off x="1351422" y="1968115"/>
            <a:ext cx="680400" cy="959100"/>
          </a:xfrm>
          <a:prstGeom prst="ellipse">
            <a:avLst/>
          </a:prstGeom>
          <a:noFill/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/>
          <p:nvPr/>
        </p:nvSpPr>
        <p:spPr>
          <a:xfrm>
            <a:off x="3783551" y="1681155"/>
            <a:ext cx="1314900" cy="870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CC8B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252" name="Google Shape;252;p48"/>
          <p:cNvSpPr/>
          <p:nvPr/>
        </p:nvSpPr>
        <p:spPr>
          <a:xfrm>
            <a:off x="1984675" y="1968120"/>
            <a:ext cx="627900" cy="642900"/>
          </a:xfrm>
          <a:prstGeom prst="ellipse">
            <a:avLst/>
          </a:prstGeom>
          <a:noFill/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2648175" y="2586775"/>
            <a:ext cx="414300" cy="399900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8"/>
          <p:cNvSpPr/>
          <p:nvPr/>
        </p:nvSpPr>
        <p:spPr>
          <a:xfrm>
            <a:off x="3678800" y="1631638"/>
            <a:ext cx="1555500" cy="1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/>
          <p:nvPr/>
        </p:nvSpPr>
        <p:spPr>
          <a:xfrm>
            <a:off x="4897816" y="2050804"/>
            <a:ext cx="1543200" cy="74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B1CDFB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Values assigned to variable</a:t>
            </a:r>
            <a:endParaRPr/>
          </a:p>
        </p:txBody>
      </p:sp>
      <p:sp>
        <p:nvSpPr>
          <p:cNvPr id="256" name="Google Shape;256;p48"/>
          <p:cNvSpPr/>
          <p:nvPr/>
        </p:nvSpPr>
        <p:spPr>
          <a:xfrm>
            <a:off x="3724214" y="2352565"/>
            <a:ext cx="1107000" cy="62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D6255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 </a:t>
            </a:r>
            <a:endParaRPr/>
          </a:p>
        </p:txBody>
      </p:sp>
      <p:sp>
        <p:nvSpPr>
          <p:cNvPr id="257" name="Google Shape;257;p48"/>
          <p:cNvSpPr/>
          <p:nvPr/>
        </p:nvSpPr>
        <p:spPr>
          <a:xfrm>
            <a:off x="4850825" y="1892800"/>
            <a:ext cx="1656000" cy="102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4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49"/>
          <p:cNvSpPr txBox="1">
            <a:spLocks noGrp="1"/>
          </p:cNvSpPr>
          <p:nvPr>
            <p:ph type="title"/>
          </p:nvPr>
        </p:nvSpPr>
        <p:spPr>
          <a:xfrm>
            <a:off x="42532" y="15764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Program Structure in Python: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49"/>
          <p:cNvSpPr txBox="1"/>
          <p:nvPr/>
        </p:nvSpPr>
        <p:spPr>
          <a:xfrm>
            <a:off x="375500" y="955764"/>
            <a:ext cx="6907574" cy="57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#Some programs discussed in last lecture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/>
            </a:r>
            <a:br>
              <a:rPr lang="en" sz="2400">
                <a:solidFill>
                  <a:schemeClr val="dk1"/>
                </a:solidFill>
              </a:rPr>
            </a:b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49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49"/>
          <p:cNvSpPr/>
          <p:nvPr/>
        </p:nvSpPr>
        <p:spPr>
          <a:xfrm>
            <a:off x="358247" y="1895095"/>
            <a:ext cx="3299353" cy="1052423"/>
          </a:xfrm>
          <a:prstGeom prst="rect">
            <a:avLst/>
          </a:prstGeom>
          <a:gradFill>
            <a:gsLst>
              <a:gs pos="0">
                <a:srgbClr val="277EFF"/>
              </a:gs>
              <a:gs pos="100000">
                <a:srgbClr val="72A7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num1=5</a:t>
            </a:r>
            <a:br>
              <a:rPr lang="en" sz="2000">
                <a:solidFill>
                  <a:schemeClr val="lt1"/>
                </a:solidFill>
              </a:rPr>
            </a:br>
            <a:r>
              <a:rPr lang="en" sz="2000">
                <a:solidFill>
                  <a:schemeClr val="lt1"/>
                </a:solidFill>
              </a:rPr>
              <a:t>num2=10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addition=num1+num2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70" name="Google Shape;270;p49"/>
          <p:cNvSpPr/>
          <p:nvPr/>
        </p:nvSpPr>
        <p:spPr>
          <a:xfrm>
            <a:off x="358247" y="2950235"/>
            <a:ext cx="5093649" cy="662477"/>
          </a:xfrm>
          <a:prstGeom prst="rect">
            <a:avLst/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print(“</a:t>
            </a:r>
            <a:r>
              <a:rPr lang="en" sz="2400">
                <a:solidFill>
                  <a:schemeClr val="lt1"/>
                </a:solidFill>
              </a:rPr>
              <a:t>Hello World</a:t>
            </a: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</p:txBody>
      </p:sp>
      <p:pic>
        <p:nvPicPr>
          <p:cNvPr id="272" name="Google Shape;27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9"/>
          <p:cNvSpPr/>
          <p:nvPr/>
        </p:nvSpPr>
        <p:spPr>
          <a:xfrm>
            <a:off x="1439352" y="2905983"/>
            <a:ext cx="804600" cy="959100"/>
          </a:xfrm>
          <a:prstGeom prst="ellipse">
            <a:avLst/>
          </a:prstGeom>
          <a:noFill/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9"/>
          <p:cNvSpPr/>
          <p:nvPr/>
        </p:nvSpPr>
        <p:spPr>
          <a:xfrm>
            <a:off x="5831638" y="2950217"/>
            <a:ext cx="1314900" cy="870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CC8B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to display content on console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Activity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151914" y="1307494"/>
            <a:ext cx="1794110" cy="35574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 txBox="1"/>
          <p:nvPr/>
        </p:nvSpPr>
        <p:spPr>
          <a:xfrm>
            <a:off x="118301" y="841250"/>
            <a:ext cx="76578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algorithm of your admission process in UET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104991" y="1634443"/>
            <a:ext cx="7156089" cy="78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Make a flowchart for this process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91692" y="2424324"/>
            <a:ext cx="7182685" cy="85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Write a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that takes five number as input from user.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76414" y="3173660"/>
            <a:ext cx="72399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numbers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91690" y="3836006"/>
            <a:ext cx="72399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mean and print it as well.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a727a2035_0_1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gfa727a2035_0_1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gfa727a2035_0_1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gfa727a2035_0_13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Activity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gfa727a2035_0_13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3" name="Google Shape;323;gfa727a2035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151914" y="1307494"/>
            <a:ext cx="1794110" cy="355745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fa727a2035_0_13"/>
          <p:cNvSpPr txBox="1"/>
          <p:nvPr/>
        </p:nvSpPr>
        <p:spPr>
          <a:xfrm>
            <a:off x="118300" y="841250"/>
            <a:ext cx="7875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algorithm and code from the given flowchart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5" name="Google Shape;325;gfa727a2035_0_13"/>
          <p:cNvPicPr preferRelativeResize="0"/>
          <p:nvPr/>
        </p:nvPicPr>
        <p:blipFill rotWithShape="1">
          <a:blip r:embed="rId4">
            <a:alphaModFix/>
          </a:blip>
          <a:srcRect l="13209" t="14477" r="13120" b="6364"/>
          <a:stretch/>
        </p:blipFill>
        <p:spPr>
          <a:xfrm>
            <a:off x="118300" y="1307500"/>
            <a:ext cx="2860886" cy="3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27"/>
          <p:cNvSpPr txBox="1">
            <a:spLocks noGrp="1"/>
          </p:cNvSpPr>
          <p:nvPr>
            <p:ph type="subTitle" idx="1"/>
          </p:nvPr>
        </p:nvSpPr>
        <p:spPr>
          <a:xfrm>
            <a:off x="529389" y="1363579"/>
            <a:ext cx="6805186" cy="261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learned about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making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meaning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different shapes in flowcharts, and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python.</a:t>
            </a:r>
            <a:endParaRPr sz="2400" b="1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2" name="Google Shape;332;p2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p2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7" descr="https://lh6.googleusercontent.com/Stwg2tbqOCo83JT9Y2yEu1fANLsKxMflRvvFKWeYb3TAj30Y7J8pfQYVUDGIG2WD3BMDuWlfz6DL5hrDsxX3W4fH8IREFYyY_727F5f8osu4OvXyDS5QVRQH46Rs9yYkzvD9Frn_tQ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p2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299300" y="741700"/>
            <a:ext cx="7390500" cy="3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help us in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solving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by creating different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 are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programming codes.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Flowcharts are used to represent each step of a process in the form of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blocks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shape 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different meaning 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python,the program contains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321" y="1436914"/>
            <a:ext cx="1588286" cy="336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Home Tasks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3" name="Google Shape;353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2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1930760" y="936862"/>
            <a:ext cx="7156089" cy="8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Find out about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styles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algorithms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8712"/>
            <a:ext cx="1917463" cy="357615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/>
        </p:nvSpPr>
        <p:spPr>
          <a:xfrm>
            <a:off x="1917462" y="2034858"/>
            <a:ext cx="7156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Find out about 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shapes of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flowcharts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their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usage.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1904175" y="3129558"/>
            <a:ext cx="71826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Ma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ria has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4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bags</a:t>
            </a: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 going to airport, she has been told that she can take an average of 50kg.Tell her to input the weights of each bag and calculate the mean weight.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Objectives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43849" y="1088848"/>
            <a:ext cx="6632700" cy="276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marR="0" lvl="1" indent="-510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" sz="68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Understand and implement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68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68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chart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diagrams</a:t>
            </a:r>
            <a:r>
              <a:rPr lang="en" sz="68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given problem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68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1" indent="-510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" sz="68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68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any given problem.</a:t>
            </a:r>
            <a:b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68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1" indent="-510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Font typeface="Arial"/>
              <a:buChar char="•"/>
            </a:pPr>
            <a:r>
              <a:rPr lang="en" sz="68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" sz="68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evelop problem solving skills </a:t>
            </a:r>
            <a:r>
              <a:rPr lang="en" sz="6800" b="1" i="0" u="none" strike="noStrike" cap="non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6800" b="1" i="0" u="none" strike="noStrike" cap="non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i="0" u="none" strike="noStrike" cap="none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What is an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75500" y="1041350"/>
            <a:ext cx="7757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is a finite set of steps which are used to solve a problem.</a:t>
            </a:r>
            <a:b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way to describe the steps you will be following to solve any problem, usually written in pseudocode. 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3" descr="Stift- &amp;amp; Schriftserie: STEP BY STEP, blau Stock Illustration | Adobe Stock"/>
          <p:cNvSpPr/>
          <p:nvPr/>
        </p:nvSpPr>
        <p:spPr>
          <a:xfrm>
            <a:off x="4419600" y="1988288"/>
            <a:ext cx="304800" cy="24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5830" y="2424908"/>
            <a:ext cx="3618170" cy="244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Why?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4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4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2"/>
          <p:cNvSpPr txBox="1">
            <a:spLocks noGrp="1"/>
          </p:cNvSpPr>
          <p:nvPr>
            <p:ph type="subTitle" idx="1"/>
          </p:nvPr>
        </p:nvSpPr>
        <p:spPr>
          <a:xfrm>
            <a:off x="375500" y="1117543"/>
            <a:ext cx="7757787" cy="26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simplify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solution of our problem.</a:t>
            </a:r>
            <a:b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</a:t>
            </a: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roadmap/flow 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carry out each </a:t>
            </a:r>
            <a:b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process.</a:t>
            </a:r>
            <a:endParaRPr/>
          </a:p>
          <a:p>
            <a:pPr marL="1104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Font typeface="Arial"/>
              <a:buChar char="•"/>
            </a:pP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inputs and outputs. </a:t>
            </a:r>
            <a:r>
              <a:rPr lang="en" sz="2400"/>
              <a:t/>
            </a:r>
            <a:br>
              <a:rPr lang="en" sz="2400"/>
            </a:b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Font typeface="Arial"/>
              <a:buChar char="•"/>
            </a:pPr>
            <a:r>
              <a:rPr lang="en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Ease</a:t>
            </a:r>
            <a:r>
              <a:rPr lang="en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programming.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4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42" descr="Stift- &amp;amp; Schriftserie: STEP BY STEP, blau Stock Illustration | Adobe Stock"/>
          <p:cNvSpPr/>
          <p:nvPr/>
        </p:nvSpPr>
        <p:spPr>
          <a:xfrm>
            <a:off x="4419600" y="1988288"/>
            <a:ext cx="304800" cy="24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783862" y="1529090"/>
            <a:ext cx="1771210" cy="333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648586" y="12211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62847" y="1152696"/>
            <a:ext cx="8024219" cy="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go through series of steps while making a transaction from an ATM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00" y="2571751"/>
            <a:ext cx="2431495" cy="162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2634" y="2557799"/>
            <a:ext cx="2558948" cy="163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 descr="50,309 Atm Stock Photos, Pictures &amp; Royalty-Free Images - iStoc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9664" y="2571750"/>
            <a:ext cx="2435924" cy="1620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2808012" y="3317753"/>
            <a:ext cx="350875" cy="1761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789075" y="3297004"/>
            <a:ext cx="350875" cy="1761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99301" y="4276075"/>
            <a:ext cx="243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AutoNum type="arabicPeriod"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card</a:t>
            </a:r>
            <a:endParaRPr sz="21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771425" y="4259703"/>
            <a:ext cx="334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pin and amount</a:t>
            </a:r>
            <a:endParaRPr sz="11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332578" y="4251861"/>
            <a:ext cx="243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</a:t>
            </a: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money</a:t>
            </a:r>
            <a:endParaRPr sz="21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42532" y="15764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Flowchart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375500" y="955764"/>
            <a:ext cx="6907574" cy="87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Flowcharts are used to represent the flow of an algorithm.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813003" y="1530789"/>
            <a:ext cx="1771210" cy="329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299300" y="1968657"/>
            <a:ext cx="6907574" cy="87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steps of the process is shown by boxes and its flow is represented by connecting arrows.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" name="Google Shape;129;p7" descr="Guide to Flowchart Symbols, from Basic to Advanced | Gliffy by Perforce"/>
          <p:cNvPicPr preferRelativeResize="0"/>
          <p:nvPr/>
        </p:nvPicPr>
        <p:blipFill rotWithShape="1">
          <a:blip r:embed="rId4">
            <a:alphaModFix/>
          </a:blip>
          <a:srcRect l="22544" t="1" b="72407"/>
          <a:stretch/>
        </p:blipFill>
        <p:spPr>
          <a:xfrm>
            <a:off x="789131" y="3149457"/>
            <a:ext cx="4440791" cy="1581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7"/>
          <p:cNvCxnSpPr/>
          <p:nvPr/>
        </p:nvCxnSpPr>
        <p:spPr>
          <a:xfrm>
            <a:off x="5542157" y="3646449"/>
            <a:ext cx="0" cy="903249"/>
          </a:xfrm>
          <a:prstGeom prst="straightConnector1">
            <a:avLst/>
          </a:prstGeom>
          <a:noFill/>
          <a:ln w="63500" cap="flat" cmpd="sng">
            <a:solidFill>
              <a:srgbClr val="FFCC8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7"/>
          <p:cNvCxnSpPr/>
          <p:nvPr/>
        </p:nvCxnSpPr>
        <p:spPr>
          <a:xfrm>
            <a:off x="5701970" y="3722649"/>
            <a:ext cx="768900" cy="760800"/>
          </a:xfrm>
          <a:prstGeom prst="bentConnector3">
            <a:avLst>
              <a:gd name="adj1" fmla="val 98229"/>
            </a:avLst>
          </a:prstGeom>
          <a:noFill/>
          <a:ln w="63500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 Symbols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75500" y="1013962"/>
            <a:ext cx="7737142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symbols have different meanings. </a:t>
            </a:r>
            <a:b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 common symbols are shown below: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6222" y="2307679"/>
            <a:ext cx="6903959" cy="10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1.	The Oval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represent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algorithm.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" name="Google Shape;144;p8" descr="Guide to Flowchart Symbols, from Basic to Advanced | Gliffy by Perforce"/>
          <p:cNvPicPr preferRelativeResize="0"/>
          <p:nvPr/>
        </p:nvPicPr>
        <p:blipFill rotWithShape="1">
          <a:blip r:embed="rId3">
            <a:alphaModFix/>
          </a:blip>
          <a:srcRect l="22546" t="1" r="50289" b="72407"/>
          <a:stretch/>
        </p:blipFill>
        <p:spPr>
          <a:xfrm>
            <a:off x="2915824" y="3184198"/>
            <a:ext cx="1656175" cy="168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 descr="Flowchart - Free electronic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080" y="748"/>
            <a:ext cx="1479920" cy="14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28037" y="1757085"/>
            <a:ext cx="1656175" cy="307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4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4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43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 Symbols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43"/>
          <p:cNvSpPr txBox="1"/>
          <p:nvPr/>
        </p:nvSpPr>
        <p:spPr>
          <a:xfrm>
            <a:off x="375500" y="1013962"/>
            <a:ext cx="7737142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symbols have different meanings. </a:t>
            </a:r>
            <a:b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 common symbols are shown below: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4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43"/>
          <p:cNvSpPr txBox="1"/>
          <p:nvPr/>
        </p:nvSpPr>
        <p:spPr>
          <a:xfrm>
            <a:off x="716222" y="2307679"/>
            <a:ext cx="6903959" cy="10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2.	The Rectangle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represented by a rectangle.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p43" descr="Guide to Flowchart Symbols, from Basic to Advanced | Gliffy by Perforce"/>
          <p:cNvPicPr preferRelativeResize="0"/>
          <p:nvPr/>
        </p:nvPicPr>
        <p:blipFill rotWithShape="1">
          <a:blip r:embed="rId3">
            <a:alphaModFix/>
          </a:blip>
          <a:srcRect l="72205" t="1" b="72407"/>
          <a:stretch/>
        </p:blipFill>
        <p:spPr>
          <a:xfrm>
            <a:off x="2978413" y="3184198"/>
            <a:ext cx="1593587" cy="15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3" descr="Flowchart - Free electronic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080" y="748"/>
            <a:ext cx="1479920" cy="14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28037" y="1757085"/>
            <a:ext cx="1656175" cy="307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44"/>
          <p:cNvSpPr txBox="1">
            <a:spLocks noGrp="1"/>
          </p:cNvSpPr>
          <p:nvPr>
            <p:ph type="title"/>
          </p:nvPr>
        </p:nvSpPr>
        <p:spPr>
          <a:xfrm>
            <a:off x="42532" y="-16179"/>
            <a:ext cx="5486401" cy="75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 Symbols</a:t>
            </a:r>
            <a:endParaRPr sz="24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44"/>
          <p:cNvSpPr txBox="1"/>
          <p:nvPr/>
        </p:nvSpPr>
        <p:spPr>
          <a:xfrm>
            <a:off x="375500" y="1013962"/>
            <a:ext cx="7737142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symbols have different meanings. </a:t>
            </a:r>
            <a:b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 common symbols are shown below: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4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44"/>
          <p:cNvSpPr txBox="1"/>
          <p:nvPr/>
        </p:nvSpPr>
        <p:spPr>
          <a:xfrm>
            <a:off x="716222" y="2307679"/>
            <a:ext cx="6903959" cy="10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3.	The Diamond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while making some </a:t>
            </a:r>
            <a:r>
              <a:rPr lang="en" sz="2400" b="1" i="0" u="none" strike="noStrike" cap="non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</a:t>
            </a: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400" b="1" i="0" u="none" strike="noStrike" cap="non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" name="Google Shape;174;p44" descr="Guide to Flowchart Symbols, from Basic to Advanced | Gliffy by Perforce"/>
          <p:cNvPicPr preferRelativeResize="0"/>
          <p:nvPr/>
        </p:nvPicPr>
        <p:blipFill rotWithShape="1">
          <a:blip r:embed="rId3">
            <a:alphaModFix/>
          </a:blip>
          <a:srcRect l="49557" t="1" r="28559" b="72407"/>
          <a:stretch/>
        </p:blipFill>
        <p:spPr>
          <a:xfrm>
            <a:off x="3125973" y="3146229"/>
            <a:ext cx="1254641" cy="15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4" descr="Flowchart - Free electronic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080" y="748"/>
            <a:ext cx="1479920" cy="14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28037" y="1757085"/>
            <a:ext cx="1656175" cy="307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Libre Franklin Medium</vt:lpstr>
      <vt:lpstr>Libre Franklin</vt:lpstr>
      <vt:lpstr>Raleway</vt:lpstr>
      <vt:lpstr>Comic Sans MS</vt:lpstr>
      <vt:lpstr>Times New Roman</vt:lpstr>
      <vt:lpstr>Simple Light</vt:lpstr>
      <vt:lpstr>Programming Logic</vt:lpstr>
      <vt:lpstr>   Learning Objectives</vt:lpstr>
      <vt:lpstr>   What is an Algorithm?</vt:lpstr>
      <vt:lpstr>   Why?</vt:lpstr>
      <vt:lpstr>Example</vt:lpstr>
      <vt:lpstr>   Flowchart</vt:lpstr>
      <vt:lpstr>   Flowchart Symbols</vt:lpstr>
      <vt:lpstr>   Flowchart Symbols</vt:lpstr>
      <vt:lpstr>   Flowchart Symbols</vt:lpstr>
      <vt:lpstr>   Flowchart Symbols</vt:lpstr>
      <vt:lpstr>   Flowchart Symbols</vt:lpstr>
      <vt:lpstr>   Example</vt:lpstr>
      <vt:lpstr>   Program Structure in Python:</vt:lpstr>
      <vt:lpstr>   Program Structure in Python:</vt:lpstr>
      <vt:lpstr> Activity</vt:lpstr>
      <vt:lpstr> Activity</vt:lpstr>
      <vt:lpstr>   Learning Objective</vt:lpstr>
      <vt:lpstr>   Conclusion</vt:lpstr>
      <vt:lpstr>   Take Home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</dc:title>
  <cp:lastModifiedBy>wasi</cp:lastModifiedBy>
  <cp:revision>1</cp:revision>
  <dcterms:modified xsi:type="dcterms:W3CDTF">2021-12-08T05:12:07Z</dcterms:modified>
</cp:coreProperties>
</file>