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ibre Franklin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gUTLCOfBGE92IWP7Iwf6cxN15s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ibreFranklin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ibreFranklin-italic.fntdata"/><Relationship Id="rId23" Type="http://schemas.openxmlformats.org/officeDocument/2006/relationships/slide" Target="slides/slide18.xml"/><Relationship Id="rId45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LibreFranklin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Something about high and low level languages. </a:t>
            </a:r>
            <a:endParaRPr/>
          </a:p>
        </p:txBody>
      </p:sp>
      <p:sp>
        <p:nvSpPr>
          <p:cNvPr id="176" name="Google Shape;17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5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970613" y="285750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970613" y="1257300"/>
            <a:ext cx="72027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100"/>
            </a:lvl5pPr>
            <a:lvl6pPr indent="-3048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100"/>
            </a:lvl6pPr>
            <a:lvl7pPr indent="-3048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100"/>
            </a:lvl7pPr>
            <a:lvl8pPr indent="-3048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100"/>
            </a:lvl8pPr>
            <a:lvl9pPr indent="-3048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■"/>
              <a:defRPr sz="1100"/>
            </a:lvl9pPr>
          </a:lstStyle>
          <a:p/>
        </p:txBody>
      </p:sp>
      <p:sp>
        <p:nvSpPr>
          <p:cNvPr id="16" name="Google Shape;16;p32"/>
          <p:cNvSpPr txBox="1"/>
          <p:nvPr>
            <p:ph idx="10" type="dt"/>
          </p:nvPr>
        </p:nvSpPr>
        <p:spPr>
          <a:xfrm>
            <a:off x="954084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" name="Google Shape;17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2" type="sldNum"/>
          </p:nvPr>
        </p:nvSpPr>
        <p:spPr>
          <a:xfrm>
            <a:off x="603999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19191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1350506" y="1264444"/>
            <a:ext cx="6331500" cy="169189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5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Strings in Python</a:t>
            </a:r>
            <a:endParaRPr b="1" sz="45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7825" y="1039140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50" y="1040975"/>
            <a:ext cx="1421136" cy="41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7"/>
          <p:cNvSpPr txBox="1"/>
          <p:nvPr>
            <p:ph type="title"/>
          </p:nvPr>
        </p:nvSpPr>
        <p:spPr>
          <a:xfrm>
            <a:off x="0" y="-76200"/>
            <a:ext cx="9144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 of </a:t>
            </a: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functions?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500" y="1108187"/>
            <a:ext cx="8334335" cy="345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21"/>
          <p:cNvSpPr txBox="1"/>
          <p:nvPr>
            <p:ph type="title"/>
          </p:nvPr>
        </p:nvSpPr>
        <p:spPr>
          <a:xfrm>
            <a:off x="451700" y="50584"/>
            <a:ext cx="7878725" cy="7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for </a:t>
            </a:r>
            <a:r>
              <a:rPr b="1" lang="en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enumerate</a:t>
            </a: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Functions 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51914" y="1307494"/>
            <a:ext cx="1794110" cy="355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6" y="1252624"/>
            <a:ext cx="6953937" cy="213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/>
          <p:nvPr>
            <p:ph type="title"/>
          </p:nvPr>
        </p:nvSpPr>
        <p:spPr>
          <a:xfrm>
            <a:off x="970613" y="285750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Concatenation </a:t>
            </a:r>
            <a:r>
              <a:rPr b="1" lang="en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endParaRPr sz="3200"/>
          </a:p>
        </p:txBody>
      </p:sp>
      <p:sp>
        <p:nvSpPr>
          <p:cNvPr id="190" name="Google Shape;190;p46"/>
          <p:cNvSpPr txBox="1"/>
          <p:nvPr>
            <p:ph idx="1" type="body"/>
          </p:nvPr>
        </p:nvSpPr>
        <p:spPr>
          <a:xfrm>
            <a:off x="970613" y="1257300"/>
            <a:ext cx="72027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/>
              <a:t>The </a:t>
            </a:r>
            <a:r>
              <a:rPr lang="en" sz="1800">
                <a:solidFill>
                  <a:srgbClr val="FF0000"/>
                </a:solidFill>
              </a:rPr>
              <a:t>“+” operator </a:t>
            </a:r>
            <a:r>
              <a:rPr lang="en" sz="1800"/>
              <a:t>is used for string Concatenation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/>
              <a:t>Example: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91" name="Google Shape;1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209" y="2324038"/>
            <a:ext cx="3271411" cy="206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7216" y="2090923"/>
            <a:ext cx="3068281" cy="206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7"/>
          <p:cNvSpPr txBox="1"/>
          <p:nvPr>
            <p:ph type="title"/>
          </p:nvPr>
        </p:nvSpPr>
        <p:spPr>
          <a:xfrm>
            <a:off x="747329" y="524752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Concatenation </a:t>
            </a:r>
            <a:r>
              <a:rPr b="1"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&amp; “*” operator</a:t>
            </a:r>
            <a:endParaRPr/>
          </a:p>
        </p:txBody>
      </p:sp>
      <p:pic>
        <p:nvPicPr>
          <p:cNvPr id="198" name="Google Shape;198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890" y="1892515"/>
            <a:ext cx="7683577" cy="165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390" y="953452"/>
            <a:ext cx="3068281" cy="206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type="title"/>
          </p:nvPr>
        </p:nvSpPr>
        <p:spPr>
          <a:xfrm>
            <a:off x="970613" y="285750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</a:t>
            </a:r>
            <a:r>
              <a:rPr b="1" lang="en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Slicing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5" name="Google Shape;205;p9"/>
          <p:cNvSpPr txBox="1"/>
          <p:nvPr>
            <p:ph idx="1" type="body"/>
          </p:nvPr>
        </p:nvSpPr>
        <p:spPr>
          <a:xfrm>
            <a:off x="970613" y="1257300"/>
            <a:ext cx="72027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segment of string is called a </a:t>
            </a:r>
            <a:r>
              <a:rPr lang="en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slice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Slicing is used to select/return/slice a particular substring based on user requirement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Syntax : </a:t>
            </a:r>
            <a:r>
              <a:rPr lang="en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Input_str [strat:end]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9114" y="235245"/>
            <a:ext cx="1869254" cy="135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/>
          <p:nvPr>
            <p:ph type="title"/>
          </p:nvPr>
        </p:nvSpPr>
        <p:spPr>
          <a:xfrm>
            <a:off x="970613" y="285750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sz="4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</a:t>
            </a:r>
            <a:r>
              <a:rPr b="1" lang="en" sz="4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Slicing</a:t>
            </a:r>
            <a:endParaRPr/>
          </a:p>
        </p:txBody>
      </p:sp>
      <p:sp>
        <p:nvSpPr>
          <p:cNvPr id="212" name="Google Shape;212;p48"/>
          <p:cNvSpPr txBox="1"/>
          <p:nvPr>
            <p:ph idx="1" type="body"/>
          </p:nvPr>
        </p:nvSpPr>
        <p:spPr>
          <a:xfrm>
            <a:off x="1590380" y="2252142"/>
            <a:ext cx="5519278" cy="23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Python Indexing and Slicing for Lists and other Sequential Types |  Railsware Blog" id="213" name="Google Shape;21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09" y="1637414"/>
            <a:ext cx="7006856" cy="321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247" y="167200"/>
            <a:ext cx="2027052" cy="147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&#10;&#10;Description automatically generated" id="219" name="Google Shape;21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7479" y="1757595"/>
            <a:ext cx="4243145" cy="1149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65" y="1738685"/>
            <a:ext cx="2765401" cy="166613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>
            <p:ph type="title"/>
          </p:nvPr>
        </p:nvSpPr>
        <p:spPr>
          <a:xfrm>
            <a:off x="970613" y="285750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sz="4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</a:t>
            </a:r>
            <a:r>
              <a:rPr b="1" lang="en" sz="4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Slicing</a:t>
            </a:r>
            <a:endParaRPr/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2940" y="103405"/>
            <a:ext cx="2027052" cy="147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776" y="1732789"/>
            <a:ext cx="4621236" cy="197053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 txBox="1"/>
          <p:nvPr>
            <p:ph type="title"/>
          </p:nvPr>
        </p:nvSpPr>
        <p:spPr>
          <a:xfrm>
            <a:off x="970613" y="285750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 sz="4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</a:t>
            </a:r>
            <a:r>
              <a:rPr b="1" lang="en" sz="4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Slicing</a:t>
            </a:r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247" y="167200"/>
            <a:ext cx="2027052" cy="147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547533" y="511819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Slicing when index out of range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376" y="1369219"/>
            <a:ext cx="6677065" cy="326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758" y="0"/>
            <a:ext cx="2027052" cy="147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527" y="1477108"/>
            <a:ext cx="6341012" cy="260971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/>
        </p:nvSpPr>
        <p:spPr>
          <a:xfrm>
            <a:off x="259537" y="276518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Slicing when a specific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 out of range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5539" y="124669"/>
            <a:ext cx="1758461" cy="127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287" y="869019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2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4" y="1039150"/>
            <a:ext cx="1421136" cy="41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550" y="244102"/>
            <a:ext cx="5913445" cy="465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468" y="1518047"/>
            <a:ext cx="6858000" cy="296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/>
        </p:nvSpPr>
        <p:spPr>
          <a:xfrm>
            <a:off x="583768" y="353628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Slicing when specified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 is not an integer</a:t>
            </a:r>
            <a:endParaRPr/>
          </a:p>
        </p:txBody>
      </p:sp>
      <p:pic>
        <p:nvPicPr>
          <p:cNvPr id="250" name="Google Shape;25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5292" y="47222"/>
            <a:ext cx="2027052" cy="147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/>
        </p:nvSpPr>
        <p:spPr>
          <a:xfrm>
            <a:off x="1150034" y="399900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String are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immutable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6" name="Google Shape;2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056" y="1467292"/>
            <a:ext cx="7474688" cy="3359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970613" y="1257300"/>
            <a:ext cx="72027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Strings are immutable character set.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Once you generate a string you can’t change any character within it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62" name="Google Shape;2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034" y="2436513"/>
            <a:ext cx="6773594" cy="202646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9"/>
          <p:cNvSpPr txBox="1"/>
          <p:nvPr/>
        </p:nvSpPr>
        <p:spPr>
          <a:xfrm>
            <a:off x="1150034" y="399900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String are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immutable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idx="1" type="body"/>
          </p:nvPr>
        </p:nvSpPr>
        <p:spPr>
          <a:xfrm>
            <a:off x="502041" y="1065646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compare two strings with 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 operators 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such as </a:t>
            </a:r>
            <a:r>
              <a:rPr b="1" lang="en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==, &gt; , &lt;, !=, =&gt;, =&lt;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Comparisons performed on the base </a:t>
            </a:r>
            <a:r>
              <a:rPr b="1" lang="en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ASCII values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654105" y="0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String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Comperison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0" name="Google Shape;2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8741" y="0"/>
            <a:ext cx="3185259" cy="165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/>
        </p:nvSpPr>
        <p:spPr>
          <a:xfrm>
            <a:off x="654105" y="0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Python String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Comperison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19" y="946298"/>
            <a:ext cx="5645234" cy="38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5769" y="946298"/>
            <a:ext cx="3498112" cy="216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/>
        </p:nvSpPr>
        <p:spPr>
          <a:xfrm>
            <a:off x="185559" y="205602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String </a:t>
            </a:r>
            <a:r>
              <a:rPr b="1" lang="en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Formatting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3" name="Google Shape;2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846" y="1353104"/>
            <a:ext cx="3976577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970613" y="1257300"/>
            <a:ext cx="6333954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628650" y="1400871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“%”</a:t>
            </a:r>
            <a:r>
              <a:rPr b="1" lang="en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to 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 strings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51"/>
          <p:cNvSpPr txBox="1"/>
          <p:nvPr/>
        </p:nvSpPr>
        <p:spPr>
          <a:xfrm>
            <a:off x="185559" y="205602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String </a:t>
            </a:r>
            <a:r>
              <a:rPr b="1" lang="en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Formatting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1" name="Google Shape;29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0221" y="1213193"/>
            <a:ext cx="36195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628650" y="1400871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“%”</a:t>
            </a:r>
            <a: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used to format strings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97" name="Google Shape;29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733" y="2579857"/>
            <a:ext cx="7079566" cy="177928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2"/>
          <p:cNvSpPr txBox="1"/>
          <p:nvPr/>
        </p:nvSpPr>
        <p:spPr>
          <a:xfrm>
            <a:off x="185559" y="205602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String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Formating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9" name="Google Shape;29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744" y="71167"/>
            <a:ext cx="3231909" cy="265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94" y="1236119"/>
            <a:ext cx="7026812" cy="336377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8"/>
          <p:cNvSpPr txBox="1"/>
          <p:nvPr/>
        </p:nvSpPr>
        <p:spPr>
          <a:xfrm>
            <a:off x="882706" y="114909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String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925" y="1656717"/>
            <a:ext cx="5486400" cy="294366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9"/>
          <p:cNvSpPr txBox="1"/>
          <p:nvPr/>
        </p:nvSpPr>
        <p:spPr>
          <a:xfrm>
            <a:off x="744482" y="263275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Conversion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2" name="Google Shape;3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705346" y="793022"/>
            <a:ext cx="1794110" cy="355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43"/>
          <p:cNvSpPr txBox="1"/>
          <p:nvPr>
            <p:ph idx="1" type="subTitle"/>
          </p:nvPr>
        </p:nvSpPr>
        <p:spPr>
          <a:xfrm>
            <a:off x="375500" y="924812"/>
            <a:ext cx="6632700" cy="431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" sz="18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>One of the  most important data type in python</a:t>
            </a:r>
            <a:endParaRPr/>
          </a:p>
          <a:p>
            <a:pPr indent="-2794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7" name="Google Shape;77;p4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4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4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43"/>
          <p:cNvSpPr txBox="1"/>
          <p:nvPr/>
        </p:nvSpPr>
        <p:spPr>
          <a:xfrm>
            <a:off x="346209" y="1375524"/>
            <a:ext cx="6632700" cy="1515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b="1" i="0" lang="en" sz="1800" u="none" cap="none" strike="noStrike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>A string is generally considered as a sequence of characters and is often implemented as an array data structure of byte</a:t>
            </a:r>
            <a:endParaRPr/>
          </a:p>
          <a:p>
            <a:pPr indent="-264983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b="1" i="0" lang="en" sz="1800" u="none" cap="none" strike="noStrike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>String may contain alphabet, numbers or special characters</a:t>
            </a:r>
            <a:endParaRPr/>
          </a:p>
          <a:p>
            <a:pPr indent="-264983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43"/>
          <p:cNvSpPr txBox="1"/>
          <p:nvPr/>
        </p:nvSpPr>
        <p:spPr>
          <a:xfrm>
            <a:off x="331563" y="3177448"/>
            <a:ext cx="6632700" cy="1327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b="1" i="0" lang="en" sz="1800" u="none" cap="none" strike="noStrike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>Stores a sequence of elements, typically characters, using some character encoding.</a:t>
            </a:r>
            <a:endParaRPr/>
          </a:p>
          <a:p>
            <a:pPr indent="-264983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b="1" i="0" lang="en" sz="1800" u="none" cap="none" strike="noStrike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>String can be assigned to a variable like a = ‘hello world’</a:t>
            </a:r>
            <a:endParaRPr b="1" i="0" sz="1800" u="none" cap="none" strike="noStrike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43"/>
          <p:cNvSpPr txBox="1"/>
          <p:nvPr/>
        </p:nvSpPr>
        <p:spPr>
          <a:xfrm>
            <a:off x="120502" y="67306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" sz="36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what is string?</a:t>
            </a:r>
            <a:endParaRPr b="1" i="0" sz="36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730" y="1422348"/>
            <a:ext cx="5306927" cy="240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 txBox="1"/>
          <p:nvPr/>
        </p:nvSpPr>
        <p:spPr>
          <a:xfrm>
            <a:off x="970650" y="337704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Formatting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9" name="Google Shape;3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790407" y="766404"/>
            <a:ext cx="1794110" cy="355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280" y="1278215"/>
            <a:ext cx="4781379" cy="344258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3"/>
          <p:cNvSpPr txBox="1"/>
          <p:nvPr/>
        </p:nvSpPr>
        <p:spPr>
          <a:xfrm>
            <a:off x="970650" y="273843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Removing white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space characters</a:t>
            </a:r>
            <a:endParaRPr/>
          </a:p>
        </p:txBody>
      </p:sp>
      <p:pic>
        <p:nvPicPr>
          <p:cNvPr id="326" name="Google Shape;32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843569" y="1131243"/>
            <a:ext cx="1794110" cy="355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356" y="1387313"/>
            <a:ext cx="5644663" cy="324561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4"/>
          <p:cNvSpPr txBox="1"/>
          <p:nvPr/>
        </p:nvSpPr>
        <p:spPr>
          <a:xfrm>
            <a:off x="499730" y="284540"/>
            <a:ext cx="809604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Testing string or character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3" name="Google Shape;33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151914" y="1307494"/>
            <a:ext cx="1794110" cy="355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48" y="1552043"/>
            <a:ext cx="5372979" cy="262598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5"/>
          <p:cNvSpPr txBox="1"/>
          <p:nvPr/>
        </p:nvSpPr>
        <p:spPr>
          <a:xfrm>
            <a:off x="404240" y="278551"/>
            <a:ext cx="720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String search </a:t>
            </a:r>
            <a:r>
              <a:rPr b="1" i="0" lang="e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endParaRPr b="1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0" name="Google Shape;34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151914" y="1307494"/>
            <a:ext cx="1794110" cy="355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Home Tasks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6" name="Google Shape;346;p2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2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2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1828418" y="1222701"/>
            <a:ext cx="7156089" cy="8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 the difference between </a:t>
            </a:r>
            <a:r>
              <a:rPr b="1" i="0" lang="en" sz="21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methods</a:t>
            </a:r>
            <a:r>
              <a:rPr b="1" i="0" lang="en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i="0" lang="en" sz="21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r>
              <a:rPr b="1" i="0" lang="en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8712"/>
            <a:ext cx="1917463" cy="357615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9"/>
          <p:cNvSpPr txBox="1"/>
          <p:nvPr/>
        </p:nvSpPr>
        <p:spPr>
          <a:xfrm>
            <a:off x="1712777" y="2419000"/>
            <a:ext cx="7156089" cy="786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out all string </a:t>
            </a:r>
            <a:r>
              <a:rPr b="1" i="0" lang="en" sz="21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 </a:t>
            </a:r>
            <a:r>
              <a:rPr b="1" i="0" lang="en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b="1" i="0" lang="en" sz="21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methods</a:t>
            </a:r>
            <a:r>
              <a:rPr b="1" i="0" lang="en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1712777" y="3461034"/>
            <a:ext cx="7182685" cy="857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 all functions </a:t>
            </a:r>
            <a:r>
              <a:rPr b="1" i="0" lang="en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b="1" i="0" lang="en" sz="21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methods</a:t>
            </a:r>
            <a:r>
              <a:rPr b="1" i="0" lang="en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at least one example</a:t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Ways to define a string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0" name="Google Shape;90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097" y="864828"/>
            <a:ext cx="5742857" cy="383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500" y="1014467"/>
            <a:ext cx="16859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</a:t>
            </a: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declaration &amp; Assignment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1" name="Google Shape;101;p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5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2321258" y="988112"/>
            <a:ext cx="6354909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can be assigned to a variable like</a:t>
            </a:r>
            <a:endParaRPr b="1" i="0" sz="2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2573079" y="1738603"/>
            <a:ext cx="4922875" cy="2884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2785731" y="1842253"/>
            <a:ext cx="4497570" cy="2677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‘hello world’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“hello world”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=‘’‘hello world’’’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500" y="997859"/>
            <a:ext cx="16859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4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4"/>
          <p:cNvSpPr txBox="1"/>
          <p:nvPr>
            <p:ph type="title"/>
          </p:nvPr>
        </p:nvSpPr>
        <p:spPr>
          <a:xfrm>
            <a:off x="0" y="-76200"/>
            <a:ext cx="9144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</a:t>
            </a: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indexing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118;p44"/>
          <p:cNvSpPr txBox="1"/>
          <p:nvPr/>
        </p:nvSpPr>
        <p:spPr>
          <a:xfrm>
            <a:off x="375500" y="945450"/>
            <a:ext cx="86178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omic Sans MS"/>
              <a:buNone/>
            </a:pPr>
            <a:r>
              <a:t/>
            </a:r>
            <a:endParaRPr b="1" i="0" sz="2300" u="none" cap="none" strike="noStrik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44"/>
          <p:cNvSpPr txBox="1"/>
          <p:nvPr/>
        </p:nvSpPr>
        <p:spPr>
          <a:xfrm>
            <a:off x="150700" y="704481"/>
            <a:ext cx="86178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ic Sans MS"/>
              <a:buChar char="●"/>
            </a:pPr>
            <a:r>
              <a:rPr b="1" i="0" lang="en" sz="2400" u="none" cap="none" strike="noStrik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Negative Indexing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ic Sans MS"/>
              <a:buChar char="●"/>
            </a:pPr>
            <a:r>
              <a:rPr b="1" i="0" lang="en" sz="2400" u="none" cap="none" strike="noStrik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Positive Indexing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ic Sans M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0" name="Google Shape;1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04475" y="1932875"/>
            <a:ext cx="1553550" cy="293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00" y="1948342"/>
            <a:ext cx="1553568" cy="288365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4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3" name="Google Shape;12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4268" y="1775562"/>
            <a:ext cx="53530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4"/>
          <p:cNvSpPr txBox="1"/>
          <p:nvPr>
            <p:ph type="title"/>
          </p:nvPr>
        </p:nvSpPr>
        <p:spPr>
          <a:xfrm>
            <a:off x="0" y="-76200"/>
            <a:ext cx="9144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	String </a:t>
            </a: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Methods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375500" y="626796"/>
            <a:ext cx="7068028" cy="85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ic Sans MS"/>
              <a:buNone/>
            </a:pPr>
            <a:r>
              <a:t/>
            </a:r>
            <a:endParaRPr b="1" i="0" sz="2400" u="none" cap="none" strike="noStrik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858000" y="874295"/>
            <a:ext cx="2072900" cy="39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490592" y="1440470"/>
            <a:ext cx="6009257" cy="279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078" y="730444"/>
            <a:ext cx="5691771" cy="398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5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4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4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45"/>
          <p:cNvSpPr txBox="1"/>
          <p:nvPr>
            <p:ph type="title"/>
          </p:nvPr>
        </p:nvSpPr>
        <p:spPr>
          <a:xfrm>
            <a:off x="0" y="-76200"/>
            <a:ext cx="9144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	String </a:t>
            </a: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45"/>
          <p:cNvSpPr txBox="1"/>
          <p:nvPr/>
        </p:nvSpPr>
        <p:spPr>
          <a:xfrm>
            <a:off x="375500" y="626796"/>
            <a:ext cx="7068028" cy="85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ic Sans MS"/>
              <a:buNone/>
            </a:pPr>
            <a:r>
              <a:t/>
            </a:r>
            <a:endParaRPr b="1" i="0" sz="2400" u="none" cap="none" strike="noStrik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45"/>
          <p:cNvSpPr txBox="1"/>
          <p:nvPr/>
        </p:nvSpPr>
        <p:spPr>
          <a:xfrm>
            <a:off x="490592" y="1440470"/>
            <a:ext cx="6009257" cy="279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45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0" name="Google Shape;1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74" y="1032313"/>
            <a:ext cx="6485861" cy="300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6"/>
          <p:cNvSpPr txBox="1"/>
          <p:nvPr>
            <p:ph type="title"/>
          </p:nvPr>
        </p:nvSpPr>
        <p:spPr>
          <a:xfrm>
            <a:off x="0" y="-76200"/>
            <a:ext cx="9144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 Medium"/>
              <a:buNone/>
            </a:pP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Inbuilt string </a:t>
            </a:r>
            <a:r>
              <a:rPr b="1" lang="en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endParaRPr b="1" sz="3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299300" y="648240"/>
            <a:ext cx="8376865" cy="4106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len() :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total length of the characters in string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max():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Largest value in the string based on ASCII values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min():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smallest value in the string based on ASCII values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enumerate():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an enumerated object. It contains the index and value of all the items in the string as pairs. This can be useful for iteration</a:t>
            </a:r>
            <a:r>
              <a:rPr b="0" i="0" lang="en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