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315" r:id="rId3"/>
    <p:sldId id="257" r:id="rId4"/>
    <p:sldId id="258" r:id="rId5"/>
    <p:sldId id="259" r:id="rId6"/>
    <p:sldId id="322" r:id="rId7"/>
    <p:sldId id="260" r:id="rId8"/>
    <p:sldId id="323" r:id="rId9"/>
    <p:sldId id="331" r:id="rId10"/>
    <p:sldId id="332" r:id="rId11"/>
    <p:sldId id="333" r:id="rId12"/>
    <p:sldId id="334" r:id="rId13"/>
    <p:sldId id="335" r:id="rId14"/>
    <p:sldId id="336" r:id="rId15"/>
    <p:sldId id="337" r:id="rId16"/>
    <p:sldId id="338" r:id="rId17"/>
    <p:sldId id="339" r:id="rId18"/>
    <p:sldId id="340" r:id="rId19"/>
    <p:sldId id="324" r:id="rId20"/>
    <p:sldId id="261" r:id="rId21"/>
    <p:sldId id="263" r:id="rId22"/>
    <p:sldId id="326" r:id="rId23"/>
    <p:sldId id="325" r:id="rId24"/>
    <p:sldId id="327" r:id="rId25"/>
    <p:sldId id="328" r:id="rId26"/>
    <p:sldId id="329" r:id="rId27"/>
    <p:sldId id="330" r:id="rId28"/>
    <p:sldId id="341" r:id="rId29"/>
    <p:sldId id="342" r:id="rId30"/>
    <p:sldId id="317" r:id="rId31"/>
    <p:sldId id="318" r:id="rId32"/>
    <p:sldId id="319" r:id="rId33"/>
  </p:sldIdLst>
  <p:sldSz cx="9144000" cy="5143500" type="screen16x9"/>
  <p:notesSz cx="6858000" cy="9144000"/>
  <p:embeddedFontLst>
    <p:embeddedFont>
      <p:font typeface="Comic Sans MS" pitchFamily="66" charset="0"/>
      <p:regular r:id="rId35"/>
      <p:bold r:id="rId36"/>
      <p:italic r:id="rId37"/>
      <p:boldItalic r:id="rId38"/>
    </p:embeddedFont>
    <p:embeddedFont>
      <p:font typeface="Sakkal Majalla" charset="-78"/>
      <p:regular r:id="rId39"/>
      <p:bold r:id="rId40"/>
    </p:embeddedFont>
    <p:embeddedFont>
      <p:font typeface="Raleway"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gESjMu+9clPyTkrC+WgycJ3Tyc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8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8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12855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217773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384733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374650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220480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976677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3227552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3099327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3095645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611276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65915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After this lecture, you shall be able to </a:t>
            </a:r>
            <a:r>
              <a:rPr lang="en" b="1">
                <a:solidFill>
                  <a:srgbClr val="D15A12"/>
                </a:solidFill>
              </a:rPr>
              <a:t>Explain </a:t>
            </a:r>
            <a:r>
              <a:rPr lang="en" b="1">
                <a:solidFill>
                  <a:srgbClr val="404040"/>
                </a:solidFill>
              </a:rPr>
              <a:t>why we need </a:t>
            </a:r>
            <a:r>
              <a:rPr lang="en" b="1">
                <a:solidFill>
                  <a:srgbClr val="D15A12"/>
                </a:solidFill>
              </a:rPr>
              <a:t>variables </a:t>
            </a:r>
            <a:r>
              <a:rPr lang="en" b="1">
                <a:solidFill>
                  <a:srgbClr val="404040"/>
                </a:solidFill>
              </a:rPr>
              <a:t>and what is their relation to the </a:t>
            </a:r>
            <a:r>
              <a:rPr lang="en" b="1">
                <a:solidFill>
                  <a:srgbClr val="D15A12"/>
                </a:solidFill>
              </a:rPr>
              <a:t>memory</a:t>
            </a:r>
            <a:r>
              <a:rPr lang="en" b="1">
                <a:solidFill>
                  <a:srgbClr val="404040"/>
                </a:solidFill>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726320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40677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031623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Programming sekhny ka maksad hia k ham apni real life problem computer ki madad sy solve ker sakhain.</a:t>
            </a:r>
            <a:endParaRPr dirty="0"/>
          </a:p>
          <a:p>
            <a:pPr marL="0" lvl="0" indent="0" algn="l" rtl="0">
              <a:lnSpc>
                <a:spcPct val="100000"/>
              </a:lnSpc>
              <a:spcBef>
                <a:spcPts val="0"/>
              </a:spcBef>
              <a:spcAft>
                <a:spcPts val="0"/>
              </a:spcAft>
              <a:buSzPts val="1100"/>
              <a:buNone/>
            </a:pPr>
            <a:r>
              <a:rPr lang="en" dirty="0"/>
              <a:t>Ham apni roz mara zindagi main bhot sary decision conditions ki base per lyty hain jesy k</a:t>
            </a:r>
            <a:endParaRPr dirty="0"/>
          </a:p>
          <a:p>
            <a:pPr marL="0" lvl="0" indent="0" algn="l" rtl="0">
              <a:lnSpc>
                <a:spcPct val="100000"/>
              </a:lnSpc>
              <a:spcBef>
                <a:spcPts val="0"/>
              </a:spcBef>
              <a:spcAft>
                <a:spcPts val="0"/>
              </a:spcAft>
              <a:buSzPts val="1100"/>
              <a:buNone/>
            </a:pPr>
            <a:r>
              <a:rPr lang="en" dirty="0"/>
              <a:t>Agr kal barish hoi to ham pick nick per jain gy</a:t>
            </a:r>
            <a:endParaRPr dirty="0"/>
          </a:p>
          <a:p>
            <a:pPr marL="0" lvl="0" indent="0" algn="l" rtl="0">
              <a:lnSpc>
                <a:spcPct val="100000"/>
              </a:lnSpc>
              <a:spcBef>
                <a:spcPts val="0"/>
              </a:spcBef>
              <a:spcAft>
                <a:spcPts val="0"/>
              </a:spcAft>
              <a:buSzPts val="1100"/>
              <a:buNone/>
            </a:pPr>
            <a:r>
              <a:rPr lang="en" dirty="0"/>
              <a:t>Agr aaj school ki chuti hoi to main cartoon daikoun ga</a:t>
            </a:r>
            <a:endParaRPr dirty="0"/>
          </a:p>
          <a:p>
            <a:pPr marL="0" lvl="0" indent="0" algn="l" rtl="0">
              <a:lnSpc>
                <a:spcPct val="100000"/>
              </a:lnSpc>
              <a:spcBef>
                <a:spcPts val="0"/>
              </a:spcBef>
              <a:spcAft>
                <a:spcPts val="0"/>
              </a:spcAft>
              <a:buSzPts val="1100"/>
              <a:buNone/>
            </a:pPr>
            <a:r>
              <a:rPr lang="en" dirty="0"/>
              <a:t>Or Agr kal mjy job mill gi to main aap ko party doun ga.</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In conditions ko programming main handel kerny k leay conditional structure use hoty hain.</a:t>
            </a:r>
            <a:endParaRPr dirty="0"/>
          </a:p>
        </p:txBody>
      </p:sp>
    </p:spTree>
    <p:extLst>
      <p:ext uri="{BB962C8B-B14F-4D97-AF65-F5344CB8AC3E}">
        <p14:creationId xmlns:p14="http://schemas.microsoft.com/office/powerpoint/2010/main" val="216345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Programming sekhny ka maksad hia k ham apni real life problem computer ki madad sy solve ker sakhain.</a:t>
            </a:r>
            <a:endParaRPr dirty="0"/>
          </a:p>
          <a:p>
            <a:pPr marL="0" lvl="0" indent="0" algn="l" rtl="0">
              <a:lnSpc>
                <a:spcPct val="100000"/>
              </a:lnSpc>
              <a:spcBef>
                <a:spcPts val="0"/>
              </a:spcBef>
              <a:spcAft>
                <a:spcPts val="0"/>
              </a:spcAft>
              <a:buSzPts val="1100"/>
              <a:buNone/>
            </a:pPr>
            <a:r>
              <a:rPr lang="en" dirty="0"/>
              <a:t>Ham apni roz mara zindagi main bhot sary decision conditions ki base per lyty hain jesy k</a:t>
            </a:r>
            <a:endParaRPr dirty="0"/>
          </a:p>
          <a:p>
            <a:pPr marL="0" lvl="0" indent="0" algn="l" rtl="0">
              <a:lnSpc>
                <a:spcPct val="100000"/>
              </a:lnSpc>
              <a:spcBef>
                <a:spcPts val="0"/>
              </a:spcBef>
              <a:spcAft>
                <a:spcPts val="0"/>
              </a:spcAft>
              <a:buSzPts val="1100"/>
              <a:buNone/>
            </a:pPr>
            <a:r>
              <a:rPr lang="en" dirty="0"/>
              <a:t>Agr kal barish hoi to ham pick nick per jain gy</a:t>
            </a:r>
            <a:endParaRPr dirty="0"/>
          </a:p>
          <a:p>
            <a:pPr marL="0" lvl="0" indent="0" algn="l" rtl="0">
              <a:lnSpc>
                <a:spcPct val="100000"/>
              </a:lnSpc>
              <a:spcBef>
                <a:spcPts val="0"/>
              </a:spcBef>
              <a:spcAft>
                <a:spcPts val="0"/>
              </a:spcAft>
              <a:buSzPts val="1100"/>
              <a:buNone/>
            </a:pPr>
            <a:r>
              <a:rPr lang="en" dirty="0"/>
              <a:t>Agr aaj school ki chuti hoi to main cartoon daikoun ga</a:t>
            </a:r>
            <a:endParaRPr dirty="0"/>
          </a:p>
          <a:p>
            <a:pPr marL="0" lvl="0" indent="0" algn="l" rtl="0">
              <a:lnSpc>
                <a:spcPct val="100000"/>
              </a:lnSpc>
              <a:spcBef>
                <a:spcPts val="0"/>
              </a:spcBef>
              <a:spcAft>
                <a:spcPts val="0"/>
              </a:spcAft>
              <a:buSzPts val="1100"/>
              <a:buNone/>
            </a:pPr>
            <a:r>
              <a:rPr lang="en" dirty="0"/>
              <a:t>Or Agr kal mjy job mill gi to main aap ko party doun ga.</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In conditions ko programming main handel kerny k leay conditional structure use hoty hain.</a:t>
            </a:r>
            <a:endParaRPr dirty="0"/>
          </a:p>
        </p:txBody>
      </p:sp>
    </p:spTree>
    <p:extLst>
      <p:ext uri="{BB962C8B-B14F-4D97-AF65-F5344CB8AC3E}">
        <p14:creationId xmlns:p14="http://schemas.microsoft.com/office/powerpoint/2010/main" val="2105169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Programming sekhny ka maksad hia k ham apni real life problem computer ki madad sy solve ker sakhain.</a:t>
            </a:r>
            <a:endParaRPr dirty="0"/>
          </a:p>
          <a:p>
            <a:pPr marL="0" lvl="0" indent="0" algn="l" rtl="0">
              <a:lnSpc>
                <a:spcPct val="100000"/>
              </a:lnSpc>
              <a:spcBef>
                <a:spcPts val="0"/>
              </a:spcBef>
              <a:spcAft>
                <a:spcPts val="0"/>
              </a:spcAft>
              <a:buSzPts val="1100"/>
              <a:buNone/>
            </a:pPr>
            <a:r>
              <a:rPr lang="en" dirty="0"/>
              <a:t>Ham apni roz mara zindagi main bhot sary decision conditions ki base per lyty hain jesy k</a:t>
            </a:r>
            <a:endParaRPr dirty="0"/>
          </a:p>
          <a:p>
            <a:pPr marL="0" lvl="0" indent="0" algn="l" rtl="0">
              <a:lnSpc>
                <a:spcPct val="100000"/>
              </a:lnSpc>
              <a:spcBef>
                <a:spcPts val="0"/>
              </a:spcBef>
              <a:spcAft>
                <a:spcPts val="0"/>
              </a:spcAft>
              <a:buSzPts val="1100"/>
              <a:buNone/>
            </a:pPr>
            <a:r>
              <a:rPr lang="en" dirty="0"/>
              <a:t>Agr kal barish hoi to ham pick nick per jain gy</a:t>
            </a:r>
            <a:endParaRPr dirty="0"/>
          </a:p>
          <a:p>
            <a:pPr marL="0" lvl="0" indent="0" algn="l" rtl="0">
              <a:lnSpc>
                <a:spcPct val="100000"/>
              </a:lnSpc>
              <a:spcBef>
                <a:spcPts val="0"/>
              </a:spcBef>
              <a:spcAft>
                <a:spcPts val="0"/>
              </a:spcAft>
              <a:buSzPts val="1100"/>
              <a:buNone/>
            </a:pPr>
            <a:r>
              <a:rPr lang="en" dirty="0"/>
              <a:t>Agr aaj school ki chuti hoi to main cartoon daikoun ga</a:t>
            </a:r>
            <a:endParaRPr dirty="0"/>
          </a:p>
          <a:p>
            <a:pPr marL="0" lvl="0" indent="0" algn="l" rtl="0">
              <a:lnSpc>
                <a:spcPct val="100000"/>
              </a:lnSpc>
              <a:spcBef>
                <a:spcPts val="0"/>
              </a:spcBef>
              <a:spcAft>
                <a:spcPts val="0"/>
              </a:spcAft>
              <a:buSzPts val="1100"/>
              <a:buNone/>
            </a:pPr>
            <a:r>
              <a:rPr lang="en" dirty="0"/>
              <a:t>Or Agr kal mjy job mill gi to main aap ko party doun ga.</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In conditions ko programming main handel kerny k leay conditional structure use hoty hain.</a:t>
            </a:r>
            <a:endParaRPr dirty="0"/>
          </a:p>
        </p:txBody>
      </p:sp>
    </p:spTree>
    <p:extLst>
      <p:ext uri="{BB962C8B-B14F-4D97-AF65-F5344CB8AC3E}">
        <p14:creationId xmlns:p14="http://schemas.microsoft.com/office/powerpoint/2010/main" val="76355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Programming sekhny ka maksad hia k ham apni real life problem computer ki madad sy solve ker sakhain.</a:t>
            </a:r>
            <a:endParaRPr dirty="0"/>
          </a:p>
          <a:p>
            <a:pPr marL="0" lvl="0" indent="0" algn="l" rtl="0">
              <a:lnSpc>
                <a:spcPct val="100000"/>
              </a:lnSpc>
              <a:spcBef>
                <a:spcPts val="0"/>
              </a:spcBef>
              <a:spcAft>
                <a:spcPts val="0"/>
              </a:spcAft>
              <a:buSzPts val="1100"/>
              <a:buNone/>
            </a:pPr>
            <a:r>
              <a:rPr lang="en" dirty="0"/>
              <a:t>Ham apni roz mara zindagi main bhot sary decision conditions ki base per lyty hain jesy k</a:t>
            </a:r>
            <a:endParaRPr dirty="0"/>
          </a:p>
          <a:p>
            <a:pPr marL="0" lvl="0" indent="0" algn="l" rtl="0">
              <a:lnSpc>
                <a:spcPct val="100000"/>
              </a:lnSpc>
              <a:spcBef>
                <a:spcPts val="0"/>
              </a:spcBef>
              <a:spcAft>
                <a:spcPts val="0"/>
              </a:spcAft>
              <a:buSzPts val="1100"/>
              <a:buNone/>
            </a:pPr>
            <a:r>
              <a:rPr lang="en" dirty="0"/>
              <a:t>Agr kal barish hoi to ham pick nick per jain gy</a:t>
            </a:r>
            <a:endParaRPr dirty="0"/>
          </a:p>
          <a:p>
            <a:pPr marL="0" lvl="0" indent="0" algn="l" rtl="0">
              <a:lnSpc>
                <a:spcPct val="100000"/>
              </a:lnSpc>
              <a:spcBef>
                <a:spcPts val="0"/>
              </a:spcBef>
              <a:spcAft>
                <a:spcPts val="0"/>
              </a:spcAft>
              <a:buSzPts val="1100"/>
              <a:buNone/>
            </a:pPr>
            <a:r>
              <a:rPr lang="en" dirty="0"/>
              <a:t>Agr aaj school ki chuti hoi to main cartoon daikoun ga</a:t>
            </a:r>
            <a:endParaRPr dirty="0"/>
          </a:p>
          <a:p>
            <a:pPr marL="0" lvl="0" indent="0" algn="l" rtl="0">
              <a:lnSpc>
                <a:spcPct val="100000"/>
              </a:lnSpc>
              <a:spcBef>
                <a:spcPts val="0"/>
              </a:spcBef>
              <a:spcAft>
                <a:spcPts val="0"/>
              </a:spcAft>
              <a:buSzPts val="1100"/>
              <a:buNone/>
            </a:pPr>
            <a:r>
              <a:rPr lang="en" dirty="0"/>
              <a:t>Or Agr kal mjy job mill gi to main aap ko party doun ga.</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In conditions ko programming main handel kerny k leay conditional structure use hoty hain.</a:t>
            </a:r>
            <a:endParaRPr dirty="0"/>
          </a:p>
        </p:txBody>
      </p:sp>
    </p:spTree>
    <p:extLst>
      <p:ext uri="{BB962C8B-B14F-4D97-AF65-F5344CB8AC3E}">
        <p14:creationId xmlns:p14="http://schemas.microsoft.com/office/powerpoint/2010/main" val="717964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Programming sekhny ka maksad hia k ham apni real life problem computer ki madad sy solve ker sakhain.</a:t>
            </a:r>
            <a:endParaRPr dirty="0"/>
          </a:p>
          <a:p>
            <a:pPr marL="0" lvl="0" indent="0" algn="l" rtl="0">
              <a:lnSpc>
                <a:spcPct val="100000"/>
              </a:lnSpc>
              <a:spcBef>
                <a:spcPts val="0"/>
              </a:spcBef>
              <a:spcAft>
                <a:spcPts val="0"/>
              </a:spcAft>
              <a:buSzPts val="1100"/>
              <a:buNone/>
            </a:pPr>
            <a:r>
              <a:rPr lang="en" dirty="0"/>
              <a:t>Ham apni roz mara zindagi main bhot sary decision conditions ki base per lyty hain jesy k</a:t>
            </a:r>
            <a:endParaRPr dirty="0"/>
          </a:p>
          <a:p>
            <a:pPr marL="0" lvl="0" indent="0" algn="l" rtl="0">
              <a:lnSpc>
                <a:spcPct val="100000"/>
              </a:lnSpc>
              <a:spcBef>
                <a:spcPts val="0"/>
              </a:spcBef>
              <a:spcAft>
                <a:spcPts val="0"/>
              </a:spcAft>
              <a:buSzPts val="1100"/>
              <a:buNone/>
            </a:pPr>
            <a:r>
              <a:rPr lang="en" dirty="0"/>
              <a:t>Agr kal barish hoi to ham pick nick per jain gy</a:t>
            </a:r>
            <a:endParaRPr dirty="0"/>
          </a:p>
          <a:p>
            <a:pPr marL="0" lvl="0" indent="0" algn="l" rtl="0">
              <a:lnSpc>
                <a:spcPct val="100000"/>
              </a:lnSpc>
              <a:spcBef>
                <a:spcPts val="0"/>
              </a:spcBef>
              <a:spcAft>
                <a:spcPts val="0"/>
              </a:spcAft>
              <a:buSzPts val="1100"/>
              <a:buNone/>
            </a:pPr>
            <a:r>
              <a:rPr lang="en" dirty="0"/>
              <a:t>Agr aaj school ki chuti hoi to main cartoon daikoun ga</a:t>
            </a:r>
            <a:endParaRPr dirty="0"/>
          </a:p>
          <a:p>
            <a:pPr marL="0" lvl="0" indent="0" algn="l" rtl="0">
              <a:lnSpc>
                <a:spcPct val="100000"/>
              </a:lnSpc>
              <a:spcBef>
                <a:spcPts val="0"/>
              </a:spcBef>
              <a:spcAft>
                <a:spcPts val="0"/>
              </a:spcAft>
              <a:buSzPts val="1100"/>
              <a:buNone/>
            </a:pPr>
            <a:r>
              <a:rPr lang="en" dirty="0"/>
              <a:t>Or Agr kal mjy job mill gi to main aap ko party doun ga.</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In conditions ko programming main handel kerny k leay conditional structure use hoty hain.</a:t>
            </a:r>
            <a:endParaRPr dirty="0"/>
          </a:p>
        </p:txBody>
      </p:sp>
    </p:spTree>
    <p:extLst>
      <p:ext uri="{BB962C8B-B14F-4D97-AF65-F5344CB8AC3E}">
        <p14:creationId xmlns:p14="http://schemas.microsoft.com/office/powerpoint/2010/main" val="108803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3" name="Google Shape;823;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5" name="Google Shape;83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125309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29866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Programming sekhny ka maksad hia k ham apni real life problem computer ki madad sy solve ker sakhain.</a:t>
            </a:r>
            <a:endParaRPr/>
          </a:p>
          <a:p>
            <a:pPr marL="0" lvl="0" indent="0" algn="l" rtl="0">
              <a:lnSpc>
                <a:spcPct val="100000"/>
              </a:lnSpc>
              <a:spcBef>
                <a:spcPts val="0"/>
              </a:spcBef>
              <a:spcAft>
                <a:spcPts val="0"/>
              </a:spcAft>
              <a:buSzPts val="1100"/>
              <a:buNone/>
            </a:pPr>
            <a:r>
              <a:rPr lang="en"/>
              <a:t>Ham apni roz mara zindagi main bhot sary decision conditions ki base per lyty hain jesy k</a:t>
            </a:r>
            <a:endParaRPr/>
          </a:p>
          <a:p>
            <a:pPr marL="0" lvl="0" indent="0" algn="l" rtl="0">
              <a:lnSpc>
                <a:spcPct val="100000"/>
              </a:lnSpc>
              <a:spcBef>
                <a:spcPts val="0"/>
              </a:spcBef>
              <a:spcAft>
                <a:spcPts val="0"/>
              </a:spcAft>
              <a:buSzPts val="1100"/>
              <a:buNone/>
            </a:pPr>
            <a:r>
              <a:rPr lang="en"/>
              <a:t>Agr kal barish hoi to ham pick nick per jain gy</a:t>
            </a:r>
            <a:endParaRPr/>
          </a:p>
          <a:p>
            <a:pPr marL="0" lvl="0" indent="0" algn="l" rtl="0">
              <a:lnSpc>
                <a:spcPct val="100000"/>
              </a:lnSpc>
              <a:spcBef>
                <a:spcPts val="0"/>
              </a:spcBef>
              <a:spcAft>
                <a:spcPts val="0"/>
              </a:spcAft>
              <a:buSzPts val="1100"/>
              <a:buNone/>
            </a:pPr>
            <a:r>
              <a:rPr lang="en"/>
              <a:t>Agr aaj school ki chuti hoi to main cartoon daikoun ga</a:t>
            </a:r>
            <a:endParaRPr/>
          </a:p>
          <a:p>
            <a:pPr marL="0" lvl="0" indent="0" algn="l" rtl="0">
              <a:lnSpc>
                <a:spcPct val="100000"/>
              </a:lnSpc>
              <a:spcBef>
                <a:spcPts val="0"/>
              </a:spcBef>
              <a:spcAft>
                <a:spcPts val="0"/>
              </a:spcAft>
              <a:buSzPts val="1100"/>
              <a:buNone/>
            </a:pPr>
            <a:r>
              <a:rPr lang="en"/>
              <a:t>Or Agr kal mjy job mill gi to main aap ko party doun ga.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In conditions ko programming main handel kerny k leay conditional structure use hoty hain.</a:t>
            </a:r>
            <a:endParaRPr/>
          </a:p>
        </p:txBody>
      </p:sp>
    </p:spTree>
    <p:extLst>
      <p:ext uri="{BB962C8B-B14F-4D97-AF65-F5344CB8AC3E}">
        <p14:creationId xmlns:p14="http://schemas.microsoft.com/office/powerpoint/2010/main" val="279458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6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7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7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7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7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7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7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7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7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7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7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1350506" y="1912635"/>
            <a:ext cx="6331500" cy="1043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500" b="1" dirty="0" smtClean="0">
                <a:solidFill>
                  <a:srgbClr val="404040"/>
                </a:solidFill>
                <a:latin typeface="Comic Sans MS"/>
                <a:ea typeface="Comic Sans MS"/>
                <a:cs typeface="Comic Sans MS"/>
                <a:sym typeface="Comic Sans MS"/>
              </a:rPr>
              <a:t>Arrays </a:t>
            </a:r>
            <a:r>
              <a:rPr lang="en" sz="4500" b="1" dirty="0">
                <a:solidFill>
                  <a:srgbClr val="404040"/>
                </a:solidFill>
                <a:latin typeface="Comic Sans MS"/>
                <a:ea typeface="Comic Sans MS"/>
                <a:cs typeface="Comic Sans MS"/>
                <a:sym typeface="Comic Sans MS"/>
              </a:rPr>
              <a:t>in </a:t>
            </a:r>
            <a:r>
              <a:rPr lang="en" sz="4500" b="1" dirty="0">
                <a:solidFill>
                  <a:srgbClr val="D15A12"/>
                </a:solidFill>
                <a:latin typeface="Comic Sans MS"/>
                <a:ea typeface="Comic Sans MS"/>
                <a:cs typeface="Comic Sans MS"/>
                <a:sym typeface="Comic Sans MS"/>
              </a:rPr>
              <a:t>Python</a:t>
            </a:r>
            <a:endParaRPr sz="4500" b="1" dirty="0">
              <a:solidFill>
                <a:srgbClr val="D15A12"/>
              </a:solidFill>
              <a:latin typeface="Comic Sans MS"/>
              <a:ea typeface="Comic Sans MS"/>
              <a:cs typeface="Comic Sans MS"/>
              <a:sym typeface="Comic Sans MS"/>
            </a:endParaRPr>
          </a:p>
        </p:txBody>
      </p:sp>
      <p:sp>
        <p:nvSpPr>
          <p:cNvPr id="52" name="Google Shape;52;p1"/>
          <p:cNvSpPr/>
          <p:nvPr/>
        </p:nvSpPr>
        <p:spPr>
          <a:xfrm rot="10800000">
            <a:off x="8513292" y="86"/>
            <a:ext cx="627300" cy="1995600"/>
          </a:xfrm>
          <a:prstGeom prst="rtTriangle">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3" name="Google Shape;53;p1"/>
          <p:cNvPicPr preferRelativeResize="0"/>
          <p:nvPr/>
        </p:nvPicPr>
        <p:blipFill rotWithShape="1">
          <a:blip r:embed="rId3">
            <a:alphaModFix/>
          </a:blip>
          <a:srcRect/>
          <a:stretch/>
        </p:blipFill>
        <p:spPr>
          <a:xfrm>
            <a:off x="7417825" y="1039140"/>
            <a:ext cx="1549400" cy="4104370"/>
          </a:xfrm>
          <a:prstGeom prst="rect">
            <a:avLst/>
          </a:prstGeom>
          <a:noFill/>
          <a:ln>
            <a:noFill/>
          </a:ln>
        </p:spPr>
      </p:pic>
      <p:sp>
        <p:nvSpPr>
          <p:cNvPr id="54" name="Google Shape;54;p1"/>
          <p:cNvSpPr/>
          <p:nvPr/>
        </p:nvSpPr>
        <p:spPr>
          <a:xfrm rot="10800000" flipH="1">
            <a:off x="-8" y="86"/>
            <a:ext cx="627300" cy="1995600"/>
          </a:xfrm>
          <a:prstGeom prst="rtTriangle">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5" name="Google Shape;55;p1"/>
          <p:cNvPicPr preferRelativeResize="0"/>
          <p:nvPr/>
        </p:nvPicPr>
        <p:blipFill rotWithShape="1">
          <a:blip r:embed="rId4">
            <a:alphaModFix/>
          </a:blip>
          <a:srcRect/>
          <a:stretch/>
        </p:blipFill>
        <p:spPr>
          <a:xfrm>
            <a:off x="193550" y="1040975"/>
            <a:ext cx="1421136" cy="4104350"/>
          </a:xfrm>
          <a:prstGeom prst="rect">
            <a:avLst/>
          </a:prstGeom>
          <a:noFill/>
          <a:ln>
            <a:noFill/>
          </a:ln>
        </p:spPr>
      </p:pic>
      <p:sp>
        <p:nvSpPr>
          <p:cNvPr id="56" name="Google Shape;5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10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 (Cont.)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60968"/>
            <a:ext cx="8306700" cy="2863702"/>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Description of different parameters which it takes is as follows:</a:t>
            </a: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733425" y="1984743"/>
            <a:ext cx="7829328" cy="2678474"/>
          </a:xfrm>
          <a:prstGeom prst="rect">
            <a:avLst/>
          </a:prstGeom>
        </p:spPr>
      </p:pic>
    </p:spTree>
    <p:extLst>
      <p:ext uri="{BB962C8B-B14F-4D97-AF65-F5344CB8AC3E}">
        <p14:creationId xmlns:p14="http://schemas.microsoft.com/office/powerpoint/2010/main" val="1289403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 (Cont.)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60968"/>
            <a:ext cx="8306700" cy="2863702"/>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Code example:</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3" name="Picture 2"/>
          <p:cNvPicPr>
            <a:picLocks noChangeAspect="1"/>
          </p:cNvPicPr>
          <p:nvPr/>
        </p:nvPicPr>
        <p:blipFill>
          <a:blip r:embed="rId3"/>
          <a:stretch>
            <a:fillRect/>
          </a:stretch>
        </p:blipFill>
        <p:spPr>
          <a:xfrm>
            <a:off x="526283" y="2062361"/>
            <a:ext cx="4067175" cy="1800225"/>
          </a:xfrm>
          <a:prstGeom prst="rect">
            <a:avLst/>
          </a:prstGeom>
        </p:spPr>
      </p:pic>
      <p:pic>
        <p:nvPicPr>
          <p:cNvPr id="5" name="Picture 4"/>
          <p:cNvPicPr>
            <a:picLocks noChangeAspect="1"/>
          </p:cNvPicPr>
          <p:nvPr/>
        </p:nvPicPr>
        <p:blipFill>
          <a:blip r:embed="rId4"/>
          <a:stretch>
            <a:fillRect/>
          </a:stretch>
        </p:blipFill>
        <p:spPr>
          <a:xfrm>
            <a:off x="5451844" y="2362398"/>
            <a:ext cx="2209800" cy="1200150"/>
          </a:xfrm>
          <a:prstGeom prst="rect">
            <a:avLst/>
          </a:prstGeom>
        </p:spPr>
      </p:pic>
    </p:spTree>
    <p:extLst>
      <p:ext uri="{BB962C8B-B14F-4D97-AF65-F5344CB8AC3E}">
        <p14:creationId xmlns:p14="http://schemas.microsoft.com/office/powerpoint/2010/main" val="1781838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 (Cont.)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60968"/>
            <a:ext cx="8306700" cy="2863702"/>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Code example 2 (creating array from tuple):</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5" name="Picture 4"/>
          <p:cNvPicPr>
            <a:picLocks noChangeAspect="1"/>
          </p:cNvPicPr>
          <p:nvPr/>
        </p:nvPicPr>
        <p:blipFill>
          <a:blip r:embed="rId3"/>
          <a:stretch>
            <a:fillRect/>
          </a:stretch>
        </p:blipFill>
        <p:spPr>
          <a:xfrm>
            <a:off x="5451844" y="2362398"/>
            <a:ext cx="2209800" cy="1200150"/>
          </a:xfrm>
          <a:prstGeom prst="rect">
            <a:avLst/>
          </a:prstGeom>
        </p:spPr>
      </p:pic>
      <p:pic>
        <p:nvPicPr>
          <p:cNvPr id="2" name="Picture 1"/>
          <p:cNvPicPr>
            <a:picLocks noChangeAspect="1"/>
          </p:cNvPicPr>
          <p:nvPr/>
        </p:nvPicPr>
        <p:blipFill>
          <a:blip r:embed="rId4"/>
          <a:stretch>
            <a:fillRect/>
          </a:stretch>
        </p:blipFill>
        <p:spPr>
          <a:xfrm>
            <a:off x="579253" y="2235019"/>
            <a:ext cx="3562350" cy="1609725"/>
          </a:xfrm>
          <a:prstGeom prst="rect">
            <a:avLst/>
          </a:prstGeom>
        </p:spPr>
      </p:pic>
    </p:spTree>
    <p:extLst>
      <p:ext uri="{BB962C8B-B14F-4D97-AF65-F5344CB8AC3E}">
        <p14:creationId xmlns:p14="http://schemas.microsoft.com/office/powerpoint/2010/main" val="186914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32614"/>
            <a:ext cx="8306700" cy="2892056"/>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rgbClr val="C00000"/>
                </a:solidFill>
                <a:latin typeface="Comic Sans MS" panose="030F0702030302020204" pitchFamily="66" charset="0"/>
              </a:rPr>
              <a:t>numpy.frombuffer() </a:t>
            </a:r>
            <a:r>
              <a:rPr lang="en-US" sz="2000" b="1" dirty="0" smtClean="0">
                <a:solidFill>
                  <a:schemeClr val="tx1"/>
                </a:solidFill>
                <a:latin typeface="Comic Sans MS" panose="030F0702030302020204" pitchFamily="66" charset="0"/>
              </a:rPr>
              <a:t>method can be used for creating array from buffer (string).</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2" name="Picture 1"/>
          <p:cNvPicPr>
            <a:picLocks noChangeAspect="1"/>
          </p:cNvPicPr>
          <p:nvPr/>
        </p:nvPicPr>
        <p:blipFill>
          <a:blip r:embed="rId3"/>
          <a:stretch>
            <a:fillRect/>
          </a:stretch>
        </p:blipFill>
        <p:spPr>
          <a:xfrm>
            <a:off x="969224" y="2638503"/>
            <a:ext cx="6581775" cy="876300"/>
          </a:xfrm>
          <a:prstGeom prst="rect">
            <a:avLst/>
          </a:prstGeom>
        </p:spPr>
      </p:pic>
    </p:spTree>
    <p:extLst>
      <p:ext uri="{BB962C8B-B14F-4D97-AF65-F5344CB8AC3E}">
        <p14:creationId xmlns:p14="http://schemas.microsoft.com/office/powerpoint/2010/main" val="3706740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205023"/>
            <a:ext cx="8306700" cy="3019647"/>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Description of parameters:</a:t>
            </a: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pic>
        <p:nvPicPr>
          <p:cNvPr id="3" name="Picture 2"/>
          <p:cNvPicPr>
            <a:picLocks noChangeAspect="1"/>
          </p:cNvPicPr>
          <p:nvPr/>
        </p:nvPicPr>
        <p:blipFill>
          <a:blip r:embed="rId3"/>
          <a:stretch>
            <a:fillRect/>
          </a:stretch>
        </p:blipFill>
        <p:spPr>
          <a:xfrm>
            <a:off x="1943654" y="1766713"/>
            <a:ext cx="5114925" cy="3124864"/>
          </a:xfrm>
          <a:prstGeom prst="rect">
            <a:avLst/>
          </a:prstGeom>
        </p:spPr>
      </p:pic>
    </p:spTree>
    <p:extLst>
      <p:ext uri="{BB962C8B-B14F-4D97-AF65-F5344CB8AC3E}">
        <p14:creationId xmlns:p14="http://schemas.microsoft.com/office/powerpoint/2010/main" val="2804995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205023"/>
            <a:ext cx="8306700" cy="3019647"/>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Code example (buffer to array):</a:t>
            </a: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2" name="Picture 1"/>
          <p:cNvPicPr>
            <a:picLocks noChangeAspect="1"/>
          </p:cNvPicPr>
          <p:nvPr/>
        </p:nvPicPr>
        <p:blipFill>
          <a:blip r:embed="rId3"/>
          <a:stretch>
            <a:fillRect/>
          </a:stretch>
        </p:blipFill>
        <p:spPr>
          <a:xfrm>
            <a:off x="602483" y="2067146"/>
            <a:ext cx="3990975" cy="1295400"/>
          </a:xfrm>
          <a:prstGeom prst="rect">
            <a:avLst/>
          </a:prstGeom>
        </p:spPr>
      </p:pic>
      <p:pic>
        <p:nvPicPr>
          <p:cNvPr id="4" name="Picture 3"/>
          <p:cNvPicPr>
            <a:picLocks noChangeAspect="1"/>
          </p:cNvPicPr>
          <p:nvPr/>
        </p:nvPicPr>
        <p:blipFill>
          <a:blip r:embed="rId4"/>
          <a:stretch>
            <a:fillRect/>
          </a:stretch>
        </p:blipFill>
        <p:spPr>
          <a:xfrm>
            <a:off x="602483" y="3491687"/>
            <a:ext cx="6029325" cy="1352550"/>
          </a:xfrm>
          <a:prstGeom prst="rect">
            <a:avLst/>
          </a:prstGeom>
        </p:spPr>
      </p:pic>
    </p:spTree>
    <p:extLst>
      <p:ext uri="{BB962C8B-B14F-4D97-AF65-F5344CB8AC3E}">
        <p14:creationId xmlns:p14="http://schemas.microsoft.com/office/powerpoint/2010/main" val="2207447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32614"/>
            <a:ext cx="8306700" cy="2892056"/>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rgbClr val="C00000"/>
                </a:solidFill>
                <a:latin typeface="Comic Sans MS" panose="030F0702030302020204" pitchFamily="66" charset="0"/>
              </a:rPr>
              <a:t>numpy.fromiter() </a:t>
            </a:r>
            <a:r>
              <a:rPr lang="en-US" sz="2000" b="1" dirty="0">
                <a:solidFill>
                  <a:schemeClr val="tx1"/>
                </a:solidFill>
                <a:latin typeface="Comic Sans MS" panose="030F0702030302020204" pitchFamily="66" charset="0"/>
              </a:rPr>
              <a:t>function builds an ndarray object from any iterable object. A new one-dimensional array is returned by this function.</a:t>
            </a:r>
          </a:p>
          <a:p>
            <a:pPr marL="0" lvl="0" indent="0" algn="l">
              <a:buSzPts val="1100"/>
            </a:pPr>
            <a:endParaRPr lang="en-US" sz="2000" b="1" dirty="0" smtClean="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pic>
        <p:nvPicPr>
          <p:cNvPr id="3" name="Picture 2"/>
          <p:cNvPicPr>
            <a:picLocks noChangeAspect="1"/>
          </p:cNvPicPr>
          <p:nvPr/>
        </p:nvPicPr>
        <p:blipFill>
          <a:blip r:embed="rId3"/>
          <a:stretch>
            <a:fillRect/>
          </a:stretch>
        </p:blipFill>
        <p:spPr>
          <a:xfrm>
            <a:off x="1670751" y="2815824"/>
            <a:ext cx="4810125" cy="847725"/>
          </a:xfrm>
          <a:prstGeom prst="rect">
            <a:avLst/>
          </a:prstGeom>
        </p:spPr>
      </p:pic>
    </p:spTree>
    <p:extLst>
      <p:ext uri="{BB962C8B-B14F-4D97-AF65-F5344CB8AC3E}">
        <p14:creationId xmlns:p14="http://schemas.microsoft.com/office/powerpoint/2010/main" val="2020011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205023"/>
            <a:ext cx="8306700" cy="3019647"/>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Description of parameters:</a:t>
            </a: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pic>
        <p:nvPicPr>
          <p:cNvPr id="4" name="Picture 3"/>
          <p:cNvPicPr>
            <a:picLocks noChangeAspect="1"/>
          </p:cNvPicPr>
          <p:nvPr/>
        </p:nvPicPr>
        <p:blipFill>
          <a:blip r:embed="rId3"/>
          <a:stretch>
            <a:fillRect/>
          </a:stretch>
        </p:blipFill>
        <p:spPr>
          <a:xfrm>
            <a:off x="757208" y="1605452"/>
            <a:ext cx="7715250" cy="3286125"/>
          </a:xfrm>
          <a:prstGeom prst="rect">
            <a:avLst/>
          </a:prstGeom>
        </p:spPr>
      </p:pic>
    </p:spTree>
    <p:extLst>
      <p:ext uri="{BB962C8B-B14F-4D97-AF65-F5344CB8AC3E}">
        <p14:creationId xmlns:p14="http://schemas.microsoft.com/office/powerpoint/2010/main" val="3005798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205023"/>
            <a:ext cx="8306700" cy="3019647"/>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Code example (buffer to array):</a:t>
            </a: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pic>
        <p:nvPicPr>
          <p:cNvPr id="2" name="Picture 1"/>
          <p:cNvPicPr>
            <a:picLocks noChangeAspect="1"/>
          </p:cNvPicPr>
          <p:nvPr/>
        </p:nvPicPr>
        <p:blipFill>
          <a:blip r:embed="rId3"/>
          <a:stretch>
            <a:fillRect/>
          </a:stretch>
        </p:blipFill>
        <p:spPr>
          <a:xfrm>
            <a:off x="602483" y="2067146"/>
            <a:ext cx="3990975" cy="1295400"/>
          </a:xfrm>
          <a:prstGeom prst="rect">
            <a:avLst/>
          </a:prstGeom>
        </p:spPr>
      </p:pic>
      <p:pic>
        <p:nvPicPr>
          <p:cNvPr id="4" name="Picture 3"/>
          <p:cNvPicPr>
            <a:picLocks noChangeAspect="1"/>
          </p:cNvPicPr>
          <p:nvPr/>
        </p:nvPicPr>
        <p:blipFill>
          <a:blip r:embed="rId4"/>
          <a:stretch>
            <a:fillRect/>
          </a:stretch>
        </p:blipFill>
        <p:spPr>
          <a:xfrm>
            <a:off x="602483" y="3491687"/>
            <a:ext cx="6029325" cy="1352550"/>
          </a:xfrm>
          <a:prstGeom prst="rect">
            <a:avLst/>
          </a:prstGeom>
        </p:spPr>
      </p:pic>
    </p:spTree>
    <p:extLst>
      <p:ext uri="{BB962C8B-B14F-4D97-AF65-F5344CB8AC3E}">
        <p14:creationId xmlns:p14="http://schemas.microsoft.com/office/powerpoint/2010/main" val="62585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Dimensionality of </a:t>
            </a:r>
            <a:r>
              <a:rPr lang="en" sz="3600" b="1" dirty="0" smtClean="0">
                <a:solidFill>
                  <a:srgbClr val="D15A12"/>
                </a:solidFill>
                <a:latin typeface="Comic Sans MS"/>
                <a:ea typeface="Comic Sans MS"/>
                <a:cs typeface="Comic Sans MS"/>
                <a:sym typeface="Comic Sans MS"/>
              </a:rPr>
              <a:t>Arrays </a:t>
            </a:r>
            <a:r>
              <a:rPr lang="en" sz="3600" b="1" dirty="0">
                <a:solidFill>
                  <a:srgbClr val="424242"/>
                </a:solidFill>
                <a:latin typeface="Comic Sans MS"/>
                <a:ea typeface="Comic Sans MS"/>
                <a:cs typeface="Comic Sans MS"/>
                <a:sym typeface="Comic Sans MS"/>
              </a:rPr>
              <a:t>in Python</a:t>
            </a:r>
            <a:r>
              <a:rPr lang="en" sz="3600" b="1" dirty="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18650" y="693949"/>
            <a:ext cx="8306700" cy="3969268"/>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Arrays can be of multiple dimensions. Lets look at 2D arrays.</a:t>
            </a:r>
          </a:p>
          <a:p>
            <a:pPr marL="0" lvl="0" indent="0" algn="l">
              <a:buSzPts val="1100"/>
            </a:pPr>
            <a:endParaRPr lang="en-US" sz="2000" b="1" dirty="0">
              <a:solidFill>
                <a:schemeClr val="tx1"/>
              </a:solidFill>
              <a:latin typeface="Comic Sans MS" panose="030F0702030302020204" pitchFamily="66" charset="0"/>
            </a:endParaRPr>
          </a:p>
          <a:p>
            <a:pPr marL="0" indent="0" algn="l">
              <a:buSzPts val="1100"/>
            </a:pPr>
            <a:r>
              <a:rPr lang="en-US" altLang="en-US" sz="2000" b="1" dirty="0" smtClean="0">
                <a:solidFill>
                  <a:srgbClr val="0A0C10"/>
                </a:solidFill>
                <a:latin typeface="Comic Sans MS" panose="030F0702030302020204" pitchFamily="66" charset="0"/>
              </a:rPr>
              <a:t>Two-dimensional arrays </a:t>
            </a:r>
            <a:r>
              <a:rPr lang="en-US" altLang="en-US" sz="2000" b="1" dirty="0">
                <a:solidFill>
                  <a:srgbClr val="0A0C10"/>
                </a:solidFill>
                <a:latin typeface="Comic Sans MS" panose="030F0702030302020204" pitchFamily="66" charset="0"/>
              </a:rPr>
              <a:t>are basically </a:t>
            </a:r>
            <a:r>
              <a:rPr lang="en-US" altLang="en-US" sz="2000" b="1" dirty="0">
                <a:solidFill>
                  <a:srgbClr val="C00000"/>
                </a:solidFill>
                <a:latin typeface="Comic Sans MS" panose="030F0702030302020204" pitchFamily="66" charset="0"/>
              </a:rPr>
              <a:t>array within arrays</a:t>
            </a:r>
            <a:r>
              <a:rPr lang="en-US" altLang="en-US" sz="2000" b="1" dirty="0">
                <a:solidFill>
                  <a:srgbClr val="0A0C10"/>
                </a:solidFill>
                <a:latin typeface="Comic Sans MS" panose="030F0702030302020204" pitchFamily="66" charset="0"/>
              </a:rPr>
              <a:t>. Here, the position of a data item is accessed by using </a:t>
            </a:r>
            <a:r>
              <a:rPr lang="en-US" altLang="en-US" sz="2000" b="1" dirty="0">
                <a:solidFill>
                  <a:srgbClr val="C00000"/>
                </a:solidFill>
                <a:latin typeface="Comic Sans MS" panose="030F0702030302020204" pitchFamily="66" charset="0"/>
              </a:rPr>
              <a:t>two indices</a:t>
            </a:r>
            <a:r>
              <a:rPr lang="en-US" altLang="en-US" sz="2000" b="1" dirty="0">
                <a:solidFill>
                  <a:srgbClr val="0A0C10"/>
                </a:solidFill>
                <a:latin typeface="Comic Sans MS" panose="030F0702030302020204" pitchFamily="66" charset="0"/>
              </a:rPr>
              <a:t>. It is represented as a table of </a:t>
            </a:r>
            <a:r>
              <a:rPr lang="en-US" altLang="en-US" sz="2000" b="1" dirty="0">
                <a:solidFill>
                  <a:srgbClr val="C00000"/>
                </a:solidFill>
                <a:latin typeface="Comic Sans MS" panose="030F0702030302020204" pitchFamily="66" charset="0"/>
              </a:rPr>
              <a:t>rows</a:t>
            </a:r>
            <a:r>
              <a:rPr lang="en-US" altLang="en-US" sz="2000" b="1" i="1" dirty="0">
                <a:solidFill>
                  <a:srgbClr val="0A0C10"/>
                </a:solidFill>
                <a:latin typeface="Comic Sans MS" panose="030F0702030302020204" pitchFamily="66" charset="0"/>
              </a:rPr>
              <a:t> and </a:t>
            </a:r>
            <a:r>
              <a:rPr lang="en-US" altLang="en-US" sz="2000" b="1" i="1" dirty="0">
                <a:solidFill>
                  <a:srgbClr val="C00000"/>
                </a:solidFill>
                <a:latin typeface="Comic Sans MS" panose="030F0702030302020204" pitchFamily="66" charset="0"/>
              </a:rPr>
              <a:t>columns</a:t>
            </a:r>
            <a:r>
              <a:rPr lang="en-US" altLang="en-US" sz="2000" b="1" dirty="0">
                <a:solidFill>
                  <a:srgbClr val="0A0C10"/>
                </a:solidFill>
                <a:latin typeface="Comic Sans MS" panose="030F0702030302020204" pitchFamily="66" charset="0"/>
              </a:rPr>
              <a:t> of data items.</a:t>
            </a:r>
            <a:r>
              <a:rPr lang="en-US" altLang="en-US" sz="2000" b="1" dirty="0">
                <a:solidFill>
                  <a:schemeClr val="tx1"/>
                </a:solidFill>
                <a:latin typeface="Comic Sans MS" panose="030F0702030302020204" pitchFamily="66" charset="0"/>
              </a:rPr>
              <a:t> </a:t>
            </a:r>
          </a:p>
          <a:p>
            <a:pPr marL="0" lvl="0" indent="0" algn="l">
              <a:buSzPts val="1100"/>
            </a:pPr>
            <a:endParaRPr lang="en-US" sz="2000" b="1" dirty="0" smtClean="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sp>
        <p:nvSpPr>
          <p:cNvPr id="4" name="Rectangle 2"/>
          <p:cNvSpPr>
            <a:spLocks noChangeArrowheads="1"/>
          </p:cNvSpPr>
          <p:nvPr/>
        </p:nvSpPr>
        <p:spPr bwMode="auto">
          <a:xfrm>
            <a:off x="0" y="-153888"/>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418650" y="2410047"/>
            <a:ext cx="7995248" cy="2481530"/>
          </a:xfrm>
          <a:prstGeom prst="rect">
            <a:avLst/>
          </a:prstGeom>
        </p:spPr>
      </p:pic>
    </p:spTree>
    <p:extLst>
      <p:ext uri="{BB962C8B-B14F-4D97-AF65-F5344CB8AC3E}">
        <p14:creationId xmlns:p14="http://schemas.microsoft.com/office/powerpoint/2010/main" val="1719654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0"/>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5200"/>
              <a:buNone/>
            </a:pPr>
            <a:r>
              <a:rPr lang="en" sz="3600" b="1">
                <a:solidFill>
                  <a:srgbClr val="404040"/>
                </a:solidFill>
                <a:latin typeface="Comic Sans MS"/>
                <a:ea typeface="Comic Sans MS"/>
                <a:cs typeface="Comic Sans MS"/>
                <a:sym typeface="Comic Sans MS"/>
              </a:rPr>
              <a:t>   Learning Objective</a:t>
            </a:r>
            <a:endParaRPr sz="3600" b="1">
              <a:solidFill>
                <a:srgbClr val="404040"/>
              </a:solidFill>
              <a:latin typeface="Comic Sans MS"/>
              <a:ea typeface="Comic Sans MS"/>
              <a:cs typeface="Comic Sans MS"/>
              <a:sym typeface="Comic Sans MS"/>
            </a:endParaRPr>
          </a:p>
        </p:txBody>
      </p:sp>
      <p:sp>
        <p:nvSpPr>
          <p:cNvPr id="792" name="Google Shape;792;p60"/>
          <p:cNvSpPr txBox="1">
            <a:spLocks noGrp="1"/>
          </p:cNvSpPr>
          <p:nvPr>
            <p:ph type="subTitle" idx="1"/>
          </p:nvPr>
        </p:nvSpPr>
        <p:spPr>
          <a:xfrm>
            <a:off x="701875" y="1834275"/>
            <a:ext cx="6632700" cy="2141700"/>
          </a:xfrm>
          <a:prstGeom prst="rect">
            <a:avLst/>
          </a:prstGeom>
          <a:noFill/>
          <a:ln>
            <a:noFill/>
          </a:ln>
        </p:spPr>
        <p:txBody>
          <a:bodyPr spcFirstLastPara="1" wrap="square" lIns="91425" tIns="91425" rIns="91425" bIns="91425" anchor="t" anchorCtr="0">
            <a:normAutofit fontScale="92500" lnSpcReduction="10000"/>
          </a:bodyPr>
          <a:lstStyle/>
          <a:p>
            <a:pPr marL="0" lvl="1" indent="0" algn="l" rtl="0">
              <a:lnSpc>
                <a:spcPct val="100000"/>
              </a:lnSpc>
              <a:spcBef>
                <a:spcPts val="0"/>
              </a:spcBef>
              <a:spcAft>
                <a:spcPts val="0"/>
              </a:spcAft>
              <a:buClr>
                <a:schemeClr val="dk1"/>
              </a:buClr>
              <a:buSzPts val="2800"/>
              <a:buFont typeface="Arial"/>
              <a:buNone/>
            </a:pPr>
            <a:r>
              <a:rPr lang="en" b="1" dirty="0">
                <a:solidFill>
                  <a:srgbClr val="404040"/>
                </a:solidFill>
                <a:latin typeface="Comic Sans MS"/>
                <a:ea typeface="Comic Sans MS"/>
                <a:cs typeface="Comic Sans MS"/>
                <a:sym typeface="Comic Sans MS"/>
              </a:rPr>
              <a:t>In this lecture, we </a:t>
            </a:r>
            <a:r>
              <a:rPr lang="en" b="1" dirty="0" smtClean="0">
                <a:solidFill>
                  <a:srgbClr val="404040"/>
                </a:solidFill>
                <a:latin typeface="Comic Sans MS"/>
                <a:ea typeface="Comic Sans MS"/>
                <a:cs typeface="Comic Sans MS"/>
                <a:sym typeface="Comic Sans MS"/>
              </a:rPr>
              <a:t>will learn </a:t>
            </a:r>
            <a:r>
              <a:rPr lang="en" b="1" dirty="0">
                <a:solidFill>
                  <a:srgbClr val="404040"/>
                </a:solidFill>
                <a:latin typeface="Comic Sans MS"/>
                <a:ea typeface="Comic Sans MS"/>
                <a:cs typeface="Comic Sans MS"/>
                <a:sym typeface="Comic Sans MS"/>
              </a:rPr>
              <a:t>what is </a:t>
            </a:r>
            <a:r>
              <a:rPr lang="en" b="1" dirty="0" smtClean="0">
                <a:solidFill>
                  <a:srgbClr val="404040"/>
                </a:solidFill>
                <a:latin typeface="Comic Sans MS"/>
                <a:ea typeface="Comic Sans MS"/>
                <a:cs typeface="Comic Sans MS"/>
                <a:sym typeface="Comic Sans MS"/>
              </a:rPr>
              <a:t>an array, how is it different from list, </a:t>
            </a:r>
            <a:r>
              <a:rPr lang="en" b="1" dirty="0">
                <a:solidFill>
                  <a:srgbClr val="404040"/>
                </a:solidFill>
                <a:latin typeface="Comic Sans MS"/>
                <a:ea typeface="Comic Sans MS"/>
                <a:cs typeface="Comic Sans MS"/>
                <a:sym typeface="Comic Sans MS"/>
              </a:rPr>
              <a:t>how to create </a:t>
            </a:r>
            <a:r>
              <a:rPr lang="en" b="1" dirty="0" smtClean="0">
                <a:solidFill>
                  <a:srgbClr val="404040"/>
                </a:solidFill>
                <a:latin typeface="Comic Sans MS"/>
                <a:ea typeface="Comic Sans MS"/>
                <a:cs typeface="Comic Sans MS"/>
                <a:sym typeface="Comic Sans MS"/>
              </a:rPr>
              <a:t>arrays </a:t>
            </a:r>
            <a:r>
              <a:rPr lang="en" b="1" dirty="0" smtClean="0">
                <a:solidFill>
                  <a:srgbClr val="3F3F3F"/>
                </a:solidFill>
                <a:latin typeface="Comic Sans MS"/>
                <a:ea typeface="Comic Sans MS"/>
                <a:cs typeface="Comic Sans MS"/>
                <a:sym typeface="Comic Sans MS"/>
              </a:rPr>
              <a:t>in </a:t>
            </a:r>
            <a:r>
              <a:rPr lang="en" b="1" dirty="0" smtClean="0">
                <a:solidFill>
                  <a:srgbClr val="D15A12"/>
                </a:solidFill>
                <a:latin typeface="Comic Sans MS"/>
                <a:ea typeface="Comic Sans MS"/>
                <a:cs typeface="Comic Sans MS"/>
                <a:sym typeface="Comic Sans MS"/>
              </a:rPr>
              <a:t>Python using NumPy package</a:t>
            </a:r>
            <a:r>
              <a:rPr lang="en" b="1" dirty="0" smtClean="0">
                <a:solidFill>
                  <a:srgbClr val="3F3F3F"/>
                </a:solidFill>
                <a:latin typeface="Comic Sans MS"/>
                <a:ea typeface="Comic Sans MS"/>
                <a:cs typeface="Comic Sans MS"/>
                <a:sym typeface="Comic Sans MS"/>
              </a:rPr>
              <a:t> </a:t>
            </a:r>
            <a:r>
              <a:rPr lang="en" b="1" dirty="0">
                <a:solidFill>
                  <a:srgbClr val="3F3F3F"/>
                </a:solidFill>
                <a:latin typeface="Comic Sans MS"/>
                <a:ea typeface="Comic Sans MS"/>
                <a:cs typeface="Comic Sans MS"/>
                <a:sym typeface="Comic Sans MS"/>
              </a:rPr>
              <a:t>and which operations we can perform on </a:t>
            </a:r>
            <a:r>
              <a:rPr lang="en" b="1" dirty="0" smtClean="0">
                <a:solidFill>
                  <a:srgbClr val="3F3F3F"/>
                </a:solidFill>
                <a:latin typeface="Comic Sans MS"/>
                <a:ea typeface="Comic Sans MS"/>
                <a:cs typeface="Comic Sans MS"/>
                <a:sym typeface="Comic Sans MS"/>
              </a:rPr>
              <a:t>numpy arrays.</a:t>
            </a:r>
            <a:endParaRPr sz="3000" b="1" dirty="0">
              <a:solidFill>
                <a:srgbClr val="404040"/>
              </a:solidFill>
              <a:latin typeface="Raleway"/>
              <a:ea typeface="Raleway"/>
              <a:cs typeface="Raleway"/>
              <a:sym typeface="Raleway"/>
            </a:endParaRPr>
          </a:p>
        </p:txBody>
      </p:sp>
      <p:cxnSp>
        <p:nvCxnSpPr>
          <p:cNvPr id="793" name="Google Shape;793;p60"/>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794" name="Google Shape;794;p60"/>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795" name="Google Shape;795;p60"/>
          <p:cNvSpPr/>
          <p:nvPr/>
        </p:nvSpPr>
        <p:spPr>
          <a:xfrm>
            <a:off x="0" y="4864944"/>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96" name="Google Shape;796;p60" descr="https://lh6.googleusercontent.com/Stwg2tbqOCo83JT9Y2yEu1fANLsKxMflRvvFKWeYb3TAj30Y7J8pfQYVUDGIG2WD3BMDuWlfz6DL5hrDsxX3W4fH8IREFYyY_727F5f8osu4OvXyDS5QVRQH46Rs9yYkzvD9Frn_tQM"/>
          <p:cNvPicPr preferRelativeResize="0"/>
          <p:nvPr/>
        </p:nvPicPr>
        <p:blipFill rotWithShape="1">
          <a:blip r:embed="rId3">
            <a:alphaModFix/>
          </a:blip>
          <a:srcRect/>
          <a:stretch/>
        </p:blipFill>
        <p:spPr>
          <a:xfrm>
            <a:off x="7492754" y="1075690"/>
            <a:ext cx="1553592" cy="3654642"/>
          </a:xfrm>
          <a:prstGeom prst="rect">
            <a:avLst/>
          </a:prstGeom>
          <a:noFill/>
          <a:ln>
            <a:noFill/>
          </a:ln>
        </p:spPr>
      </p:pic>
      <p:sp>
        <p:nvSpPr>
          <p:cNvPr id="797" name="Google Shape;797;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2"/>
                                        </p:tgtEl>
                                        <p:attrNameLst>
                                          <p:attrName>style.visibility</p:attrName>
                                        </p:attrNameLst>
                                      </p:cBhvr>
                                      <p:to>
                                        <p:strVal val="visible"/>
                                      </p:to>
                                    </p:set>
                                    <p:animEffect transition="in" filter="fade">
                                      <p:cBhvr>
                                        <p:cTn id="7" dur="10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C00000"/>
                </a:solidFill>
                <a:latin typeface="Comic Sans MS"/>
                <a:ea typeface="Comic Sans MS"/>
                <a:cs typeface="Comic Sans MS"/>
                <a:sym typeface="Comic Sans MS"/>
              </a:rPr>
              <a:t>Lists</a:t>
            </a:r>
            <a:r>
              <a:rPr lang="en" sz="3600" b="1" dirty="0" smtClean="0">
                <a:solidFill>
                  <a:srgbClr val="404040"/>
                </a:solidFill>
                <a:latin typeface="Comic Sans MS"/>
                <a:ea typeface="Comic Sans MS"/>
                <a:cs typeface="Comic Sans MS"/>
                <a:sym typeface="Comic Sans MS"/>
              </a:rPr>
              <a:t> vs </a:t>
            </a:r>
            <a:r>
              <a:rPr lang="en" sz="3600" b="1" dirty="0" smtClean="0">
                <a:solidFill>
                  <a:srgbClr val="C00000"/>
                </a:solidFill>
                <a:latin typeface="Comic Sans MS"/>
                <a:ea typeface="Comic Sans MS"/>
                <a:cs typeface="Comic Sans MS"/>
                <a:sym typeface="Comic Sans MS"/>
              </a:rPr>
              <a:t>Arrays</a:t>
            </a:r>
            <a:r>
              <a:rPr lang="en" sz="3600" b="1" dirty="0" smtClean="0">
                <a:solidFill>
                  <a:srgbClr val="404040"/>
                </a:solidFill>
                <a:latin typeface="Comic Sans MS"/>
                <a:ea typeface="Comic Sans MS"/>
                <a:cs typeface="Comic Sans MS"/>
                <a:sym typeface="Comic Sans MS"/>
              </a:rPr>
              <a:t> in Python?</a:t>
            </a:r>
            <a:endParaRPr sz="3600" b="1" dirty="0">
              <a:solidFill>
                <a:srgbClr val="404040"/>
              </a:solidFill>
              <a:latin typeface="Comic Sans MS"/>
              <a:ea typeface="Comic Sans MS"/>
              <a:cs typeface="Comic Sans MS"/>
              <a:sym typeface="Comic Sans MS"/>
            </a:endParaRPr>
          </a:p>
        </p:txBody>
      </p:sp>
      <p:cxnSp>
        <p:nvCxnSpPr>
          <p:cNvPr id="104" name="Google Shape;104;p6"/>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05" name="Google Shape;105;p6"/>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06" name="Google Shape;106;p6"/>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6"/>
          <p:cNvSpPr txBox="1">
            <a:spLocks noGrp="1"/>
          </p:cNvSpPr>
          <p:nvPr>
            <p:ph type="subTitle" idx="1"/>
          </p:nvPr>
        </p:nvSpPr>
        <p:spPr>
          <a:xfrm>
            <a:off x="418650" y="693949"/>
            <a:ext cx="8306700" cy="4197627"/>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SzPts val="1100"/>
              <a:buNone/>
            </a:pPr>
            <a:endParaRPr lang="en-US" sz="2000" b="1" dirty="0">
              <a:solidFill>
                <a:srgbClr val="404040"/>
              </a:solidFill>
              <a:latin typeface="Comic Sans MS"/>
              <a:ea typeface="Comic Sans MS"/>
              <a:cs typeface="Comic Sans MS"/>
              <a:sym typeface="Comic Sans MS"/>
            </a:endParaRPr>
          </a:p>
          <a:p>
            <a:pPr marL="685800" indent="-571500" algn="l">
              <a:buFont typeface="Arial" panose="020B0604020202020204" pitchFamily="34" charset="0"/>
              <a:buChar char="•"/>
            </a:pPr>
            <a:r>
              <a:rPr lang="en-US" sz="2600" b="1" dirty="0">
                <a:solidFill>
                  <a:srgbClr val="C00000"/>
                </a:solidFill>
                <a:latin typeface="Comic Sans MS" panose="030F0702030302020204" pitchFamily="66" charset="0"/>
              </a:rPr>
              <a:t>Arrays need to be declared. Lists </a:t>
            </a:r>
            <a:r>
              <a:rPr lang="en-US" sz="2600" b="1" dirty="0" smtClean="0">
                <a:solidFill>
                  <a:srgbClr val="C00000"/>
                </a:solidFill>
                <a:latin typeface="Comic Sans MS" panose="030F0702030302020204" pitchFamily="66" charset="0"/>
              </a:rPr>
              <a:t>don't</a:t>
            </a:r>
            <a:r>
              <a:rPr lang="en-US" sz="2600" b="1" dirty="0" smtClean="0">
                <a:latin typeface="Comic Sans MS" panose="030F0702030302020204" pitchFamily="66" charset="0"/>
              </a:rPr>
              <a:t>: </a:t>
            </a:r>
            <a:r>
              <a:rPr lang="en-US" sz="2300" b="1" dirty="0">
                <a:latin typeface="Comic Sans MS" panose="030F0702030302020204" pitchFamily="66" charset="0"/>
              </a:rPr>
              <a:t>since they are built into Python. In </a:t>
            </a:r>
            <a:r>
              <a:rPr lang="en-US" sz="2300" b="1" dirty="0" smtClean="0">
                <a:latin typeface="Comic Sans MS" panose="030F0702030302020204" pitchFamily="66" charset="0"/>
              </a:rPr>
              <a:t>previous lectures, </a:t>
            </a:r>
            <a:r>
              <a:rPr lang="en-US" sz="2300" b="1" dirty="0">
                <a:latin typeface="Comic Sans MS" panose="030F0702030302020204" pitchFamily="66" charset="0"/>
              </a:rPr>
              <a:t>you saw that lists are created by simply enclosing a sequence of elements into square brackets. Creating an array, on the other hand, requires a specific function from either the </a:t>
            </a:r>
            <a:r>
              <a:rPr lang="en-US" sz="2300" b="1" i="1" dirty="0">
                <a:latin typeface="Comic Sans MS" panose="030F0702030302020204" pitchFamily="66" charset="0"/>
              </a:rPr>
              <a:t>array</a:t>
            </a:r>
            <a:r>
              <a:rPr lang="en-US" sz="2300" b="1" dirty="0">
                <a:latin typeface="Comic Sans MS" panose="030F0702030302020204" pitchFamily="66" charset="0"/>
              </a:rPr>
              <a:t> module (i.e., </a:t>
            </a:r>
            <a:r>
              <a:rPr lang="en-US" sz="2300" b="1" i="1" dirty="0">
                <a:latin typeface="Comic Sans MS" panose="030F0702030302020204" pitchFamily="66" charset="0"/>
              </a:rPr>
              <a:t>array.array()</a:t>
            </a:r>
            <a:r>
              <a:rPr lang="en-US" sz="2300" b="1" dirty="0">
                <a:latin typeface="Comic Sans MS" panose="030F0702030302020204" pitchFamily="66" charset="0"/>
              </a:rPr>
              <a:t>) or </a:t>
            </a:r>
            <a:r>
              <a:rPr lang="en-US" sz="2300" b="1" i="1" dirty="0">
                <a:latin typeface="Comic Sans MS" panose="030F0702030302020204" pitchFamily="66" charset="0"/>
              </a:rPr>
              <a:t>NumPy</a:t>
            </a:r>
            <a:r>
              <a:rPr lang="en-US" sz="2300" b="1" dirty="0">
                <a:latin typeface="Comic Sans MS" panose="030F0702030302020204" pitchFamily="66" charset="0"/>
              </a:rPr>
              <a:t> </a:t>
            </a:r>
            <a:r>
              <a:rPr lang="en-US" sz="2300" b="1" dirty="0" smtClean="0">
                <a:latin typeface="Comic Sans MS" panose="030F0702030302020204" pitchFamily="66" charset="0"/>
              </a:rPr>
              <a:t>package (i.e</a:t>
            </a:r>
            <a:r>
              <a:rPr lang="en-US" sz="2300" b="1" dirty="0">
                <a:latin typeface="Comic Sans MS" panose="030F0702030302020204" pitchFamily="66" charset="0"/>
              </a:rPr>
              <a:t>., </a:t>
            </a:r>
            <a:r>
              <a:rPr lang="en-US" sz="2300" b="1" i="1" dirty="0">
                <a:latin typeface="Comic Sans MS" panose="030F0702030302020204" pitchFamily="66" charset="0"/>
              </a:rPr>
              <a:t>numpy.array</a:t>
            </a:r>
            <a:r>
              <a:rPr lang="en-US" sz="2300" b="1" i="1" dirty="0" smtClean="0">
                <a:latin typeface="Comic Sans MS" panose="030F0702030302020204" pitchFamily="66" charset="0"/>
              </a:rPr>
              <a:t>()</a:t>
            </a:r>
            <a:r>
              <a:rPr lang="en-US" sz="2300" b="1" dirty="0" smtClean="0">
                <a:latin typeface="Comic Sans MS" panose="030F0702030302020204" pitchFamily="66" charset="0"/>
              </a:rPr>
              <a:t>).</a:t>
            </a:r>
            <a:endParaRPr lang="en-US" sz="2300" b="1" dirty="0">
              <a:latin typeface="Comic Sans MS" panose="030F0702030302020204" pitchFamily="66" charset="0"/>
            </a:endParaRPr>
          </a:p>
          <a:p>
            <a:pPr marL="685800" indent="-571500" algn="l">
              <a:buFont typeface="Arial" panose="020B0604020202020204" pitchFamily="34" charset="0"/>
              <a:buChar char="•"/>
            </a:pPr>
            <a:r>
              <a:rPr lang="en-US" sz="2600" b="1" dirty="0">
                <a:solidFill>
                  <a:srgbClr val="C00000"/>
                </a:solidFill>
                <a:latin typeface="Comic Sans MS" panose="030F0702030302020204" pitchFamily="66" charset="0"/>
              </a:rPr>
              <a:t>Arrays can store data very compactly</a:t>
            </a:r>
            <a:r>
              <a:rPr lang="en-US" sz="3600" b="1" dirty="0">
                <a:latin typeface="Comic Sans MS" panose="030F0702030302020204" pitchFamily="66" charset="0"/>
              </a:rPr>
              <a:t> </a:t>
            </a:r>
            <a:r>
              <a:rPr lang="en-US" sz="2300" b="1" dirty="0">
                <a:latin typeface="Comic Sans MS" panose="030F0702030302020204" pitchFamily="66" charset="0"/>
              </a:rPr>
              <a:t>and are more efficient for storing large amounts of data</a:t>
            </a:r>
            <a:r>
              <a:rPr lang="en-US" sz="2300" b="1" dirty="0" smtClean="0">
                <a:latin typeface="Comic Sans MS" panose="030F0702030302020204" pitchFamily="66" charset="0"/>
              </a:rPr>
              <a:t>.</a:t>
            </a:r>
            <a:endParaRPr lang="en-US" sz="2300" b="1" dirty="0">
              <a:latin typeface="Comic Sans MS" panose="030F0702030302020204" pitchFamily="66" charset="0"/>
            </a:endParaRPr>
          </a:p>
          <a:p>
            <a:pPr marL="685800" indent="-571500" algn="l">
              <a:buFont typeface="Arial" panose="020B0604020202020204" pitchFamily="34" charset="0"/>
              <a:buChar char="•"/>
            </a:pPr>
            <a:r>
              <a:rPr lang="en-US" sz="2600" b="1" dirty="0">
                <a:solidFill>
                  <a:srgbClr val="C00000"/>
                </a:solidFill>
                <a:latin typeface="Comic Sans MS" panose="030F0702030302020204" pitchFamily="66" charset="0"/>
              </a:rPr>
              <a:t>Arrays are great for numerical operations; </a:t>
            </a:r>
            <a:r>
              <a:rPr lang="en-US" sz="2300" b="1" dirty="0">
                <a:latin typeface="Comic Sans MS" panose="030F0702030302020204" pitchFamily="66" charset="0"/>
              </a:rPr>
              <a:t>lists cannot directly handle math operations. For example, you can divide each element of an array by the same number with just one line of code. If you try the same with a list, you'll get an error.</a:t>
            </a:r>
          </a:p>
          <a:p>
            <a:pPr marL="0" lvl="0" indent="0" algn="l" rtl="0">
              <a:lnSpc>
                <a:spcPct val="100000"/>
              </a:lnSpc>
              <a:spcBef>
                <a:spcPts val="0"/>
              </a:spcBef>
              <a:spcAft>
                <a:spcPts val="0"/>
              </a:spcAft>
              <a:buSzPts val="1100"/>
              <a:buNone/>
            </a:pPr>
            <a:endParaRPr sz="2000" b="1" dirty="0">
              <a:solidFill>
                <a:srgbClr val="404040"/>
              </a:solidFill>
              <a:latin typeface="Comic Sans MS"/>
              <a:ea typeface="Comic Sans MS"/>
              <a:cs typeface="Comic Sans MS"/>
              <a:sym typeface="Comic Sans MS"/>
            </a:endParaRPr>
          </a:p>
        </p:txBody>
      </p:sp>
      <p:sp>
        <p:nvSpPr>
          <p:cNvPr id="109" name="Google Shape;10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latin typeface="Comic Sans MS" panose="030F0702030302020204" pitchFamily="66" charset="0"/>
              </a:rPr>
              <a:t>Numpy’s array class is called </a:t>
            </a:r>
            <a:r>
              <a:rPr lang="en-US" sz="2000" b="1" dirty="0">
                <a:solidFill>
                  <a:srgbClr val="C00000"/>
                </a:solidFill>
                <a:latin typeface="Comic Sans MS" panose="030F0702030302020204" pitchFamily="66" charset="0"/>
              </a:rPr>
              <a:t>ndarray</a:t>
            </a:r>
            <a:r>
              <a:rPr lang="en-US" sz="2000" b="1" dirty="0">
                <a:latin typeface="Comic Sans MS" panose="030F0702030302020204" pitchFamily="66" charset="0"/>
              </a:rPr>
              <a:t>. It is also known by alias name </a:t>
            </a:r>
            <a:r>
              <a:rPr lang="en-US" sz="2000" b="1" dirty="0">
                <a:solidFill>
                  <a:srgbClr val="C00000"/>
                </a:solidFill>
                <a:latin typeface="Comic Sans MS" panose="030F0702030302020204" pitchFamily="66" charset="0"/>
              </a:rPr>
              <a:t>array</a:t>
            </a:r>
            <a:r>
              <a:rPr lang="en-US" sz="2000" b="1" dirty="0">
                <a:latin typeface="Comic Sans MS" panose="030F0702030302020204" pitchFamily="66" charset="0"/>
              </a:rPr>
              <a:t>. </a:t>
            </a:r>
            <a:endParaRPr lang="en-US" sz="2000" b="1" dirty="0" smtClean="0">
              <a:latin typeface="Comic Sans MS" panose="030F0702030302020204" pitchFamily="66" charset="0"/>
            </a:endParaRPr>
          </a:p>
          <a:p>
            <a:pPr marL="0" lvl="0" indent="0" algn="l">
              <a:buClr>
                <a:schemeClr val="dk1"/>
              </a:buClr>
              <a:buSzPts val="1100"/>
            </a:pPr>
            <a:endParaRPr lang="en-US" sz="2000" b="1" dirty="0">
              <a:latin typeface="Comic Sans MS" panose="030F0702030302020204" pitchFamily="66" charset="0"/>
            </a:endParaRPr>
          </a:p>
          <a:p>
            <a:pPr marL="0" lvl="0" indent="0" algn="l">
              <a:buClr>
                <a:schemeClr val="dk1"/>
              </a:buClr>
              <a:buSzPts val="1100"/>
            </a:pPr>
            <a:r>
              <a:rPr lang="en-US" sz="2000" b="1" dirty="0" smtClean="0">
                <a:latin typeface="Comic Sans MS" panose="030F0702030302020204" pitchFamily="66" charset="0"/>
              </a:rPr>
              <a:t>This </a:t>
            </a:r>
            <a:r>
              <a:rPr lang="en-US" sz="2000" b="1" dirty="0">
                <a:latin typeface="Comic Sans MS" panose="030F0702030302020204" pitchFamily="66" charset="0"/>
              </a:rPr>
              <a:t>class contains </a:t>
            </a:r>
            <a:r>
              <a:rPr lang="en-US" sz="2000" b="1" dirty="0" smtClean="0">
                <a:latin typeface="Comic Sans MS" panose="030F0702030302020204" pitchFamily="66" charset="0"/>
              </a:rPr>
              <a:t>some important </a:t>
            </a:r>
            <a:r>
              <a:rPr lang="en-US" sz="2000" b="1" dirty="0">
                <a:latin typeface="Comic Sans MS" panose="030F0702030302020204" pitchFamily="66" charset="0"/>
              </a:rPr>
              <a:t>attributes (or variables</a:t>
            </a:r>
            <a:r>
              <a:rPr lang="en-US" sz="2000" b="1" dirty="0" smtClean="0">
                <a:latin typeface="Comic Sans MS" panose="030F0702030302020204" pitchFamily="66" charset="0"/>
              </a:rPr>
              <a:t>) which can give us information about different characteristics of the array.</a:t>
            </a:r>
          </a:p>
          <a:p>
            <a:pPr marL="0" lvl="0" indent="0" algn="l">
              <a:buClr>
                <a:schemeClr val="dk1"/>
              </a:buClr>
              <a:buSzPts val="1100"/>
            </a:pPr>
            <a:endParaRPr lang="en-US" sz="2000" b="1" dirty="0">
              <a:solidFill>
                <a:srgbClr val="404040"/>
              </a:solidFill>
              <a:latin typeface="Comic Sans MS" panose="030F0702030302020204" pitchFamily="66" charset="0"/>
              <a:ea typeface="Comic Sans MS"/>
              <a:cs typeface="Comic Sans MS"/>
              <a:sym typeface="Comic Sans MS"/>
            </a:endParaRPr>
          </a:p>
          <a:p>
            <a:pPr marL="0" lvl="0" indent="0" algn="l">
              <a:buClr>
                <a:schemeClr val="dk1"/>
              </a:buClr>
              <a:buSzPts val="1100"/>
            </a:pPr>
            <a:r>
              <a:rPr lang="en-US" sz="2000" b="1" dirty="0" smtClean="0">
                <a:solidFill>
                  <a:srgbClr val="404040"/>
                </a:solidFill>
                <a:latin typeface="Comic Sans MS" panose="030F0702030302020204" pitchFamily="66" charset="0"/>
                <a:ea typeface="Comic Sans MS"/>
                <a:cs typeface="Comic Sans MS"/>
                <a:sym typeface="Comic Sans MS"/>
              </a:rPr>
              <a:t>We’ll discuss different attributes of numpy array (ndarray) in next slides.</a:t>
            </a:r>
            <a:endParaRPr sz="2000" b="1" dirty="0">
              <a:solidFill>
                <a:srgbClr val="404040"/>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(size)</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533964" cy="1677331"/>
          </a:xfrm>
          <a:prstGeom prst="rect">
            <a:avLst/>
          </a:prstGeom>
          <a:noFill/>
          <a:ln>
            <a:noFill/>
          </a:ln>
        </p:spPr>
        <p:txBody>
          <a:bodyPr spcFirstLastPara="1" wrap="square" lIns="91425" tIns="91425" rIns="91425" bIns="91425" anchor="t" anchorCtr="0">
            <a:normAutofit lnSpcReduction="10000"/>
          </a:bodyPr>
          <a:lstStyle/>
          <a:p>
            <a:pPr marL="0" lvl="0" indent="0" algn="l">
              <a:buClr>
                <a:schemeClr val="dk1"/>
              </a:buClr>
              <a:buSzPts val="1100"/>
            </a:pPr>
            <a:r>
              <a:rPr lang="en-US" sz="2000" b="1" dirty="0">
                <a:solidFill>
                  <a:schemeClr val="tx1"/>
                </a:solidFill>
                <a:latin typeface="Comic Sans MS" panose="030F0702030302020204" pitchFamily="66" charset="0"/>
              </a:rPr>
              <a:t>The ‘</a:t>
            </a:r>
            <a:r>
              <a:rPr lang="en-US" sz="2000" b="1" dirty="0">
                <a:solidFill>
                  <a:srgbClr val="C00000"/>
                </a:solidFill>
                <a:latin typeface="Comic Sans MS" panose="030F0702030302020204" pitchFamily="66" charset="0"/>
              </a:rPr>
              <a:t>size</a:t>
            </a:r>
            <a:r>
              <a:rPr lang="en-US" sz="2000" b="1" dirty="0">
                <a:solidFill>
                  <a:schemeClr val="tx1"/>
                </a:solidFill>
                <a:latin typeface="Comic Sans MS" panose="030F0702030302020204" pitchFamily="66" charset="0"/>
              </a:rPr>
              <a:t>’ attribute gives the </a:t>
            </a:r>
            <a:r>
              <a:rPr lang="en-US" sz="2000" b="1" dirty="0">
                <a:solidFill>
                  <a:srgbClr val="C00000"/>
                </a:solidFill>
                <a:latin typeface="Comic Sans MS" panose="030F0702030302020204" pitchFamily="66" charset="0"/>
              </a:rPr>
              <a:t>total number of elements</a:t>
            </a:r>
            <a:r>
              <a:rPr lang="en-US" sz="2000" b="1" dirty="0">
                <a:solidFill>
                  <a:schemeClr val="tx1"/>
                </a:solidFill>
                <a:latin typeface="Comic Sans MS" panose="030F0702030302020204" pitchFamily="66" charset="0"/>
              </a:rPr>
              <a:t> in the array. </a:t>
            </a:r>
            <a:endParaRPr lang="en-US" sz="2000" b="1" dirty="0" smtClean="0">
              <a:solidFill>
                <a:schemeClr val="tx1"/>
              </a:solidFill>
              <a:latin typeface="Comic Sans MS" panose="030F0702030302020204" pitchFamily="66" charset="0"/>
            </a:endParaRPr>
          </a:p>
          <a:p>
            <a:pPr marL="0" lvl="0" indent="0" algn="l">
              <a:buClr>
                <a:schemeClr val="dk1"/>
              </a:buClr>
              <a:buSzPts val="1100"/>
            </a:pPr>
            <a:endParaRPr lang="en-US" sz="2000" b="1" dirty="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r>
              <a:rPr lang="en-US" sz="2000" b="1" dirty="0">
                <a:solidFill>
                  <a:schemeClr val="tx1"/>
                </a:solidFill>
                <a:latin typeface="Comic Sans MS" panose="030F0702030302020204" pitchFamily="66" charset="0"/>
              </a:rPr>
              <a:t>The total number of elements of the array. This is equal to the product of the elements of the array’s shape.</a:t>
            </a: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pic>
        <p:nvPicPr>
          <p:cNvPr id="8" name="Picture 7"/>
          <p:cNvPicPr>
            <a:picLocks noChangeAspect="1"/>
          </p:cNvPicPr>
          <p:nvPr/>
        </p:nvPicPr>
        <p:blipFill>
          <a:blip r:embed="rId3"/>
          <a:stretch>
            <a:fillRect/>
          </a:stretch>
        </p:blipFill>
        <p:spPr>
          <a:xfrm>
            <a:off x="473481" y="2679405"/>
            <a:ext cx="4638675" cy="2171700"/>
          </a:xfrm>
          <a:prstGeom prst="rect">
            <a:avLst/>
          </a:prstGeom>
        </p:spPr>
      </p:pic>
      <p:pic>
        <p:nvPicPr>
          <p:cNvPr id="3" name="Picture 2"/>
          <p:cNvPicPr>
            <a:picLocks noChangeAspect="1"/>
          </p:cNvPicPr>
          <p:nvPr/>
        </p:nvPicPr>
        <p:blipFill>
          <a:blip r:embed="rId4"/>
          <a:stretch>
            <a:fillRect/>
          </a:stretch>
        </p:blipFill>
        <p:spPr>
          <a:xfrm>
            <a:off x="5112156" y="3099436"/>
            <a:ext cx="3975137" cy="1257300"/>
          </a:xfrm>
          <a:prstGeom prst="rect">
            <a:avLst/>
          </a:prstGeom>
        </p:spPr>
      </p:pic>
    </p:spTree>
    <p:extLst>
      <p:ext uri="{BB962C8B-B14F-4D97-AF65-F5344CB8AC3E}">
        <p14:creationId xmlns:p14="http://schemas.microsoft.com/office/powerpoint/2010/main" val="222099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(ndi</a:t>
            </a:r>
            <a:r>
              <a:rPr lang="en-US" sz="3600" b="1" dirty="0">
                <a:solidFill>
                  <a:srgbClr val="404040"/>
                </a:solidFill>
                <a:latin typeface="Comic Sans MS"/>
                <a:ea typeface="Comic Sans MS"/>
                <a:cs typeface="Comic Sans MS"/>
                <a:sym typeface="Comic Sans MS"/>
              </a:rPr>
              <a:t>m</a:t>
            </a:r>
            <a:r>
              <a:rPr lang="en-US"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299300" y="1002075"/>
            <a:ext cx="8844850" cy="1748214"/>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rPr>
              <a:t>The ‘</a:t>
            </a:r>
            <a:r>
              <a:rPr lang="en-US" sz="2000" b="1" dirty="0">
                <a:solidFill>
                  <a:srgbClr val="C00000"/>
                </a:solidFill>
                <a:latin typeface="Comic Sans MS" panose="030F0702030302020204" pitchFamily="66" charset="0"/>
              </a:rPr>
              <a:t>ndim</a:t>
            </a:r>
            <a:r>
              <a:rPr lang="en-US" sz="2000" b="1" dirty="0">
                <a:solidFill>
                  <a:schemeClr val="tx1"/>
                </a:solidFill>
                <a:latin typeface="Comic Sans MS" panose="030F0702030302020204" pitchFamily="66" charset="0"/>
              </a:rPr>
              <a:t>’ attribute represents the </a:t>
            </a:r>
            <a:r>
              <a:rPr lang="en-US" sz="2000" b="1" dirty="0">
                <a:solidFill>
                  <a:srgbClr val="C00000"/>
                </a:solidFill>
                <a:latin typeface="Comic Sans MS" panose="030F0702030302020204" pitchFamily="66" charset="0"/>
              </a:rPr>
              <a:t>number of dimensions</a:t>
            </a:r>
            <a:r>
              <a:rPr lang="en-US" sz="2000" b="1" dirty="0">
                <a:solidFill>
                  <a:schemeClr val="tx1"/>
                </a:solidFill>
                <a:latin typeface="Comic Sans MS" panose="030F0702030302020204" pitchFamily="66" charset="0"/>
              </a:rPr>
              <a:t> or </a:t>
            </a:r>
            <a:r>
              <a:rPr lang="en-US" sz="2000" b="1" dirty="0">
                <a:solidFill>
                  <a:srgbClr val="C00000"/>
                </a:solidFill>
                <a:latin typeface="Comic Sans MS" panose="030F0702030302020204" pitchFamily="66" charset="0"/>
              </a:rPr>
              <a:t>axes</a:t>
            </a:r>
            <a:r>
              <a:rPr lang="en-US" sz="2000" b="1" dirty="0">
                <a:solidFill>
                  <a:schemeClr val="tx1"/>
                </a:solidFill>
                <a:latin typeface="Comic Sans MS" panose="030F0702030302020204" pitchFamily="66" charset="0"/>
              </a:rPr>
              <a:t> of the array. The number of dimensions is also referred to as ‘rank’. </a:t>
            </a:r>
            <a:endParaRPr lang="en-US" sz="2000" b="1" dirty="0" smtClean="0">
              <a:solidFill>
                <a:schemeClr val="tx1"/>
              </a:solidFill>
              <a:latin typeface="Comic Sans MS" panose="030F0702030302020204" pitchFamily="66" charset="0"/>
            </a:endParaRPr>
          </a:p>
          <a:p>
            <a:pPr marL="0" lvl="0" indent="0" algn="l">
              <a:buClr>
                <a:schemeClr val="dk1"/>
              </a:buClr>
              <a:buSzPts val="1100"/>
            </a:pPr>
            <a:endParaRPr lang="en-US" sz="2000" b="1" dirty="0">
              <a:solidFill>
                <a:schemeClr val="tx1"/>
              </a:solidFill>
              <a:latin typeface="Comic Sans MS" panose="030F0702030302020204" pitchFamily="66" charset="0"/>
            </a:endParaRPr>
          </a:p>
          <a:p>
            <a:pPr marL="0" lvl="0" indent="0" algn="l">
              <a:buClr>
                <a:schemeClr val="dk1"/>
              </a:buClr>
              <a:buSzPts val="1100"/>
            </a:pPr>
            <a:r>
              <a:rPr lang="en-US" sz="2000" b="1" dirty="0" smtClean="0">
                <a:solidFill>
                  <a:schemeClr val="tx1"/>
                </a:solidFill>
                <a:latin typeface="Comic Sans MS" panose="030F0702030302020204" pitchFamily="66" charset="0"/>
              </a:rPr>
              <a:t>For </a:t>
            </a:r>
            <a:r>
              <a:rPr lang="en-US" sz="2000" b="1" dirty="0">
                <a:solidFill>
                  <a:schemeClr val="tx1"/>
                </a:solidFill>
                <a:latin typeface="Comic Sans MS" panose="030F0702030302020204" pitchFamily="66" charset="0"/>
              </a:rPr>
              <a:t>a single dimensional array, it is 1 and for a two dimensional array, it is </a:t>
            </a:r>
            <a:r>
              <a:rPr lang="en-US" sz="2000" b="1" dirty="0" smtClean="0">
                <a:solidFill>
                  <a:schemeClr val="tx1"/>
                </a:solidFill>
                <a:latin typeface="Comic Sans MS" panose="030F0702030302020204" pitchFamily="66" charset="0"/>
              </a:rPr>
              <a:t>2.</a:t>
            </a: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pic>
        <p:nvPicPr>
          <p:cNvPr id="2" name="Picture 1"/>
          <p:cNvPicPr>
            <a:picLocks noChangeAspect="1"/>
          </p:cNvPicPr>
          <p:nvPr/>
        </p:nvPicPr>
        <p:blipFill>
          <a:blip r:embed="rId3"/>
          <a:stretch>
            <a:fillRect/>
          </a:stretch>
        </p:blipFill>
        <p:spPr>
          <a:xfrm>
            <a:off x="204122" y="2719877"/>
            <a:ext cx="4638675" cy="2171700"/>
          </a:xfrm>
          <a:prstGeom prst="rect">
            <a:avLst/>
          </a:prstGeom>
        </p:spPr>
      </p:pic>
      <p:pic>
        <p:nvPicPr>
          <p:cNvPr id="3" name="Picture 2"/>
          <p:cNvPicPr>
            <a:picLocks noChangeAspect="1"/>
          </p:cNvPicPr>
          <p:nvPr/>
        </p:nvPicPr>
        <p:blipFill>
          <a:blip r:embed="rId4"/>
          <a:stretch>
            <a:fillRect/>
          </a:stretch>
        </p:blipFill>
        <p:spPr>
          <a:xfrm>
            <a:off x="4838700" y="2866127"/>
            <a:ext cx="4305300" cy="1638300"/>
          </a:xfrm>
          <a:prstGeom prst="rect">
            <a:avLst/>
          </a:prstGeom>
        </p:spPr>
      </p:pic>
    </p:spTree>
    <p:extLst>
      <p:ext uri="{BB962C8B-B14F-4D97-AF65-F5344CB8AC3E}">
        <p14:creationId xmlns:p14="http://schemas.microsoft.com/office/powerpoint/2010/main" val="1863433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 (shape)</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766743"/>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rPr>
              <a:t>The ‘</a:t>
            </a:r>
            <a:r>
              <a:rPr lang="en-US" sz="2000" b="1" dirty="0">
                <a:solidFill>
                  <a:srgbClr val="C00000"/>
                </a:solidFill>
                <a:latin typeface="Comic Sans MS" panose="030F0702030302020204" pitchFamily="66" charset="0"/>
              </a:rPr>
              <a:t>shape</a:t>
            </a:r>
            <a:r>
              <a:rPr lang="en-US" sz="2000" b="1" dirty="0">
                <a:solidFill>
                  <a:schemeClr val="tx1"/>
                </a:solidFill>
                <a:latin typeface="Comic Sans MS" panose="030F0702030302020204" pitchFamily="66" charset="0"/>
              </a:rPr>
              <a:t>’ attribute gives the shape of an array. The shape is a tuple listing the number of elements along each dimension. A dimension is called an axis. </a:t>
            </a:r>
            <a:endParaRPr lang="en-US" sz="2000" b="1" dirty="0" smtClean="0">
              <a:solidFill>
                <a:schemeClr val="tx1"/>
              </a:solidFill>
              <a:latin typeface="Comic Sans MS" panose="030F0702030302020204" pitchFamily="66" charset="0"/>
            </a:endParaRPr>
          </a:p>
          <a:p>
            <a:pPr marL="0" lvl="0" indent="0" algn="l">
              <a:buClr>
                <a:schemeClr val="dk1"/>
              </a:buClr>
              <a:buSzPts val="1100"/>
            </a:pPr>
            <a:endParaRPr lang="en-US" sz="2000" b="1" dirty="0">
              <a:solidFill>
                <a:schemeClr val="tx1"/>
              </a:solidFill>
              <a:latin typeface="Comic Sans MS" panose="030F0702030302020204" pitchFamily="66" charset="0"/>
            </a:endParaRPr>
          </a:p>
          <a:p>
            <a:pPr marL="0" lvl="0" indent="0" algn="l">
              <a:buClr>
                <a:schemeClr val="dk1"/>
              </a:buClr>
              <a:buSzPts val="1100"/>
            </a:pPr>
            <a:r>
              <a:rPr lang="en-US" sz="2000" b="1" dirty="0" smtClean="0">
                <a:solidFill>
                  <a:schemeClr val="tx1"/>
                </a:solidFill>
                <a:latin typeface="Comic Sans MS" panose="030F0702030302020204" pitchFamily="66" charset="0"/>
              </a:rPr>
              <a:t>For </a:t>
            </a:r>
            <a:r>
              <a:rPr lang="en-US" sz="2000" b="1" dirty="0">
                <a:solidFill>
                  <a:schemeClr val="tx1"/>
                </a:solidFill>
                <a:latin typeface="Comic Sans MS" panose="030F0702030302020204" pitchFamily="66" charset="0"/>
              </a:rPr>
              <a:t>a </a:t>
            </a:r>
            <a:r>
              <a:rPr lang="en-US" sz="2000" b="1" dirty="0">
                <a:solidFill>
                  <a:srgbClr val="C00000"/>
                </a:solidFill>
                <a:latin typeface="Comic Sans MS" panose="030F0702030302020204" pitchFamily="66" charset="0"/>
              </a:rPr>
              <a:t>1D</a:t>
            </a:r>
            <a:r>
              <a:rPr lang="en-US" sz="2000" b="1" dirty="0">
                <a:solidFill>
                  <a:schemeClr val="tx1"/>
                </a:solidFill>
                <a:latin typeface="Comic Sans MS" panose="030F0702030302020204" pitchFamily="66" charset="0"/>
              </a:rPr>
              <a:t> array, shape gives the number of elements in the </a:t>
            </a:r>
            <a:r>
              <a:rPr lang="en-US" sz="2000" b="1" dirty="0">
                <a:solidFill>
                  <a:srgbClr val="C00000"/>
                </a:solidFill>
                <a:latin typeface="Comic Sans MS" panose="030F0702030302020204" pitchFamily="66" charset="0"/>
              </a:rPr>
              <a:t>row</a:t>
            </a:r>
            <a:r>
              <a:rPr lang="en-US" sz="2000" b="1" dirty="0">
                <a:solidFill>
                  <a:schemeClr val="tx1"/>
                </a:solidFill>
                <a:latin typeface="Comic Sans MS" panose="030F0702030302020204" pitchFamily="66" charset="0"/>
              </a:rPr>
              <a:t>. </a:t>
            </a:r>
            <a:endParaRPr lang="en-US" sz="2000" b="1" dirty="0" smtClean="0">
              <a:solidFill>
                <a:schemeClr val="tx1"/>
              </a:solidFill>
              <a:latin typeface="Comic Sans MS" panose="030F0702030302020204" pitchFamily="66" charset="0"/>
            </a:endParaRPr>
          </a:p>
          <a:p>
            <a:pPr marL="0" lvl="0" indent="0" algn="l">
              <a:buClr>
                <a:schemeClr val="dk1"/>
              </a:buClr>
              <a:buSzPts val="1100"/>
            </a:pPr>
            <a:endParaRPr lang="en-US" sz="2000" b="1" dirty="0" smtClean="0">
              <a:solidFill>
                <a:schemeClr val="tx1"/>
              </a:solidFill>
              <a:latin typeface="Comic Sans MS" panose="030F0702030302020204" pitchFamily="66" charset="0"/>
            </a:endParaRPr>
          </a:p>
          <a:p>
            <a:pPr marL="0" lvl="0" indent="0" algn="l">
              <a:buClr>
                <a:schemeClr val="dk1"/>
              </a:buClr>
              <a:buSzPts val="1100"/>
            </a:pPr>
            <a:r>
              <a:rPr lang="en-US" sz="2000" b="1" dirty="0" smtClean="0">
                <a:solidFill>
                  <a:schemeClr val="tx1"/>
                </a:solidFill>
                <a:latin typeface="Comic Sans MS" panose="030F0702030302020204" pitchFamily="66" charset="0"/>
              </a:rPr>
              <a:t>For </a:t>
            </a:r>
            <a:r>
              <a:rPr lang="en-US" sz="2000" b="1" dirty="0">
                <a:solidFill>
                  <a:schemeClr val="tx1"/>
                </a:solidFill>
                <a:latin typeface="Comic Sans MS" panose="030F0702030302020204" pitchFamily="66" charset="0"/>
              </a:rPr>
              <a:t>a </a:t>
            </a:r>
            <a:r>
              <a:rPr lang="en-US" sz="2000" b="1" dirty="0">
                <a:solidFill>
                  <a:srgbClr val="C00000"/>
                </a:solidFill>
                <a:latin typeface="Comic Sans MS" panose="030F0702030302020204" pitchFamily="66" charset="0"/>
              </a:rPr>
              <a:t>2D</a:t>
            </a:r>
            <a:r>
              <a:rPr lang="en-US" sz="2000" b="1" dirty="0">
                <a:solidFill>
                  <a:schemeClr val="tx1"/>
                </a:solidFill>
                <a:latin typeface="Comic Sans MS" panose="030F0702030302020204" pitchFamily="66" charset="0"/>
              </a:rPr>
              <a:t> array, it specifies the number of </a:t>
            </a:r>
            <a:r>
              <a:rPr lang="en-US" sz="2000" b="1" dirty="0">
                <a:solidFill>
                  <a:srgbClr val="C00000"/>
                </a:solidFill>
                <a:latin typeface="Comic Sans MS" panose="030F0702030302020204" pitchFamily="66" charset="0"/>
              </a:rPr>
              <a:t>rows and columns</a:t>
            </a:r>
            <a:r>
              <a:rPr lang="en-US" sz="2000" b="1" dirty="0">
                <a:solidFill>
                  <a:schemeClr val="tx1"/>
                </a:solidFill>
                <a:latin typeface="Comic Sans MS" panose="030F0702030302020204" pitchFamily="66" charset="0"/>
              </a:rPr>
              <a:t> in each row. We can also change the shape using ‘</a:t>
            </a:r>
            <a:r>
              <a:rPr lang="en-US" sz="2000" b="1" dirty="0">
                <a:solidFill>
                  <a:srgbClr val="C00000"/>
                </a:solidFill>
                <a:latin typeface="Comic Sans MS" panose="030F0702030302020204" pitchFamily="66" charset="0"/>
              </a:rPr>
              <a:t>shape</a:t>
            </a:r>
            <a:r>
              <a:rPr lang="en-US" sz="2000" b="1" dirty="0">
                <a:solidFill>
                  <a:schemeClr val="tx1"/>
                </a:solidFill>
                <a:latin typeface="Comic Sans MS" panose="030F0702030302020204" pitchFamily="66" charset="0"/>
              </a:rPr>
              <a:t>’ attribute.</a:t>
            </a: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pic>
        <p:nvPicPr>
          <p:cNvPr id="2" name="Picture 1"/>
          <p:cNvPicPr>
            <a:picLocks noChangeAspect="1"/>
          </p:cNvPicPr>
          <p:nvPr/>
        </p:nvPicPr>
        <p:blipFill>
          <a:blip r:embed="rId3"/>
          <a:stretch>
            <a:fillRect/>
          </a:stretch>
        </p:blipFill>
        <p:spPr>
          <a:xfrm>
            <a:off x="2898369" y="3688442"/>
            <a:ext cx="2028825" cy="1171575"/>
          </a:xfrm>
          <a:prstGeom prst="rect">
            <a:avLst/>
          </a:prstGeom>
        </p:spPr>
      </p:pic>
    </p:spTree>
    <p:extLst>
      <p:ext uri="{BB962C8B-B14F-4D97-AF65-F5344CB8AC3E}">
        <p14:creationId xmlns:p14="http://schemas.microsoft.com/office/powerpoint/2010/main" val="281194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(dtype)</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rPr>
              <a:t>An </a:t>
            </a:r>
            <a:r>
              <a:rPr lang="en-US" sz="2000" b="1" dirty="0" smtClean="0">
                <a:solidFill>
                  <a:schemeClr val="tx1"/>
                </a:solidFill>
                <a:latin typeface="Comic Sans MS" panose="030F0702030302020204" pitchFamily="66" charset="0"/>
              </a:rPr>
              <a:t>attribute </a:t>
            </a:r>
            <a:r>
              <a:rPr lang="en-US" sz="2000" b="1" dirty="0">
                <a:solidFill>
                  <a:schemeClr val="tx1"/>
                </a:solidFill>
                <a:latin typeface="Comic Sans MS" panose="030F0702030302020204" pitchFamily="66" charset="0"/>
              </a:rPr>
              <a:t>describing the </a:t>
            </a:r>
            <a:r>
              <a:rPr lang="en-US" sz="2000" b="1" dirty="0">
                <a:solidFill>
                  <a:srgbClr val="C00000"/>
                </a:solidFill>
                <a:latin typeface="Comic Sans MS" panose="030F0702030302020204" pitchFamily="66" charset="0"/>
              </a:rPr>
              <a:t>data type of the elements </a:t>
            </a:r>
            <a:r>
              <a:rPr lang="en-US" sz="2000" b="1" dirty="0">
                <a:solidFill>
                  <a:schemeClr val="tx1"/>
                </a:solidFill>
                <a:latin typeface="Comic Sans MS" panose="030F0702030302020204" pitchFamily="66" charset="0"/>
              </a:rPr>
              <a:t>in the array. </a:t>
            </a:r>
            <a:endParaRPr lang="en-US" sz="2000" b="1" dirty="0" smtClean="0">
              <a:solidFill>
                <a:schemeClr val="tx1"/>
              </a:solidFill>
              <a:latin typeface="Comic Sans MS" panose="030F0702030302020204" pitchFamily="66" charset="0"/>
            </a:endParaRPr>
          </a:p>
          <a:p>
            <a:pPr marL="0" lvl="0" indent="0" algn="l">
              <a:buClr>
                <a:schemeClr val="dk1"/>
              </a:buClr>
              <a:buSzPts val="1100"/>
            </a:pPr>
            <a:endParaRPr lang="en-US" sz="2000" b="1" dirty="0">
              <a:solidFill>
                <a:schemeClr val="tx1"/>
              </a:solidFill>
              <a:latin typeface="Comic Sans MS" panose="030F0702030302020204" pitchFamily="66" charset="0"/>
            </a:endParaRPr>
          </a:p>
          <a:p>
            <a:pPr marL="0" lvl="0" indent="0" algn="l">
              <a:buClr>
                <a:schemeClr val="dk1"/>
              </a:buClr>
              <a:buSzPts val="1100"/>
            </a:pPr>
            <a:r>
              <a:rPr lang="en-US" sz="2000" b="1" dirty="0" smtClean="0">
                <a:solidFill>
                  <a:schemeClr val="tx1"/>
                </a:solidFill>
                <a:latin typeface="Comic Sans MS" panose="030F0702030302020204" pitchFamily="66" charset="0"/>
              </a:rPr>
              <a:t>Recall </a:t>
            </a:r>
            <a:r>
              <a:rPr lang="en-US" sz="2000" b="1" dirty="0">
                <a:solidFill>
                  <a:schemeClr val="tx1"/>
                </a:solidFill>
                <a:latin typeface="Comic Sans MS" panose="030F0702030302020204" pitchFamily="66" charset="0"/>
              </a:rPr>
              <a:t>that NumPy’s ND-arrays are </a:t>
            </a:r>
            <a:r>
              <a:rPr lang="en-US" sz="2000" b="1" i="1" dirty="0">
                <a:solidFill>
                  <a:schemeClr val="tx1"/>
                </a:solidFill>
                <a:latin typeface="Comic Sans MS" panose="030F0702030302020204" pitchFamily="66" charset="0"/>
              </a:rPr>
              <a:t>homogeneous</a:t>
            </a:r>
            <a:r>
              <a:rPr lang="en-US" sz="2000" b="1" dirty="0">
                <a:solidFill>
                  <a:schemeClr val="tx1"/>
                </a:solidFill>
                <a:latin typeface="Comic Sans MS" panose="030F0702030302020204" pitchFamily="66" charset="0"/>
              </a:rPr>
              <a:t>: they can only posses numbers of a uniform data type</a:t>
            </a:r>
            <a:r>
              <a:rPr lang="en-US" sz="2000" b="1" dirty="0" smtClean="0">
                <a:solidFill>
                  <a:schemeClr val="tx1"/>
                </a:solidFill>
                <a:latin typeface="Comic Sans MS" panose="030F0702030302020204" pitchFamily="66" charset="0"/>
              </a:rPr>
              <a:t>.</a:t>
            </a:r>
            <a:endParaRPr lang="en-US" sz="2000" b="1" dirty="0">
              <a:solidFill>
                <a:schemeClr val="tx1"/>
              </a:solidFill>
              <a:latin typeface="Comic Sans MS" panose="030F0702030302020204" pitchFamily="66" charset="0"/>
            </a:endParaRPr>
          </a:p>
          <a:p>
            <a:pPr marL="0" lvl="0" indent="0" algn="l">
              <a:buClr>
                <a:schemeClr val="dk1"/>
              </a:buClr>
              <a:buSzPts val="1100"/>
            </a:pPr>
            <a:endParaRPr lang="en-US" sz="2000" b="1" dirty="0" smtClean="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pic>
        <p:nvPicPr>
          <p:cNvPr id="2" name="Picture 1"/>
          <p:cNvPicPr>
            <a:picLocks noChangeAspect="1"/>
          </p:cNvPicPr>
          <p:nvPr/>
        </p:nvPicPr>
        <p:blipFill>
          <a:blip r:embed="rId3"/>
          <a:stretch>
            <a:fillRect/>
          </a:stretch>
        </p:blipFill>
        <p:spPr>
          <a:xfrm>
            <a:off x="823469" y="2955629"/>
            <a:ext cx="7000875" cy="933450"/>
          </a:xfrm>
          <a:prstGeom prst="rect">
            <a:avLst/>
          </a:prstGeom>
        </p:spPr>
      </p:pic>
    </p:spTree>
    <p:extLst>
      <p:ext uri="{BB962C8B-B14F-4D97-AF65-F5344CB8AC3E}">
        <p14:creationId xmlns:p14="http://schemas.microsoft.com/office/powerpoint/2010/main" val="239725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(itemsize)</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rPr>
              <a:t>The ‘</a:t>
            </a:r>
            <a:r>
              <a:rPr lang="en-US" sz="2000" b="1" dirty="0">
                <a:solidFill>
                  <a:srgbClr val="C00000"/>
                </a:solidFill>
                <a:latin typeface="Comic Sans MS" panose="030F0702030302020204" pitchFamily="66" charset="0"/>
              </a:rPr>
              <a:t>itemsize</a:t>
            </a:r>
            <a:r>
              <a:rPr lang="en-US" sz="2000" b="1" dirty="0">
                <a:solidFill>
                  <a:schemeClr val="tx1"/>
                </a:solidFill>
                <a:latin typeface="Comic Sans MS" panose="030F0702030302020204" pitchFamily="66" charset="0"/>
              </a:rPr>
              <a:t>’ attribute gives the </a:t>
            </a:r>
            <a:r>
              <a:rPr lang="en-US" sz="2000" b="1" dirty="0">
                <a:solidFill>
                  <a:srgbClr val="C00000"/>
                </a:solidFill>
                <a:latin typeface="Comic Sans MS" panose="030F0702030302020204" pitchFamily="66" charset="0"/>
              </a:rPr>
              <a:t>memory size of </a:t>
            </a:r>
            <a:r>
              <a:rPr lang="en-US" sz="2000" b="1" dirty="0" smtClean="0">
                <a:solidFill>
                  <a:srgbClr val="C00000"/>
                </a:solidFill>
                <a:latin typeface="Comic Sans MS" panose="030F0702030302020204" pitchFamily="66" charset="0"/>
              </a:rPr>
              <a:t>the (</a:t>
            </a:r>
            <a:r>
              <a:rPr lang="en-US" sz="2000" b="1" dirty="0" smtClean="0">
                <a:solidFill>
                  <a:schemeClr val="tx1"/>
                </a:solidFill>
                <a:latin typeface="Comic Sans MS" panose="030F0702030302020204" pitchFamily="66" charset="0"/>
              </a:rPr>
              <a:t>single</a:t>
            </a:r>
            <a:r>
              <a:rPr lang="en-US" sz="2000" b="1" dirty="0" smtClean="0">
                <a:solidFill>
                  <a:srgbClr val="C00000"/>
                </a:solidFill>
                <a:latin typeface="Comic Sans MS" panose="030F0702030302020204" pitchFamily="66" charset="0"/>
              </a:rPr>
              <a:t>) </a:t>
            </a:r>
            <a:r>
              <a:rPr lang="en-US" sz="2000" b="1" dirty="0">
                <a:solidFill>
                  <a:srgbClr val="C00000"/>
                </a:solidFill>
                <a:latin typeface="Comic Sans MS" panose="030F0702030302020204" pitchFamily="66" charset="0"/>
              </a:rPr>
              <a:t>array element in </a:t>
            </a:r>
            <a:r>
              <a:rPr lang="en-US" sz="2000" b="1" dirty="0" smtClean="0">
                <a:solidFill>
                  <a:srgbClr val="C00000"/>
                </a:solidFill>
                <a:latin typeface="Comic Sans MS" panose="030F0702030302020204" pitchFamily="66" charset="0"/>
              </a:rPr>
              <a:t>bytes</a:t>
            </a:r>
            <a:r>
              <a:rPr lang="en-US" sz="2000" b="1" dirty="0" smtClean="0">
                <a:solidFill>
                  <a:schemeClr val="tx1"/>
                </a:solidFill>
                <a:latin typeface="Comic Sans MS" panose="030F0702030302020204" pitchFamily="66" charset="0"/>
              </a:rPr>
              <a:t>.</a:t>
            </a:r>
          </a:p>
          <a:p>
            <a:pPr marL="0" lvl="0" indent="0" algn="l">
              <a:buClr>
                <a:schemeClr val="dk1"/>
              </a:buClr>
              <a:buSzPts val="1100"/>
            </a:pPr>
            <a:endParaRPr lang="en-US" sz="2000" b="1" dirty="0">
              <a:solidFill>
                <a:schemeClr val="tx1"/>
              </a:solidFill>
              <a:latin typeface="Comic Sans MS" panose="030F0702030302020204" pitchFamily="66" charset="0"/>
            </a:endParaRPr>
          </a:p>
          <a:p>
            <a:pPr marL="0" lvl="0" indent="0" algn="l">
              <a:buClr>
                <a:schemeClr val="dk1"/>
              </a:buClr>
              <a:buSzPts val="1100"/>
            </a:pPr>
            <a:r>
              <a:rPr lang="en-US" sz="2000" b="1" dirty="0" smtClean="0">
                <a:solidFill>
                  <a:schemeClr val="tx1"/>
                </a:solidFill>
                <a:latin typeface="Comic Sans MS" panose="030F0702030302020204" pitchFamily="66" charset="0"/>
              </a:rPr>
              <a:t>As </a:t>
            </a:r>
            <a:r>
              <a:rPr lang="en-US" sz="2000" b="1" dirty="0">
                <a:solidFill>
                  <a:schemeClr val="tx1"/>
                </a:solidFill>
                <a:latin typeface="Comic Sans MS" panose="030F0702030302020204" pitchFamily="66" charset="0"/>
              </a:rPr>
              <a:t>we know, 1 byte is equal to 8 bits.</a:t>
            </a:r>
            <a:endParaRPr lang="en-US" sz="2000" b="1" dirty="0" smtClean="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pic>
        <p:nvPicPr>
          <p:cNvPr id="3" name="Picture 2"/>
          <p:cNvPicPr>
            <a:picLocks noChangeAspect="1"/>
          </p:cNvPicPr>
          <p:nvPr/>
        </p:nvPicPr>
        <p:blipFill>
          <a:blip r:embed="rId3"/>
          <a:stretch>
            <a:fillRect/>
          </a:stretch>
        </p:blipFill>
        <p:spPr>
          <a:xfrm>
            <a:off x="949400" y="2610603"/>
            <a:ext cx="6819900" cy="1943210"/>
          </a:xfrm>
          <a:prstGeom prst="rect">
            <a:avLst/>
          </a:prstGeom>
        </p:spPr>
      </p:pic>
    </p:spTree>
    <p:extLst>
      <p:ext uri="{BB962C8B-B14F-4D97-AF65-F5344CB8AC3E}">
        <p14:creationId xmlns:p14="http://schemas.microsoft.com/office/powerpoint/2010/main" val="49221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(nbytes)</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cs typeface="Sakkal Majalla" panose="02000000000000000000" pitchFamily="2" charset="-78"/>
              </a:rPr>
              <a:t>The ‘</a:t>
            </a:r>
            <a:r>
              <a:rPr lang="en-US" sz="2000" b="1" dirty="0">
                <a:solidFill>
                  <a:srgbClr val="C00000"/>
                </a:solidFill>
                <a:latin typeface="Comic Sans MS" panose="030F0702030302020204" pitchFamily="66" charset="0"/>
                <a:cs typeface="Sakkal Majalla" panose="02000000000000000000" pitchFamily="2" charset="-78"/>
              </a:rPr>
              <a:t>nbytes</a:t>
            </a:r>
            <a:r>
              <a:rPr lang="en-US" sz="2000" b="1" dirty="0">
                <a:solidFill>
                  <a:schemeClr val="tx1"/>
                </a:solidFill>
                <a:latin typeface="Comic Sans MS" panose="030F0702030302020204" pitchFamily="66" charset="0"/>
                <a:cs typeface="Sakkal Majalla" panose="02000000000000000000" pitchFamily="2" charset="-78"/>
              </a:rPr>
              <a:t>’ attribute gives the </a:t>
            </a:r>
            <a:r>
              <a:rPr lang="en-US" sz="2000" b="1" dirty="0">
                <a:solidFill>
                  <a:srgbClr val="C00000"/>
                </a:solidFill>
                <a:latin typeface="Comic Sans MS" panose="030F0702030302020204" pitchFamily="66" charset="0"/>
                <a:cs typeface="Sakkal Majalla" panose="02000000000000000000" pitchFamily="2" charset="-78"/>
              </a:rPr>
              <a:t>total number of bytes</a:t>
            </a:r>
            <a:r>
              <a:rPr lang="en-US" sz="2000" b="1" dirty="0">
                <a:solidFill>
                  <a:schemeClr val="tx1"/>
                </a:solidFill>
                <a:latin typeface="Comic Sans MS" panose="030F0702030302020204" pitchFamily="66" charset="0"/>
                <a:cs typeface="Sakkal Majalla" panose="02000000000000000000" pitchFamily="2" charset="-78"/>
              </a:rPr>
              <a:t> occupied by an array. </a:t>
            </a:r>
            <a:endParaRPr lang="en-US" sz="2000" b="1" dirty="0" smtClean="0">
              <a:solidFill>
                <a:schemeClr val="tx1"/>
              </a:solidFill>
              <a:latin typeface="Comic Sans MS" panose="030F0702030302020204" pitchFamily="66" charset="0"/>
              <a:cs typeface="Sakkal Majalla" panose="02000000000000000000" pitchFamily="2" charset="-78"/>
            </a:endParaRPr>
          </a:p>
          <a:p>
            <a:pPr marL="0" lvl="0" indent="0" algn="l">
              <a:buClr>
                <a:schemeClr val="dk1"/>
              </a:buClr>
              <a:buSzPts val="1100"/>
            </a:pPr>
            <a:endParaRPr lang="en-US" sz="2000" b="1" dirty="0">
              <a:solidFill>
                <a:schemeClr val="tx1"/>
              </a:solidFill>
              <a:latin typeface="Comic Sans MS" panose="030F0702030302020204" pitchFamily="66" charset="0"/>
              <a:cs typeface="Sakkal Majalla" panose="02000000000000000000" pitchFamily="2" charset="-78"/>
            </a:endParaRPr>
          </a:p>
          <a:p>
            <a:pPr marL="0" lvl="0" indent="0" algn="l">
              <a:buClr>
                <a:schemeClr val="dk1"/>
              </a:buClr>
              <a:buSzPts val="1100"/>
            </a:pPr>
            <a:r>
              <a:rPr lang="en-US" sz="2000" b="1" dirty="0" smtClean="0">
                <a:solidFill>
                  <a:schemeClr val="tx1"/>
                </a:solidFill>
                <a:latin typeface="Comic Sans MS" panose="030F0702030302020204" pitchFamily="66" charset="0"/>
                <a:cs typeface="Sakkal Majalla" panose="02000000000000000000" pitchFamily="2" charset="-78"/>
              </a:rPr>
              <a:t>The </a:t>
            </a:r>
            <a:r>
              <a:rPr lang="en-US" sz="2000" b="1" dirty="0">
                <a:solidFill>
                  <a:schemeClr val="tx1"/>
                </a:solidFill>
                <a:latin typeface="Comic Sans MS" panose="030F0702030302020204" pitchFamily="66" charset="0"/>
                <a:cs typeface="Sakkal Majalla" panose="02000000000000000000" pitchFamily="2" charset="-78"/>
              </a:rPr>
              <a:t>total number of bytes = size of the array </a:t>
            </a:r>
            <a:r>
              <a:rPr lang="en-US" sz="2000" b="1" dirty="0">
                <a:solidFill>
                  <a:srgbClr val="C00000"/>
                </a:solidFill>
                <a:latin typeface="Comic Sans MS" panose="030F0702030302020204" pitchFamily="66" charset="0"/>
                <a:cs typeface="Sakkal Majalla" panose="02000000000000000000" pitchFamily="2" charset="-78"/>
              </a:rPr>
              <a:t>*</a:t>
            </a:r>
            <a:r>
              <a:rPr lang="en-US" sz="2000" b="1" dirty="0">
                <a:solidFill>
                  <a:schemeClr val="tx1"/>
                </a:solidFill>
                <a:latin typeface="Comic Sans MS" panose="030F0702030302020204" pitchFamily="66" charset="0"/>
                <a:cs typeface="Sakkal Majalla" panose="02000000000000000000" pitchFamily="2" charset="-78"/>
              </a:rPr>
              <a:t> item size of each element in the </a:t>
            </a:r>
            <a:r>
              <a:rPr lang="en-US" sz="2000" b="1" dirty="0" smtClean="0">
                <a:solidFill>
                  <a:schemeClr val="tx1"/>
                </a:solidFill>
                <a:latin typeface="Comic Sans MS" panose="030F0702030302020204" pitchFamily="66" charset="0"/>
                <a:cs typeface="Sakkal Majalla" panose="02000000000000000000" pitchFamily="2" charset="-78"/>
              </a:rPr>
              <a:t>array.</a:t>
            </a:r>
            <a:endParaRPr lang="en-US" sz="2000" b="1" dirty="0" smtClean="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pic>
        <p:nvPicPr>
          <p:cNvPr id="2" name="Picture 1"/>
          <p:cNvPicPr>
            <a:picLocks noChangeAspect="1"/>
          </p:cNvPicPr>
          <p:nvPr/>
        </p:nvPicPr>
        <p:blipFill>
          <a:blip r:embed="rId3"/>
          <a:stretch>
            <a:fillRect/>
          </a:stretch>
        </p:blipFill>
        <p:spPr>
          <a:xfrm>
            <a:off x="6220808" y="3389128"/>
            <a:ext cx="2800350" cy="647700"/>
          </a:xfrm>
          <a:prstGeom prst="rect">
            <a:avLst/>
          </a:prstGeom>
        </p:spPr>
      </p:pic>
      <p:pic>
        <p:nvPicPr>
          <p:cNvPr id="10" name="Picture 9"/>
          <p:cNvPicPr>
            <a:picLocks noChangeAspect="1"/>
          </p:cNvPicPr>
          <p:nvPr/>
        </p:nvPicPr>
        <p:blipFill>
          <a:blip r:embed="rId4"/>
          <a:stretch>
            <a:fillRect/>
          </a:stretch>
        </p:blipFill>
        <p:spPr>
          <a:xfrm>
            <a:off x="418650" y="2719877"/>
            <a:ext cx="4638675" cy="2171700"/>
          </a:xfrm>
          <a:prstGeom prst="rect">
            <a:avLst/>
          </a:prstGeom>
        </p:spPr>
      </p:pic>
    </p:spTree>
    <p:extLst>
      <p:ext uri="{BB962C8B-B14F-4D97-AF65-F5344CB8AC3E}">
        <p14:creationId xmlns:p14="http://schemas.microsoft.com/office/powerpoint/2010/main" val="391231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(reshape())</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smtClean="0">
                <a:solidFill>
                  <a:schemeClr val="tx1"/>
                </a:solidFill>
                <a:latin typeface="Comic Sans MS" panose="030F0702030302020204" pitchFamily="66" charset="0"/>
              </a:rPr>
              <a:t>The </a:t>
            </a:r>
            <a:r>
              <a:rPr lang="en-US" sz="2000" b="1" dirty="0">
                <a:solidFill>
                  <a:schemeClr val="tx1"/>
                </a:solidFill>
                <a:latin typeface="Comic Sans MS" panose="030F0702030302020204" pitchFamily="66" charset="0"/>
              </a:rPr>
              <a:t>‘</a:t>
            </a:r>
            <a:r>
              <a:rPr lang="en-US" sz="2000" b="1" dirty="0">
                <a:solidFill>
                  <a:srgbClr val="C00000"/>
                </a:solidFill>
                <a:latin typeface="Comic Sans MS" panose="030F0702030302020204" pitchFamily="66" charset="0"/>
              </a:rPr>
              <a:t>reshape()’ </a:t>
            </a:r>
            <a:r>
              <a:rPr lang="en-US" sz="2000" b="1" dirty="0">
                <a:solidFill>
                  <a:schemeClr val="tx1"/>
                </a:solidFill>
                <a:latin typeface="Comic Sans MS" panose="030F0702030302020204" pitchFamily="66" charset="0"/>
              </a:rPr>
              <a:t>method is useful to change the shape of an array. The new array should have the same number of elements as in the original </a:t>
            </a:r>
            <a:r>
              <a:rPr lang="en-US" sz="2000" b="1" dirty="0" smtClean="0">
                <a:solidFill>
                  <a:schemeClr val="tx1"/>
                </a:solidFill>
                <a:latin typeface="Comic Sans MS" panose="030F0702030302020204" pitchFamily="66" charset="0"/>
              </a:rPr>
              <a:t>array.</a:t>
            </a:r>
            <a:endParaRPr lang="en-US" sz="2000" b="1" dirty="0">
              <a:solidFill>
                <a:schemeClr val="tx1"/>
              </a:solidFill>
              <a:latin typeface="Comic Sans MS" panose="030F0702030302020204" pitchFamily="66" charset="0"/>
            </a:endParaRPr>
          </a:p>
          <a:p>
            <a:pPr marL="0" lvl="0" indent="0" algn="l">
              <a:buClr>
                <a:schemeClr val="dk1"/>
              </a:buClr>
              <a:buSzPts val="1100"/>
            </a:pPr>
            <a:endParaRPr lang="en-US" sz="2000" b="1" dirty="0" smtClean="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pic>
        <p:nvPicPr>
          <p:cNvPr id="3" name="Picture 2"/>
          <p:cNvPicPr>
            <a:picLocks noChangeAspect="1"/>
          </p:cNvPicPr>
          <p:nvPr/>
        </p:nvPicPr>
        <p:blipFill>
          <a:blip r:embed="rId3"/>
          <a:stretch>
            <a:fillRect/>
          </a:stretch>
        </p:blipFill>
        <p:spPr>
          <a:xfrm>
            <a:off x="2843212" y="1967402"/>
            <a:ext cx="3457575" cy="2924175"/>
          </a:xfrm>
          <a:prstGeom prst="rect">
            <a:avLst/>
          </a:prstGeom>
        </p:spPr>
      </p:pic>
    </p:spTree>
    <p:extLst>
      <p:ext uri="{BB962C8B-B14F-4D97-AF65-F5344CB8AC3E}">
        <p14:creationId xmlns:p14="http://schemas.microsoft.com/office/powerpoint/2010/main" val="3896424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a:t>
            </a:r>
            <a:r>
              <a:rPr lang="en" sz="3600" b="1" dirty="0" smtClean="0">
                <a:solidFill>
                  <a:srgbClr val="404040"/>
                </a:solidFill>
                <a:latin typeface="Comic Sans MS"/>
                <a:ea typeface="Comic Sans MS"/>
                <a:cs typeface="Comic Sans MS"/>
                <a:sym typeface="Comic Sans MS"/>
              </a:rPr>
              <a:t>Attributes of an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a:t>
            </a:r>
            <a:r>
              <a:rPr lang="en-US" sz="3600" b="1" dirty="0" smtClean="0">
                <a:solidFill>
                  <a:srgbClr val="404040"/>
                </a:solidFill>
                <a:latin typeface="Comic Sans MS"/>
                <a:ea typeface="Comic Sans MS"/>
                <a:cs typeface="Comic Sans MS"/>
                <a:sym typeface="Comic Sans MS"/>
              </a:rPr>
              <a:t> (flatten())</a:t>
            </a:r>
            <a:endParaRPr sz="3600" b="1" dirty="0">
              <a:solidFill>
                <a:srgbClr val="404040"/>
              </a:solidFill>
              <a:latin typeface="Comic Sans MS"/>
              <a:ea typeface="Comic Sans MS"/>
              <a:cs typeface="Comic Sans MS"/>
              <a:sym typeface="Comic Sans MS"/>
            </a:endParaRPr>
          </a:p>
        </p:txBody>
      </p:sp>
      <p:cxnSp>
        <p:nvCxnSpPr>
          <p:cNvPr id="125" name="Google Shape;125;p8"/>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126" name="Google Shape;126;p8"/>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127" name="Google Shape;127;p8"/>
          <p:cNvSpPr/>
          <p:nvPr/>
        </p:nvSpPr>
        <p:spPr>
          <a:xfrm>
            <a:off x="0" y="4919930"/>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8"/>
          <p:cNvSpPr txBox="1">
            <a:spLocks noGrp="1"/>
          </p:cNvSpPr>
          <p:nvPr>
            <p:ph type="subTitle" idx="1"/>
          </p:nvPr>
        </p:nvSpPr>
        <p:spPr>
          <a:xfrm>
            <a:off x="418650" y="1002074"/>
            <a:ext cx="8725500" cy="3442335"/>
          </a:xfrm>
          <a:prstGeom prst="rect">
            <a:avLst/>
          </a:prstGeom>
          <a:noFill/>
          <a:ln>
            <a:noFill/>
          </a:ln>
        </p:spPr>
        <p:txBody>
          <a:bodyPr spcFirstLastPara="1" wrap="square" lIns="91425" tIns="91425" rIns="91425" bIns="91425" anchor="t" anchorCtr="0">
            <a:normAutofit/>
          </a:bodyPr>
          <a:lstStyle/>
          <a:p>
            <a:pPr marL="0" lvl="0" indent="0" algn="l">
              <a:buClr>
                <a:schemeClr val="dk1"/>
              </a:buClr>
              <a:buSzPts val="1100"/>
            </a:pPr>
            <a:r>
              <a:rPr lang="en-US" sz="2000" b="1" dirty="0">
                <a:solidFill>
                  <a:schemeClr val="tx1"/>
                </a:solidFill>
                <a:latin typeface="Comic Sans MS" panose="030F0702030302020204" pitchFamily="66" charset="0"/>
              </a:rPr>
              <a:t>The </a:t>
            </a:r>
            <a:r>
              <a:rPr lang="en-US" sz="2000" b="1" dirty="0">
                <a:solidFill>
                  <a:srgbClr val="C00000"/>
                </a:solidFill>
                <a:latin typeface="Comic Sans MS" panose="030F0702030302020204" pitchFamily="66" charset="0"/>
              </a:rPr>
              <a:t>flatten()</a:t>
            </a:r>
            <a:r>
              <a:rPr lang="en-US" sz="2000" b="1" dirty="0">
                <a:solidFill>
                  <a:schemeClr val="tx1"/>
                </a:solidFill>
                <a:latin typeface="Comic Sans MS" panose="030F0702030302020204" pitchFamily="66" charset="0"/>
              </a:rPr>
              <a:t> method is useful to return a copy of the array collapsed into one dimension</a:t>
            </a:r>
            <a:r>
              <a:rPr lang="en-US" sz="2000" b="1" dirty="0" smtClean="0">
                <a:solidFill>
                  <a:schemeClr val="tx1"/>
                </a:solidFill>
                <a:latin typeface="Comic Sans MS" panose="030F0702030302020204" pitchFamily="66" charset="0"/>
              </a:rPr>
              <a:t>.</a:t>
            </a:r>
          </a:p>
          <a:p>
            <a:pPr marL="0" lvl="0" indent="0" algn="l">
              <a:buClr>
                <a:schemeClr val="dk1"/>
              </a:buClr>
              <a:buSzPts val="1100"/>
            </a:pPr>
            <a:endParaRPr lang="en-US" sz="2000" b="1" dirty="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r>
              <a:rPr lang="en-US" sz="2000" b="1" dirty="0" smtClean="0">
                <a:solidFill>
                  <a:schemeClr val="tx1"/>
                </a:solidFill>
                <a:latin typeface="Comic Sans MS" panose="030F0702030302020204" pitchFamily="66" charset="0"/>
                <a:ea typeface="Comic Sans MS"/>
                <a:cs typeface="Comic Sans MS"/>
                <a:sym typeface="Comic Sans MS"/>
              </a:rPr>
              <a:t>So if the array is multidimensional, array will be converted to 1D.</a:t>
            </a:r>
            <a:endParaRPr lang="en-US" sz="2000" b="1" dirty="0">
              <a:solidFill>
                <a:schemeClr val="tx1"/>
              </a:solidFill>
              <a:latin typeface="Comic Sans MS" panose="030F0702030302020204" pitchFamily="66" charset="0"/>
              <a:ea typeface="Comic Sans MS"/>
              <a:cs typeface="Comic Sans MS"/>
              <a:sym typeface="Comic Sans MS"/>
            </a:endParaRPr>
          </a:p>
          <a:p>
            <a:pPr marL="0" lvl="0" indent="0" algn="l">
              <a:buClr>
                <a:schemeClr val="dk1"/>
              </a:buClr>
              <a:buSzPts val="1100"/>
            </a:pPr>
            <a:endParaRPr sz="2000" b="1" dirty="0">
              <a:solidFill>
                <a:schemeClr val="tx1"/>
              </a:solidFill>
              <a:latin typeface="Comic Sans MS" panose="030F0702030302020204" pitchFamily="66" charset="0"/>
              <a:ea typeface="Comic Sans MS"/>
              <a:cs typeface="Comic Sans MS"/>
              <a:sym typeface="Comic Sans MS"/>
            </a:endParaRPr>
          </a:p>
        </p:txBody>
      </p:sp>
      <p:sp>
        <p:nvSpPr>
          <p:cNvPr id="130" name="Google Shape;1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pic>
        <p:nvPicPr>
          <p:cNvPr id="2" name="Picture 1"/>
          <p:cNvPicPr>
            <a:picLocks noChangeAspect="1"/>
          </p:cNvPicPr>
          <p:nvPr/>
        </p:nvPicPr>
        <p:blipFill>
          <a:blip r:embed="rId3"/>
          <a:stretch>
            <a:fillRect/>
          </a:stretch>
        </p:blipFill>
        <p:spPr>
          <a:xfrm>
            <a:off x="652240" y="2812088"/>
            <a:ext cx="3019425" cy="1343025"/>
          </a:xfrm>
          <a:prstGeom prst="rect">
            <a:avLst/>
          </a:prstGeom>
        </p:spPr>
      </p:pic>
      <p:pic>
        <p:nvPicPr>
          <p:cNvPr id="5" name="Picture 4"/>
          <p:cNvPicPr>
            <a:picLocks noChangeAspect="1"/>
          </p:cNvPicPr>
          <p:nvPr/>
        </p:nvPicPr>
        <p:blipFill>
          <a:blip r:embed="rId4"/>
          <a:stretch>
            <a:fillRect/>
          </a:stretch>
        </p:blipFill>
        <p:spPr>
          <a:xfrm>
            <a:off x="4859411" y="2920631"/>
            <a:ext cx="2657475" cy="819150"/>
          </a:xfrm>
          <a:prstGeom prst="rect">
            <a:avLst/>
          </a:prstGeom>
        </p:spPr>
      </p:pic>
    </p:spTree>
    <p:extLst>
      <p:ext uri="{BB962C8B-B14F-4D97-AF65-F5344CB8AC3E}">
        <p14:creationId xmlns:p14="http://schemas.microsoft.com/office/powerpoint/2010/main" val="224480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Why do we need </a:t>
            </a:r>
            <a:r>
              <a:rPr lang="en" sz="3600" b="1" dirty="0" smtClean="0">
                <a:solidFill>
                  <a:srgbClr val="D15A12"/>
                </a:solidFill>
                <a:latin typeface="Comic Sans MS"/>
                <a:ea typeface="Comic Sans MS"/>
                <a:cs typeface="Comic Sans MS"/>
                <a:sym typeface="Comic Sans MS"/>
              </a:rPr>
              <a:t>Array</a:t>
            </a:r>
            <a:r>
              <a:rPr lang="en" sz="3600" b="1" dirty="0" smtClean="0">
                <a:solidFill>
                  <a:srgbClr val="404040"/>
                </a:solidFill>
                <a:latin typeface="Comic Sans MS"/>
                <a:ea typeface="Comic Sans MS"/>
                <a:cs typeface="Comic Sans MS"/>
                <a:sym typeface="Comic Sans MS"/>
              </a:rPr>
              <a:t>? </a:t>
            </a:r>
            <a:r>
              <a:rPr lang="en" sz="3600" b="1" dirty="0">
                <a:solidFill>
                  <a:srgbClr val="404040"/>
                </a:solidFill>
                <a:latin typeface="Comic Sans MS"/>
                <a:ea typeface="Comic Sans MS"/>
                <a:cs typeface="Comic Sans MS"/>
                <a:sym typeface="Comic Sans MS"/>
              </a:rPr>
              <a:t>(Why)</a:t>
            </a:r>
            <a:endParaRPr sz="3600" b="1" dirty="0">
              <a:solidFill>
                <a:srgbClr val="404040"/>
              </a:solidFill>
              <a:latin typeface="Comic Sans MS"/>
              <a:ea typeface="Comic Sans MS"/>
              <a:cs typeface="Comic Sans MS"/>
              <a:sym typeface="Comic Sans MS"/>
            </a:endParaRPr>
          </a:p>
        </p:txBody>
      </p:sp>
      <p:cxnSp>
        <p:nvCxnSpPr>
          <p:cNvPr id="62" name="Google Shape;62;p2"/>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63" name="Google Shape;63;p2"/>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64" name="Google Shape;64;p2"/>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2"/>
          <p:cNvSpPr txBox="1">
            <a:spLocks noGrp="1"/>
          </p:cNvSpPr>
          <p:nvPr>
            <p:ph type="subTitle" idx="1"/>
          </p:nvPr>
        </p:nvSpPr>
        <p:spPr>
          <a:xfrm>
            <a:off x="406321" y="790200"/>
            <a:ext cx="8306700" cy="1926000"/>
          </a:xfrm>
          <a:prstGeom prst="rect">
            <a:avLst/>
          </a:prstGeom>
          <a:noFill/>
          <a:ln>
            <a:noFill/>
          </a:ln>
        </p:spPr>
        <p:txBody>
          <a:bodyPr spcFirstLastPara="1" wrap="square" lIns="91425" tIns="91425" rIns="91425" bIns="91425" anchor="t" anchorCtr="0">
            <a:normAutofit fontScale="85000" lnSpcReduction="10000"/>
          </a:bodyPr>
          <a:lstStyle/>
          <a:p>
            <a:pPr marL="0" lvl="0" indent="0" algn="l">
              <a:buSzPct val="53921"/>
            </a:pPr>
            <a:r>
              <a:rPr lang="en-US" sz="2600" b="1" dirty="0" smtClean="0">
                <a:solidFill>
                  <a:srgbClr val="C00000"/>
                </a:solidFill>
                <a:latin typeface="Comic Sans MS" panose="030F0702030302020204" pitchFamily="66" charset="0"/>
              </a:rPr>
              <a:t>Arrays</a:t>
            </a:r>
            <a:r>
              <a:rPr lang="en-US" sz="2600" b="1" dirty="0" smtClean="0">
                <a:solidFill>
                  <a:schemeClr val="tx1"/>
                </a:solidFill>
                <a:latin typeface="Comic Sans MS" panose="030F0702030302020204" pitchFamily="66" charset="0"/>
              </a:rPr>
              <a:t> </a:t>
            </a:r>
            <a:r>
              <a:rPr lang="en-US" sz="2600" b="1" dirty="0">
                <a:solidFill>
                  <a:schemeClr val="tx1"/>
                </a:solidFill>
                <a:latin typeface="Comic Sans MS" panose="030F0702030302020204" pitchFamily="66" charset="0"/>
              </a:rPr>
              <a:t>are used when there is a need to use many variables of the </a:t>
            </a:r>
            <a:r>
              <a:rPr lang="en-US" sz="2600" b="1" dirty="0">
                <a:solidFill>
                  <a:srgbClr val="C00000"/>
                </a:solidFill>
                <a:latin typeface="Comic Sans MS" panose="030F0702030302020204" pitchFamily="66" charset="0"/>
              </a:rPr>
              <a:t>same</a:t>
            </a:r>
            <a:r>
              <a:rPr lang="en-US" sz="2600" b="1" dirty="0">
                <a:solidFill>
                  <a:schemeClr val="tx1"/>
                </a:solidFill>
                <a:latin typeface="Comic Sans MS" panose="030F0702030302020204" pitchFamily="66" charset="0"/>
              </a:rPr>
              <a:t> type. It can be defined as a sequence of objects which are of the same data type</a:t>
            </a:r>
            <a:r>
              <a:rPr lang="en-US" sz="2600" b="1" dirty="0" smtClean="0">
                <a:solidFill>
                  <a:schemeClr val="tx1"/>
                </a:solidFill>
                <a:latin typeface="Comic Sans MS" panose="030F0702030302020204" pitchFamily="66" charset="0"/>
              </a:rPr>
              <a:t>.</a:t>
            </a:r>
          </a:p>
          <a:p>
            <a:pPr marL="0" lvl="0" indent="0" algn="l">
              <a:buSzPct val="53921"/>
            </a:pPr>
            <a:endParaRPr lang="en-US" sz="2400" b="1" dirty="0">
              <a:solidFill>
                <a:srgbClr val="424242"/>
              </a:solidFill>
              <a:latin typeface="Comic Sans MS"/>
              <a:ea typeface="Comic Sans MS"/>
              <a:cs typeface="Comic Sans MS"/>
              <a:sym typeface="Comic Sans MS"/>
            </a:endParaRPr>
          </a:p>
          <a:p>
            <a:pPr marL="0" lvl="0" indent="0" algn="l">
              <a:buSzPct val="53921"/>
            </a:pPr>
            <a:r>
              <a:rPr lang="en" sz="2400" b="1" dirty="0" smtClean="0">
                <a:solidFill>
                  <a:srgbClr val="424242"/>
                </a:solidFill>
                <a:latin typeface="Comic Sans MS"/>
                <a:ea typeface="Comic Sans MS"/>
                <a:cs typeface="Comic Sans MS"/>
                <a:sym typeface="Comic Sans MS"/>
              </a:rPr>
              <a:t>For </a:t>
            </a:r>
            <a:r>
              <a:rPr lang="en" sz="2400" b="1" dirty="0">
                <a:solidFill>
                  <a:srgbClr val="424242"/>
                </a:solidFill>
                <a:latin typeface="Comic Sans MS"/>
                <a:ea typeface="Comic Sans MS"/>
                <a:cs typeface="Comic Sans MS"/>
                <a:sym typeface="Comic Sans MS"/>
              </a:rPr>
              <a:t>example, </a:t>
            </a:r>
            <a:r>
              <a:rPr lang="en" sz="2400" b="1" dirty="0" smtClean="0">
                <a:solidFill>
                  <a:srgbClr val="424242"/>
                </a:solidFill>
                <a:latin typeface="Comic Sans MS"/>
                <a:ea typeface="Comic Sans MS"/>
                <a:cs typeface="Comic Sans MS"/>
                <a:sym typeface="Comic Sans MS"/>
              </a:rPr>
              <a:t>to make a array of prices for daily grocery items. You </a:t>
            </a:r>
            <a:r>
              <a:rPr lang="en" sz="2400" b="1" dirty="0" smtClean="0">
                <a:solidFill>
                  <a:srgbClr val="424242"/>
                </a:solidFill>
                <a:latin typeface="Comic Sans MS"/>
                <a:ea typeface="Comic Sans MS"/>
                <a:cs typeface="Comic Sans MS"/>
                <a:sym typeface="Comic Sans MS"/>
              </a:rPr>
              <a:t>create an array and add all numbers (prices) in this array.</a:t>
            </a:r>
            <a:endParaRPr sz="2400" b="1" dirty="0">
              <a:solidFill>
                <a:srgbClr val="424242"/>
              </a:solidFill>
              <a:latin typeface="Comic Sans MS"/>
              <a:ea typeface="Comic Sans MS"/>
              <a:cs typeface="Comic Sans MS"/>
              <a:sym typeface="Comic Sans MS"/>
            </a:endParaRPr>
          </a:p>
        </p:txBody>
      </p:sp>
      <p:sp>
        <p:nvSpPr>
          <p:cNvPr id="67" name="Google Shape;67;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425" y="2728428"/>
            <a:ext cx="3838575" cy="197420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62"/>
          <p:cNvSpPr txBox="1">
            <a:spLocks noGrp="1"/>
          </p:cNvSpPr>
          <p:nvPr>
            <p:ph type="ctrTitle"/>
          </p:nvPr>
        </p:nvSpPr>
        <p:spPr>
          <a:xfrm>
            <a:off x="0" y="0"/>
            <a:ext cx="9144000" cy="828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a:solidFill>
                  <a:srgbClr val="404040"/>
                </a:solidFill>
                <a:latin typeface="Comic Sans MS"/>
                <a:ea typeface="Comic Sans MS"/>
                <a:cs typeface="Comic Sans MS"/>
                <a:sym typeface="Comic Sans MS"/>
              </a:rPr>
              <a:t>   </a:t>
            </a:r>
            <a:r>
              <a:rPr lang="en" sz="3600" b="1">
                <a:solidFill>
                  <a:srgbClr val="434343"/>
                </a:solidFill>
                <a:latin typeface="Comic Sans MS"/>
                <a:ea typeface="Comic Sans MS"/>
                <a:cs typeface="Comic Sans MS"/>
                <a:sym typeface="Comic Sans MS"/>
              </a:rPr>
              <a:t>Self </a:t>
            </a:r>
            <a:r>
              <a:rPr lang="en" sz="3600" b="1">
                <a:solidFill>
                  <a:srgbClr val="D15A12"/>
                </a:solidFill>
                <a:latin typeface="Comic Sans MS"/>
                <a:ea typeface="Comic Sans MS"/>
                <a:cs typeface="Comic Sans MS"/>
                <a:sym typeface="Comic Sans MS"/>
              </a:rPr>
              <a:t>Assessment</a:t>
            </a:r>
            <a:endParaRPr sz="3600" b="1">
              <a:solidFill>
                <a:srgbClr val="D15A12"/>
              </a:solidFill>
              <a:latin typeface="Comic Sans MS"/>
              <a:ea typeface="Comic Sans MS"/>
              <a:cs typeface="Comic Sans MS"/>
              <a:sym typeface="Comic Sans MS"/>
            </a:endParaRPr>
          </a:p>
        </p:txBody>
      </p:sp>
      <p:cxnSp>
        <p:nvCxnSpPr>
          <p:cNvPr id="814" name="Google Shape;814;p62"/>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815" name="Google Shape;815;p62"/>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816" name="Google Shape;816;p62"/>
          <p:cNvSpPr/>
          <p:nvPr/>
        </p:nvSpPr>
        <p:spPr>
          <a:xfrm>
            <a:off x="0" y="4864944"/>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7" name="Google Shape;817;p62"/>
          <p:cNvSpPr txBox="1"/>
          <p:nvPr/>
        </p:nvSpPr>
        <p:spPr>
          <a:xfrm>
            <a:off x="617455" y="754036"/>
            <a:ext cx="62472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rgbClr val="404040"/>
                </a:solidFill>
                <a:latin typeface="Comic Sans MS"/>
                <a:ea typeface="Comic Sans MS"/>
                <a:cs typeface="Comic Sans MS"/>
                <a:sym typeface="Comic Sans MS"/>
              </a:rPr>
              <a:t>Solve the Following Programs</a:t>
            </a:r>
            <a:endParaRPr sz="2100" b="1" i="0" u="none" strike="noStrike" cap="none">
              <a:solidFill>
                <a:srgbClr val="40404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2100"/>
              <a:buFont typeface="Arial"/>
              <a:buNone/>
            </a:pPr>
            <a:endParaRPr sz="2100" b="1" i="0" u="none" strike="noStrike" cap="none">
              <a:solidFill>
                <a:srgbClr val="404040"/>
              </a:solidFill>
              <a:latin typeface="Comic Sans MS"/>
              <a:ea typeface="Comic Sans MS"/>
              <a:cs typeface="Comic Sans MS"/>
              <a:sym typeface="Comic Sans MS"/>
            </a:endParaRPr>
          </a:p>
        </p:txBody>
      </p:sp>
      <p:pic>
        <p:nvPicPr>
          <p:cNvPr id="818" name="Google Shape;818;p62"/>
          <p:cNvPicPr preferRelativeResize="0"/>
          <p:nvPr/>
        </p:nvPicPr>
        <p:blipFill rotWithShape="1">
          <a:blip r:embed="rId3">
            <a:alphaModFix/>
          </a:blip>
          <a:srcRect/>
          <a:stretch/>
        </p:blipFill>
        <p:spPr>
          <a:xfrm flipH="1">
            <a:off x="6949617" y="1025050"/>
            <a:ext cx="1996408" cy="3839899"/>
          </a:xfrm>
          <a:prstGeom prst="rect">
            <a:avLst/>
          </a:prstGeom>
          <a:noFill/>
          <a:ln>
            <a:noFill/>
          </a:ln>
        </p:spPr>
      </p:pic>
      <p:sp>
        <p:nvSpPr>
          <p:cNvPr id="819" name="Google Shape;819;p62"/>
          <p:cNvSpPr/>
          <p:nvPr/>
        </p:nvSpPr>
        <p:spPr>
          <a:xfrm>
            <a:off x="375500" y="1817130"/>
            <a:ext cx="6882000" cy="1573342"/>
          </a:xfrm>
          <a:prstGeom prst="rect">
            <a:avLst/>
          </a:prstGeom>
          <a:noFill/>
          <a:ln>
            <a:noFill/>
          </a:ln>
        </p:spPr>
        <p:txBody>
          <a:bodyPr spcFirstLastPara="1" wrap="square" lIns="457050" tIns="177725" rIns="91425" bIns="50775" anchor="ctr"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smtClean="0">
                <a:solidFill>
                  <a:srgbClr val="404040"/>
                </a:solidFill>
                <a:latin typeface="Comic Sans MS"/>
                <a:ea typeface="Comic Sans MS"/>
                <a:cs typeface="Comic Sans MS"/>
                <a:sym typeface="Comic Sans MS"/>
              </a:rPr>
              <a:t>Write a program to create array from lists. </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a:solidFill>
                  <a:srgbClr val="404040"/>
                </a:solidFill>
                <a:latin typeface="Comic Sans MS"/>
                <a:ea typeface="Comic Sans MS"/>
                <a:cs typeface="Comic Sans MS"/>
                <a:sym typeface="Comic Sans MS"/>
              </a:rPr>
              <a:t>Write a </a:t>
            </a:r>
            <a:r>
              <a:rPr lang="en" sz="1800" b="1" i="1" u="none" strike="noStrike" cap="none" dirty="0" smtClean="0">
                <a:solidFill>
                  <a:srgbClr val="404040"/>
                </a:solidFill>
                <a:latin typeface="Comic Sans MS"/>
                <a:ea typeface="Comic Sans MS"/>
                <a:cs typeface="Comic Sans MS"/>
                <a:sym typeface="Comic Sans MS"/>
              </a:rPr>
              <a:t>program to create an array from tuple. </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a:solidFill>
                  <a:srgbClr val="404040"/>
                </a:solidFill>
                <a:latin typeface="Comic Sans MS"/>
                <a:ea typeface="Comic Sans MS"/>
                <a:cs typeface="Comic Sans MS"/>
                <a:sym typeface="Comic Sans MS"/>
              </a:rPr>
              <a:t>Write a program </a:t>
            </a:r>
            <a:r>
              <a:rPr lang="en" sz="1800" b="1" i="1" u="none" strike="noStrike" cap="none" dirty="0" smtClean="0">
                <a:solidFill>
                  <a:srgbClr val="404040"/>
                </a:solidFill>
                <a:latin typeface="Comic Sans MS"/>
                <a:ea typeface="Comic Sans MS"/>
                <a:cs typeface="Comic Sans MS"/>
                <a:sym typeface="Comic Sans MS"/>
              </a:rPr>
              <a:t>to create an array from list of tuples?</a:t>
            </a:r>
            <a:endParaRPr dirty="0"/>
          </a:p>
        </p:txBody>
      </p:sp>
      <p:sp>
        <p:nvSpPr>
          <p:cNvPr id="820" name="Google Shape;820;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3"/>
          <p:cNvSpPr txBox="1">
            <a:spLocks noGrp="1"/>
          </p:cNvSpPr>
          <p:nvPr>
            <p:ph type="ctrTitle"/>
          </p:nvPr>
        </p:nvSpPr>
        <p:spPr>
          <a:xfrm>
            <a:off x="0" y="0"/>
            <a:ext cx="9144000" cy="828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a:solidFill>
                  <a:srgbClr val="404040"/>
                </a:solidFill>
                <a:latin typeface="Comic Sans MS"/>
                <a:ea typeface="Comic Sans MS"/>
                <a:cs typeface="Comic Sans MS"/>
                <a:sym typeface="Comic Sans MS"/>
              </a:rPr>
              <a:t>   </a:t>
            </a:r>
            <a:r>
              <a:rPr lang="en" sz="3600" b="1">
                <a:solidFill>
                  <a:srgbClr val="434343"/>
                </a:solidFill>
                <a:latin typeface="Comic Sans MS"/>
                <a:ea typeface="Comic Sans MS"/>
                <a:cs typeface="Comic Sans MS"/>
                <a:sym typeface="Comic Sans MS"/>
              </a:rPr>
              <a:t>Self </a:t>
            </a:r>
            <a:r>
              <a:rPr lang="en" sz="3600" b="1">
                <a:solidFill>
                  <a:srgbClr val="D15A12"/>
                </a:solidFill>
                <a:latin typeface="Comic Sans MS"/>
                <a:ea typeface="Comic Sans MS"/>
                <a:cs typeface="Comic Sans MS"/>
                <a:sym typeface="Comic Sans MS"/>
              </a:rPr>
              <a:t>Assessment</a:t>
            </a:r>
            <a:endParaRPr sz="3600" b="1">
              <a:solidFill>
                <a:srgbClr val="D15A12"/>
              </a:solidFill>
              <a:latin typeface="Comic Sans MS"/>
              <a:ea typeface="Comic Sans MS"/>
              <a:cs typeface="Comic Sans MS"/>
              <a:sym typeface="Comic Sans MS"/>
            </a:endParaRPr>
          </a:p>
        </p:txBody>
      </p:sp>
      <p:cxnSp>
        <p:nvCxnSpPr>
          <p:cNvPr id="826" name="Google Shape;826;p63"/>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827" name="Google Shape;827;p63"/>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828" name="Google Shape;828;p63"/>
          <p:cNvSpPr/>
          <p:nvPr/>
        </p:nvSpPr>
        <p:spPr>
          <a:xfrm>
            <a:off x="0" y="4864944"/>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9" name="Google Shape;829;p63"/>
          <p:cNvSpPr txBox="1"/>
          <p:nvPr/>
        </p:nvSpPr>
        <p:spPr>
          <a:xfrm>
            <a:off x="617455" y="754036"/>
            <a:ext cx="62472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rgbClr val="404040"/>
                </a:solidFill>
                <a:latin typeface="Comic Sans MS"/>
                <a:ea typeface="Comic Sans MS"/>
                <a:cs typeface="Comic Sans MS"/>
                <a:sym typeface="Comic Sans MS"/>
              </a:rPr>
              <a:t>Solve Following Programs</a:t>
            </a:r>
            <a:endParaRPr sz="2100" b="1" i="0" u="none" strike="noStrike" cap="none">
              <a:solidFill>
                <a:srgbClr val="40404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2100"/>
              <a:buFont typeface="Arial"/>
              <a:buNone/>
            </a:pPr>
            <a:endParaRPr sz="2100" b="1" i="0" u="none" strike="noStrike" cap="none">
              <a:solidFill>
                <a:srgbClr val="404040"/>
              </a:solidFill>
              <a:latin typeface="Comic Sans MS"/>
              <a:ea typeface="Comic Sans MS"/>
              <a:cs typeface="Comic Sans MS"/>
              <a:sym typeface="Comic Sans MS"/>
            </a:endParaRPr>
          </a:p>
        </p:txBody>
      </p:sp>
      <p:pic>
        <p:nvPicPr>
          <p:cNvPr id="830" name="Google Shape;830;p63"/>
          <p:cNvPicPr preferRelativeResize="0"/>
          <p:nvPr/>
        </p:nvPicPr>
        <p:blipFill rotWithShape="1">
          <a:blip r:embed="rId3">
            <a:alphaModFix/>
          </a:blip>
          <a:srcRect/>
          <a:stretch/>
        </p:blipFill>
        <p:spPr>
          <a:xfrm flipH="1">
            <a:off x="6949617" y="1025050"/>
            <a:ext cx="1996408" cy="3839899"/>
          </a:xfrm>
          <a:prstGeom prst="rect">
            <a:avLst/>
          </a:prstGeom>
          <a:noFill/>
          <a:ln>
            <a:noFill/>
          </a:ln>
        </p:spPr>
      </p:pic>
      <p:sp>
        <p:nvSpPr>
          <p:cNvPr id="831" name="Google Shape;831;p63"/>
          <p:cNvSpPr/>
          <p:nvPr/>
        </p:nvSpPr>
        <p:spPr>
          <a:xfrm>
            <a:off x="375500" y="1738175"/>
            <a:ext cx="6882000" cy="1878327"/>
          </a:xfrm>
          <a:prstGeom prst="rect">
            <a:avLst/>
          </a:prstGeom>
          <a:noFill/>
          <a:ln>
            <a:noFill/>
          </a:ln>
        </p:spPr>
        <p:txBody>
          <a:bodyPr spcFirstLastPara="1" wrap="square" lIns="457050" tIns="177725" rIns="91425" bIns="50775" anchor="ctr"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a:solidFill>
                  <a:srgbClr val="404040"/>
                </a:solidFill>
                <a:latin typeface="Comic Sans MS"/>
                <a:ea typeface="Comic Sans MS"/>
                <a:cs typeface="Comic Sans MS"/>
                <a:sym typeface="Comic Sans MS"/>
              </a:rPr>
              <a:t>Write a Program </a:t>
            </a:r>
            <a:r>
              <a:rPr lang="en" sz="1800" b="1" i="1" u="none" strike="noStrike" cap="none" dirty="0" smtClean="0">
                <a:solidFill>
                  <a:srgbClr val="404040"/>
                </a:solidFill>
                <a:latin typeface="Comic Sans MS"/>
                <a:ea typeface="Comic Sans MS"/>
                <a:cs typeface="Comic Sans MS"/>
                <a:sym typeface="Comic Sans MS"/>
              </a:rPr>
              <a:t>that creates array with multiple dimensions.</a:t>
            </a:r>
            <a:endParaRPr dirty="0"/>
          </a:p>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a:solidFill>
                  <a:srgbClr val="404040"/>
                </a:solidFill>
                <a:latin typeface="Comic Sans MS"/>
                <a:ea typeface="Comic Sans MS"/>
                <a:cs typeface="Comic Sans MS"/>
                <a:sym typeface="Comic Sans MS"/>
              </a:rPr>
              <a:t>Write a program </a:t>
            </a:r>
            <a:r>
              <a:rPr lang="en" sz="1800" b="1" i="1" dirty="0" smtClean="0">
                <a:solidFill>
                  <a:srgbClr val="404040"/>
                </a:solidFill>
                <a:latin typeface="Comic Sans MS"/>
                <a:ea typeface="Comic Sans MS"/>
                <a:cs typeface="Comic Sans MS"/>
                <a:sym typeface="Comic Sans MS"/>
              </a:rPr>
              <a:t>that prints different attributes of an array.</a:t>
            </a:r>
            <a:endParaRPr sz="1400" b="0" i="0" u="none" strike="noStrike" cap="none" dirty="0">
              <a:solidFill>
                <a:srgbClr val="000000"/>
              </a:solidFill>
              <a:latin typeface="Arial"/>
              <a:ea typeface="Arial"/>
              <a:cs typeface="Arial"/>
              <a:sym typeface="Arial"/>
            </a:endParaRPr>
          </a:p>
        </p:txBody>
      </p:sp>
      <p:sp>
        <p:nvSpPr>
          <p:cNvPr id="832" name="Google Shape;832;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4"/>
          <p:cNvSpPr txBox="1">
            <a:spLocks noGrp="1"/>
          </p:cNvSpPr>
          <p:nvPr>
            <p:ph type="ctrTitle"/>
          </p:nvPr>
        </p:nvSpPr>
        <p:spPr>
          <a:xfrm>
            <a:off x="0" y="0"/>
            <a:ext cx="9144000" cy="828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a:solidFill>
                  <a:srgbClr val="404040"/>
                </a:solidFill>
                <a:latin typeface="Comic Sans MS"/>
                <a:ea typeface="Comic Sans MS"/>
                <a:cs typeface="Comic Sans MS"/>
                <a:sym typeface="Comic Sans MS"/>
              </a:rPr>
              <a:t>   </a:t>
            </a:r>
            <a:r>
              <a:rPr lang="en" sz="3600" b="1">
                <a:solidFill>
                  <a:schemeClr val="dk1"/>
                </a:solidFill>
                <a:latin typeface="Comic Sans MS"/>
                <a:ea typeface="Comic Sans MS"/>
                <a:cs typeface="Comic Sans MS"/>
                <a:sym typeface="Comic Sans MS"/>
              </a:rPr>
              <a:t>Self</a:t>
            </a:r>
            <a:r>
              <a:rPr lang="en" sz="3600" b="1">
                <a:solidFill>
                  <a:srgbClr val="434343"/>
                </a:solidFill>
                <a:latin typeface="Comic Sans MS"/>
                <a:ea typeface="Comic Sans MS"/>
                <a:cs typeface="Comic Sans MS"/>
                <a:sym typeface="Comic Sans MS"/>
              </a:rPr>
              <a:t> </a:t>
            </a:r>
            <a:r>
              <a:rPr lang="en" sz="3600" b="1">
                <a:solidFill>
                  <a:srgbClr val="D15A12"/>
                </a:solidFill>
                <a:latin typeface="Comic Sans MS"/>
                <a:ea typeface="Comic Sans MS"/>
                <a:cs typeface="Comic Sans MS"/>
                <a:sym typeface="Comic Sans MS"/>
              </a:rPr>
              <a:t>Assessment</a:t>
            </a:r>
            <a:endParaRPr sz="3600" b="1">
              <a:solidFill>
                <a:srgbClr val="D15A12"/>
              </a:solidFill>
              <a:latin typeface="Comic Sans MS"/>
              <a:ea typeface="Comic Sans MS"/>
              <a:cs typeface="Comic Sans MS"/>
              <a:sym typeface="Comic Sans MS"/>
            </a:endParaRPr>
          </a:p>
        </p:txBody>
      </p:sp>
      <p:cxnSp>
        <p:nvCxnSpPr>
          <p:cNvPr id="838" name="Google Shape;838;p64"/>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839" name="Google Shape;839;p64"/>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840" name="Google Shape;840;p64"/>
          <p:cNvSpPr/>
          <p:nvPr/>
        </p:nvSpPr>
        <p:spPr>
          <a:xfrm>
            <a:off x="0" y="4864944"/>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1" name="Google Shape;841;p64"/>
          <p:cNvSpPr txBox="1"/>
          <p:nvPr/>
        </p:nvSpPr>
        <p:spPr>
          <a:xfrm>
            <a:off x="622675" y="940875"/>
            <a:ext cx="62472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rgbClr val="404040"/>
                </a:solidFill>
                <a:latin typeface="Comic Sans MS"/>
                <a:ea typeface="Comic Sans MS"/>
                <a:cs typeface="Comic Sans MS"/>
                <a:sym typeface="Comic Sans MS"/>
              </a:rPr>
              <a:t>Solve Following Programs</a:t>
            </a:r>
            <a:endParaRPr sz="2100" b="1" i="0" u="none" strike="noStrike" cap="none">
              <a:solidFill>
                <a:srgbClr val="404040"/>
              </a:solidFill>
              <a:latin typeface="Comic Sans MS"/>
              <a:ea typeface="Comic Sans MS"/>
              <a:cs typeface="Comic Sans MS"/>
              <a:sym typeface="Comic Sans MS"/>
            </a:endParaRPr>
          </a:p>
          <a:p>
            <a:pPr marL="0" marR="0" lvl="0" indent="0" algn="l" rtl="0">
              <a:lnSpc>
                <a:spcPct val="115000"/>
              </a:lnSpc>
              <a:spcBef>
                <a:spcPts val="0"/>
              </a:spcBef>
              <a:spcAft>
                <a:spcPts val="0"/>
              </a:spcAft>
              <a:buClr>
                <a:srgbClr val="000000"/>
              </a:buClr>
              <a:buSzPts val="2100"/>
              <a:buFont typeface="Arial"/>
              <a:buNone/>
            </a:pPr>
            <a:endParaRPr sz="2100" b="1" i="0" u="none" strike="noStrike" cap="none">
              <a:solidFill>
                <a:srgbClr val="404040"/>
              </a:solidFill>
              <a:latin typeface="Comic Sans MS"/>
              <a:ea typeface="Comic Sans MS"/>
              <a:cs typeface="Comic Sans MS"/>
              <a:sym typeface="Comic Sans MS"/>
            </a:endParaRPr>
          </a:p>
        </p:txBody>
      </p:sp>
      <p:pic>
        <p:nvPicPr>
          <p:cNvPr id="842" name="Google Shape;842;p64"/>
          <p:cNvPicPr preferRelativeResize="0"/>
          <p:nvPr/>
        </p:nvPicPr>
        <p:blipFill rotWithShape="1">
          <a:blip r:embed="rId3">
            <a:alphaModFix/>
          </a:blip>
          <a:srcRect/>
          <a:stretch/>
        </p:blipFill>
        <p:spPr>
          <a:xfrm flipH="1">
            <a:off x="6949617" y="1025050"/>
            <a:ext cx="1996408" cy="3839899"/>
          </a:xfrm>
          <a:prstGeom prst="rect">
            <a:avLst/>
          </a:prstGeom>
          <a:noFill/>
          <a:ln>
            <a:noFill/>
          </a:ln>
        </p:spPr>
      </p:pic>
      <p:sp>
        <p:nvSpPr>
          <p:cNvPr id="843" name="Google Shape;843;p64"/>
          <p:cNvSpPr/>
          <p:nvPr/>
        </p:nvSpPr>
        <p:spPr>
          <a:xfrm>
            <a:off x="622675" y="1737450"/>
            <a:ext cx="6600058" cy="147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 sz="1800" b="1" i="1" u="none" strike="noStrike" cap="none" dirty="0" smtClean="0">
                <a:solidFill>
                  <a:srgbClr val="404040"/>
                </a:solidFill>
                <a:latin typeface="Comic Sans MS"/>
                <a:ea typeface="Comic Sans MS"/>
                <a:cs typeface="Comic Sans MS"/>
                <a:sym typeface="Comic Sans MS"/>
              </a:rPr>
              <a:t>Write a program to reshape an array.</a:t>
            </a:r>
          </a:p>
          <a:p>
            <a:pPr marL="342900" marR="0" lvl="0" indent="-342900" algn="l" rtl="0">
              <a:lnSpc>
                <a:spcPct val="100000"/>
              </a:lnSpc>
              <a:spcBef>
                <a:spcPts val="0"/>
              </a:spcBef>
              <a:spcAft>
                <a:spcPts val="0"/>
              </a:spcAft>
              <a:buClr>
                <a:srgbClr val="000000"/>
              </a:buClr>
              <a:buSzPts val="1800"/>
              <a:buFont typeface="Arial"/>
              <a:buAutoNum type="arabicPeriod"/>
            </a:pPr>
            <a:endParaRPr lang="en" sz="1800" b="1" i="1" dirty="0">
              <a:solidFill>
                <a:srgbClr val="404040"/>
              </a:solidFill>
              <a:latin typeface="Comic Sans MS"/>
              <a:sym typeface="Comic Sans MS"/>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1" i="1" dirty="0" smtClean="0">
                <a:solidFill>
                  <a:srgbClr val="404040"/>
                </a:solidFill>
                <a:latin typeface="Comic Sans MS"/>
                <a:sym typeface="Comic Sans MS"/>
              </a:rPr>
              <a:t>Convert a 3D array into 1D array.</a:t>
            </a:r>
            <a:endParaRPr dirty="0"/>
          </a:p>
        </p:txBody>
      </p:sp>
      <p:sp>
        <p:nvSpPr>
          <p:cNvPr id="844" name="Google Shape;844;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Why do we need </a:t>
            </a:r>
            <a:r>
              <a:rPr lang="en" sz="3600" b="1" dirty="0" smtClean="0">
                <a:solidFill>
                  <a:srgbClr val="D15A12"/>
                </a:solidFill>
                <a:latin typeface="Comic Sans MS"/>
                <a:ea typeface="Comic Sans MS"/>
                <a:cs typeface="Comic Sans MS"/>
                <a:sym typeface="Comic Sans MS"/>
              </a:rPr>
              <a:t>array </a:t>
            </a:r>
            <a:r>
              <a:rPr lang="en" sz="3600" b="1" dirty="0">
                <a:solidFill>
                  <a:srgbClr val="424242"/>
                </a:solidFill>
                <a:latin typeface="Comic Sans MS"/>
                <a:ea typeface="Comic Sans MS"/>
                <a:cs typeface="Comic Sans MS"/>
                <a:sym typeface="Comic Sans MS"/>
              </a:rPr>
              <a:t>in Python</a:t>
            </a:r>
            <a:r>
              <a:rPr lang="en" sz="3600" b="1" dirty="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73" name="Google Shape;73;p3"/>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74" name="Google Shape;74;p3"/>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75" name="Google Shape;75;p3"/>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3"/>
          <p:cNvSpPr txBox="1">
            <a:spLocks noGrp="1"/>
          </p:cNvSpPr>
          <p:nvPr>
            <p:ph type="subTitle" idx="1"/>
          </p:nvPr>
        </p:nvSpPr>
        <p:spPr>
          <a:xfrm>
            <a:off x="418650" y="1002075"/>
            <a:ext cx="8306700" cy="2145162"/>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100"/>
              <a:buNone/>
            </a:pPr>
            <a:r>
              <a:rPr lang="en" sz="2400" b="1" dirty="0" smtClean="0">
                <a:solidFill>
                  <a:srgbClr val="404040"/>
                </a:solidFill>
                <a:latin typeface="Comic Sans MS"/>
                <a:ea typeface="Comic Sans MS"/>
                <a:cs typeface="Comic Sans MS"/>
                <a:sym typeface="Comic Sans MS"/>
              </a:rPr>
              <a:t>Array </a:t>
            </a:r>
            <a:r>
              <a:rPr lang="en" sz="2400" b="1" dirty="0">
                <a:solidFill>
                  <a:srgbClr val="404040"/>
                </a:solidFill>
                <a:latin typeface="Comic Sans MS"/>
                <a:ea typeface="Comic Sans MS"/>
                <a:cs typeface="Comic Sans MS"/>
                <a:sym typeface="Comic Sans MS"/>
              </a:rPr>
              <a:t>is used to </a:t>
            </a:r>
            <a:r>
              <a:rPr lang="en" sz="2400" b="1" dirty="0">
                <a:solidFill>
                  <a:srgbClr val="D15A12"/>
                </a:solidFill>
                <a:latin typeface="Comic Sans MS"/>
                <a:ea typeface="Comic Sans MS"/>
                <a:cs typeface="Comic Sans MS"/>
                <a:sym typeface="Comic Sans MS"/>
              </a:rPr>
              <a:t>store</a:t>
            </a:r>
            <a:r>
              <a:rPr lang="en" sz="2400" b="1" dirty="0">
                <a:solidFill>
                  <a:srgbClr val="404040"/>
                </a:solidFill>
                <a:latin typeface="Comic Sans MS"/>
                <a:ea typeface="Comic Sans MS"/>
                <a:cs typeface="Comic Sans MS"/>
                <a:sym typeface="Comic Sans MS"/>
              </a:rPr>
              <a:t> multiple data of the same </a:t>
            </a:r>
            <a:r>
              <a:rPr lang="en" sz="2400" b="1" dirty="0" smtClean="0">
                <a:solidFill>
                  <a:srgbClr val="404040"/>
                </a:solidFill>
                <a:latin typeface="Comic Sans MS"/>
                <a:ea typeface="Comic Sans MS"/>
                <a:cs typeface="Comic Sans MS"/>
                <a:sym typeface="Comic Sans MS"/>
              </a:rPr>
              <a:t>type. For example, an array of heigths of all students. </a:t>
            </a:r>
          </a:p>
          <a:p>
            <a:pPr marL="0" lvl="0" indent="0" algn="l" rtl="0">
              <a:lnSpc>
                <a:spcPct val="100000"/>
              </a:lnSpc>
              <a:spcBef>
                <a:spcPts val="0"/>
              </a:spcBef>
              <a:spcAft>
                <a:spcPts val="0"/>
              </a:spcAft>
              <a:buSzPts val="1100"/>
              <a:buNone/>
            </a:pPr>
            <a:endParaRPr lang="en" sz="2400" b="1" dirty="0">
              <a:solidFill>
                <a:srgbClr val="404040"/>
              </a:solidFill>
              <a:latin typeface="Comic Sans MS"/>
              <a:ea typeface="Comic Sans MS"/>
              <a:cs typeface="Comic Sans MS"/>
              <a:sym typeface="Comic Sans MS"/>
            </a:endParaRPr>
          </a:p>
          <a:p>
            <a:pPr marL="0" lvl="0" indent="0" algn="l" rtl="0">
              <a:lnSpc>
                <a:spcPct val="100000"/>
              </a:lnSpc>
              <a:spcBef>
                <a:spcPts val="0"/>
              </a:spcBef>
              <a:spcAft>
                <a:spcPts val="0"/>
              </a:spcAft>
              <a:buSzPts val="1100"/>
              <a:buNone/>
            </a:pPr>
            <a:r>
              <a:rPr lang="en" sz="2400" b="1" dirty="0" smtClean="0">
                <a:solidFill>
                  <a:srgbClr val="404040"/>
                </a:solidFill>
                <a:latin typeface="Comic Sans MS"/>
                <a:ea typeface="Comic Sans MS"/>
                <a:cs typeface="Comic Sans MS"/>
                <a:sym typeface="Comic Sans MS"/>
              </a:rPr>
              <a:t>All data will be numerical in this.</a:t>
            </a:r>
          </a:p>
          <a:p>
            <a:pPr marL="0" lvl="0" indent="0" algn="l" rtl="0">
              <a:lnSpc>
                <a:spcPct val="100000"/>
              </a:lnSpc>
              <a:spcBef>
                <a:spcPts val="0"/>
              </a:spcBef>
              <a:spcAft>
                <a:spcPts val="0"/>
              </a:spcAft>
              <a:buSzPts val="1100"/>
              <a:buNone/>
            </a:pPr>
            <a:endParaRPr sz="2400" b="1" dirty="0">
              <a:solidFill>
                <a:srgbClr val="404040"/>
              </a:solidFill>
              <a:latin typeface="Comic Sans MS"/>
              <a:ea typeface="Comic Sans MS"/>
              <a:cs typeface="Comic Sans MS"/>
              <a:sym typeface="Comic Sans MS"/>
            </a:endParaRPr>
          </a:p>
        </p:txBody>
      </p:sp>
      <p:sp>
        <p:nvSpPr>
          <p:cNvPr id="77" name="Google Shape;7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What is </a:t>
            </a:r>
            <a:r>
              <a:rPr lang="en" sz="3600" b="1" dirty="0" smtClean="0">
                <a:solidFill>
                  <a:srgbClr val="404040"/>
                </a:solidFill>
                <a:latin typeface="Comic Sans MS"/>
                <a:ea typeface="Comic Sans MS"/>
                <a:cs typeface="Comic Sans MS"/>
                <a:sym typeface="Comic Sans MS"/>
              </a:rPr>
              <a:t>an </a:t>
            </a:r>
            <a:r>
              <a:rPr lang="en" sz="3600" b="1" dirty="0" smtClean="0">
                <a:solidFill>
                  <a:srgbClr val="C00000"/>
                </a:solidFill>
                <a:latin typeface="Comic Sans MS"/>
                <a:ea typeface="Comic Sans MS"/>
                <a:cs typeface="Comic Sans MS"/>
                <a:sym typeface="Comic Sans MS"/>
              </a:rPr>
              <a:t>array</a:t>
            </a:r>
            <a:r>
              <a:rPr lang="en" sz="3600" b="1" dirty="0" smtClean="0">
                <a:solidFill>
                  <a:srgbClr val="D15A12"/>
                </a:solidFill>
                <a:latin typeface="Comic Sans MS"/>
                <a:ea typeface="Comic Sans MS"/>
                <a:cs typeface="Comic Sans MS"/>
                <a:sym typeface="Comic Sans MS"/>
              </a:rPr>
              <a:t> </a:t>
            </a:r>
            <a:r>
              <a:rPr lang="en" sz="3600" b="1" dirty="0">
                <a:solidFill>
                  <a:srgbClr val="424242"/>
                </a:solidFill>
                <a:latin typeface="Comic Sans MS"/>
                <a:ea typeface="Comic Sans MS"/>
                <a:cs typeface="Comic Sans MS"/>
                <a:sym typeface="Comic Sans MS"/>
              </a:rPr>
              <a:t>in Python</a:t>
            </a:r>
            <a:r>
              <a:rPr lang="en" sz="3600" b="1" dirty="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83" name="Google Shape;83;p4"/>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84" name="Google Shape;84;p4"/>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85" name="Google Shape;85;p4"/>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4"/>
          <p:cNvSpPr txBox="1">
            <a:spLocks noGrp="1"/>
          </p:cNvSpPr>
          <p:nvPr>
            <p:ph type="subTitle" idx="1"/>
          </p:nvPr>
        </p:nvSpPr>
        <p:spPr>
          <a:xfrm>
            <a:off x="418650" y="1002074"/>
            <a:ext cx="8306700" cy="3463599"/>
          </a:xfrm>
          <a:prstGeom prst="rect">
            <a:avLst/>
          </a:prstGeom>
          <a:noFill/>
          <a:ln>
            <a:noFill/>
          </a:ln>
        </p:spPr>
        <p:txBody>
          <a:bodyPr spcFirstLastPara="1" wrap="square" lIns="91425" tIns="91425" rIns="91425" bIns="91425" anchor="t" anchorCtr="0">
            <a:normAutofit fontScale="92500" lnSpcReduction="20000"/>
          </a:bodyPr>
          <a:lstStyle/>
          <a:p>
            <a:pPr marL="0" lvl="0" indent="0" algn="l">
              <a:buSzPct val="53921"/>
            </a:pPr>
            <a:r>
              <a:rPr lang="en" sz="2400" b="1" dirty="0" smtClean="0">
                <a:solidFill>
                  <a:srgbClr val="404040"/>
                </a:solidFill>
                <a:latin typeface="Comic Sans MS"/>
                <a:ea typeface="Comic Sans MS"/>
                <a:cs typeface="Comic Sans MS"/>
                <a:sym typeface="Comic Sans MS"/>
              </a:rPr>
              <a:t>Array is a sequence of </a:t>
            </a:r>
            <a:r>
              <a:rPr lang="en" sz="2400" b="1" dirty="0" smtClean="0">
                <a:solidFill>
                  <a:srgbClr val="C00000"/>
                </a:solidFill>
                <a:latin typeface="Comic Sans MS"/>
                <a:ea typeface="Comic Sans MS"/>
                <a:cs typeface="Comic Sans MS"/>
                <a:sym typeface="Comic Sans MS"/>
              </a:rPr>
              <a:t>same</a:t>
            </a:r>
            <a:r>
              <a:rPr lang="en" sz="2400" b="1" dirty="0" smtClean="0">
                <a:solidFill>
                  <a:srgbClr val="FF0000"/>
                </a:solidFill>
                <a:latin typeface="Comic Sans MS"/>
                <a:ea typeface="Comic Sans MS"/>
                <a:cs typeface="Comic Sans MS"/>
                <a:sym typeface="Comic Sans MS"/>
              </a:rPr>
              <a:t> </a:t>
            </a:r>
            <a:r>
              <a:rPr lang="en" sz="2400" b="1" dirty="0" smtClean="0">
                <a:solidFill>
                  <a:srgbClr val="404040"/>
                </a:solidFill>
                <a:latin typeface="Comic Sans MS"/>
                <a:ea typeface="Comic Sans MS"/>
                <a:cs typeface="Comic Sans MS"/>
                <a:sym typeface="Comic Sans MS"/>
              </a:rPr>
              <a:t>data type elements. </a:t>
            </a:r>
            <a:r>
              <a:rPr lang="en-US" sz="2400" b="1" dirty="0" smtClean="0">
                <a:solidFill>
                  <a:schemeClr val="tx1"/>
                </a:solidFill>
                <a:latin typeface="Comic Sans MS" panose="030F0702030302020204" pitchFamily="66" charset="0"/>
              </a:rPr>
              <a:t>The concept is to keep items of the same data type together.</a:t>
            </a:r>
            <a:endParaRPr sz="2400" b="1" dirty="0" smtClean="0">
              <a:solidFill>
                <a:schemeClr val="tx1"/>
              </a:solidFill>
              <a:latin typeface="Comic Sans MS" panose="030F0702030302020204" pitchFamily="66" charset="0"/>
            </a:endParaRPr>
          </a:p>
          <a:p>
            <a:pPr algn="l" fontAlgn="base"/>
            <a:endParaRPr lang="en-US" sz="2400" b="1" dirty="0">
              <a:solidFill>
                <a:srgbClr val="404040"/>
              </a:solidFill>
              <a:latin typeface="Comic Sans MS"/>
              <a:sym typeface="Comic Sans MS"/>
            </a:endParaRPr>
          </a:p>
          <a:p>
            <a:pPr algn="l" fontAlgn="base"/>
            <a:r>
              <a:rPr lang="en-US" sz="2400" b="1" dirty="0" smtClean="0">
                <a:solidFill>
                  <a:schemeClr val="tx1"/>
                </a:solidFill>
                <a:latin typeface="Comic Sans MS" panose="030F0702030302020204" pitchFamily="66" charset="0"/>
              </a:rPr>
              <a:t>Important </a:t>
            </a:r>
            <a:r>
              <a:rPr lang="en-US" sz="2400" b="1" dirty="0">
                <a:solidFill>
                  <a:schemeClr val="tx1"/>
                </a:solidFill>
                <a:latin typeface="Comic Sans MS" panose="030F0702030302020204" pitchFamily="66" charset="0"/>
              </a:rPr>
              <a:t>terms that you can understand the concept of </a:t>
            </a:r>
            <a:r>
              <a:rPr lang="en-US" sz="2400" b="1" dirty="0" smtClean="0">
                <a:solidFill>
                  <a:schemeClr val="tx1"/>
                </a:solidFill>
                <a:latin typeface="Comic Sans MS" panose="030F0702030302020204" pitchFamily="66" charset="0"/>
              </a:rPr>
              <a:t>an array:</a:t>
            </a:r>
          </a:p>
          <a:p>
            <a:pPr algn="l" fontAlgn="base"/>
            <a:endParaRPr lang="en-US" sz="2400" b="1" dirty="0">
              <a:solidFill>
                <a:schemeClr val="tx1"/>
              </a:solidFill>
              <a:latin typeface="Comic Sans MS" panose="030F0702030302020204" pitchFamily="66" charset="0"/>
            </a:endParaRPr>
          </a:p>
          <a:p>
            <a:pPr algn="l" fontAlgn="base"/>
            <a:r>
              <a:rPr lang="en-US" sz="2400" b="1" dirty="0">
                <a:solidFill>
                  <a:srgbClr val="C00000"/>
                </a:solidFill>
                <a:latin typeface="Comic Sans MS" panose="030F0702030302020204" pitchFamily="66" charset="0"/>
              </a:rPr>
              <a:t>Element:</a:t>
            </a:r>
            <a:r>
              <a:rPr lang="en-US" sz="2400" b="1" dirty="0">
                <a:solidFill>
                  <a:schemeClr val="tx1"/>
                </a:solidFill>
                <a:latin typeface="Comic Sans MS" panose="030F0702030302020204" pitchFamily="66" charset="0"/>
              </a:rPr>
              <a:t> Each item stored in an array </a:t>
            </a:r>
            <a:endParaRPr lang="en-US" sz="2400" b="1" dirty="0" smtClean="0">
              <a:solidFill>
                <a:schemeClr val="tx1"/>
              </a:solidFill>
              <a:latin typeface="Comic Sans MS" panose="030F0702030302020204" pitchFamily="66" charset="0"/>
            </a:endParaRPr>
          </a:p>
          <a:p>
            <a:pPr algn="l" fontAlgn="base"/>
            <a:r>
              <a:rPr lang="en-US" sz="2400" b="1" dirty="0" smtClean="0">
                <a:solidFill>
                  <a:srgbClr val="C00000"/>
                </a:solidFill>
                <a:latin typeface="Comic Sans MS" panose="030F0702030302020204" pitchFamily="66" charset="0"/>
              </a:rPr>
              <a:t>Index</a:t>
            </a:r>
            <a:r>
              <a:rPr lang="en-US" sz="2400" b="1" dirty="0">
                <a:solidFill>
                  <a:srgbClr val="C00000"/>
                </a:solidFill>
                <a:latin typeface="Comic Sans MS" panose="030F0702030302020204" pitchFamily="66" charset="0"/>
              </a:rPr>
              <a:t>:</a:t>
            </a:r>
            <a:r>
              <a:rPr lang="en-US" sz="2400" b="1" dirty="0">
                <a:solidFill>
                  <a:schemeClr val="tx1"/>
                </a:solidFill>
                <a:latin typeface="Comic Sans MS" panose="030F0702030302020204" pitchFamily="66" charset="0"/>
              </a:rPr>
              <a:t> A numerical index is assigned to each location of an element in an </a:t>
            </a:r>
            <a:r>
              <a:rPr lang="en-US" sz="2400" b="1" dirty="0">
                <a:solidFill>
                  <a:srgbClr val="C00000"/>
                </a:solidFill>
                <a:latin typeface="Comic Sans MS" panose="030F0702030302020204" pitchFamily="66" charset="0"/>
              </a:rPr>
              <a:t>array</a:t>
            </a:r>
            <a:r>
              <a:rPr lang="en-US" sz="2400" b="1" dirty="0">
                <a:solidFill>
                  <a:schemeClr val="tx1"/>
                </a:solidFill>
                <a:latin typeface="Comic Sans MS" panose="030F0702030302020204" pitchFamily="66" charset="0"/>
              </a:rPr>
              <a:t> and is used to identify the element.</a:t>
            </a:r>
          </a:p>
          <a:p>
            <a:pPr marL="0" lvl="0" indent="0" algn="l" rtl="0">
              <a:lnSpc>
                <a:spcPct val="100000"/>
              </a:lnSpc>
              <a:spcBef>
                <a:spcPts val="0"/>
              </a:spcBef>
              <a:spcAft>
                <a:spcPts val="0"/>
              </a:spcAft>
              <a:buSzPct val="53921"/>
              <a:buNone/>
            </a:pPr>
            <a:r>
              <a:rPr lang="en" sz="2400" b="1" dirty="0" smtClean="0">
                <a:solidFill>
                  <a:schemeClr val="tx1"/>
                </a:solidFill>
                <a:latin typeface="Comic Sans MS" panose="030F0702030302020204" pitchFamily="66" charset="0"/>
                <a:ea typeface="Comic Sans MS"/>
                <a:cs typeface="Comic Sans MS"/>
                <a:sym typeface="Comic Sans MS"/>
              </a:rPr>
              <a:t> </a:t>
            </a:r>
            <a:endParaRPr sz="2400" b="1" dirty="0">
              <a:solidFill>
                <a:schemeClr val="tx1"/>
              </a:solidFill>
              <a:latin typeface="Comic Sans MS" panose="030F0702030302020204" pitchFamily="66" charset="0"/>
            </a:endParaRPr>
          </a:p>
          <a:p>
            <a:pPr marL="0" lvl="0" indent="0" algn="l" rtl="0">
              <a:lnSpc>
                <a:spcPct val="100000"/>
              </a:lnSpc>
              <a:spcBef>
                <a:spcPts val="0"/>
              </a:spcBef>
              <a:spcAft>
                <a:spcPts val="0"/>
              </a:spcAft>
              <a:buSzPct val="53921"/>
              <a:buNone/>
            </a:pPr>
            <a:r>
              <a:rPr lang="en" sz="2400" b="1" dirty="0">
                <a:solidFill>
                  <a:schemeClr val="tx1"/>
                </a:solidFill>
                <a:latin typeface="Comic Sans MS" panose="030F0702030302020204" pitchFamily="66" charset="0"/>
                <a:ea typeface="Comic Sans MS"/>
                <a:cs typeface="Comic Sans MS"/>
                <a:sym typeface="Comic Sans MS"/>
              </a:rPr>
              <a:t> </a:t>
            </a:r>
            <a:endParaRPr sz="2400" b="1" dirty="0">
              <a:solidFill>
                <a:schemeClr val="tx1"/>
              </a:solidFill>
              <a:latin typeface="Comic Sans MS" panose="030F0702030302020204" pitchFamily="66" charset="0"/>
              <a:ea typeface="Comic Sans MS"/>
              <a:cs typeface="Comic Sans MS"/>
              <a:sym typeface="Comic Sans MS"/>
            </a:endParaRPr>
          </a:p>
        </p:txBody>
      </p:sp>
      <p:sp>
        <p:nvSpPr>
          <p:cNvPr id="87" name="Google Shape;8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smtClean="0">
                <a:solidFill>
                  <a:srgbClr val="404040"/>
                </a:solidFill>
                <a:latin typeface="Comic Sans MS"/>
                <a:ea typeface="Comic Sans MS"/>
                <a:cs typeface="Comic Sans MS"/>
                <a:sym typeface="Comic Sans MS"/>
              </a:rPr>
              <a:t>   Representation of </a:t>
            </a:r>
            <a:r>
              <a:rPr lang="en" sz="3600" b="1" dirty="0" smtClean="0">
                <a:solidFill>
                  <a:srgbClr val="C00000"/>
                </a:solidFill>
                <a:latin typeface="Comic Sans MS"/>
                <a:ea typeface="Comic Sans MS"/>
                <a:cs typeface="Comic Sans MS"/>
                <a:sym typeface="Comic Sans MS"/>
              </a:rPr>
              <a:t>array</a:t>
            </a:r>
            <a:r>
              <a:rPr lang="en" sz="3600" b="1" dirty="0" smtClean="0">
                <a:solidFill>
                  <a:srgbClr val="D15A12"/>
                </a:solidFill>
                <a:latin typeface="Comic Sans MS"/>
                <a:ea typeface="Comic Sans MS"/>
                <a:cs typeface="Comic Sans MS"/>
                <a:sym typeface="Comic Sans MS"/>
              </a:rPr>
              <a:t> </a:t>
            </a:r>
            <a:r>
              <a:rPr lang="en" sz="3600" b="1" dirty="0" smtClean="0">
                <a:solidFill>
                  <a:srgbClr val="424242"/>
                </a:solidFill>
                <a:latin typeface="Comic Sans MS"/>
                <a:ea typeface="Comic Sans MS"/>
                <a:cs typeface="Comic Sans MS"/>
                <a:sym typeface="Comic Sans MS"/>
              </a:rPr>
              <a:t>in Python</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83" name="Google Shape;83;p4"/>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84" name="Google Shape;84;p4"/>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85" name="Google Shape;85;p4"/>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4"/>
          <p:cNvSpPr txBox="1">
            <a:spLocks noGrp="1"/>
          </p:cNvSpPr>
          <p:nvPr>
            <p:ph type="subTitle" idx="1"/>
          </p:nvPr>
        </p:nvSpPr>
        <p:spPr>
          <a:xfrm>
            <a:off x="595859" y="2829176"/>
            <a:ext cx="8306700" cy="1719861"/>
          </a:xfrm>
          <a:prstGeom prst="rect">
            <a:avLst/>
          </a:prstGeom>
          <a:noFill/>
          <a:ln>
            <a:noFill/>
          </a:ln>
        </p:spPr>
        <p:txBody>
          <a:bodyPr spcFirstLastPara="1" wrap="square" lIns="91425" tIns="91425" rIns="91425" bIns="91425" anchor="t" anchorCtr="0">
            <a:normAutofit/>
          </a:bodyPr>
          <a:lstStyle/>
          <a:p>
            <a:pPr algn="l" fontAlgn="base"/>
            <a:endParaRPr lang="en-US" sz="2000" b="1" dirty="0" smtClean="0">
              <a:solidFill>
                <a:schemeClr val="tx1"/>
              </a:solidFill>
              <a:latin typeface="Comic Sans MS" panose="030F0702030302020204" pitchFamily="66" charset="0"/>
            </a:endParaRPr>
          </a:p>
          <a:p>
            <a:pPr algn="l" fontAlgn="base"/>
            <a:r>
              <a:rPr lang="en-US" sz="2000" b="1" dirty="0" smtClean="0">
                <a:solidFill>
                  <a:schemeClr val="tx1"/>
                </a:solidFill>
                <a:latin typeface="Comic Sans MS" panose="030F0702030302020204" pitchFamily="66" charset="0"/>
              </a:rPr>
              <a:t>As </a:t>
            </a:r>
            <a:r>
              <a:rPr lang="en-US" sz="2000" b="1" dirty="0">
                <a:solidFill>
                  <a:schemeClr val="tx1"/>
                </a:solidFill>
                <a:latin typeface="Comic Sans MS" panose="030F0702030302020204" pitchFamily="66" charset="0"/>
              </a:rPr>
              <a:t>you can see the representation of an </a:t>
            </a:r>
            <a:r>
              <a:rPr lang="en-US" sz="2000" b="1" dirty="0" smtClean="0">
                <a:solidFill>
                  <a:schemeClr val="tx1"/>
                </a:solidFill>
                <a:latin typeface="Comic Sans MS" panose="030F0702030302020204" pitchFamily="66" charset="0"/>
              </a:rPr>
              <a:t>array,</a:t>
            </a:r>
          </a:p>
          <a:p>
            <a:pPr algn="l" fontAlgn="base"/>
            <a:endParaRPr lang="en-US" sz="2000" b="1" dirty="0" smtClean="0">
              <a:solidFill>
                <a:schemeClr val="tx1"/>
              </a:solidFill>
              <a:latin typeface="Comic Sans MS" panose="030F0702030302020204" pitchFamily="66" charset="0"/>
            </a:endParaRPr>
          </a:p>
          <a:p>
            <a:pPr algn="l" fontAlgn="base"/>
            <a:r>
              <a:rPr lang="en-US" sz="2000" b="1" dirty="0" smtClean="0">
                <a:solidFill>
                  <a:schemeClr val="tx1"/>
                </a:solidFill>
                <a:latin typeface="Comic Sans MS" panose="030F0702030302020204" pitchFamily="66" charset="0"/>
              </a:rPr>
              <a:t>1. Index </a:t>
            </a:r>
            <a:r>
              <a:rPr lang="en-US" sz="2000" b="1" dirty="0">
                <a:solidFill>
                  <a:srgbClr val="C00000"/>
                </a:solidFill>
                <a:latin typeface="Comic Sans MS" panose="030F0702030302020204" pitchFamily="66" charset="0"/>
              </a:rPr>
              <a:t>starts</a:t>
            </a:r>
            <a:r>
              <a:rPr lang="en-US" sz="2000" b="1" dirty="0">
                <a:solidFill>
                  <a:schemeClr val="tx1"/>
                </a:solidFill>
                <a:latin typeface="Comic Sans MS" panose="030F0702030302020204" pitchFamily="66" charset="0"/>
              </a:rPr>
              <a:t> with </a:t>
            </a:r>
            <a:r>
              <a:rPr lang="en-US" sz="2000" b="1" dirty="0">
                <a:solidFill>
                  <a:srgbClr val="C00000"/>
                </a:solidFill>
                <a:latin typeface="Comic Sans MS" panose="030F0702030302020204" pitchFamily="66" charset="0"/>
              </a:rPr>
              <a:t>0</a:t>
            </a:r>
          </a:p>
          <a:p>
            <a:pPr algn="l" fontAlgn="base"/>
            <a:r>
              <a:rPr lang="en-US" sz="2000" b="1" dirty="0" smtClean="0">
                <a:solidFill>
                  <a:schemeClr val="tx1"/>
                </a:solidFill>
                <a:latin typeface="Comic Sans MS" panose="030F0702030302020204" pitchFamily="66" charset="0"/>
              </a:rPr>
              <a:t>2. The </a:t>
            </a:r>
            <a:r>
              <a:rPr lang="en-US" sz="2000" b="1" dirty="0">
                <a:solidFill>
                  <a:srgbClr val="C00000"/>
                </a:solidFill>
                <a:latin typeface="Comic Sans MS" panose="030F0702030302020204" pitchFamily="66" charset="0"/>
              </a:rPr>
              <a:t>length</a:t>
            </a:r>
            <a:r>
              <a:rPr lang="en-US" sz="2000" b="1" dirty="0">
                <a:solidFill>
                  <a:schemeClr val="tx1"/>
                </a:solidFill>
                <a:latin typeface="Comic Sans MS" panose="030F0702030302020204" pitchFamily="66" charset="0"/>
              </a:rPr>
              <a:t> of the array is </a:t>
            </a:r>
            <a:r>
              <a:rPr lang="en-US" sz="2000" b="1" dirty="0">
                <a:solidFill>
                  <a:srgbClr val="C00000"/>
                </a:solidFill>
                <a:latin typeface="Comic Sans MS" panose="030F0702030302020204" pitchFamily="66" charset="0"/>
              </a:rPr>
              <a:t>10</a:t>
            </a:r>
            <a:r>
              <a:rPr lang="en-US" sz="2000" b="1" dirty="0">
                <a:solidFill>
                  <a:schemeClr val="tx1"/>
                </a:solidFill>
                <a:latin typeface="Comic Sans MS" panose="030F0702030302020204" pitchFamily="66" charset="0"/>
              </a:rPr>
              <a:t> that can store 10 elements.</a:t>
            </a:r>
          </a:p>
        </p:txBody>
      </p:sp>
      <p:sp>
        <p:nvSpPr>
          <p:cNvPr id="87" name="Google Shape;8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4" name="Picture 3"/>
          <p:cNvPicPr>
            <a:picLocks noChangeAspect="1"/>
          </p:cNvPicPr>
          <p:nvPr/>
        </p:nvPicPr>
        <p:blipFill>
          <a:blip r:embed="rId3"/>
          <a:stretch>
            <a:fillRect/>
          </a:stretch>
        </p:blipFill>
        <p:spPr>
          <a:xfrm>
            <a:off x="1228725" y="693951"/>
            <a:ext cx="6686550" cy="2311520"/>
          </a:xfrm>
          <a:prstGeom prst="rect">
            <a:avLst/>
          </a:prstGeom>
        </p:spPr>
      </p:pic>
    </p:spTree>
    <p:extLst>
      <p:ext uri="{BB962C8B-B14F-4D97-AF65-F5344CB8AC3E}">
        <p14:creationId xmlns:p14="http://schemas.microsoft.com/office/powerpoint/2010/main" val="84316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a:solidFill>
                  <a:srgbClr val="424242"/>
                </a:solidFill>
                <a:latin typeface="Comic Sans MS"/>
                <a:ea typeface="Comic Sans MS"/>
                <a:cs typeface="Comic Sans MS"/>
                <a:sym typeface="Comic Sans MS"/>
              </a:rPr>
              <a:t>in Python</a:t>
            </a:r>
            <a:r>
              <a:rPr lang="en" sz="3600" b="1" dirty="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18650" y="693949"/>
            <a:ext cx="8306700" cy="2914031"/>
          </a:xfrm>
          <a:prstGeom prst="rect">
            <a:avLst/>
          </a:prstGeom>
          <a:noFill/>
          <a:ln>
            <a:noFill/>
          </a:ln>
        </p:spPr>
        <p:txBody>
          <a:bodyPr spcFirstLastPara="1" wrap="square" lIns="91425" tIns="91425" rIns="91425" bIns="91425" anchor="t" anchorCtr="0">
            <a:normAutofit fontScale="92500" lnSpcReduction="20000"/>
          </a:bodyPr>
          <a:lstStyle/>
          <a:p>
            <a:pPr marL="0" lvl="0" indent="0" algn="l">
              <a:buSzPts val="1100"/>
            </a:pPr>
            <a:r>
              <a:rPr lang="en-US" sz="2000" b="1" dirty="0">
                <a:solidFill>
                  <a:schemeClr val="tx1"/>
                </a:solidFill>
                <a:latin typeface="Comic Sans MS" panose="030F0702030302020204" pitchFamily="66" charset="0"/>
              </a:rPr>
              <a:t>In Python, an array can be created by the </a:t>
            </a:r>
            <a:r>
              <a:rPr lang="en-US" sz="2000" b="1" dirty="0">
                <a:solidFill>
                  <a:srgbClr val="C00000"/>
                </a:solidFill>
                <a:latin typeface="Comic Sans MS" panose="030F0702030302020204" pitchFamily="66" charset="0"/>
              </a:rPr>
              <a:t>“array” </a:t>
            </a:r>
            <a:r>
              <a:rPr lang="en-US" sz="2000" b="1" dirty="0" smtClean="0">
                <a:solidFill>
                  <a:schemeClr val="tx1"/>
                </a:solidFill>
                <a:latin typeface="Comic Sans MS" panose="030F0702030302020204" pitchFamily="66" charset="0"/>
              </a:rPr>
              <a:t>module </a:t>
            </a:r>
            <a:r>
              <a:rPr lang="en-US" sz="2000" b="1" dirty="0">
                <a:solidFill>
                  <a:schemeClr val="tx1"/>
                </a:solidFill>
                <a:latin typeface="Comic Sans MS" panose="030F0702030302020204" pitchFamily="66" charset="0"/>
              </a:rPr>
              <a:t>o</a:t>
            </a:r>
            <a:r>
              <a:rPr lang="en-US" sz="2000" b="1" dirty="0" smtClean="0">
                <a:solidFill>
                  <a:schemeClr val="tx1"/>
                </a:solidFill>
                <a:latin typeface="Comic Sans MS" panose="030F0702030302020204" pitchFamily="66" charset="0"/>
              </a:rPr>
              <a:t>r by using </a:t>
            </a:r>
            <a:r>
              <a:rPr lang="en-US" sz="2000" b="1" dirty="0" smtClean="0">
                <a:solidFill>
                  <a:srgbClr val="C00000"/>
                </a:solidFill>
                <a:latin typeface="Comic Sans MS" panose="030F0702030302020204" pitchFamily="66" charset="0"/>
              </a:rPr>
              <a:t>NumPy</a:t>
            </a:r>
            <a:r>
              <a:rPr lang="en-US" sz="2000" b="1" dirty="0" smtClean="0">
                <a:solidFill>
                  <a:schemeClr val="tx1"/>
                </a:solidFill>
                <a:latin typeface="Comic Sans MS" panose="030F0702030302020204" pitchFamily="66" charset="0"/>
              </a:rPr>
              <a:t> package. </a:t>
            </a:r>
          </a:p>
          <a:p>
            <a:pPr marL="0" lvl="0" indent="0" algn="l">
              <a:buSzPts val="1100"/>
            </a:pPr>
            <a:endParaRPr lang="en-US" sz="2000" b="1" dirty="0" smtClean="0">
              <a:solidFill>
                <a:schemeClr val="tx1"/>
              </a:solidFill>
              <a:latin typeface="Comic Sans MS" panose="030F0702030302020204" pitchFamily="66" charset="0"/>
            </a:endParaRPr>
          </a:p>
          <a:p>
            <a:pPr marL="0" lvl="0" indent="0" algn="l">
              <a:buSzPts val="1100"/>
            </a:pPr>
            <a:r>
              <a:rPr lang="en-US" sz="2000" b="1" dirty="0" smtClean="0">
                <a:solidFill>
                  <a:schemeClr val="tx1"/>
                </a:solidFill>
                <a:latin typeface="Comic Sans MS" panose="030F0702030302020204" pitchFamily="66" charset="0"/>
              </a:rPr>
              <a:t>When </a:t>
            </a:r>
            <a:r>
              <a:rPr lang="en-US" sz="2000" b="1" dirty="0">
                <a:solidFill>
                  <a:schemeClr val="tx1"/>
                </a:solidFill>
                <a:latin typeface="Comic Sans MS" panose="030F0702030302020204" pitchFamily="66" charset="0"/>
              </a:rPr>
              <a:t>using the array module to create arrays, all of the array’s elements </a:t>
            </a:r>
            <a:r>
              <a:rPr lang="en-US" sz="2000" b="1" dirty="0">
                <a:solidFill>
                  <a:srgbClr val="C00000"/>
                </a:solidFill>
                <a:latin typeface="Comic Sans MS" panose="030F0702030302020204" pitchFamily="66" charset="0"/>
              </a:rPr>
              <a:t>must be </a:t>
            </a:r>
            <a:r>
              <a:rPr lang="en-US" sz="2000" b="1" dirty="0">
                <a:solidFill>
                  <a:schemeClr val="tx1"/>
                </a:solidFill>
                <a:latin typeface="Comic Sans MS" panose="030F0702030302020204" pitchFamily="66" charset="0"/>
              </a:rPr>
              <a:t>of the </a:t>
            </a:r>
            <a:r>
              <a:rPr lang="en-US" sz="2000" b="1" dirty="0">
                <a:solidFill>
                  <a:srgbClr val="C00000"/>
                </a:solidFill>
                <a:latin typeface="Comic Sans MS" panose="030F0702030302020204" pitchFamily="66" charset="0"/>
              </a:rPr>
              <a:t>same</a:t>
            </a:r>
            <a:r>
              <a:rPr lang="en-US" sz="2000" b="1" dirty="0">
                <a:solidFill>
                  <a:schemeClr val="tx1"/>
                </a:solidFill>
                <a:latin typeface="Comic Sans MS" panose="030F0702030302020204" pitchFamily="66" charset="0"/>
              </a:rPr>
              <a:t> numeric </a:t>
            </a:r>
            <a:r>
              <a:rPr lang="en-US" sz="2000" b="1" dirty="0">
                <a:solidFill>
                  <a:srgbClr val="C00000"/>
                </a:solidFill>
                <a:latin typeface="Comic Sans MS" panose="030F0702030302020204" pitchFamily="66" charset="0"/>
              </a:rPr>
              <a:t>type</a:t>
            </a:r>
            <a:r>
              <a:rPr lang="en-US" sz="2000" b="1" dirty="0" smtClean="0">
                <a:solidFill>
                  <a:srgbClr val="C00000"/>
                </a:solidFill>
                <a:latin typeface="Comic Sans MS" panose="030F0702030302020204" pitchFamily="66" charset="0"/>
              </a:rPr>
              <a:t>. </a:t>
            </a:r>
            <a:r>
              <a:rPr lang="en-US" sz="2000" b="1" dirty="0" smtClean="0">
                <a:solidFill>
                  <a:schemeClr val="tx1"/>
                </a:solidFill>
                <a:latin typeface="Comic Sans MS" panose="030F0702030302020204" pitchFamily="66" charset="0"/>
              </a:rPr>
              <a:t>But </a:t>
            </a:r>
            <a:r>
              <a:rPr lang="en-US" sz="2000" b="1" dirty="0" smtClean="0">
                <a:solidFill>
                  <a:srgbClr val="C00000"/>
                </a:solidFill>
                <a:latin typeface="Comic Sans MS" panose="030F0702030302020204" pitchFamily="66" charset="0"/>
              </a:rPr>
              <a:t>NumPy</a:t>
            </a:r>
            <a:r>
              <a:rPr lang="en-US" sz="2000" b="1" dirty="0" smtClean="0">
                <a:solidFill>
                  <a:schemeClr val="tx1"/>
                </a:solidFill>
                <a:latin typeface="Comic Sans MS" panose="030F0702030302020204" pitchFamily="66" charset="0"/>
              </a:rPr>
              <a:t> allows </a:t>
            </a:r>
            <a:r>
              <a:rPr lang="en-US" sz="2000" b="1" dirty="0" smtClean="0">
                <a:solidFill>
                  <a:srgbClr val="C00000"/>
                </a:solidFill>
                <a:latin typeface="Comic Sans MS" panose="030F0702030302020204" pitchFamily="66" charset="0"/>
              </a:rPr>
              <a:t>different</a:t>
            </a:r>
            <a:r>
              <a:rPr lang="en-US" sz="2000" b="1" dirty="0" smtClean="0">
                <a:solidFill>
                  <a:schemeClr val="tx1"/>
                </a:solidFill>
                <a:latin typeface="Comic Sans MS" panose="030F0702030302020204" pitchFamily="66" charset="0"/>
              </a:rPr>
              <a:t> datatypes within an array.</a:t>
            </a:r>
          </a:p>
          <a:p>
            <a:pPr marL="0" lvl="0" indent="0" algn="l">
              <a:buSzPts val="1100"/>
            </a:pPr>
            <a:endParaRPr lang="en-US" sz="2000" b="1" dirty="0" smtClean="0">
              <a:solidFill>
                <a:schemeClr val="tx1"/>
              </a:solidFill>
              <a:latin typeface="Comic Sans MS" panose="030F0702030302020204" pitchFamily="66" charset="0"/>
            </a:endParaRPr>
          </a:p>
          <a:p>
            <a:pPr marL="0" lvl="0" indent="0" algn="l">
              <a:buSzPts val="1100"/>
            </a:pPr>
            <a:r>
              <a:rPr lang="en-US" sz="2000" b="1" dirty="0" smtClean="0">
                <a:solidFill>
                  <a:schemeClr val="tx1"/>
                </a:solidFill>
                <a:latin typeface="Comic Sans MS" panose="030F0702030302020204" pitchFamily="66" charset="0"/>
              </a:rPr>
              <a:t>You’ll first have to import </a:t>
            </a:r>
            <a:r>
              <a:rPr lang="en-US" sz="2000" b="1" dirty="0" smtClean="0">
                <a:solidFill>
                  <a:srgbClr val="C00000"/>
                </a:solidFill>
                <a:latin typeface="Comic Sans MS" panose="030F0702030302020204" pitchFamily="66" charset="0"/>
              </a:rPr>
              <a:t>numpy</a:t>
            </a:r>
            <a:r>
              <a:rPr lang="en-US" sz="2000" b="1" dirty="0" smtClean="0">
                <a:solidFill>
                  <a:schemeClr val="tx1"/>
                </a:solidFill>
                <a:latin typeface="Comic Sans MS" panose="030F0702030302020204" pitchFamily="66" charset="0"/>
              </a:rPr>
              <a:t> package before using it in your program. (import numpy as np)</a:t>
            </a:r>
            <a:endParaRPr lang="en-US" sz="2000" b="1" dirty="0" smtClean="0">
              <a:solidFill>
                <a:srgbClr val="C00000"/>
              </a:solidFill>
              <a:latin typeface="Comic Sans MS" panose="030F0702030302020204" pitchFamily="66" charset="0"/>
            </a:endParaRPr>
          </a:p>
          <a:p>
            <a:pPr marL="0" lvl="0" indent="0" algn="l">
              <a:buSzPts val="1100"/>
            </a:pPr>
            <a:endParaRPr lang="en-US" sz="2000" b="1" dirty="0">
              <a:solidFill>
                <a:srgbClr val="FF0000"/>
              </a:solidFill>
              <a:latin typeface="Comic Sans MS" panose="030F0702030302020204" pitchFamily="66" charset="0"/>
            </a:endParaRPr>
          </a:p>
          <a:p>
            <a:pPr marL="0" lvl="0" indent="0" algn="l">
              <a:buSzPts val="1100"/>
            </a:pPr>
            <a:r>
              <a:rPr lang="en-US" sz="2000" b="1" dirty="0" smtClean="0">
                <a:solidFill>
                  <a:srgbClr val="FF0000"/>
                </a:solidFill>
                <a:latin typeface="Comic Sans MS" panose="030F0702030302020204" pitchFamily="66" charset="0"/>
              </a:rPr>
              <a:t>	</a:t>
            </a:r>
            <a:endParaRPr lang="en-US" sz="2000" b="1" dirty="0">
              <a:solidFill>
                <a:srgbClr val="FF0000"/>
              </a:solidFill>
              <a:latin typeface="Comic Sans MS" panose="030F0702030302020204" pitchFamily="66" charset="0"/>
            </a:endParaRPr>
          </a:p>
          <a:p>
            <a:pPr marL="0" lvl="0" indent="0" algn="l">
              <a:buSzPts val="1100"/>
            </a:pPr>
            <a:endParaRPr sz="2000" b="1" dirty="0">
              <a:solidFill>
                <a:srgbClr val="FF0000"/>
              </a:solidFill>
              <a:latin typeface="Comic Sans MS" panose="030F0702030302020204" pitchFamily="66" charset="0"/>
              <a:ea typeface="Comic Sans MS"/>
              <a:cs typeface="Comic Sans MS"/>
              <a:sym typeface="Comic Sans MS"/>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7" name="Picture 6"/>
          <p:cNvPicPr>
            <a:picLocks noChangeAspect="1"/>
          </p:cNvPicPr>
          <p:nvPr/>
        </p:nvPicPr>
        <p:blipFill>
          <a:blip r:embed="rId3"/>
          <a:stretch>
            <a:fillRect/>
          </a:stretch>
        </p:blipFill>
        <p:spPr>
          <a:xfrm>
            <a:off x="229044" y="2908757"/>
            <a:ext cx="4914900" cy="1971675"/>
          </a:xfrm>
          <a:prstGeom prst="rect">
            <a:avLst/>
          </a:prstGeom>
        </p:spPr>
      </p:pic>
      <p:pic>
        <p:nvPicPr>
          <p:cNvPr id="8" name="Picture 7"/>
          <p:cNvPicPr>
            <a:picLocks noChangeAspect="1"/>
          </p:cNvPicPr>
          <p:nvPr/>
        </p:nvPicPr>
        <p:blipFill>
          <a:blip r:embed="rId4"/>
          <a:stretch>
            <a:fillRect/>
          </a:stretch>
        </p:blipFill>
        <p:spPr>
          <a:xfrm>
            <a:off x="5664249" y="3196722"/>
            <a:ext cx="3082559" cy="16129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0" y="0"/>
            <a:ext cx="9144000" cy="79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a:solidFill>
                  <a:srgbClr val="424242"/>
                </a:solidFill>
                <a:latin typeface="Comic Sans MS"/>
                <a:ea typeface="Comic Sans MS"/>
                <a:cs typeface="Comic Sans MS"/>
                <a:sym typeface="Comic Sans MS"/>
              </a:rPr>
              <a:t>in Python</a:t>
            </a:r>
            <a:r>
              <a:rPr lang="en" sz="3600" b="1" dirty="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18650" y="693949"/>
            <a:ext cx="8306700" cy="2020897"/>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Arrays can be created using existing data i.e. from lists.</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r>
              <a:rPr lang="en-US" sz="2000" b="1" dirty="0" smtClean="0">
                <a:solidFill>
                  <a:schemeClr val="tx1"/>
                </a:solidFill>
                <a:latin typeface="Comic Sans MS" panose="030F0702030302020204" pitchFamily="66" charset="0"/>
              </a:rPr>
              <a:t>For this purpose, we use </a:t>
            </a:r>
            <a:r>
              <a:rPr lang="en-US" sz="2000" b="1" dirty="0" smtClean="0">
                <a:solidFill>
                  <a:srgbClr val="C00000"/>
                </a:solidFill>
                <a:latin typeface="Comic Sans MS" panose="030F0702030302020204" pitchFamily="66" charset="0"/>
              </a:rPr>
              <a:t>array() </a:t>
            </a:r>
            <a:r>
              <a:rPr lang="en-US" sz="2000" b="1" dirty="0" smtClean="0">
                <a:solidFill>
                  <a:schemeClr val="tx1"/>
                </a:solidFill>
                <a:latin typeface="Comic Sans MS" panose="030F0702030302020204" pitchFamily="66" charset="0"/>
              </a:rPr>
              <a:t>method provided in numpy.</a:t>
            </a: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2" name="Picture 1"/>
          <p:cNvPicPr>
            <a:picLocks noChangeAspect="1"/>
          </p:cNvPicPr>
          <p:nvPr/>
        </p:nvPicPr>
        <p:blipFill>
          <a:blip r:embed="rId3"/>
          <a:stretch>
            <a:fillRect/>
          </a:stretch>
        </p:blipFill>
        <p:spPr>
          <a:xfrm>
            <a:off x="1141228" y="2035895"/>
            <a:ext cx="5351723" cy="2798375"/>
          </a:xfrm>
          <a:prstGeom prst="rect">
            <a:avLst/>
          </a:prstGeom>
        </p:spPr>
      </p:pic>
    </p:spTree>
    <p:extLst>
      <p:ext uri="{BB962C8B-B14F-4D97-AF65-F5344CB8AC3E}">
        <p14:creationId xmlns:p14="http://schemas.microsoft.com/office/powerpoint/2010/main" val="2677823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ctrTitle"/>
          </p:nvPr>
        </p:nvSpPr>
        <p:spPr>
          <a:xfrm>
            <a:off x="21458" y="1"/>
            <a:ext cx="9144000" cy="12617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600" b="1" dirty="0">
                <a:solidFill>
                  <a:srgbClr val="404040"/>
                </a:solidFill>
                <a:latin typeface="Comic Sans MS"/>
                <a:ea typeface="Comic Sans MS"/>
                <a:cs typeface="Comic Sans MS"/>
                <a:sym typeface="Comic Sans MS"/>
              </a:rPr>
              <a:t>   Creating </a:t>
            </a:r>
            <a:r>
              <a:rPr lang="en" sz="3600" b="1" dirty="0" smtClean="0">
                <a:solidFill>
                  <a:srgbClr val="404040"/>
                </a:solidFill>
                <a:latin typeface="Comic Sans MS"/>
                <a:ea typeface="Comic Sans MS"/>
                <a:cs typeface="Comic Sans MS"/>
                <a:sym typeface="Comic Sans MS"/>
              </a:rPr>
              <a:t>an </a:t>
            </a:r>
            <a:r>
              <a:rPr lang="en" sz="3600" b="1" dirty="0" smtClean="0">
                <a:solidFill>
                  <a:srgbClr val="D15A12"/>
                </a:solidFill>
                <a:latin typeface="Comic Sans MS"/>
                <a:ea typeface="Comic Sans MS"/>
                <a:cs typeface="Comic Sans MS"/>
                <a:sym typeface="Comic Sans MS"/>
              </a:rPr>
              <a:t>Array </a:t>
            </a:r>
            <a:r>
              <a:rPr lang="en" sz="3600" b="1" dirty="0" smtClean="0">
                <a:solidFill>
                  <a:srgbClr val="424242"/>
                </a:solidFill>
                <a:latin typeface="Comic Sans MS"/>
                <a:ea typeface="Comic Sans MS"/>
                <a:cs typeface="Comic Sans MS"/>
                <a:sym typeface="Comic Sans MS"/>
              </a:rPr>
              <a:t>from existing 	data</a:t>
            </a:r>
            <a:r>
              <a:rPr lang="en" sz="3600" b="1" dirty="0" smtClean="0">
                <a:solidFill>
                  <a:srgbClr val="404040"/>
                </a:solidFill>
                <a:latin typeface="Comic Sans MS"/>
                <a:ea typeface="Comic Sans MS"/>
                <a:cs typeface="Comic Sans MS"/>
                <a:sym typeface="Comic Sans MS"/>
              </a:rPr>
              <a:t>?</a:t>
            </a:r>
            <a:endParaRPr sz="3600" b="1" dirty="0">
              <a:solidFill>
                <a:srgbClr val="404040"/>
              </a:solidFill>
              <a:latin typeface="Comic Sans MS"/>
              <a:ea typeface="Comic Sans MS"/>
              <a:cs typeface="Comic Sans MS"/>
              <a:sym typeface="Comic Sans MS"/>
            </a:endParaRPr>
          </a:p>
        </p:txBody>
      </p:sp>
      <p:cxnSp>
        <p:nvCxnSpPr>
          <p:cNvPr id="93" name="Google Shape;93;p5"/>
          <p:cNvCxnSpPr/>
          <p:nvPr/>
        </p:nvCxnSpPr>
        <p:spPr>
          <a:xfrm>
            <a:off x="375500" y="123950"/>
            <a:ext cx="0" cy="570000"/>
          </a:xfrm>
          <a:prstGeom prst="straightConnector1">
            <a:avLst/>
          </a:prstGeom>
          <a:noFill/>
          <a:ln w="38100" cap="flat" cmpd="sng">
            <a:solidFill>
              <a:srgbClr val="D15A12"/>
            </a:solidFill>
            <a:prstDash val="solid"/>
            <a:round/>
            <a:headEnd type="none" w="sm" len="sm"/>
            <a:tailEnd type="none" w="sm" len="sm"/>
          </a:ln>
        </p:spPr>
      </p:cxnSp>
      <p:cxnSp>
        <p:nvCxnSpPr>
          <p:cNvPr id="94" name="Google Shape;94;p5"/>
          <p:cNvCxnSpPr/>
          <p:nvPr/>
        </p:nvCxnSpPr>
        <p:spPr>
          <a:xfrm>
            <a:off x="299300" y="47750"/>
            <a:ext cx="0" cy="570000"/>
          </a:xfrm>
          <a:prstGeom prst="straightConnector1">
            <a:avLst/>
          </a:prstGeom>
          <a:noFill/>
          <a:ln w="38100" cap="flat" cmpd="sng">
            <a:solidFill>
              <a:schemeClr val="dk2"/>
            </a:solidFill>
            <a:prstDash val="solid"/>
            <a:round/>
            <a:headEnd type="none" w="sm" len="sm"/>
            <a:tailEnd type="none" w="sm" len="sm"/>
          </a:ln>
        </p:spPr>
      </p:cxnSp>
      <p:sp>
        <p:nvSpPr>
          <p:cNvPr id="95" name="Google Shape;95;p5"/>
          <p:cNvSpPr/>
          <p:nvPr/>
        </p:nvSpPr>
        <p:spPr>
          <a:xfrm>
            <a:off x="0" y="4891577"/>
            <a:ext cx="9144000" cy="288000"/>
          </a:xfrm>
          <a:prstGeom prst="rect">
            <a:avLst/>
          </a:prstGeom>
          <a:solidFill>
            <a:srgbClr val="D15A1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5"/>
          <p:cNvSpPr txBox="1">
            <a:spLocks noGrp="1"/>
          </p:cNvSpPr>
          <p:nvPr>
            <p:ph type="subTitle" idx="1"/>
          </p:nvPr>
        </p:nvSpPr>
        <p:spPr>
          <a:xfrm>
            <a:off x="440108" y="1360968"/>
            <a:ext cx="8306700" cy="2863702"/>
          </a:xfrm>
          <a:prstGeom prst="rect">
            <a:avLst/>
          </a:prstGeom>
          <a:noFill/>
          <a:ln>
            <a:noFill/>
          </a:ln>
        </p:spPr>
        <p:txBody>
          <a:bodyPr spcFirstLastPara="1" wrap="square" lIns="91425" tIns="91425" rIns="91425" bIns="91425" anchor="t" anchorCtr="0">
            <a:normAutofit/>
          </a:bodyPr>
          <a:lstStyle/>
          <a:p>
            <a:pPr marL="0" lvl="0" indent="0" algn="l">
              <a:buSzPts val="1100"/>
            </a:pPr>
            <a:r>
              <a:rPr lang="en-US" sz="2000" b="1" dirty="0" smtClean="0">
                <a:solidFill>
                  <a:schemeClr val="tx1"/>
                </a:solidFill>
                <a:latin typeface="Comic Sans MS" panose="030F0702030302020204" pitchFamily="66" charset="0"/>
              </a:rPr>
              <a:t>Numpy provides different methods for creating an array from different types of existing data.</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r>
              <a:rPr lang="en-US" sz="2000" b="1" dirty="0" smtClean="0">
                <a:solidFill>
                  <a:schemeClr val="tx1"/>
                </a:solidFill>
                <a:latin typeface="Comic Sans MS" panose="030F0702030302020204" pitchFamily="66" charset="0"/>
              </a:rPr>
              <a:t>For example, </a:t>
            </a:r>
            <a:r>
              <a:rPr lang="en-US" sz="2000" b="1" dirty="0" smtClean="0">
                <a:solidFill>
                  <a:srgbClr val="C00000"/>
                </a:solidFill>
                <a:latin typeface="Comic Sans MS" panose="030F0702030302020204" pitchFamily="66" charset="0"/>
              </a:rPr>
              <a:t>numpy.asarray() </a:t>
            </a:r>
            <a:r>
              <a:rPr lang="en-US" sz="2000" b="1" dirty="0" smtClean="0">
                <a:solidFill>
                  <a:schemeClr val="tx1"/>
                </a:solidFill>
                <a:latin typeface="Comic Sans MS" panose="030F0702030302020204" pitchFamily="66" charset="0"/>
              </a:rPr>
              <a:t>method can be used for creating array from lists, tuples, list of tuples etc.</a:t>
            </a:r>
          </a:p>
          <a:p>
            <a:pPr marL="0" lvl="0" indent="0" algn="l">
              <a:buSzPts val="1100"/>
            </a:pPr>
            <a:endParaRPr lang="en-US" sz="2000" b="1" dirty="0">
              <a:solidFill>
                <a:schemeClr val="tx1"/>
              </a:solidFill>
              <a:latin typeface="Comic Sans MS" panose="030F0702030302020204" pitchFamily="66" charset="0"/>
            </a:endParaRPr>
          </a:p>
          <a:p>
            <a:pPr marL="0" lvl="0" indent="0" algn="l">
              <a:buSzPts val="1100"/>
            </a:pPr>
            <a:endParaRPr lang="en-US" sz="2000" b="1" dirty="0">
              <a:solidFill>
                <a:schemeClr val="tx1"/>
              </a:solidFill>
              <a:latin typeface="Comic Sans MS" panose="030F0702030302020204" pitchFamily="66" charset="0"/>
            </a:endParaRPr>
          </a:p>
        </p:txBody>
      </p:sp>
      <p:sp>
        <p:nvSpPr>
          <p:cNvPr id="98" name="Google Shape;9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3" name="Picture 2"/>
          <p:cNvPicPr>
            <a:picLocks noChangeAspect="1"/>
          </p:cNvPicPr>
          <p:nvPr/>
        </p:nvPicPr>
        <p:blipFill>
          <a:blip r:embed="rId3"/>
          <a:stretch>
            <a:fillRect/>
          </a:stretch>
        </p:blipFill>
        <p:spPr>
          <a:xfrm>
            <a:off x="2015866" y="3320348"/>
            <a:ext cx="4772025" cy="714375"/>
          </a:xfrm>
          <a:prstGeom prst="rect">
            <a:avLst/>
          </a:prstGeom>
        </p:spPr>
      </p:pic>
    </p:spTree>
    <p:extLst>
      <p:ext uri="{BB962C8B-B14F-4D97-AF65-F5344CB8AC3E}">
        <p14:creationId xmlns:p14="http://schemas.microsoft.com/office/powerpoint/2010/main" val="716679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3181</Words>
  <Application>Microsoft Office PowerPoint</Application>
  <PresentationFormat>On-screen Show (16:9)</PresentationFormat>
  <Paragraphs>322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Comic Sans MS</vt:lpstr>
      <vt:lpstr>Sakkal Majalla</vt:lpstr>
      <vt:lpstr>Raleway</vt:lpstr>
      <vt:lpstr>Simple Light</vt:lpstr>
      <vt:lpstr>Arrays in Python</vt:lpstr>
      <vt:lpstr>   Learning Objective</vt:lpstr>
      <vt:lpstr>   Why do we need Array? (Why)</vt:lpstr>
      <vt:lpstr>   Why do we need array in Python?</vt:lpstr>
      <vt:lpstr>   What is an array in Python?</vt:lpstr>
      <vt:lpstr>   Representation of array in Python?</vt:lpstr>
      <vt:lpstr>   Creating an Array in Python?</vt:lpstr>
      <vt:lpstr>   Creating an Array in Python?</vt:lpstr>
      <vt:lpstr>   Creating an Array from existing  data?</vt:lpstr>
      <vt:lpstr>   Creating an Array from existing  data? (Cont.)</vt:lpstr>
      <vt:lpstr>   Creating an Array from existing  data? (Cont.)</vt:lpstr>
      <vt:lpstr>   Creating an Array from existing  data? (Cont.)</vt:lpstr>
      <vt:lpstr>   Creating an Array from existing  data?</vt:lpstr>
      <vt:lpstr>   Creating an Array from existing  data?</vt:lpstr>
      <vt:lpstr>   Creating an Array from existing  data?</vt:lpstr>
      <vt:lpstr>   Creating an Array from existing  data?</vt:lpstr>
      <vt:lpstr>   Creating an Array from existing  data?</vt:lpstr>
      <vt:lpstr>   Creating an Array from existing  data?</vt:lpstr>
      <vt:lpstr>   Dimensionality of Arrays in Python?</vt:lpstr>
      <vt:lpstr> Lists vs Arrays in Python?</vt:lpstr>
      <vt:lpstr>   Attributes of an array?</vt:lpstr>
      <vt:lpstr>   Attributes of an array? (size)</vt:lpstr>
      <vt:lpstr>   Attributes of an array? (ndim)</vt:lpstr>
      <vt:lpstr>   Attributes of an array? (shape)</vt:lpstr>
      <vt:lpstr>   Attributes of an array? (dtype)</vt:lpstr>
      <vt:lpstr>   Attributes of an array? (itemsize)</vt:lpstr>
      <vt:lpstr>   Attributes of an array? (nbytes)</vt:lpstr>
      <vt:lpstr>   Attributes of an array? (reshape())</vt:lpstr>
      <vt:lpstr>   Attributes of an array? (flatten())</vt:lpstr>
      <vt:lpstr>   Self Assessment</vt:lpstr>
      <vt:lpstr>   Self Assessment</vt:lpstr>
      <vt:lpstr>   Self Assessment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Python</dc:title>
  <cp:lastModifiedBy>Abqa</cp:lastModifiedBy>
  <cp:revision>70</cp:revision>
  <dcterms:modified xsi:type="dcterms:W3CDTF">2021-11-16T05:12:35Z</dcterms:modified>
</cp:coreProperties>
</file>