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JGDJTcLkgs1wK/yhwmV3qRZK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C6ACCE-4A85-45EC-8FB3-B74BB36FEF05}">
  <a:tblStyle styleId="{E5C6ACCE-4A85-45EC-8FB3-B74BB36FEF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gif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1410619" y="2365188"/>
            <a:ext cx="6211274" cy="726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 Structures</a:t>
            </a:r>
            <a:endParaRPr b="1" sz="45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" name="Google Shape;45;p1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Counter Loop: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0" name="Google Shape;190;p1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99299" y="693950"/>
            <a:ext cx="8577573" cy="8171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want to print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odd number from 1 to 100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may be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odd number from 1 to 1000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851898" y="1725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{E5C6ACCE-4A85-45EC-8FB3-B74BB36FEF05}</a:tableStyleId>
              </a:tblPr>
              <a:tblGrid>
                <a:gridCol w="6562875"/>
              </a:tblGrid>
              <a:tr h="2564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F7F7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This program adds 100 odd numbers</a:t>
                      </a:r>
                      <a:endParaRPr b="1" sz="1800" u="none" cap="none" strike="noStrike">
                        <a:solidFill>
                          <a:srgbClr val="7F7F7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sum 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 0</a:t>
                      </a:r>
                      <a:endParaRPr b="1" sz="1800" u="none" cap="none" strike="noStrike">
                        <a:solidFill>
                          <a:srgbClr val="D15A1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for 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in 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range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(1,100,2):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  </a:t>
                      </a: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sum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= </a:t>
                      </a: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sum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+ 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		</a:t>
                      </a:r>
                      <a:endParaRPr b="1" sz="1800" u="none" cap="none" strike="noStrike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'The sum is = </a:t>
                      </a:r>
                      <a:r>
                        <a:rPr b="1" lang="en-US" sz="18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b="1" lang="en-US" sz="18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18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b="1" lang="en-US" sz="18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18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--------------------------------</a:t>
                      </a:r>
                      <a:endParaRPr b="1" sz="18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sum is = 2500</a:t>
                      </a:r>
                      <a:endParaRPr b="1" i="0" sz="18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310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https://lh5.googleusercontent.com/bTVxEu_yZ14JI4amZ2Z-48ATXig6flvSIN2HlPKNVT_rxL_1pqXvy7NMpmu-Kk-qsgExFECNKt9Vo22AtHw2UYM67wBTVdjHehlKMwRqV7bCwv_Lx9SOCTP1srJBPGYE2tEVtuCmdw4"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48916" y="1611783"/>
            <a:ext cx="1627956" cy="306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1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1"/>
          <p:cNvSpPr txBox="1"/>
          <p:nvPr/>
        </p:nvSpPr>
        <p:spPr>
          <a:xfrm>
            <a:off x="-548350" y="2716775"/>
            <a:ext cx="824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7974" y="619029"/>
            <a:ext cx="6644475" cy="3976037"/>
            <a:chOff x="1811650" y="143900"/>
            <a:chExt cx="6644475" cy="4865850"/>
          </a:xfrm>
        </p:grpSpPr>
        <p:sp>
          <p:nvSpPr>
            <p:cNvPr id="204" name="Google Shape;204;p11"/>
            <p:cNvSpPr/>
            <p:nvPr/>
          </p:nvSpPr>
          <p:spPr>
            <a:xfrm>
              <a:off x="2010300" y="1196975"/>
              <a:ext cx="1661100" cy="859800"/>
            </a:xfrm>
            <a:prstGeom prst="rect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Initial Statement</a:t>
              </a:r>
              <a:endParaRPr b="1" i="0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811650" y="2539775"/>
              <a:ext cx="2042425" cy="1123750"/>
            </a:xfrm>
            <a:prstGeom prst="flowChartDecision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Loop</a:t>
              </a:r>
              <a:b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Condition</a:t>
              </a:r>
              <a:endParaRPr b="1" i="0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549400" y="4115750"/>
              <a:ext cx="582900" cy="570000"/>
            </a:xfrm>
            <a:prstGeom prst="ellipse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549400" y="143900"/>
              <a:ext cx="582900" cy="570000"/>
            </a:xfrm>
            <a:prstGeom prst="ellipse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494000" y="2656350"/>
              <a:ext cx="1661100" cy="859800"/>
            </a:xfrm>
            <a:prstGeom prst="rect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Body of</a:t>
              </a:r>
              <a:b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 Loop</a:t>
              </a:r>
              <a:endParaRPr b="1" i="0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795025" y="2656350"/>
              <a:ext cx="1661100" cy="859800"/>
            </a:xfrm>
            <a:prstGeom prst="rect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Update Statement</a:t>
              </a:r>
              <a:endParaRPr b="1" i="0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10" name="Google Shape;210;p11"/>
            <p:cNvCxnSpPr>
              <a:stCxn id="207" idx="4"/>
              <a:endCxn id="204" idx="0"/>
            </p:cNvCxnSpPr>
            <p:nvPr/>
          </p:nvCxnSpPr>
          <p:spPr>
            <a:xfrm>
              <a:off x="2840850" y="713900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1" name="Google Shape;211;p11"/>
            <p:cNvCxnSpPr>
              <a:stCxn id="204" idx="2"/>
              <a:endCxn id="205" idx="0"/>
            </p:cNvCxnSpPr>
            <p:nvPr/>
          </p:nvCxnSpPr>
          <p:spPr>
            <a:xfrm flipH="1">
              <a:off x="2832750" y="2056775"/>
              <a:ext cx="8100" cy="4830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2" name="Google Shape;212;p11"/>
            <p:cNvCxnSpPr>
              <a:stCxn id="205" idx="3"/>
              <a:endCxn id="208" idx="1"/>
            </p:cNvCxnSpPr>
            <p:nvPr/>
          </p:nvCxnSpPr>
          <p:spPr>
            <a:xfrm flipH="1" rot="10800000">
              <a:off x="3854075" y="3086350"/>
              <a:ext cx="639900" cy="153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3" name="Google Shape;213;p11"/>
            <p:cNvCxnSpPr>
              <a:stCxn id="208" idx="3"/>
              <a:endCxn id="209" idx="1"/>
            </p:cNvCxnSpPr>
            <p:nvPr/>
          </p:nvCxnSpPr>
          <p:spPr>
            <a:xfrm>
              <a:off x="6155100" y="3086250"/>
              <a:ext cx="639900" cy="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4" name="Google Shape;214;p11"/>
            <p:cNvCxnSpPr>
              <a:stCxn id="205" idx="2"/>
              <a:endCxn id="206" idx="0"/>
            </p:cNvCxnSpPr>
            <p:nvPr/>
          </p:nvCxnSpPr>
          <p:spPr>
            <a:xfrm>
              <a:off x="2832863" y="3663525"/>
              <a:ext cx="8100" cy="4521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5" name="Google Shape;215;p11"/>
            <p:cNvCxnSpPr/>
            <p:nvPr/>
          </p:nvCxnSpPr>
          <p:spPr>
            <a:xfrm>
              <a:off x="2838000" y="4685750"/>
              <a:ext cx="5700" cy="3240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6" name="Google Shape;216;p11"/>
            <p:cNvCxnSpPr>
              <a:stCxn id="209" idx="3"/>
            </p:cNvCxnSpPr>
            <p:nvPr/>
          </p:nvCxnSpPr>
          <p:spPr>
            <a:xfrm rot="10800000">
              <a:off x="2860825" y="2295450"/>
              <a:ext cx="5595300" cy="790800"/>
            </a:xfrm>
            <a:prstGeom prst="bentConnector3">
              <a:avLst>
                <a:gd fmla="val -16475" name="adj1"/>
              </a:avLst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7" name="Google Shape;217;p11"/>
            <p:cNvSpPr txBox="1"/>
            <p:nvPr/>
          </p:nvSpPr>
          <p:spPr>
            <a:xfrm>
              <a:off x="3807850" y="3090200"/>
              <a:ext cx="63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 b="1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2893450" y="3623600"/>
              <a:ext cx="63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False</a:t>
              </a:r>
              <a:endParaRPr b="1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Loops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4" name="Google Shape;224;p1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899449" y="940775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Now, What if we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don’t know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beforehand how many times a set of instructions will be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executed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5.googleusercontent.com/bTVxEu_yZ14JI4amZ2Z-48ATXig6flvSIN2HlPKNVT_rxL_1pqXvy7NMpmu-Kk-qsgExFECNKt9Vo22AtHw2UYM67wBTVdjHehlKMwRqV7bCwv_Lx9SOCTP1srJBPGYE2tEVtuCmdw4"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75" y="1798174"/>
            <a:ext cx="1652750" cy="3065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KlwdxmH3UHzTlu8Jz_OtRb37Tjet6rDbWsV9gqJJ6ylDQCd7cQj_Qog1uqZH4WBo2NdqQUVQXvMm-Ll1ynLAd9-23qu5rThtZMSBxCNoZZXD4r6bobhigiFeRrVt5h83uFV6j4By_c"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178725" y="1770625"/>
            <a:ext cx="1652750" cy="31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5842" y="2212648"/>
            <a:ext cx="2852316" cy="223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Loops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6" name="Google Shape;236;p1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476443" y="683900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we will use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Loops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I.e., we will execute the loop until a certain condition is met.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1576809" y="2458786"/>
            <a:ext cx="3673285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(condition)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//body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6.googleusercontent.com/PKlwdxmH3UHzTlu8Jz_OtRb37Tjet6rDbWsV9gqJJ6ylDQCd7cQj_Qog1uqZH4WBo2NdqQUVQXvMm-Ll1ynLAd9-23qu5rThtZMSBxCNoZZXD4r6bobhigiFeRrVt5h83uFV6j4By_c"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68293" y="1719508"/>
            <a:ext cx="1652750" cy="31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1527919" y="1638486"/>
            <a:ext cx="1797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576809" y="2490211"/>
            <a:ext cx="10872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 rot="-5400000">
            <a:off x="1938447" y="2222848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2856859" y="2490211"/>
            <a:ext cx="16527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 rot="-5400000">
            <a:off x="3462447" y="2222848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2899514" y="1638486"/>
            <a:ext cx="2272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Condition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5172014" y="3386363"/>
            <a:ext cx="2006711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Loop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4270686" y="3559086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Loops in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5" name="Google Shape;255;p1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476443" y="683900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we will use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Loops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I.e., we will execute the loop until a certain condition is met.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1576809" y="2458786"/>
            <a:ext cx="3673285" cy="219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(condition):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//body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6.googleusercontent.com/PKlwdxmH3UHzTlu8Jz_OtRb37Tjet6rDbWsV9gqJJ6ylDQCd7cQj_Qog1uqZH4WBo2NdqQUVQXvMm-Ll1ynLAd9-23qu5rThtZMSBxCNoZZXD4r6bobhigiFeRrVt5h83uFV6j4By_c"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68293" y="1719508"/>
            <a:ext cx="1652750" cy="31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1527919" y="1638486"/>
            <a:ext cx="1797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1576809" y="2490211"/>
            <a:ext cx="10872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 rot="-5400000">
            <a:off x="1938447" y="2222848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2856859" y="2490211"/>
            <a:ext cx="16527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 rot="-5400000">
            <a:off x="3462447" y="2222848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2899514" y="1638486"/>
            <a:ext cx="2272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Condition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5172014" y="3021781"/>
            <a:ext cx="2006711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Loop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4351895" y="3143131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Conditional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Loop: Working Example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4" name="Google Shape;274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899449" y="940775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Suppose, the requirement is to keep taking numbers as input from the user until the user enters -1.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8" name="Google Shape;2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000" y="2240425"/>
            <a:ext cx="3028000" cy="2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Conditional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Loop: Working Example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1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299299" y="693950"/>
            <a:ext cx="8577573" cy="8171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Suppose, the requirement is to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keep taking numbers as input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the user until the user enters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88" name="Google Shape;288;p16"/>
          <p:cNvGraphicFramePr/>
          <p:nvPr/>
        </p:nvGraphicFramePr>
        <p:xfrm>
          <a:off x="851898" y="1644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{E5C6ACCE-4A85-45EC-8FB3-B74BB36FEF05}</a:tableStyleId>
              </a:tblPr>
              <a:tblGrid>
                <a:gridCol w="6562875"/>
              </a:tblGrid>
              <a:tr h="2564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F7F7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This program adds 100 odd numbers</a:t>
                      </a:r>
                      <a:endParaRPr b="1" sz="1800" u="none" cap="none" strike="noStrike">
                        <a:solidFill>
                          <a:srgbClr val="7F7F7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 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 0</a:t>
                      </a:r>
                      <a:endParaRPr b="1" sz="1800" u="none" cap="none" strike="noStrike">
                        <a:solidFill>
                          <a:srgbClr val="D15A1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while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(</a:t>
                      </a: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 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!= 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-1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  print(‘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Enter -1 to exit.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  </a:t>
                      </a:r>
                      <a:r>
                        <a:rPr b="1" lang="en-US" sz="1800" u="none" cap="none" strike="noStrike">
                          <a:solidFill>
                            <a:srgbClr val="00108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 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 </a:t>
                      </a: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</a:t>
                      </a: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input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(‘</a:t>
                      </a:r>
                      <a:r>
                        <a:rPr b="1" lang="en-US" sz="1800" u="none" cap="none" strike="noStrike">
                          <a:solidFill>
                            <a:srgbClr val="A31515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Enter a number: </a:t>
                      </a:r>
                      <a:r>
                        <a:rPr b="1" lang="en-US" sz="1800" u="none" cap="none" strike="noStrik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’))</a:t>
                      </a:r>
                      <a:endParaRPr b="1" sz="18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--------------------------------</a:t>
                      </a:r>
                      <a:endParaRPr b="1" sz="18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Enter -1 to exit.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Enter a numer: -1</a:t>
                      </a:r>
                      <a:endParaRPr b="1" i="0" sz="18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310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https://lh5.googleusercontent.com/bTVxEu_yZ14JI4amZ2Z-48ATXig6flvSIN2HlPKNVT_rxL_1pqXvy7NMpmu-Kk-qsgExFECNKt9Vo22AtHw2UYM67wBTVdjHehlKMwRqV7bCwv_Lx9SOCTP1srJBPGYE2tEVtuCmdw4"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48916" y="1611783"/>
            <a:ext cx="1627956" cy="306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6" name="Google Shape;296;p17"/>
          <p:cNvGrpSpPr/>
          <p:nvPr/>
        </p:nvGrpSpPr>
        <p:grpSpPr>
          <a:xfrm>
            <a:off x="2045657" y="996655"/>
            <a:ext cx="4413475" cy="3076200"/>
            <a:chOff x="1819625" y="143900"/>
            <a:chExt cx="4413475" cy="3076200"/>
          </a:xfrm>
        </p:grpSpPr>
        <p:sp>
          <p:nvSpPr>
            <p:cNvPr id="297" name="Google Shape;297;p17"/>
            <p:cNvSpPr/>
            <p:nvPr/>
          </p:nvSpPr>
          <p:spPr>
            <a:xfrm>
              <a:off x="1819625" y="1229650"/>
              <a:ext cx="2042425" cy="1123750"/>
            </a:xfrm>
            <a:prstGeom prst="flowChartDecision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Loop</a:t>
              </a:r>
              <a:b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Condition</a:t>
              </a:r>
              <a:endParaRPr b="1" i="0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549400" y="143900"/>
              <a:ext cx="582900" cy="570000"/>
            </a:xfrm>
            <a:prstGeom prst="ellipse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572000" y="1361625"/>
              <a:ext cx="1661100" cy="859800"/>
            </a:xfrm>
            <a:prstGeom prst="rect">
              <a:avLst/>
            </a:prstGeom>
            <a:solidFill>
              <a:srgbClr val="40404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Body of</a:t>
              </a:r>
              <a:b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b="1" i="0" lang="en-US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while loop</a:t>
              </a:r>
              <a:endParaRPr b="1" i="0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00" name="Google Shape;300;p17"/>
            <p:cNvCxnSpPr>
              <a:stCxn id="298" idx="4"/>
              <a:endCxn id="297" idx="0"/>
            </p:cNvCxnSpPr>
            <p:nvPr/>
          </p:nvCxnSpPr>
          <p:spPr>
            <a:xfrm>
              <a:off x="2840850" y="713900"/>
              <a:ext cx="0" cy="5157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" name="Google Shape;301;p17"/>
            <p:cNvCxnSpPr>
              <a:stCxn id="297" idx="3"/>
              <a:endCxn id="299" idx="1"/>
            </p:cNvCxnSpPr>
            <p:nvPr/>
          </p:nvCxnSpPr>
          <p:spPr>
            <a:xfrm>
              <a:off x="3862050" y="1791525"/>
              <a:ext cx="710100" cy="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2" name="Google Shape;302;p17"/>
            <p:cNvCxnSpPr>
              <a:stCxn id="297" idx="2"/>
            </p:cNvCxnSpPr>
            <p:nvPr/>
          </p:nvCxnSpPr>
          <p:spPr>
            <a:xfrm>
              <a:off x="2840838" y="2353400"/>
              <a:ext cx="5400" cy="866700"/>
            </a:xfrm>
            <a:prstGeom prst="straightConnector1">
              <a:avLst/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3" name="Google Shape;303;p17"/>
            <p:cNvSpPr txBox="1"/>
            <p:nvPr/>
          </p:nvSpPr>
          <p:spPr>
            <a:xfrm>
              <a:off x="3897075" y="1821225"/>
              <a:ext cx="63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 b="1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2846250" y="2472500"/>
              <a:ext cx="63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False</a:t>
              </a:r>
              <a:endParaRPr b="1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05" name="Google Shape;305;p17"/>
            <p:cNvCxnSpPr>
              <a:stCxn id="299" idx="3"/>
            </p:cNvCxnSpPr>
            <p:nvPr/>
          </p:nvCxnSpPr>
          <p:spPr>
            <a:xfrm rot="10800000">
              <a:off x="2927100" y="902925"/>
              <a:ext cx="3306000" cy="888600"/>
            </a:xfrm>
            <a:prstGeom prst="bentConnector3">
              <a:avLst>
                <a:gd fmla="val -366" name="adj1"/>
              </a:avLst>
            </a:prstGeom>
            <a:noFill/>
            <a:ln cap="flat" cmpd="sng" w="28575">
              <a:solidFill>
                <a:srgbClr val="D15A12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Problem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1" name="Google Shape;311;p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1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94075" y="812283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there any way, we can stop the loop before it has looped through all the items?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5.googleusercontent.com/bTVxEu_yZ14JI4amZ2Z-48ATXig6flvSIN2HlPKNVT_rxL_1pqXvy7NMpmu-Kk-qsgExFECNKt9Vo22AtHw2UYM67wBTVdjHehlKMwRqV7bCwv_Lx9SOCTP1srJBPGYE2tEVtuCmdw4"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75" y="1798174"/>
            <a:ext cx="1652750" cy="3065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KlwdxmH3UHzTlu8Jz_OtRb37Tjet6rDbWsV9gqJJ6ylDQCd7cQj_Qog1uqZH4WBo2NdqQUVQXvMm-Ll1ynLAd9-23qu5rThtZMSBxCNoZZXD4r6bobhigiFeRrVt5h83uFV6j4By_c" id="316" name="Google Shape;3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873925" y="1770625"/>
            <a:ext cx="1652750" cy="31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2225" y="1827225"/>
            <a:ext cx="2759550" cy="27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Solution (Break)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3" name="Google Shape;323;p1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1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452064" y="1071982"/>
            <a:ext cx="6976152" cy="387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fruits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["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apple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", 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banana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", 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cherry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b="1" i="0" lang="en-US" sz="2400" u="none" cap="none" strike="noStrike">
                <a:solidFill>
                  <a:srgbClr val="795E26"/>
                </a:solidFill>
                <a:latin typeface="Comic Sans MS"/>
                <a:ea typeface="Comic Sans MS"/>
                <a:cs typeface="Comic Sans MS"/>
                <a:sym typeface="Comic Sans MS"/>
              </a:rPr>
              <a:t>fruits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if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== 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banana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</a:t>
            </a:r>
            <a:endParaRPr b="1" i="0" sz="2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//Remaining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apple</a:t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banana</a:t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6.googleusercontent.com/PKlwdxmH3UHzTlu8Jz_OtRb37Tjet6rDbWsV9gqJJ6ylDQCd7cQj_Qog1uqZH4WBo2NdqQUVQXvMm-Ll1ynLAd9-23qu5rThtZMSBxCNoZZXD4r6bobhigiFeRrVt5h83uFV6j4By_c"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28037" y="1071982"/>
            <a:ext cx="1652750" cy="31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3034842" y="4095943"/>
            <a:ext cx="2983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2262960" y="4302891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 rot="5400000">
            <a:off x="3126472" y="2760053"/>
            <a:ext cx="836740" cy="1020000"/>
          </a:xfrm>
          <a:prstGeom prst="uturnArrow">
            <a:avLst>
              <a:gd fmla="val 15500" name="adj1"/>
              <a:gd fmla="val 25000" name="adj2"/>
              <a:gd fmla="val 24647" name="adj3"/>
              <a:gd fmla="val 50353" name="adj4"/>
              <a:gd fmla="val 75000" name="adj5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Revision: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sum of two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numbers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4" name="Google Shape;54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326451" y="939685"/>
            <a:ext cx="8491098" cy="63840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3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want to print the sum of two numbers.</a:t>
            </a:r>
            <a:endParaRPr b="1" i="0" sz="23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5.googleusercontent.com/bTVxEu_yZ14JI4amZ2Z-48ATXig6flvSIN2HlPKNVT_rxL_1pqXvy7NMpmu-Kk-qsgExFECNKt9Vo22AtHw2UYM67wBTVdjHehlKMwRqV7bCwv_Lx9SOCTP1srJBPGYE2tEVtuCmdw4"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41" y="1763517"/>
            <a:ext cx="1606629" cy="3065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9;p2"/>
          <p:cNvGraphicFramePr/>
          <p:nvPr/>
        </p:nvGraphicFramePr>
        <p:xfrm>
          <a:off x="3874364" y="1777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{E5C6ACCE-4A85-45EC-8FB3-B74BB36FEF05}</a:tableStyleId>
              </a:tblPr>
              <a:tblGrid>
                <a:gridCol w="514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F7F7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This program adds two numbers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num1 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000" u="none" cap="none" strike="noStrike">
                        <a:solidFill>
                          <a:srgbClr val="A3151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num2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000" u="none" cap="none" strike="noStrike">
                        <a:solidFill>
                          <a:srgbClr val="A3151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float(num1) 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float(num2)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</a:t>
                      </a:r>
                      <a:r>
                        <a:rPr b="1" lang="en-US" sz="20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'The sum is = 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-US" sz="20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--------------------------------</a:t>
                      </a:r>
                      <a:endParaRPr b="1" sz="20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sum is = 4</a:t>
                      </a:r>
                      <a:endParaRPr b="1" i="0" sz="20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0" name="Google Shape;60;p2"/>
          <p:cNvSpPr/>
          <p:nvPr/>
        </p:nvSpPr>
        <p:spPr>
          <a:xfrm>
            <a:off x="3043195" y="2431920"/>
            <a:ext cx="668826" cy="1534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3043195" y="2835420"/>
            <a:ext cx="668826" cy="1534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3043195" y="3229304"/>
            <a:ext cx="668826" cy="1534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043195" y="3617181"/>
            <a:ext cx="668826" cy="1534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684415" y="2345925"/>
            <a:ext cx="128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1</a:t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1684415" y="2777570"/>
            <a:ext cx="128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2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684415" y="3152143"/>
            <a:ext cx="128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3</a:t>
            </a:r>
            <a:endParaRPr b="1" i="0" sz="1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684415" y="3546458"/>
            <a:ext cx="128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4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817742" y="4305896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 b="1" i="0" sz="1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3043195" y="4383057"/>
            <a:ext cx="668826" cy="1534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Problem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6" name="Google Shape;336;p2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2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375500" y="833349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there any way, we can stop the current iteration of the loop, and continue with the next?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0" name="Google Shape;3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550" y="1733925"/>
            <a:ext cx="3157650" cy="31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bTVxEu_yZ14JI4amZ2Z-48ATXig6flvSIN2HlPKNVT_rxL_1pqXvy7NMpmu-Kk-qsgExFECNKt9Vo22AtHw2UYM67wBTVdjHehlKMwRqV7bCwv_Lx9SOCTP1srJBPGYE2tEVtuCmdw4" id="341" name="Google Shape;3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75" y="1798174"/>
            <a:ext cx="1652750" cy="3065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KlwdxmH3UHzTlu8Jz_OtRb37Tjet6rDbWsV9gqJJ6ylDQCd7cQj_Qog1uqZH4WBo2NdqQUVQXvMm-Ll1ynLAd9-23qu5rThtZMSBxCNoZZXD4r6bobhigiFeRrVt5h83uFV6j4By_c" id="342" name="Google Shape;34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73925" y="1770625"/>
            <a:ext cx="1652750" cy="3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Solution (Continue)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8" name="Google Shape;348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21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452064" y="1071982"/>
            <a:ext cx="6976152" cy="387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fruits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["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apple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", 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banana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", 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cherry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b="1" i="0" lang="en-US" sz="2400" u="none" cap="none" strike="noStrike">
                <a:solidFill>
                  <a:srgbClr val="795E26"/>
                </a:solidFill>
                <a:latin typeface="Comic Sans MS"/>
                <a:ea typeface="Comic Sans MS"/>
                <a:cs typeface="Comic Sans MS"/>
                <a:sym typeface="Comic Sans MS"/>
              </a:rPr>
              <a:t>fruits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== "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banana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		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continue</a:t>
            </a:r>
            <a:endParaRPr b="1" i="0" sz="2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//Remaining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apple</a:t>
            </a:r>
            <a:endParaRPr b="1" i="0" sz="2400" u="none" cap="none" strike="noStrike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cherry</a:t>
            </a:r>
            <a:endParaRPr/>
          </a:p>
        </p:txBody>
      </p:sp>
      <p:pic>
        <p:nvPicPr>
          <p:cNvPr descr="https://lh6.googleusercontent.com/PKlwdxmH3UHzTlu8Jz_OtRb37Tjet6rDbWsV9gqJJ6ylDQCd7cQj_Qog1uqZH4WBo2NdqQUVQXvMm-Ll1ynLAd9-23qu5rThtZMSBxCNoZZXD4r6bobhigiFeRrVt5h83uFV6j4By_c" id="352" name="Google Shape;3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28037" y="1071982"/>
            <a:ext cx="1652750" cy="31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/>
        </p:nvSpPr>
        <p:spPr>
          <a:xfrm>
            <a:off x="3034842" y="4095943"/>
            <a:ext cx="2983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2262960" y="4302891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flipH="1" rot="5400000">
            <a:off x="4683212" y="793283"/>
            <a:ext cx="1017800" cy="2503944"/>
          </a:xfrm>
          <a:prstGeom prst="uturnArrow">
            <a:avLst>
              <a:gd fmla="val 15500" name="adj1"/>
              <a:gd fmla="val 25000" name="adj2"/>
              <a:gd fmla="val 24647" name="adj3"/>
              <a:gd fmla="val 50353" name="adj4"/>
              <a:gd fmla="val 75000" name="adj5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1" name="Google Shape;361;p2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2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 txBox="1"/>
          <p:nvPr>
            <p:ph idx="1" type="subTitle"/>
          </p:nvPr>
        </p:nvSpPr>
        <p:spPr>
          <a:xfrm>
            <a:off x="375500" y="1444256"/>
            <a:ext cx="75903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lang="en-US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b="1" lang="en-US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  <a:r>
              <a:rPr b="1" lang="en-US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prints your </a:t>
            </a:r>
            <a:r>
              <a:rPr b="1" lang="en-US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  <a:r>
              <a:rPr b="1" lang="en-US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 given number of times you want.</a:t>
            </a:r>
            <a:endParaRPr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Lets See Practical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0" name="Google Shape;370;p2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2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2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699" y="1330540"/>
            <a:ext cx="5047325" cy="302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Outcome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9" name="Google Shape;379;p24"/>
          <p:cNvSpPr txBox="1"/>
          <p:nvPr>
            <p:ph idx="1" type="subTitle"/>
          </p:nvPr>
        </p:nvSpPr>
        <p:spPr>
          <a:xfrm>
            <a:off x="0" y="1556872"/>
            <a:ext cx="75903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In this lecture, we learnt how to </a:t>
            </a:r>
            <a:r>
              <a:rPr b="1" lang="en-US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b="1" lang="en-US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Program</a:t>
            </a:r>
            <a:r>
              <a:rPr b="1" lang="en-US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</a:t>
            </a:r>
            <a:r>
              <a:rPr b="1" lang="en-US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repeats</a:t>
            </a:r>
            <a:r>
              <a:rPr b="1" lang="en-US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Set of Instructions for a specific number of times to solve the given problem using </a:t>
            </a:r>
            <a:r>
              <a:rPr b="1" lang="en-US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Loops</a:t>
            </a:r>
            <a:r>
              <a:rPr b="1" lang="en-US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0" name="Google Shape;380;p2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2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Stwg2tbqOCo83JT9Y2yEu1fANLsKxMflRvvFKWeYb3TAj30Y7J8pfQYVUDGIG2WD3BMDuWlfz6DL5hrDsxX3W4fH8IREFYyY_727F5f8osu4OvXyDS5QVRQH46Rs9yYkzvD9Frn_tQM" id="383" name="Google Shape;3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2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 sz="36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810375" y="829154"/>
            <a:ext cx="75234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Loops are of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2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types</a:t>
            </a:r>
            <a:endParaRPr b="1" sz="2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Sequence-Controlled / Counter (For Loop) 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Loops.</a:t>
            </a:r>
            <a:endParaRPr b="1" sz="2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Sentinel controlled /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(While) Loops</a:t>
            </a:r>
            <a:endParaRPr b="1" sz="22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Counter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Loop, the program knows beforehand about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times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specific instruction or set of instructions will be executed.</a:t>
            </a:r>
            <a:endParaRPr b="1" sz="2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Loop, the program doesn’t know </a:t>
            </a:r>
            <a:endParaRPr b="1" sz="2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-US" sz="2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instruction </a:t>
            </a:r>
            <a:r>
              <a:rPr b="1" lang="en-US" sz="2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be executed.</a:t>
            </a:r>
            <a:endParaRPr b="1" sz="2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3" name="Google Shape;3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92" y="2826374"/>
            <a:ext cx="1229058" cy="2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9" name="Google Shape;399;p2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2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6"/>
          <p:cNvSpPr/>
          <p:nvPr/>
        </p:nvSpPr>
        <p:spPr>
          <a:xfrm>
            <a:off x="375500" y="1267650"/>
            <a:ext cx="6882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457050" spcFirstLastPara="1" rIns="91425" wrap="square" tIns="17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b="1" i="0" lang="en-US" sz="18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Program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asks the user to enter </a:t>
            </a:r>
            <a:r>
              <a:rPr b="1" i="0" lang="en-US" sz="18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numbers, one at a time, and add them together.  This is called a </a:t>
            </a:r>
            <a:r>
              <a:rPr b="1" i="0" lang="en-US" sz="18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Running Total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 Once the user is done, display the total sum on the Console.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9" name="Google Shape;409;p2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2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2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617455" y="754036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7"/>
          <p:cNvSpPr/>
          <p:nvPr/>
        </p:nvSpPr>
        <p:spPr>
          <a:xfrm>
            <a:off x="375500" y="1510055"/>
            <a:ext cx="68820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457050" spcFirstLastPara="1" rIns="91425" wrap="square" tIns="17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Write a program that takes the temperature  of a patient in Fahrenheit as input and prints “Normal” if the temperature is equal to 98.6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1759048" y="2571749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</a:t>
            </a:r>
            <a:endParaRPr b="1" i="1" sz="1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6.googleusercontent.com/M1bTl5PxwpUmONuSBFxMMe_MypfoDmO3x4RbBZYBpaa6NMphqnd9wT7f5IprgmLqWPDgtB9sZ5b6-6Z183OBc3lr0UMFYLE4rLha8KrrQcwlNAFJTuIkYqWHyWmn6FfuIHKqinuK" id="416" name="Google Shape;4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051" y="2999013"/>
            <a:ext cx="4541475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2" name="Google Shape;422;p2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2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2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617455" y="754036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6" name="Google Shape;4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8"/>
          <p:cNvSpPr/>
          <p:nvPr/>
        </p:nvSpPr>
        <p:spPr>
          <a:xfrm>
            <a:off x="375500" y="1738176"/>
            <a:ext cx="68820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457050" spcFirstLastPara="1" rIns="91425" wrap="square" tIns="17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Write a Program that takes the total price of the items bought by a customer. If the price is exactly equal to 500$ then it gives an overall 5% discount to the customer and displays the updated price.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1938047" y="3175427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</a:t>
            </a:r>
            <a:endParaRPr b="1" i="1" sz="1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3.googleusercontent.com/fuLK_rF0mpgPbjKJo4fE8Zul2AzkXT-W_7jdj5xeQzT5aC34otCd8aG18il6YnFl7-2lliBt3qIUbOCm9J5CmvrxMY9C2JLpJ_yLgEa6EBVXnZsnsL8lFaHIu3xI5qQyPgPJ8UO6" id="429" name="Google Shape;4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469" y="3483204"/>
            <a:ext cx="3956131" cy="1301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35" name="Google Shape;435;p2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2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9" name="Google Shape;4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9"/>
          <p:cNvSpPr/>
          <p:nvPr/>
        </p:nvSpPr>
        <p:spPr>
          <a:xfrm>
            <a:off x="622675" y="1737450"/>
            <a:ext cx="6482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Write a program which takes a number as input from the user. If the number is more than 200 it asks the user to enter 4 more numbers and displays the sum of the first 2 numbers and multiplication of the last 2 numbers on separate lines.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Print sum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" name="Google Shape;75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99299" y="693950"/>
            <a:ext cx="8577573" cy="6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want to print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odd number from 1 to 10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9" name="Google Shape;79;p3"/>
          <p:cNvGraphicFramePr/>
          <p:nvPr/>
        </p:nvGraphicFramePr>
        <p:xfrm>
          <a:off x="552675" y="1627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{E5C6ACCE-4A85-45EC-8FB3-B74BB36FEF05}</a:tableStyleId>
              </a:tblPr>
              <a:tblGrid>
                <a:gridCol w="6562875"/>
              </a:tblGrid>
              <a:tr h="3197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F7F7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This program adds five numbers</a:t>
                      </a:r>
                      <a:endParaRPr b="1" sz="1400" u="none" cap="none" strike="noStrike">
                        <a:solidFill>
                          <a:srgbClr val="7F7F7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num1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400" u="none" cap="none" strike="noStrike">
                        <a:solidFill>
                          <a:srgbClr val="A3151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num2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num3 = 5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num4 = 7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num5 = 9</a:t>
                      </a:r>
                      <a:endParaRPr b="1" sz="1400" u="none" cap="none" strike="noStrike">
                        <a:solidFill>
                          <a:srgbClr val="A3151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float(num1)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float(num2)+ float(num3) + float(num4) + float(num5)+ </a:t>
                      </a:r>
                      <a:endParaRPr b="1" sz="1400" u="none" cap="none" strike="noStrike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</a:t>
                      </a: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'The sum is = 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--------------------------------</a:t>
                      </a:r>
                      <a:endParaRPr b="1" sz="14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sum is = 25</a:t>
                      </a:r>
                      <a:endParaRPr b="1" i="0" sz="14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https://lh6.googleusercontent.com/PKlwdxmH3UHzTlu8Jz_OtRb37Tjet6rDbWsV9gqJJ6ylDQCd7cQj_Qog1uqZH4WBo2NdqQUVQXvMm-Ll1ynLAd9-23qu5rThtZMSBxCNoZZXD4r6bobhigiFeRrVt5h83uFV6j4By_c"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15548" y="1454325"/>
            <a:ext cx="1652750" cy="3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46" name="Google Shape;446;p3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3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3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0" name="Google Shape;4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0"/>
          <p:cNvSpPr/>
          <p:nvPr/>
        </p:nvSpPr>
        <p:spPr>
          <a:xfrm>
            <a:off x="622675" y="1737450"/>
            <a:ext cx="6482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Write a program which takes a number from the user if the number is not equal to 200, it asks the user to enter 4 more numbers and displays the result after subtracting the first 2 numbers and dividing the last 2 numbers.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Print sum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" name="Google Shape;86;p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299299" y="693950"/>
            <a:ext cx="8577573" cy="8171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want to print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odd number from 1 to 100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may be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odd number from 1 to 1000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90" name="Google Shape;90;p4"/>
          <p:cNvGraphicFramePr/>
          <p:nvPr/>
        </p:nvGraphicFramePr>
        <p:xfrm>
          <a:off x="375500" y="1570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{E5C6ACCE-4A85-45EC-8FB3-B74BB36FEF05}</a:tableStyleId>
              </a:tblPr>
              <a:tblGrid>
                <a:gridCol w="6562875"/>
              </a:tblGrid>
              <a:tr h="3343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F7F7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This program adds five numbers</a:t>
                      </a:r>
                      <a:endParaRPr b="1" sz="1400" u="none" cap="none" strike="noStrike">
                        <a:solidFill>
                          <a:srgbClr val="7F7F7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num1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400" u="none" cap="none" strike="noStrike">
                        <a:solidFill>
                          <a:srgbClr val="A3151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num2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num3 = 5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num4 = 7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num5 = 9</a:t>
                      </a:r>
                      <a:endParaRPr b="1" sz="1400" u="none" cap="none" strike="noStrike">
                        <a:solidFill>
                          <a:srgbClr val="A3151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float(num1) 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float(num2)+ float(num3) + float(num4) + float(num5)+ </a:t>
                      </a:r>
                      <a:endParaRPr b="1" sz="1400" u="none" cap="none" strike="noStrike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</a:t>
                      </a:r>
                      <a:r>
                        <a:rPr b="1" lang="en-US" sz="1400" u="none" cap="none" strike="noStrik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'The sum is = 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b="1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-US" sz="1400" u="none" cap="none" strike="noStrike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--------------------------------</a:t>
                      </a:r>
                      <a:endParaRPr b="1" sz="1400" u="none" cap="none" strike="noStrike">
                        <a:solidFill>
                          <a:srgbClr val="795E2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just">
                        <a:lnSpc>
                          <a:spcPct val="1304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sum is = 25</a:t>
                      </a:r>
                      <a:endParaRPr b="1" i="0" sz="1400" u="none" cap="none" strike="noStrike">
                        <a:solidFill>
                          <a:srgbClr val="AF00D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https://lh4.googleusercontent.com/gQEWjksBmmzet5spXZdfAcwOT6lWHBKixIAKQMwnhwCPP77F4xR0nxcyiym5fTNDxbbNIa-BU255TG2YEma0NUmS7XSkFYq3LMpqLKQZHT1c-wZKKW0ZAytMdbvpmcjBmj1GqFrjFws"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987917" y="1484150"/>
            <a:ext cx="1156083" cy="317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373" y="2301317"/>
            <a:ext cx="1227388" cy="122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Problem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8" name="Google Shape;98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899449" y="940775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there a way, we don’t have to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same instructions again and again?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550" y="1733925"/>
            <a:ext cx="3157650" cy="31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bTVxEu_yZ14JI4amZ2Z-48ATXig6flvSIN2HlPKNVT_rxL_1pqXvy7NMpmu-Kk-qsgExFECNKt9Vo22AtHw2UYM67wBTVdjHehlKMwRqV7bCwv_Lx9SOCTP1srJBPGYE2tEVtuCmdw4"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75" y="1798174"/>
            <a:ext cx="1652750" cy="3065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KlwdxmH3UHzTlu8Jz_OtRb37Tjet6rDbWsV9gqJJ6ylDQCd7cQj_Qog1uqZH4WBo2NdqQUVQXvMm-Ll1ynLAd9-23qu5rThtZMSBxCNoZZXD4r6bobhigiFeRrVt5h83uFV6j4By_c" id="104" name="Google Shape;10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73925" y="1770625"/>
            <a:ext cx="1652750" cy="3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Repetition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Solution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0" name="Google Shape;110;p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899449" y="940775"/>
            <a:ext cx="8244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High level languages,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Loops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used to repeat the same command without writing it multiple times.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lh5.googleusercontent.com/bTVxEu_yZ14JI4amZ2Z-48ATXig6flvSIN2HlPKNVT_rxL_1pqXvy7NMpmu-Kk-qsgExFECNKt9Vo22AtHw2UYM67wBTVdjHehlKMwRqV7bCwv_Lx9SOCTP1srJBPGYE2tEVtuCmdw4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75" y="1798174"/>
            <a:ext cx="1652750" cy="3065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KlwdxmH3UHzTlu8Jz_OtRb37Tjet6rDbWsV9gqJJ6ylDQCd7cQj_Qog1uqZH4WBo2NdqQUVQXvMm-Ll1ynLAd9-23qu5rThtZMSBxCNoZZXD4r6bobhigiFeRrVt5h83uFV6j4By_c"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873925" y="1770625"/>
            <a:ext cx="1652750" cy="31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5467" y="1978150"/>
            <a:ext cx="3569820" cy="2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structures: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 or looping</a:t>
            </a:r>
            <a:endParaRPr b="1" sz="3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2" name="Google Shape;122;p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574859" y="1073463"/>
            <a:ext cx="4785588" cy="3399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21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 allows instructions to be executed until a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certain condition 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to be fulfilled. The iteration statements are also called as loops or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statements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21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21"/>
              <a:buNone/>
            </a:pPr>
            <a:r>
              <a:rPr b="1" lang="en-US" sz="2400">
                <a:solidFill>
                  <a:srgbClr val="001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21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21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Loops can execute a block of code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times until a certain condition 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met.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21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6056830" y="1086022"/>
            <a:ext cx="2715717" cy="3374880"/>
            <a:chOff x="6505058" y="613890"/>
            <a:chExt cx="2500200" cy="3306437"/>
          </a:xfrm>
        </p:grpSpPr>
        <p:sp>
          <p:nvSpPr>
            <p:cNvPr id="127" name="Google Shape;127;p7"/>
            <p:cNvSpPr txBox="1"/>
            <p:nvPr/>
          </p:nvSpPr>
          <p:spPr>
            <a:xfrm>
              <a:off x="6505058" y="3287027"/>
              <a:ext cx="2500200" cy="6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sng" cap="none" strike="noStrike">
                  <a:solidFill>
                    <a:srgbClr val="D15A12"/>
                  </a:solidFill>
                  <a:latin typeface="Arial"/>
                  <a:ea typeface="Arial"/>
                  <a:cs typeface="Arial"/>
                  <a:sym typeface="Arial"/>
                </a:rPr>
                <a:t>Iteration</a:t>
              </a:r>
              <a:endParaRPr b="1" i="0" sz="3600" u="sng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7"/>
            <p:cNvGrpSpPr/>
            <p:nvPr/>
          </p:nvGrpSpPr>
          <p:grpSpPr>
            <a:xfrm>
              <a:off x="6701758" y="613890"/>
              <a:ext cx="2213446" cy="2672234"/>
              <a:chOff x="6701758" y="613890"/>
              <a:chExt cx="2213446" cy="2672234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6941588" y="613890"/>
                <a:ext cx="1865550" cy="928694"/>
              </a:xfrm>
              <a:prstGeom prst="flowChartDecision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BBBBBB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000" u="none" cap="none" strike="noStrike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Condition</a:t>
                </a:r>
                <a:endParaRPr b="1" i="0" sz="1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7286644" y="1857364"/>
                <a:ext cx="1143008" cy="571504"/>
              </a:xfrm>
              <a:prstGeom prst="rect">
                <a:avLst/>
              </a:prstGeom>
              <a:solidFill>
                <a:srgbClr val="A31515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Code Block</a:t>
                </a:r>
                <a:endParaRPr b="0" i="0" sz="1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31" name="Google Shape;131;p7"/>
              <p:cNvCxnSpPr/>
              <p:nvPr/>
            </p:nvCxnSpPr>
            <p:spPr>
              <a:xfrm>
                <a:off x="8486576" y="1112368"/>
                <a:ext cx="428628" cy="1588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7"/>
              <p:cNvCxnSpPr/>
              <p:nvPr/>
            </p:nvCxnSpPr>
            <p:spPr>
              <a:xfrm flipH="1" rot="-5400000">
                <a:off x="7772904" y="2172372"/>
                <a:ext cx="2215710" cy="11794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33" name="Google Shape;133;p7"/>
              <p:cNvCxnSpPr/>
              <p:nvPr/>
            </p:nvCxnSpPr>
            <p:spPr>
              <a:xfrm rot="5400000">
                <a:off x="7727860" y="1699180"/>
                <a:ext cx="285752" cy="1588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 rot="10800000">
                <a:off x="6715140" y="3000372"/>
                <a:ext cx="1214446" cy="1588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 flipH="1" rot="-5400000">
                <a:off x="5749933" y="2036753"/>
                <a:ext cx="1987676" cy="57262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7"/>
              <p:cNvCxnSpPr/>
              <p:nvPr/>
            </p:nvCxnSpPr>
            <p:spPr>
              <a:xfrm rot="5400000">
                <a:off x="7565705" y="2750339"/>
                <a:ext cx="642942" cy="1588"/>
              </a:xfrm>
              <a:prstGeom prst="straightConnector1">
                <a:avLst/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7"/>
              <p:cNvCxnSpPr/>
              <p:nvPr/>
            </p:nvCxnSpPr>
            <p:spPr>
              <a:xfrm flipH="1" rot="10800000">
                <a:off x="6701758" y="1114074"/>
                <a:ext cx="560400" cy="102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14300">
                <a:solidFill>
                  <a:srgbClr val="00108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Loops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3" name="Google Shape;143;p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375500" y="753946"/>
            <a:ext cx="7765241" cy="12010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Loop, the program knows beforehand about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times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specific instruction or set of instructions will be executed.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899450" y="2869175"/>
            <a:ext cx="76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(int x = 1; x &lt; 100; x = x + 2 )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//body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1948657" y="1986841"/>
            <a:ext cx="1797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</a:t>
            </a:r>
            <a:b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5763702" y="1996575"/>
            <a:ext cx="2983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</a:t>
            </a:r>
            <a:b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3762929" y="1996575"/>
            <a:ext cx="1797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b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753328" y="3848275"/>
            <a:ext cx="2983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Loop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1812625" y="2922425"/>
            <a:ext cx="17979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3764125" y="2922425"/>
            <a:ext cx="1796704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5643338" y="2922425"/>
            <a:ext cx="19650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 rot="-5400000">
            <a:off x="2394488" y="2696887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 rot="-5400000">
            <a:off x="4147088" y="2696887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 rot="-5400000">
            <a:off x="6128288" y="2696887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196929" y="3969625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81963" y="2206813"/>
            <a:ext cx="1797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899450" y="2922425"/>
            <a:ext cx="7596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 rot="-5400000">
            <a:off x="1022888" y="2696887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SzPts val="3600"/>
              <a:buFont typeface="Comic Sans MS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Loop in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7" name="Google Shape;167;p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375500" y="753946"/>
            <a:ext cx="8265066" cy="12010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Loop, the program knows beforehand about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times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specific instruction or set of instructions will be executed. This is  called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Counter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1999666" y="2740886"/>
            <a:ext cx="5511983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b="1" i="0" lang="en-US" sz="30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b="1" i="0" lang="en-US" sz="3000" u="none" cap="none" strike="noStrike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</a:t>
            </a: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(1,100,2)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{			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//body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1" i="0" sz="3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4505969" y="1886743"/>
            <a:ext cx="122295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</a:t>
            </a:r>
            <a:b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</a:t>
            </a:r>
            <a:endParaRPr b="1" i="0" sz="16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6229923" y="1877974"/>
            <a:ext cx="1281726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</a:t>
            </a:r>
            <a:b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</a:t>
            </a:r>
            <a:endParaRPr b="1" i="0" sz="16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3100146" y="1860093"/>
            <a:ext cx="122295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b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endParaRPr b="1" i="0" sz="16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2839509" y="2835889"/>
            <a:ext cx="1871232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4864340" y="2835889"/>
            <a:ext cx="1922224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 rot="-5400000">
            <a:off x="3351084" y="2450758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 rot="-5400000">
            <a:off x="4906634" y="2478260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 rot="-3102699">
            <a:off x="6382470" y="2473739"/>
            <a:ext cx="355176" cy="296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802563" y="2186019"/>
            <a:ext cx="122295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</a:t>
            </a:r>
            <a:endParaRPr b="1" i="0" sz="16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1999666" y="2835889"/>
            <a:ext cx="759600" cy="53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 rot="-5400000">
            <a:off x="2123104" y="2527507"/>
            <a:ext cx="363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6196643" y="3836249"/>
            <a:ext cx="2529485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Loop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640244" y="3912747"/>
            <a:ext cx="308493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