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5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51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86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75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51668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20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60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29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65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4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95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32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3896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91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51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6E383E-B2BA-4B49-B218-084848CCE64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681231-0E0F-4BD5-898A-3CD521D62B2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046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3676-AC57-47A9-A84E-A894ABA9A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F2643-F903-4079-845F-3DB566CB8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Lectures by Maham Noor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8051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0366-FD53-42C6-A223-5E850C43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professional behaves ethically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12AD-CF43-4D9F-9641-357AB4C8A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Ethics means something more than ‘</a:t>
            </a:r>
            <a:r>
              <a:rPr lang="en-US" b="1" dirty="0"/>
              <a:t>law</a:t>
            </a:r>
            <a:r>
              <a:rPr lang="en-US" dirty="0"/>
              <a:t>’ and ‘</a:t>
            </a:r>
            <a:r>
              <a:rPr lang="en-US" b="1" dirty="0"/>
              <a:t>morals</a:t>
            </a:r>
            <a:r>
              <a:rPr lang="en-US" dirty="0"/>
              <a:t>’.</a:t>
            </a:r>
          </a:p>
          <a:p>
            <a:pPr>
              <a:defRPr/>
            </a:pPr>
            <a:r>
              <a:rPr lang="en-US" dirty="0"/>
              <a:t>It carries an additional connotation of ‘rightness’.</a:t>
            </a:r>
          </a:p>
          <a:p>
            <a:pPr lvl="1">
              <a:defRPr/>
            </a:pPr>
            <a:r>
              <a:rPr lang="en-US" u="sng" dirty="0"/>
              <a:t>Breaking the law</a:t>
            </a:r>
            <a:r>
              <a:rPr lang="en-US" dirty="0"/>
              <a:t>: can earn a fine or jail time</a:t>
            </a:r>
          </a:p>
          <a:p>
            <a:pPr lvl="1">
              <a:defRPr/>
            </a:pPr>
            <a:r>
              <a:rPr lang="en-US" u="sng" dirty="0"/>
              <a:t>Breaking a moral</a:t>
            </a:r>
            <a:r>
              <a:rPr lang="en-US" dirty="0"/>
              <a:t>: can ruin your reputation</a:t>
            </a:r>
          </a:p>
          <a:p>
            <a:pPr lvl="1">
              <a:defRPr/>
            </a:pPr>
            <a:r>
              <a:rPr lang="en-US" u="sng" dirty="0"/>
              <a:t>Breaking an ethic</a:t>
            </a:r>
            <a:r>
              <a:rPr lang="en-US" dirty="0"/>
              <a:t>: can ruin your conscience</a:t>
            </a:r>
          </a:p>
          <a:p>
            <a:pPr lvl="1" indent="0">
              <a:buNone/>
              <a:defRPr/>
            </a:pPr>
            <a:r>
              <a:rPr lang="en-US" dirty="0"/>
              <a:t>It’s possible to break all three, simultaneously!</a:t>
            </a:r>
          </a:p>
          <a:p>
            <a:pPr lvl="1">
              <a:defRPr/>
            </a:pP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592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D928-6E08-4A57-A7CA-12F0DC58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of professionalism</a:t>
            </a:r>
            <a:endParaRPr lang="en-PK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41F0D8C-9373-49F7-9F76-BEF92861D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174357"/>
              </p:ext>
            </p:extLst>
          </p:nvPr>
        </p:nvGraphicFramePr>
        <p:xfrm>
          <a:off x="1295400" y="2557463"/>
          <a:ext cx="96012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03939522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24180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Traits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46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Integrity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Being honest, ethical, and consistent in actions and decisions.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Example: </a:t>
                      </a:r>
                      <a:r>
                        <a:rPr lang="en-US" dirty="0"/>
                        <a:t>A teacher gives extra marks to a student just because that student is a relative or offers a gift.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9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Accountability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Taking responsibility for one’s work, actions, and outcomes.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Example: </a:t>
                      </a:r>
                      <a:r>
                        <a:rPr lang="en-US" dirty="0"/>
                        <a:t>An employee makes a mistake in a report that causes a project delay but </a:t>
                      </a:r>
                      <a:r>
                        <a:rPr lang="en-US" b="1" dirty="0"/>
                        <a:t>blames others</a:t>
                      </a:r>
                      <a:r>
                        <a:rPr lang="en-US" dirty="0"/>
                        <a:t> instead of accepting responsibility and fixing the issue.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6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24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2DEE-8827-416C-BA0B-D6B0941D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of professionalism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A5E765-152B-4B21-9B11-203E361D0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91439"/>
              </p:ext>
            </p:extLst>
          </p:nvPr>
        </p:nvGraphicFramePr>
        <p:xfrm>
          <a:off x="1295400" y="2557463"/>
          <a:ext cx="96012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11415553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013267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33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Respect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Valuing colleagues, clients, and workplace diversity</a:t>
                      </a:r>
                    </a:p>
                    <a:p>
                      <a:r>
                        <a:rPr lang="en-US" sz="1800" dirty="0">
                          <a:effectLst/>
                        </a:rPr>
                        <a:t>Example: </a:t>
                      </a:r>
                      <a:r>
                        <a:rPr lang="en-US" dirty="0"/>
                        <a:t>A manager </a:t>
                      </a:r>
                      <a:r>
                        <a:rPr lang="en-US" b="1" dirty="0"/>
                        <a:t>raises their voice</a:t>
                      </a:r>
                      <a:r>
                        <a:rPr lang="en-US" dirty="0"/>
                        <a:t> at employees during a meeting and </a:t>
                      </a:r>
                      <a:r>
                        <a:rPr lang="en-US" b="1" dirty="0"/>
                        <a:t>dismisses their ideas rudely</a:t>
                      </a:r>
                      <a:r>
                        <a:rPr lang="en-US" dirty="0"/>
                        <a:t> without listening.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5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Reliability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Meeting deadlines, commitments, and producing quality work.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Example: </a:t>
                      </a:r>
                      <a:r>
                        <a:rPr lang="en-US" dirty="0"/>
                        <a:t>An employee </a:t>
                      </a:r>
                      <a:r>
                        <a:rPr lang="en-US" b="1" dirty="0"/>
                        <a:t>frequently misses deadlines</a:t>
                      </a:r>
                      <a:r>
                        <a:rPr lang="en-US" dirty="0"/>
                        <a:t> and </a:t>
                      </a:r>
                      <a:r>
                        <a:rPr lang="en-US" b="1" dirty="0"/>
                        <a:t>forgets to complete assigned tasks</a:t>
                      </a:r>
                      <a:r>
                        <a:rPr lang="en-US" dirty="0"/>
                        <a:t>, causing delays in the team’s work.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44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62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01F9-53FA-47BC-B125-0B804C3C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of professionalism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E806FD-908D-4B45-94F4-DCD4E62D9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315465"/>
              </p:ext>
            </p:extLst>
          </p:nvPr>
        </p:nvGraphicFramePr>
        <p:xfrm>
          <a:off x="1109663" y="2471738"/>
          <a:ext cx="9972674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141">
                  <a:extLst>
                    <a:ext uri="{9D8B030D-6E8A-4147-A177-3AD203B41FA5}">
                      <a16:colId xmlns:a16="http://schemas.microsoft.com/office/drawing/2014/main" val="3424670833"/>
                    </a:ext>
                  </a:extLst>
                </a:gridCol>
                <a:gridCol w="5618533">
                  <a:extLst>
                    <a:ext uri="{9D8B030D-6E8A-4147-A177-3AD203B41FA5}">
                      <a16:colId xmlns:a16="http://schemas.microsoft.com/office/drawing/2014/main" val="370577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53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 skills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. Expressing ideas clearly, listening actively, and using appropriate language.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Example: </a:t>
                      </a:r>
                      <a:r>
                        <a:rPr lang="en-US" dirty="0"/>
                        <a:t>An employee writes </a:t>
                      </a:r>
                      <a:r>
                        <a:rPr lang="en-US" b="1" dirty="0"/>
                        <a:t>unclear and confusing emails</a:t>
                      </a:r>
                      <a:r>
                        <a:rPr lang="en-US" dirty="0"/>
                        <a:t> to the team, giving </a:t>
                      </a:r>
                      <a:r>
                        <a:rPr lang="en-US" b="1" dirty="0"/>
                        <a:t>incomplete information</a:t>
                      </a:r>
                      <a:r>
                        <a:rPr lang="en-US" dirty="0"/>
                        <a:t> about project deadlines. As a result, the team misunderstands the task and misses the deadline.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93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Adaptability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Remaining flexible and open to change in dynamic environments</a:t>
                      </a:r>
                    </a:p>
                    <a:p>
                      <a:r>
                        <a:rPr lang="en-US" sz="1800" dirty="0">
                          <a:effectLst/>
                        </a:rPr>
                        <a:t>Example: </a:t>
                      </a:r>
                      <a:r>
                        <a:rPr lang="en-US" dirty="0"/>
                        <a:t>When the company introduces a new software system, an employee </a:t>
                      </a:r>
                      <a:r>
                        <a:rPr lang="en-US" b="1" dirty="0"/>
                        <a:t>refuses to learn it</a:t>
                      </a:r>
                      <a:r>
                        <a:rPr lang="en-US" dirty="0"/>
                        <a:t> and insists on using the old method, even though it slows down the entire team.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4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91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9733-1DA2-4291-B304-C467B01C8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of professionalism</a:t>
            </a:r>
            <a:endParaRPr lang="en-PK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5F28E8-6BD4-4AB0-958C-285C80570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084463"/>
              </p:ext>
            </p:extLst>
          </p:nvPr>
        </p:nvGraphicFramePr>
        <p:xfrm>
          <a:off x="1295400" y="2557463"/>
          <a:ext cx="96012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732476123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401611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48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 management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Prioritizing tasks and managing workload effectively.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/>
                        <a:t>Example: An employee often </a:t>
                      </a:r>
                      <a:r>
                        <a:rPr lang="en-US" b="1" dirty="0"/>
                        <a:t>comes late to work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misses meetings</a:t>
                      </a:r>
                      <a:r>
                        <a:rPr lang="en-US" dirty="0"/>
                        <a:t>, and </a:t>
                      </a:r>
                      <a:r>
                        <a:rPr lang="en-US" b="1" dirty="0"/>
                        <a:t>submits reports after the deadline</a:t>
                      </a:r>
                      <a:r>
                        <a:rPr lang="en-US" dirty="0"/>
                        <a:t>, causing delays for the whole team.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53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teamwork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Collaborating productively and supporting others to achieve common goals.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/>
                          <a:cs typeface="Times New Roman" panose="02020603050405020304" pitchFamily="18" charset="0"/>
                        </a:rPr>
                        <a:t>Example: </a:t>
                      </a:r>
                      <a:r>
                        <a:rPr lang="en-US" dirty="0"/>
                        <a:t>During a group project, one team member </a:t>
                      </a:r>
                      <a:r>
                        <a:rPr lang="en-US" b="1" dirty="0"/>
                        <a:t>refuses to share information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ignores others’ ideas</a:t>
                      </a:r>
                      <a:r>
                        <a:rPr lang="en-US" dirty="0"/>
                        <a:t>, and </a:t>
                      </a:r>
                      <a:r>
                        <a:rPr lang="en-US" b="1" dirty="0"/>
                        <a:t>takes all the credit</a:t>
                      </a:r>
                      <a:r>
                        <a:rPr lang="en-US" dirty="0"/>
                        <a:t> for the group’s success.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68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01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0CB9-BF7E-4C1A-BEB3-C702AEBF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of professionalism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DA5D7B-1E2B-460C-9BAD-37A96E99E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309500"/>
              </p:ext>
            </p:extLst>
          </p:nvPr>
        </p:nvGraphicFramePr>
        <p:xfrm>
          <a:off x="800100" y="2557463"/>
          <a:ext cx="105156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6225">
                  <a:extLst>
                    <a:ext uri="{9D8B030D-6E8A-4147-A177-3AD203B41FA5}">
                      <a16:colId xmlns:a16="http://schemas.microsoft.com/office/drawing/2014/main" val="1824620709"/>
                    </a:ext>
                  </a:extLst>
                </a:gridCol>
                <a:gridCol w="6429375">
                  <a:extLst>
                    <a:ext uri="{9D8B030D-6E8A-4147-A177-3AD203B41FA5}">
                      <a16:colId xmlns:a16="http://schemas.microsoft.com/office/drawing/2014/main" val="3584140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Continuous learning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Staying updated with new knowledge, skills, and industry trends.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/>
                        <a:t>Example: An employee has been using the same skills and methods for years and </a:t>
                      </a:r>
                      <a:r>
                        <a:rPr lang="en-US" b="1" dirty="0"/>
                        <a:t>never attends workshops, training sessions, or reads about new trends</a:t>
                      </a:r>
                      <a:r>
                        <a:rPr lang="en-US" dirty="0"/>
                        <a:t> in their field. As a result, their work becomes </a:t>
                      </a:r>
                      <a:r>
                        <a:rPr lang="en-US" b="1" dirty="0"/>
                        <a:t>outdated</a:t>
                      </a:r>
                      <a:r>
                        <a:rPr lang="en-US" dirty="0"/>
                        <a:t> compared to others.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7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Professional appearance &amp; Etiquettes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Presenting oneself appropriately and practicing workplace courtesy.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/>
                        <a:t>Example: An employee comes to the office </a:t>
                      </a:r>
                      <a:r>
                        <a:rPr lang="en-US" b="1" dirty="0"/>
                        <a:t>wearing untidy clothes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chewing gum</a:t>
                      </a:r>
                      <a:r>
                        <a:rPr lang="en-US" dirty="0"/>
                        <a:t> during meetings, and </a:t>
                      </a:r>
                      <a:r>
                        <a:rPr lang="en-US" b="1" dirty="0"/>
                        <a:t>interrupting others</a:t>
                      </a:r>
                      <a:r>
                        <a:rPr lang="en-US" dirty="0"/>
                        <a:t> while they speak.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63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17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BCE6-FA2F-4F7D-8BFB-4F57D88C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a professional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D5F45-C492-4587-BF6E-AF8D9A29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+mj-lt"/>
              </a:rPr>
              <a:t>True professionals possess a number of important characteristics that can apply to virtually any type of business.</a:t>
            </a:r>
          </a:p>
          <a:p>
            <a:r>
              <a:rPr lang="en-US" sz="2400" b="1" dirty="0">
                <a:latin typeface="+mj-lt"/>
              </a:rPr>
              <a:t>Appearance.    [Dress for Success]</a:t>
            </a:r>
          </a:p>
          <a:p>
            <a:r>
              <a:rPr lang="en-US" sz="2400" b="1" dirty="0">
                <a:latin typeface="+mj-lt"/>
              </a:rPr>
              <a:t>Demeanor. [manner, air, attitude, appearance, look]</a:t>
            </a:r>
          </a:p>
          <a:p>
            <a:r>
              <a:rPr lang="en-US" sz="2400" b="1" dirty="0">
                <a:latin typeface="+mj-lt"/>
              </a:rPr>
              <a:t>Reliability. </a:t>
            </a:r>
            <a:r>
              <a:rPr lang="en-US" b="1" dirty="0">
                <a:latin typeface="+mj-lt"/>
              </a:rPr>
              <a:t>[meet deadlines, achieve targets</a:t>
            </a:r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Competence. [expertise, necessary abilities</a:t>
            </a:r>
          </a:p>
          <a:p>
            <a:r>
              <a:rPr lang="en-US" sz="2400" b="1" dirty="0">
                <a:latin typeface="+mj-lt"/>
              </a:rPr>
              <a:t>Ethics. [morally right and fair]</a:t>
            </a:r>
          </a:p>
          <a:p>
            <a:r>
              <a:rPr lang="en-US" sz="2400" b="1" dirty="0">
                <a:latin typeface="+mj-lt"/>
              </a:rPr>
              <a:t>Maintaining Your Poise.[balance · control · grace · gracefulness · presence] </a:t>
            </a:r>
          </a:p>
          <a:p>
            <a:r>
              <a:rPr lang="en-US" sz="2400" b="1" dirty="0">
                <a:latin typeface="+mj-lt"/>
              </a:rPr>
              <a:t>Written Correspondence. [</a:t>
            </a:r>
            <a:r>
              <a:rPr lang="en-US" b="1" dirty="0">
                <a:latin typeface="+mj-lt"/>
              </a:rPr>
              <a:t>clear, polite, grammatically correct, and properly formatted written communication]</a:t>
            </a:r>
            <a:r>
              <a:rPr lang="en-US" dirty="0">
                <a:latin typeface="+mj-lt"/>
              </a:rPr>
              <a:t>.</a:t>
            </a:r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Organizational Skills [</a:t>
            </a:r>
            <a:r>
              <a:rPr lang="en-US" b="1" dirty="0">
                <a:latin typeface="+mj-lt"/>
              </a:rPr>
              <a:t>plan, prioritize, and manage work properly]</a:t>
            </a:r>
            <a:endParaRPr lang="en-US" sz="2400" b="1" dirty="0">
              <a:latin typeface="+mj-lt"/>
            </a:endParaRPr>
          </a:p>
          <a:p>
            <a:r>
              <a:rPr lang="en-US" sz="2400" b="1" dirty="0">
                <a:latin typeface="+mj-lt"/>
              </a:rPr>
              <a:t>Accountability [</a:t>
            </a:r>
            <a:r>
              <a:rPr lang="en-US" b="1" dirty="0"/>
              <a:t>owns their actions]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lang="en-P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9006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0D80-E586-4903-8EB9-FB2E5313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3">
                    <a:lumMod val="50000"/>
                  </a:schemeClr>
                </a:solidFill>
              </a:rPr>
              <a:t>ETHICS FIRST !!!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1651F-5DFE-4324-8845-7CB40FC2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Wrong is wrong even if everyone is  doing it. Right is right even if no one is doing it.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3491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6FEBE-7741-497E-8A17-04C3D19F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meaning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1D1A3-89E1-4787-A03C-4C49C749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Ethics</a:t>
            </a:r>
          </a:p>
          <a:p>
            <a:pPr marL="0" indent="0">
              <a:buNone/>
            </a:pPr>
            <a:r>
              <a:rPr lang="en-US" sz="3200" dirty="0"/>
              <a:t>The  branch of knowledge that deals with </a:t>
            </a:r>
            <a:r>
              <a:rPr lang="en-US" sz="3200" dirty="0">
                <a:solidFill>
                  <a:srgbClr val="FF0000"/>
                </a:solidFill>
              </a:rPr>
              <a:t>moral</a:t>
            </a:r>
            <a:r>
              <a:rPr lang="en-US" sz="3200" dirty="0"/>
              <a:t> principles.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Moral </a:t>
            </a:r>
            <a:endParaRPr lang="en-US" dirty="0"/>
          </a:p>
          <a:p>
            <a:r>
              <a:rPr lang="en-US" sz="2400" dirty="0"/>
              <a:t>Concerned  with the principles of right and wrong behavior and the goodness or badness of human character.</a:t>
            </a:r>
          </a:p>
          <a:p>
            <a:r>
              <a:rPr lang="en-US" sz="2400" dirty="0"/>
              <a:t>Holding  or manifesting high principles for proper conduct.</a:t>
            </a:r>
          </a:p>
          <a:p>
            <a:endParaRPr lang="en-US" dirty="0"/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865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6C04-7C49-40C7-9327-0EE32031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ethics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4F50-86ED-44C7-BCCD-241E6565A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Ethics is a set of beliefs about right and wrong behavior within a society.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Virtues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Habits that incline people to do what is acceptable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Vices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Habits of unacceptable </a:t>
            </a:r>
            <a:r>
              <a:rPr lang="en-US" dirty="0"/>
              <a:t>behavior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Virtues and vices define a personal value system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Scheme of moral values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3064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02CF-1377-4EED-A8BD-B5BFE80D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 reminder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5EAE-AB53-4BE4-8A5E-0BA002B7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Quizzes (15%),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Assignments (10%), 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Mid Term (20%), 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Final Term (40%), 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tabLst>
                <a:tab pos="-182880" algn="l"/>
                <a:tab pos="640080" algn="l"/>
                <a:tab pos="868680" algn="l"/>
                <a:tab pos="1097280" algn="l"/>
                <a:tab pos="1325880" algn="l"/>
                <a:tab pos="1554480" algn="l"/>
                <a:tab pos="1783080" algn="l"/>
                <a:tab pos="2011680" algn="l"/>
                <a:tab pos="2240280" algn="l"/>
                <a:tab pos="2468880" algn="l"/>
                <a:tab pos="2697480" algn="l"/>
                <a:tab pos="2926080" algn="l"/>
                <a:tab pos="3154680" algn="l"/>
                <a:tab pos="3314700" algn="l"/>
                <a:tab pos="3611880" algn="l"/>
                <a:tab pos="3840480" algn="l"/>
                <a:tab pos="4069080" algn="l"/>
                <a:tab pos="4297680" algn="l"/>
                <a:tab pos="4526280" algn="l"/>
                <a:tab pos="4754880" algn="l"/>
                <a:tab pos="5143500" algn="l"/>
                <a:tab pos="5326380" algn="l"/>
                <a:tab pos="5486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Participation (5%), 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Presentation (10%)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6777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F02D-9978-4035-A9F4-C2A5E103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264C63-F7DB-4E69-A659-278A856C7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035042"/>
              </p:ext>
            </p:extLst>
          </p:nvPr>
        </p:nvGraphicFramePr>
        <p:xfrm>
          <a:off x="542924" y="2557463"/>
          <a:ext cx="11058526" cy="3459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21">
                  <a:extLst>
                    <a:ext uri="{9D8B030D-6E8A-4147-A177-3AD203B41FA5}">
                      <a16:colId xmlns:a16="http://schemas.microsoft.com/office/drawing/2014/main" val="3926274823"/>
                    </a:ext>
                  </a:extLst>
                </a:gridCol>
                <a:gridCol w="3060842">
                  <a:extLst>
                    <a:ext uri="{9D8B030D-6E8A-4147-A177-3AD203B41FA5}">
                      <a16:colId xmlns:a16="http://schemas.microsoft.com/office/drawing/2014/main" val="4175352197"/>
                    </a:ext>
                  </a:extLst>
                </a:gridCol>
                <a:gridCol w="3324140">
                  <a:extLst>
                    <a:ext uri="{9D8B030D-6E8A-4147-A177-3AD203B41FA5}">
                      <a16:colId xmlns:a16="http://schemas.microsoft.com/office/drawing/2014/main" val="1836390831"/>
                    </a:ext>
                  </a:extLst>
                </a:gridCol>
                <a:gridCol w="3368023">
                  <a:extLst>
                    <a:ext uri="{9D8B030D-6E8A-4147-A177-3AD203B41FA5}">
                      <a16:colId xmlns:a16="http://schemas.microsoft.com/office/drawing/2014/main" val="3516760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Morals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Ethics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46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Definition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one’s personal beliefs about right and wrong. Can be based on religion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standards or codes of behavior expected of an individual by a group(nation, organization, profession).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of rules that tells us what we can and cannot do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41243"/>
                  </a:ext>
                </a:extLst>
              </a:tr>
              <a:tr h="711517">
                <a:tc>
                  <a:txBody>
                    <a:bodyPr/>
                    <a:lstStyle/>
                    <a:p>
                      <a:r>
                        <a:rPr lang="en-US" dirty="0"/>
                        <a:t>Example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person refuses to lie because they believe </a:t>
                      </a:r>
                      <a:r>
                        <a:rPr lang="en-US" b="1" dirty="0"/>
                        <a:t>honesty is morally right</a:t>
                      </a:r>
                      <a:r>
                        <a:rPr lang="en-US" dirty="0"/>
                        <a:t>, even if lying could benefit them.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b="1" dirty="0"/>
                        <a:t>doctor</a:t>
                      </a:r>
                      <a:r>
                        <a:rPr lang="en-US" dirty="0"/>
                        <a:t> follows medical </a:t>
                      </a:r>
                      <a:r>
                        <a:rPr lang="en-US" b="1" dirty="0"/>
                        <a:t>ethics</a:t>
                      </a:r>
                      <a:r>
                        <a:rPr lang="en-US" dirty="0"/>
                        <a:t> by keeping a patient’s information confidential, even if others ask about it.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Stealing</a:t>
                      </a:r>
                      <a:r>
                        <a:rPr lang="en-US" dirty="0"/>
                        <a:t> is a crime by </a:t>
                      </a:r>
                      <a:r>
                        <a:rPr lang="en-US" b="1" dirty="0"/>
                        <a:t>law</a:t>
                      </a:r>
                      <a:r>
                        <a:rPr lang="en-US" dirty="0"/>
                        <a:t> and is punishable in court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344020"/>
                  </a:ext>
                </a:extLst>
              </a:tr>
              <a:tr h="711517">
                <a:tc>
                  <a:txBody>
                    <a:bodyPr/>
                    <a:lstStyle/>
                    <a:p>
                      <a:r>
                        <a:rPr lang="en-US" dirty="0"/>
                        <a:t>If broken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Loose job, respect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Feel guilty, loss of trust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fine., jail, legal </a:t>
                      </a:r>
                      <a:r>
                        <a:rPr lang="en-US" dirty="0" err="1"/>
                        <a:t>puinishment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351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552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2813-63EF-4C6B-806F-0D7C325A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 are established by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F2B90-B63C-493A-AFE5-D2BD8005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defRPr/>
            </a:pPr>
            <a:r>
              <a:rPr lang="en-US" altLang="en-US" dirty="0"/>
              <a:t>Established by various professional organizations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dirty="0"/>
              <a:t>Produce a positive effect on judgment.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dirty="0"/>
              <a:t>Establishes responsibility of professionals to act ethically according to the policies and procedures of their employers, professional organizations, and laws of society.</a:t>
            </a:r>
          </a:p>
          <a:p>
            <a:pPr lvl="1">
              <a:spcBef>
                <a:spcPct val="10000"/>
              </a:spcBef>
              <a:defRPr/>
            </a:pPr>
            <a:r>
              <a:rPr lang="en-US" altLang="en-US" dirty="0"/>
              <a:t>Organizations assume responsibility to develop, disseminate, and enforce policies.</a:t>
            </a:r>
          </a:p>
          <a:p>
            <a:pPr>
              <a:defRPr/>
            </a:pP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9272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41B5-453E-4307-84CA-E71AB1F8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 goals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A1DE9-676C-4B00-B2E8-EE129D41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b="1" dirty="0"/>
              <a:t>Intellectual property</a:t>
            </a:r>
            <a:r>
              <a:rPr lang="en-US" sz="2400" dirty="0"/>
              <a:t>: example </a:t>
            </a:r>
            <a:r>
              <a:rPr lang="en-US" dirty="0"/>
              <a:t>A software engineer should not copy someone else’s code without permission or citation.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Privacy: </a:t>
            </a:r>
            <a:r>
              <a:rPr lang="en-US" sz="2400" dirty="0"/>
              <a:t>Example: </a:t>
            </a:r>
            <a:r>
              <a:rPr lang="en-US" dirty="0"/>
              <a:t>A doctor keeps a patient’s medical history confidential.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Confidentiality</a:t>
            </a:r>
            <a:r>
              <a:rPr lang="en-US" sz="2400" dirty="0"/>
              <a:t>: Example: </a:t>
            </a:r>
            <a:r>
              <a:rPr lang="en-US" dirty="0"/>
              <a:t>A doctor never reveals a patient’s illness without consent.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Professional quality</a:t>
            </a:r>
            <a:r>
              <a:rPr lang="en-US" sz="2400" dirty="0"/>
              <a:t>: Example: </a:t>
            </a:r>
            <a:r>
              <a:rPr lang="en-US" dirty="0"/>
              <a:t>A doctor provides accurate diagnosis and compassionate care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Fairness or discrimination </a:t>
            </a:r>
            <a:r>
              <a:rPr lang="en-US" sz="2400" dirty="0"/>
              <a:t>Example: </a:t>
            </a:r>
            <a:r>
              <a:rPr lang="en-US" dirty="0"/>
              <a:t>A doctor provides the same care to all patients, regardless of status.</a:t>
            </a:r>
            <a:endParaRPr lang="en-US" sz="2400" dirty="0"/>
          </a:p>
          <a:p>
            <a:pPr>
              <a:defRPr/>
            </a:pP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9754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7FE1-CC70-4EF9-8D93-450A00F7C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 goals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B10D-847F-4ECC-80F6-8B8FE7D41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/>
              <a:t>Liability: </a:t>
            </a:r>
            <a:r>
              <a:rPr lang="en-US" sz="2400" dirty="0"/>
              <a:t>Example: </a:t>
            </a:r>
            <a:r>
              <a:rPr lang="en-US" dirty="0"/>
              <a:t>A software developer tests systems thoroughly to avoid data breaches.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Software risks</a:t>
            </a:r>
            <a:r>
              <a:rPr lang="en-US" sz="2400" dirty="0"/>
              <a:t>: Example: </a:t>
            </a:r>
            <a:r>
              <a:rPr lang="en-US" dirty="0"/>
              <a:t>Missing deadlines due to poor planning or lack of resources.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Conflicts of interest: </a:t>
            </a:r>
            <a:r>
              <a:rPr lang="en-US" sz="2400" dirty="0"/>
              <a:t>example: </a:t>
            </a:r>
            <a:r>
              <a:rPr lang="en-US" dirty="0"/>
              <a:t>A project manager awards a contract to a company owned by a relative.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Unauthorized access to computer systems</a:t>
            </a:r>
            <a:r>
              <a:rPr lang="en-US" sz="2400" dirty="0"/>
              <a:t>: </a:t>
            </a:r>
            <a:r>
              <a:rPr lang="en-US" dirty="0"/>
              <a:t>Accessing a company’s database to obtain customer records.</a:t>
            </a:r>
            <a:endParaRPr lang="en-US" sz="2400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27666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92A9-EB19-4DEC-8544-54AD2A6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Immoral or unethical?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8563-DA62-4B5F-BA14-016B0BB35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the son of a big politician has committed a crime and he uses his powers to free his son from legal consequences?</a:t>
            </a:r>
          </a:p>
          <a:p>
            <a:endParaRPr lang="en-US" dirty="0"/>
          </a:p>
          <a:p>
            <a:r>
              <a:rPr lang="en-US" dirty="0"/>
              <a:t>A very close friend or relative of an interviewer comes for an interview and without asking a single question, he selects him?</a:t>
            </a:r>
          </a:p>
          <a:p>
            <a:endParaRPr lang="en-US" dirty="0"/>
          </a:p>
          <a:p>
            <a:r>
              <a:rPr lang="en-US" dirty="0"/>
              <a:t>A grocer sells adulterated products to his customers to earn more profit?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48505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AE30-0C62-4FBE-9491-CAB3A404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C553BDA-2AC3-4A53-9EDE-52FE69342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067157"/>
              </p:ext>
            </p:extLst>
          </p:nvPr>
        </p:nvGraphicFramePr>
        <p:xfrm>
          <a:off x="1295400" y="2557463"/>
          <a:ext cx="9601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1538669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1211637029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89880785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579875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Scenario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Immoral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Unethical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Illegal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40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Politician freeing son from crime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4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Interviewer hiring friend unfairly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3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 selling adulterated good</a:t>
                      </a:r>
                    </a:p>
                    <a:p>
                      <a:r>
                        <a:rPr lang="en-US" dirty="0"/>
                        <a:t>e.g. mixing water in milk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36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592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34F610-8587-444C-9D0C-E0D6A2B342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time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3004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24FC-720B-4EC6-9E1D-F143801A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CLO’s for this week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F07B5B-1EAD-4799-8415-8174960D1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124931"/>
              </p:ext>
            </p:extLst>
          </p:nvPr>
        </p:nvGraphicFramePr>
        <p:xfrm>
          <a:off x="2096769" y="2940685"/>
          <a:ext cx="8047356" cy="1774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6120">
                  <a:extLst>
                    <a:ext uri="{9D8B030D-6E8A-4147-A177-3AD203B41FA5}">
                      <a16:colId xmlns:a16="http://schemas.microsoft.com/office/drawing/2014/main" val="2012492724"/>
                    </a:ext>
                  </a:extLst>
                </a:gridCol>
                <a:gridCol w="3923480">
                  <a:extLst>
                    <a:ext uri="{9D8B030D-6E8A-4147-A177-3AD203B41FA5}">
                      <a16:colId xmlns:a16="http://schemas.microsoft.com/office/drawing/2014/main" val="320605196"/>
                    </a:ext>
                  </a:extLst>
                </a:gridCol>
                <a:gridCol w="1743683">
                  <a:extLst>
                    <a:ext uri="{9D8B030D-6E8A-4147-A177-3AD203B41FA5}">
                      <a16:colId xmlns:a16="http://schemas.microsoft.com/office/drawing/2014/main" val="1265157385"/>
                    </a:ext>
                  </a:extLst>
                </a:gridCol>
                <a:gridCol w="1534073">
                  <a:extLst>
                    <a:ext uri="{9D8B030D-6E8A-4147-A177-3AD203B41FA5}">
                      <a16:colId xmlns:a16="http://schemas.microsoft.com/office/drawing/2014/main" val="1795366065"/>
                    </a:ext>
                  </a:extLst>
                </a:gridCol>
              </a:tblGrid>
              <a:tr h="55602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CLO#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Course Learning Outcome (CLO)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Taxonomy Level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Mapping to PLO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0188341"/>
                  </a:ext>
                </a:extLst>
              </a:tr>
              <a:tr h="609085">
                <a:tc>
                  <a:txBody>
                    <a:bodyPr/>
                    <a:lstStyle/>
                    <a:p>
                      <a:pPr>
                        <a:tabLst>
                          <a:tab pos="-182880" algn="l"/>
                          <a:tab pos="182880" algn="l"/>
                          <a:tab pos="4114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4983480" algn="l"/>
                          <a:tab pos="5143500" algn="l"/>
                        </a:tabLst>
                      </a:pPr>
                      <a:r>
                        <a:rPr lang="en-US" sz="1400">
                          <a:effectLst/>
                        </a:rPr>
                        <a:t>CLO 1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-182880" algn="l"/>
                          <a:tab pos="182880" algn="l"/>
                          <a:tab pos="4114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4983480" algn="l"/>
                          <a:tab pos="5143500" algn="l"/>
                        </a:tabLst>
                      </a:pPr>
                      <a:r>
                        <a:rPr lang="en-US" sz="1400" dirty="0">
                          <a:effectLst/>
                        </a:rPr>
                        <a:t>Understand basic principles of professional practices and ethics in real-world IT scenarios</a:t>
                      </a:r>
                      <a:endParaRPr lang="en-P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-182880" algn="l"/>
                          <a:tab pos="182880" algn="l"/>
                          <a:tab pos="4114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4983480" algn="l"/>
                          <a:tab pos="5143500" algn="l"/>
                        </a:tabLst>
                      </a:pPr>
                      <a:r>
                        <a:rPr lang="en-US" sz="1400">
                          <a:effectLst/>
                        </a:rPr>
                        <a:t>C2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-182880" algn="l"/>
                          <a:tab pos="182880" algn="l"/>
                          <a:tab pos="4114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4983480" algn="l"/>
                          <a:tab pos="5143500" algn="l"/>
                        </a:tabLs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0613940"/>
                  </a:ext>
                </a:extLst>
              </a:tr>
              <a:tr h="609085">
                <a:tc>
                  <a:txBody>
                    <a:bodyPr/>
                    <a:lstStyle/>
                    <a:p>
                      <a:pPr>
                        <a:tabLst>
                          <a:tab pos="-182880" algn="l"/>
                          <a:tab pos="182880" algn="l"/>
                          <a:tab pos="4114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4983480" algn="l"/>
                          <a:tab pos="5143500" algn="l"/>
                        </a:tabLst>
                      </a:pPr>
                      <a:r>
                        <a:rPr lang="en-US" sz="1400">
                          <a:effectLst/>
                        </a:rPr>
                        <a:t>CLO 2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-182880" algn="l"/>
                          <a:tab pos="182880" algn="l"/>
                          <a:tab pos="4114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4983480" algn="l"/>
                          <a:tab pos="5143500" algn="l"/>
                        </a:tabLst>
                      </a:pPr>
                      <a:r>
                        <a:rPr lang="en-US" sz="1400">
                          <a:effectLst/>
                        </a:rPr>
                        <a:t>Analyze ethical dilemmas in IT and develop solutions using established ethical codes.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-182880" algn="l"/>
                          <a:tab pos="182880" algn="l"/>
                          <a:tab pos="4114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4983480" algn="l"/>
                          <a:tab pos="5143500" algn="l"/>
                        </a:tabLst>
                      </a:pPr>
                      <a:r>
                        <a:rPr lang="en-US" sz="1400">
                          <a:effectLst/>
                        </a:rPr>
                        <a:t>C4</a:t>
                      </a:r>
                      <a:endParaRPr lang="en-PK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tabLst>
                          <a:tab pos="-182880" algn="l"/>
                          <a:tab pos="182880" algn="l"/>
                          <a:tab pos="411480" algn="l"/>
                          <a:tab pos="640080" algn="l"/>
                          <a:tab pos="868680" algn="l"/>
                          <a:tab pos="1097280" algn="l"/>
                          <a:tab pos="1325880" algn="l"/>
                          <a:tab pos="1554480" algn="l"/>
                          <a:tab pos="1783080" algn="l"/>
                          <a:tab pos="2011680" algn="l"/>
                          <a:tab pos="2240280" algn="l"/>
                          <a:tab pos="2468880" algn="l"/>
                          <a:tab pos="2697480" algn="l"/>
                          <a:tab pos="2926080" algn="l"/>
                          <a:tab pos="3154680" algn="l"/>
                          <a:tab pos="3314700" algn="l"/>
                          <a:tab pos="3611880" algn="l"/>
                          <a:tab pos="3840480" algn="l"/>
                          <a:tab pos="4069080" algn="l"/>
                          <a:tab pos="4297680" algn="l"/>
                          <a:tab pos="4526280" algn="l"/>
                          <a:tab pos="4754880" algn="l"/>
                          <a:tab pos="4983480" algn="l"/>
                          <a:tab pos="5143500" algn="l"/>
                        </a:tabLst>
                      </a:pPr>
                      <a:r>
                        <a:rPr lang="en-US" sz="1400" dirty="0">
                          <a:effectLst/>
                        </a:rPr>
                        <a:t>9</a:t>
                      </a:r>
                      <a:endParaRPr lang="en-PK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8855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49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E93D-E2C7-442F-8DDE-1BBD32E0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Motto of this week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22C8-2BE8-4799-BAFE-175F25960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are the characteristics of a professional?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ethics?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difference between Morals, Ethics, and Laws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Ethics for IT Workers and IT Users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Professional Codes of Ethics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Professional Organizations</a:t>
            </a:r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Certification Government Licensing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professional Mal Practice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Common Ethical Issues for IT users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8484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8BB9-335B-42D9-82D2-B4986EC6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D454F-9CE5-4F8D-A8C1-22EA5087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paid occupation, especially one that involves prolonged training and a formal qualification.</a:t>
            </a:r>
          </a:p>
          <a:p>
            <a:pPr marL="0" indent="0" algn="just"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Medical, Engineering etc.</a:t>
            </a:r>
          </a:p>
          <a:p>
            <a:pPr marL="0" indent="0" algn="just">
              <a:buNone/>
              <a:defRPr/>
            </a:pPr>
            <a:r>
              <a:rPr lang="en-US" dirty="0"/>
              <a:t>Teaching is a noble </a:t>
            </a:r>
            <a:r>
              <a:rPr lang="en-US" b="1" dirty="0"/>
              <a:t>profession</a:t>
            </a:r>
            <a:r>
              <a:rPr lang="en-US" dirty="0"/>
              <a:t> that shapes future generations.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7708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3A51-D3FF-4618-99FD-63F58022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EE29-3F49-415F-B7EF-73FAAC3B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 professional is a member of a profession or any person who earns their living from a specified professional activity.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dirty="0"/>
              <a:t>Miss Ayesha is a highly qualified </a:t>
            </a:r>
            <a:r>
              <a:rPr lang="en-US" b="1" dirty="0"/>
              <a:t>professional</a:t>
            </a:r>
            <a:r>
              <a:rPr lang="en-US" dirty="0"/>
              <a:t> teacher.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4914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56742-5A7A-4C47-9F3E-E8431960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Professionalism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8CAF-C580-4F35-AFEB-83CE0BA5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Professionalism is a way of thinking and living rather than an accumulation of learning.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dirty="0"/>
              <a:t>Her punctuality and dedication reflect true </a:t>
            </a:r>
            <a:r>
              <a:rPr lang="en-US" b="1" dirty="0"/>
              <a:t>professionalism</a:t>
            </a:r>
            <a:r>
              <a:rPr lang="en-US" dirty="0"/>
              <a:t> in teaching.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4988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14B8-648C-4F8A-B410-76397A7E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Practices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D574-F001-47D3-906D-E9F87364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Professional Practices is partly comprised of what a professional should or should not do in  the work-place.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q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>
              <a:spcAft>
                <a:spcPts val="600"/>
              </a:spcAft>
              <a:buFont typeface="Wingdings" pitchFamily="2" charset="2"/>
              <a:buChar char="q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 If a professional is to have ethics then that person needs to adopt that conduct in all of  his dealings.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q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8522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305E-F67F-4776-AE22-8EACD5CB0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of a profession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DE4BB-8A32-4435-A386-5FA2031F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D0D0D"/>
                </a:solidFill>
                <a:latin typeface="FrankRuehl" panose="020E0503060101010101" pitchFamily="34" charset="0"/>
                <a:cs typeface="FrankRuehl" panose="020E0503060101010101" pitchFamily="34" charset="0"/>
              </a:rPr>
              <a:t>Four Traits of Profession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1800" dirty="0">
                <a:solidFill>
                  <a:srgbClr val="0D0D0D"/>
                </a:solidFill>
                <a:latin typeface="FrankRuehl" panose="020E0503060101010101" pitchFamily="34" charset="0"/>
                <a:cs typeface="FrankRuehl" panose="020E0503060101010101" pitchFamily="34" charset="0"/>
              </a:rPr>
              <a:t>Varied activities requiring special skills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1800" dirty="0">
                <a:solidFill>
                  <a:srgbClr val="0D0D0D"/>
                </a:solidFill>
                <a:latin typeface="FrankRuehl" panose="020E0503060101010101" pitchFamily="34" charset="0"/>
                <a:cs typeface="FrankRuehl" panose="020E0503060101010101" pitchFamily="34" charset="0"/>
              </a:rPr>
              <a:t>Society-centric motivation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1800" dirty="0">
                <a:solidFill>
                  <a:srgbClr val="0D0D0D"/>
                </a:solidFill>
                <a:latin typeface="FrankRuehl" panose="020E0503060101010101" pitchFamily="34" charset="0"/>
                <a:cs typeface="FrankRuehl" panose="020E0503060101010101" pitchFamily="34" charset="0"/>
              </a:rPr>
              <a:t>Personal standards of excellence</a:t>
            </a:r>
          </a:p>
          <a:p>
            <a:pPr marL="914400" lvl="1" indent="-457200">
              <a:buFontTx/>
              <a:buAutoNum type="arabicPeriod"/>
            </a:pPr>
            <a:r>
              <a:rPr lang="en-US" altLang="en-US" sz="1800" dirty="0">
                <a:solidFill>
                  <a:srgbClr val="0D0D0D"/>
                </a:solidFill>
                <a:latin typeface="FrankRuehl" panose="020E0503060101010101" pitchFamily="34" charset="0"/>
                <a:cs typeface="FrankRuehl" panose="020E0503060101010101" pitchFamily="34" charset="0"/>
              </a:rPr>
              <a:t>Giving back to society</a:t>
            </a:r>
          </a:p>
          <a:p>
            <a:pPr marL="0" indent="0">
              <a:buFontTx/>
              <a:buAutoNum type="arabicPeriod"/>
            </a:pPr>
            <a:endParaRPr lang="en-US" altLang="en-US" dirty="0">
              <a:solidFill>
                <a:srgbClr val="0D0D0D"/>
              </a:solidFill>
              <a:latin typeface="FrankRuehl" panose="020E0503060101010101" pitchFamily="34" charset="0"/>
              <a:cs typeface="FrankRuehl" panose="020E0503060101010101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98476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162</TotalTime>
  <Words>1423</Words>
  <Application>Microsoft Office PowerPoint</Application>
  <PresentationFormat>Widescreen</PresentationFormat>
  <Paragraphs>184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Cambria</vt:lpstr>
      <vt:lpstr>FrankRuehl</vt:lpstr>
      <vt:lpstr>Garamond</vt:lpstr>
      <vt:lpstr>Times New Roman</vt:lpstr>
      <vt:lpstr>Wingdings</vt:lpstr>
      <vt:lpstr>Organic</vt:lpstr>
      <vt:lpstr>Professional Practices</vt:lpstr>
      <vt:lpstr>Assessments reminder </vt:lpstr>
      <vt:lpstr>CLO’s for this week</vt:lpstr>
      <vt:lpstr>Motto of this week</vt:lpstr>
      <vt:lpstr>Profession</vt:lpstr>
      <vt:lpstr>Professional</vt:lpstr>
      <vt:lpstr>Professionalism</vt:lpstr>
      <vt:lpstr>Professional Practices</vt:lpstr>
      <vt:lpstr>Traits of a profession</vt:lpstr>
      <vt:lpstr>A professional behaves ethically </vt:lpstr>
      <vt:lpstr>Traits of professionalism</vt:lpstr>
      <vt:lpstr>Traits of professionalism</vt:lpstr>
      <vt:lpstr>Traits of professionalism</vt:lpstr>
      <vt:lpstr>Traits of professionalism</vt:lpstr>
      <vt:lpstr>Traits of professionalism</vt:lpstr>
      <vt:lpstr>Characteristics of a professional</vt:lpstr>
      <vt:lpstr>ETHICS FIRST !!!</vt:lpstr>
      <vt:lpstr>Dictionary meaning</vt:lpstr>
      <vt:lpstr>Definition of ethics </vt:lpstr>
      <vt:lpstr>Difference </vt:lpstr>
      <vt:lpstr>COE are established by</vt:lpstr>
      <vt:lpstr>COE goals</vt:lpstr>
      <vt:lpstr>COE goals</vt:lpstr>
      <vt:lpstr>Immoral or unethical?</vt:lpstr>
      <vt:lpstr>Solution </vt:lpstr>
      <vt:lpstr>Activity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Practices</dc:title>
  <dc:creator>Maham Noor</dc:creator>
  <cp:lastModifiedBy>Maham Noor</cp:lastModifiedBy>
  <cp:revision>9</cp:revision>
  <dcterms:created xsi:type="dcterms:W3CDTF">2025-10-07T05:28:35Z</dcterms:created>
  <dcterms:modified xsi:type="dcterms:W3CDTF">2025-10-07T08:11:26Z</dcterms:modified>
</cp:coreProperties>
</file>