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7" r:id="rId1"/>
  </p:sldMasterIdLst>
  <p:notesMasterIdLst>
    <p:notesMasterId r:id="rId41"/>
  </p:notesMasterIdLst>
  <p:sldIdLst>
    <p:sldId id="325" r:id="rId2"/>
    <p:sldId id="324" r:id="rId3"/>
    <p:sldId id="281" r:id="rId4"/>
    <p:sldId id="282" r:id="rId5"/>
    <p:sldId id="292" r:id="rId6"/>
    <p:sldId id="293" r:id="rId7"/>
    <p:sldId id="294" r:id="rId8"/>
    <p:sldId id="321" r:id="rId9"/>
    <p:sldId id="329" r:id="rId10"/>
    <p:sldId id="330" r:id="rId11"/>
    <p:sldId id="331" r:id="rId12"/>
    <p:sldId id="328" r:id="rId13"/>
    <p:sldId id="332" r:id="rId14"/>
    <p:sldId id="333" r:id="rId15"/>
    <p:sldId id="334" r:id="rId16"/>
    <p:sldId id="315" r:id="rId17"/>
    <p:sldId id="313" r:id="rId18"/>
    <p:sldId id="335" r:id="rId19"/>
    <p:sldId id="336" r:id="rId20"/>
    <p:sldId id="257" r:id="rId21"/>
    <p:sldId id="312" r:id="rId22"/>
    <p:sldId id="258" r:id="rId23"/>
    <p:sldId id="284" r:id="rId24"/>
    <p:sldId id="297" r:id="rId25"/>
    <p:sldId id="298" r:id="rId26"/>
    <p:sldId id="299" r:id="rId27"/>
    <p:sldId id="300" r:id="rId28"/>
    <p:sldId id="288" r:id="rId29"/>
    <p:sldId id="289" r:id="rId30"/>
    <p:sldId id="290" r:id="rId31"/>
    <p:sldId id="291" r:id="rId32"/>
    <p:sldId id="271" r:id="rId33"/>
    <p:sldId id="272" r:id="rId34"/>
    <p:sldId id="274" r:id="rId35"/>
    <p:sldId id="276" r:id="rId36"/>
    <p:sldId id="314" r:id="rId37"/>
    <p:sldId id="326" r:id="rId38"/>
    <p:sldId id="308" r:id="rId39"/>
    <p:sldId id="309" r:id="rId40"/>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CCFF"/>
    <a:srgbClr val="FF7C80"/>
    <a:srgbClr val="FF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662" autoAdjust="0"/>
    <p:restoredTop sz="90929"/>
  </p:normalViewPr>
  <p:slideViewPr>
    <p:cSldViewPr>
      <p:cViewPr varScale="1">
        <p:scale>
          <a:sx n="58" d="100"/>
          <a:sy n="58" d="100"/>
        </p:scale>
        <p:origin x="66"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6"/>
    </p:cViewPr>
  </p:sorterViewPr>
  <p:notesViewPr>
    <p:cSldViewPr>
      <p:cViewPr>
        <p:scale>
          <a:sx n="100" d="100"/>
          <a:sy n="100" d="100"/>
        </p:scale>
        <p:origin x="-858" y="-6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77B07C42-73B6-00D1-3725-F09936EB39CF}"/>
              </a:ext>
            </a:extLst>
          </p:cNvPr>
          <p:cNvSpPr>
            <a:spLocks noGrp="1" noChangeArrowheads="1"/>
          </p:cNvSpPr>
          <p:nvPr>
            <p:ph type="hdr" sz="quarter"/>
          </p:nvPr>
        </p:nvSpPr>
        <p:spPr bwMode="auto">
          <a:xfrm>
            <a:off x="0" y="0"/>
            <a:ext cx="2982913" cy="465138"/>
          </a:xfrm>
          <a:prstGeom prst="rect">
            <a:avLst/>
          </a:prstGeom>
          <a:noFill/>
          <a:ln>
            <a:noFill/>
          </a:ln>
          <a:effectLst/>
        </p:spPr>
        <p:txBody>
          <a:bodyPr vert="horz" wrap="square" lIns="92446" tIns="46223" rIns="92446" bIns="46223"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10243" name="Rectangle 1027">
            <a:extLst>
              <a:ext uri="{FF2B5EF4-FFF2-40B4-BE49-F238E27FC236}">
                <a16:creationId xmlns:a16="http://schemas.microsoft.com/office/drawing/2014/main" id="{103CE209-7F98-FFD1-CE7B-03367F38FC8E}"/>
              </a:ext>
            </a:extLst>
          </p:cNvPr>
          <p:cNvSpPr>
            <a:spLocks noGrp="1" noChangeArrowheads="1"/>
          </p:cNvSpPr>
          <p:nvPr>
            <p:ph type="dt" idx="1"/>
          </p:nvPr>
        </p:nvSpPr>
        <p:spPr bwMode="auto">
          <a:xfrm>
            <a:off x="3900488" y="0"/>
            <a:ext cx="2981325" cy="465138"/>
          </a:xfrm>
          <a:prstGeom prst="rect">
            <a:avLst/>
          </a:prstGeom>
          <a:noFill/>
          <a:ln>
            <a:noFill/>
          </a:ln>
          <a:effectLst/>
        </p:spPr>
        <p:txBody>
          <a:bodyPr vert="horz" wrap="square" lIns="92446" tIns="46223" rIns="92446" bIns="46223"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7172" name="Rectangle 1028">
            <a:extLst>
              <a:ext uri="{FF2B5EF4-FFF2-40B4-BE49-F238E27FC236}">
                <a16:creationId xmlns:a16="http://schemas.microsoft.com/office/drawing/2014/main" id="{98131C37-4262-2C30-959B-53657D36EB66}"/>
              </a:ext>
            </a:extLst>
          </p:cNvPr>
          <p:cNvSpPr>
            <a:spLocks noGrp="1" noRot="1" noChangeAspect="1" noChangeArrowheads="1" noTextEdit="1"/>
          </p:cNvSpPr>
          <p:nvPr>
            <p:ph type="sldImg" idx="2"/>
          </p:nvPr>
        </p:nvSpPr>
        <p:spPr bwMode="auto">
          <a:xfrm>
            <a:off x="342900" y="696913"/>
            <a:ext cx="6196013"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1029">
            <a:extLst>
              <a:ext uri="{FF2B5EF4-FFF2-40B4-BE49-F238E27FC236}">
                <a16:creationId xmlns:a16="http://schemas.microsoft.com/office/drawing/2014/main" id="{23811013-472C-1D74-5D3E-032961EB1E43}"/>
              </a:ext>
            </a:extLst>
          </p:cNvPr>
          <p:cNvSpPr>
            <a:spLocks noGrp="1" noChangeArrowheads="1"/>
          </p:cNvSpPr>
          <p:nvPr>
            <p:ph type="body" sz="quarter" idx="3"/>
          </p:nvPr>
        </p:nvSpPr>
        <p:spPr bwMode="auto">
          <a:xfrm>
            <a:off x="917575" y="4416425"/>
            <a:ext cx="5046663" cy="4183063"/>
          </a:xfrm>
          <a:prstGeom prst="rect">
            <a:avLst/>
          </a:prstGeom>
          <a:noFill/>
          <a:ln>
            <a:noFill/>
          </a:ln>
          <a:effectLst/>
        </p:spPr>
        <p:txBody>
          <a:bodyPr vert="horz" wrap="square" lIns="92446" tIns="46223" rIns="92446" bIns="4622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246" name="Rectangle 1030">
            <a:extLst>
              <a:ext uri="{FF2B5EF4-FFF2-40B4-BE49-F238E27FC236}">
                <a16:creationId xmlns:a16="http://schemas.microsoft.com/office/drawing/2014/main" id="{42243084-AE77-5AC0-9722-9B430B5135FC}"/>
              </a:ext>
            </a:extLst>
          </p:cNvPr>
          <p:cNvSpPr>
            <a:spLocks noGrp="1" noChangeArrowheads="1"/>
          </p:cNvSpPr>
          <p:nvPr>
            <p:ph type="ftr" sz="quarter" idx="4"/>
          </p:nvPr>
        </p:nvSpPr>
        <p:spPr bwMode="auto">
          <a:xfrm>
            <a:off x="0" y="8831263"/>
            <a:ext cx="2982913" cy="465137"/>
          </a:xfrm>
          <a:prstGeom prst="rect">
            <a:avLst/>
          </a:prstGeom>
          <a:noFill/>
          <a:ln>
            <a:noFill/>
          </a:ln>
          <a:effectLst/>
        </p:spPr>
        <p:txBody>
          <a:bodyPr vert="horz" wrap="square" lIns="92446" tIns="46223" rIns="92446" bIns="46223"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10247" name="Rectangle 1031">
            <a:extLst>
              <a:ext uri="{FF2B5EF4-FFF2-40B4-BE49-F238E27FC236}">
                <a16:creationId xmlns:a16="http://schemas.microsoft.com/office/drawing/2014/main" id="{2E48619B-EA34-D5CB-D5EB-AA907E6BB886}"/>
              </a:ext>
            </a:extLst>
          </p:cNvPr>
          <p:cNvSpPr>
            <a:spLocks noGrp="1" noChangeArrowheads="1"/>
          </p:cNvSpPr>
          <p:nvPr>
            <p:ph type="sldNum" sz="quarter" idx="5"/>
          </p:nvPr>
        </p:nvSpPr>
        <p:spPr bwMode="auto">
          <a:xfrm>
            <a:off x="3900488" y="8831263"/>
            <a:ext cx="2981325" cy="465137"/>
          </a:xfrm>
          <a:prstGeom prst="rect">
            <a:avLst/>
          </a:prstGeom>
          <a:noFill/>
          <a:ln>
            <a:noFill/>
          </a:ln>
          <a:effectLst/>
        </p:spPr>
        <p:txBody>
          <a:bodyPr vert="horz" wrap="square" lIns="92446" tIns="46223" rIns="92446" bIns="46223"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53AAB646-2C44-466B-AC83-4DC3EF5BADA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8ac78df2be_0_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8ac78df2be_0_1: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25" name="Google Shape;325;g38ac78df2be_0_1: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1">
            <a:extLst>
              <a:ext uri="{FF2B5EF4-FFF2-40B4-BE49-F238E27FC236}">
                <a16:creationId xmlns:a16="http://schemas.microsoft.com/office/drawing/2014/main" id="{BB74B3EB-018B-BA99-D07E-B0B4AD5CED4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369789D4-B7C4-4F6E-B69D-C9E3205D6F81}" type="slidenum">
              <a:rPr lang="en-US" altLang="en-US" smtClean="0">
                <a:latin typeface="Calibri" panose="020F0502020204030204" pitchFamily="34" charset="0"/>
              </a:rPr>
              <a:pPr fontAlgn="base">
                <a:spcBef>
                  <a:spcPct val="0"/>
                </a:spcBef>
                <a:spcAft>
                  <a:spcPct val="0"/>
                </a:spcAft>
              </a:pPr>
              <a:t>23</a:t>
            </a:fld>
            <a:endParaRPr lang="en-US" altLang="en-US">
              <a:latin typeface="Calibri" panose="020F0502020204030204" pitchFamily="34" charset="0"/>
            </a:endParaRPr>
          </a:p>
        </p:txBody>
      </p:sp>
      <p:sp>
        <p:nvSpPr>
          <p:cNvPr id="15363" name="Rectangle 2">
            <a:extLst>
              <a:ext uri="{FF2B5EF4-FFF2-40B4-BE49-F238E27FC236}">
                <a16:creationId xmlns:a16="http://schemas.microsoft.com/office/drawing/2014/main" id="{6A01D7D9-8618-BCB2-24E6-CB78A8ED00A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AD46D29-5C2F-6455-B9FD-A773033608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a:extLst>
              <a:ext uri="{FF2B5EF4-FFF2-40B4-BE49-F238E27FC236}">
                <a16:creationId xmlns:a16="http://schemas.microsoft.com/office/drawing/2014/main" id="{41EDB5F4-19E6-D4EB-3A3E-AF9F503CF0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65F5572-3648-4AFE-882F-8B691CDB32B2}" type="slidenum">
              <a:rPr lang="en-US" altLang="en-US" smtClean="0">
                <a:latin typeface="Calibri" panose="020F0502020204030204" pitchFamily="34" charset="0"/>
              </a:rPr>
              <a:pPr fontAlgn="base">
                <a:spcBef>
                  <a:spcPct val="0"/>
                </a:spcBef>
                <a:spcAft>
                  <a:spcPct val="0"/>
                </a:spcAft>
              </a:pPr>
              <a:t>24</a:t>
            </a:fld>
            <a:endParaRPr lang="en-US" altLang="en-US">
              <a:latin typeface="Calibri" panose="020F0502020204030204" pitchFamily="34" charset="0"/>
            </a:endParaRPr>
          </a:p>
        </p:txBody>
      </p:sp>
      <p:sp>
        <p:nvSpPr>
          <p:cNvPr id="17411" name="Rectangle 2">
            <a:extLst>
              <a:ext uri="{FF2B5EF4-FFF2-40B4-BE49-F238E27FC236}">
                <a16:creationId xmlns:a16="http://schemas.microsoft.com/office/drawing/2014/main" id="{6BF17E36-6DA7-FE4D-476D-5FC5F207356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EF9D4E6-3799-8548-EA3E-208B052292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00A5FE7-2851-0C4D-899B-5543E45B2B5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B8BD852E-6A9D-49AB-8AD5-19EC1F30C065}" type="slidenum">
              <a:rPr lang="en-US" altLang="en-US" smtClean="0">
                <a:latin typeface="Calibri" panose="020F0502020204030204" pitchFamily="34" charset="0"/>
              </a:rPr>
              <a:pPr fontAlgn="base">
                <a:spcBef>
                  <a:spcPct val="0"/>
                </a:spcBef>
                <a:spcAft>
                  <a:spcPct val="0"/>
                </a:spcAft>
              </a:pPr>
              <a:t>25</a:t>
            </a:fld>
            <a:endParaRPr lang="en-US" altLang="en-US">
              <a:latin typeface="Calibri" panose="020F0502020204030204" pitchFamily="34" charset="0"/>
            </a:endParaRPr>
          </a:p>
        </p:txBody>
      </p:sp>
      <p:sp>
        <p:nvSpPr>
          <p:cNvPr id="19459" name="Rectangle 2">
            <a:extLst>
              <a:ext uri="{FF2B5EF4-FFF2-40B4-BE49-F238E27FC236}">
                <a16:creationId xmlns:a16="http://schemas.microsoft.com/office/drawing/2014/main" id="{795D3327-2711-64BF-85FE-E21F8FB3A70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C69987F-256D-F93C-8304-693A5969D7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a:extLst>
              <a:ext uri="{FF2B5EF4-FFF2-40B4-BE49-F238E27FC236}">
                <a16:creationId xmlns:a16="http://schemas.microsoft.com/office/drawing/2014/main" id="{2F41D568-0A13-DA1F-6FE3-230D1DD943A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E9481E9-43CA-4706-9333-1CBF7A726A44}" type="slidenum">
              <a:rPr lang="en-US" altLang="en-US" smtClean="0">
                <a:latin typeface="Calibri" panose="020F0502020204030204" pitchFamily="34" charset="0"/>
              </a:rPr>
              <a:pPr fontAlgn="base">
                <a:spcBef>
                  <a:spcPct val="0"/>
                </a:spcBef>
                <a:spcAft>
                  <a:spcPct val="0"/>
                </a:spcAft>
              </a:pPr>
              <a:t>26</a:t>
            </a:fld>
            <a:endParaRPr lang="en-US" altLang="en-US">
              <a:latin typeface="Calibri" panose="020F0502020204030204" pitchFamily="34" charset="0"/>
            </a:endParaRPr>
          </a:p>
        </p:txBody>
      </p:sp>
      <p:sp>
        <p:nvSpPr>
          <p:cNvPr id="21507" name="Rectangle 2">
            <a:extLst>
              <a:ext uri="{FF2B5EF4-FFF2-40B4-BE49-F238E27FC236}">
                <a16:creationId xmlns:a16="http://schemas.microsoft.com/office/drawing/2014/main" id="{ED6E6CE0-52B4-65AB-7AC0-4ECB0AC4262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50252A16-75EE-2D5F-9BE4-4BD1B6967CC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r>
              <a:rPr lang="en-US" altLang="en-US">
                <a:solidFill>
                  <a:srgbClr val="001D35"/>
                </a:solidFill>
                <a:latin typeface="Google Sans"/>
              </a:rPr>
              <a:t>to balance technological advancements and decisions with moral considerations, ensuring that technology development and application are not only technically sound but also ethically responsible and beneficial for society. </a:t>
            </a:r>
          </a:p>
          <a:p>
            <a:pPr eaLnBrk="1" hangingPunct="1"/>
            <a:r>
              <a:rPr lang="en-US" altLang="en-US">
                <a:solidFill>
                  <a:srgbClr val="001D35"/>
                </a:solidFill>
                <a:latin typeface="Google Sans"/>
              </a:rPr>
              <a:t>Examples of technology judgments: Privacy, transparency, sustainability, accessibility.</a:t>
            </a: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72E3E564-289A-65D1-16FB-A1D4B04A39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3814C70-32B5-4953-8521-B469A9E51553}" type="slidenum">
              <a:rPr lang="en-US" altLang="en-US" smtClean="0">
                <a:latin typeface="Calibri" panose="020F0502020204030204" pitchFamily="34" charset="0"/>
              </a:rPr>
              <a:pPr fontAlgn="base">
                <a:spcBef>
                  <a:spcPct val="0"/>
                </a:spcBef>
                <a:spcAft>
                  <a:spcPct val="0"/>
                </a:spcAft>
              </a:pPr>
              <a:t>27</a:t>
            </a:fld>
            <a:endParaRPr lang="en-US" altLang="en-US">
              <a:latin typeface="Calibri" panose="020F0502020204030204" pitchFamily="34" charset="0"/>
            </a:endParaRPr>
          </a:p>
        </p:txBody>
      </p:sp>
      <p:sp>
        <p:nvSpPr>
          <p:cNvPr id="23555" name="Rectangle 1026">
            <a:extLst>
              <a:ext uri="{FF2B5EF4-FFF2-40B4-BE49-F238E27FC236}">
                <a16:creationId xmlns:a16="http://schemas.microsoft.com/office/drawing/2014/main" id="{F69E6AB6-9912-761A-F5DE-DBA83BE261CD}"/>
              </a:ext>
            </a:extLst>
          </p:cNvPr>
          <p:cNvSpPr>
            <a:spLocks noGrp="1" noRot="1" noChangeAspect="1" noChangeArrowheads="1" noTextEdit="1"/>
          </p:cNvSpPr>
          <p:nvPr>
            <p:ph type="sldImg"/>
          </p:nvPr>
        </p:nvSpPr>
        <p:spPr>
          <a:ln/>
        </p:spPr>
      </p:sp>
      <p:sp>
        <p:nvSpPr>
          <p:cNvPr id="23556" name="Rectangle 1027">
            <a:extLst>
              <a:ext uri="{FF2B5EF4-FFF2-40B4-BE49-F238E27FC236}">
                <a16:creationId xmlns:a16="http://schemas.microsoft.com/office/drawing/2014/main" id="{78390D05-126F-B718-97FC-3029D62AEB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a:extLst>
              <a:ext uri="{FF2B5EF4-FFF2-40B4-BE49-F238E27FC236}">
                <a16:creationId xmlns:a16="http://schemas.microsoft.com/office/drawing/2014/main" id="{C613F14F-EE74-EE1F-4DCD-392EE18820F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3175F5EF-A818-4989-8520-D12AB918D9F4}" type="slidenum">
              <a:rPr lang="en-US" altLang="en-US" smtClean="0">
                <a:latin typeface="Calibri" panose="020F0502020204030204" pitchFamily="34" charset="0"/>
              </a:rPr>
              <a:pPr fontAlgn="base">
                <a:spcBef>
                  <a:spcPct val="0"/>
                </a:spcBef>
                <a:spcAft>
                  <a:spcPct val="0"/>
                </a:spcAft>
              </a:pPr>
              <a:t>28</a:t>
            </a:fld>
            <a:endParaRPr lang="en-US" altLang="en-US">
              <a:latin typeface="Calibri" panose="020F0502020204030204" pitchFamily="34" charset="0"/>
            </a:endParaRPr>
          </a:p>
        </p:txBody>
      </p:sp>
      <p:sp>
        <p:nvSpPr>
          <p:cNvPr id="25603" name="Rectangle 2">
            <a:extLst>
              <a:ext uri="{FF2B5EF4-FFF2-40B4-BE49-F238E27FC236}">
                <a16:creationId xmlns:a16="http://schemas.microsoft.com/office/drawing/2014/main" id="{0089F8C1-C725-8355-E4D4-79060422B60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22E970E-7224-F7CD-7155-B64AB98211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a:extLst>
              <a:ext uri="{FF2B5EF4-FFF2-40B4-BE49-F238E27FC236}">
                <a16:creationId xmlns:a16="http://schemas.microsoft.com/office/drawing/2014/main" id="{CDF959E4-C2D2-FCA5-AA20-6D42820AA3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353B94F9-D6F9-474C-9ABA-7F6263FCAE1F}" type="slidenum">
              <a:rPr lang="en-US" altLang="en-US" smtClean="0">
                <a:latin typeface="Calibri" panose="020F0502020204030204" pitchFamily="34" charset="0"/>
              </a:rPr>
              <a:pPr fontAlgn="base">
                <a:spcBef>
                  <a:spcPct val="0"/>
                </a:spcBef>
                <a:spcAft>
                  <a:spcPct val="0"/>
                </a:spcAft>
              </a:pPr>
              <a:t>29</a:t>
            </a:fld>
            <a:endParaRPr lang="en-US" altLang="en-US">
              <a:latin typeface="Calibri" panose="020F0502020204030204" pitchFamily="34" charset="0"/>
            </a:endParaRPr>
          </a:p>
        </p:txBody>
      </p:sp>
      <p:sp>
        <p:nvSpPr>
          <p:cNvPr id="27651" name="Rectangle 2">
            <a:extLst>
              <a:ext uri="{FF2B5EF4-FFF2-40B4-BE49-F238E27FC236}">
                <a16:creationId xmlns:a16="http://schemas.microsoft.com/office/drawing/2014/main" id="{6053A097-5B9E-4AC8-F1EB-75387350B6E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1E5CEA6-3997-FC87-7F34-3CA559708EE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a16="http://schemas.microsoft.com/office/drawing/2014/main" id="{1B9EC11A-331D-84C5-B479-79DAC8B5B9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FD5F5CB-DA35-4680-B8B0-195829A82FB4}" type="slidenum">
              <a:rPr lang="en-US" altLang="en-US" smtClean="0">
                <a:latin typeface="Calibri" panose="020F0502020204030204" pitchFamily="34" charset="0"/>
              </a:rPr>
              <a:pPr fontAlgn="base">
                <a:spcBef>
                  <a:spcPct val="0"/>
                </a:spcBef>
                <a:spcAft>
                  <a:spcPct val="0"/>
                </a:spcAft>
              </a:pPr>
              <a:t>30</a:t>
            </a:fld>
            <a:endParaRPr lang="en-US" altLang="en-US">
              <a:latin typeface="Calibri" panose="020F0502020204030204" pitchFamily="34" charset="0"/>
            </a:endParaRPr>
          </a:p>
        </p:txBody>
      </p:sp>
      <p:sp>
        <p:nvSpPr>
          <p:cNvPr id="29699" name="Rectangle 2">
            <a:extLst>
              <a:ext uri="{FF2B5EF4-FFF2-40B4-BE49-F238E27FC236}">
                <a16:creationId xmlns:a16="http://schemas.microsoft.com/office/drawing/2014/main" id="{60473BF8-19DE-9BCE-6919-CC16276E87D1}"/>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65BD30F5-24DC-6AFF-3DFE-1A95174B52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a16="http://schemas.microsoft.com/office/drawing/2014/main" id="{B0B344B8-EABC-C4A4-3BCB-CCC239A2C7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872F5AE1-C4A3-4201-B3F8-CCD89E3C87B8}" type="slidenum">
              <a:rPr lang="en-US" altLang="en-US" smtClean="0">
                <a:latin typeface="Calibri" panose="020F0502020204030204" pitchFamily="34" charset="0"/>
              </a:rPr>
              <a:pPr fontAlgn="base">
                <a:spcBef>
                  <a:spcPct val="0"/>
                </a:spcBef>
                <a:spcAft>
                  <a:spcPct val="0"/>
                </a:spcAft>
              </a:pPr>
              <a:t>31</a:t>
            </a:fld>
            <a:endParaRPr lang="en-US" altLang="en-US">
              <a:latin typeface="Calibri" panose="020F0502020204030204" pitchFamily="34" charset="0"/>
            </a:endParaRPr>
          </a:p>
        </p:txBody>
      </p:sp>
      <p:sp>
        <p:nvSpPr>
          <p:cNvPr id="31747" name="Rectangle 2">
            <a:extLst>
              <a:ext uri="{FF2B5EF4-FFF2-40B4-BE49-F238E27FC236}">
                <a16:creationId xmlns:a16="http://schemas.microsoft.com/office/drawing/2014/main" id="{B76C6C7F-46C3-4867-9842-B32CD5A796D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C57D9E6-9A59-8093-FAB4-9E90D503A40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A4DF3588-C9B2-AB95-BFEA-A9859214B2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A091CC96-E066-4BB8-AA19-E1A096082525}" type="slidenum">
              <a:rPr lang="en-US" altLang="en-US" smtClean="0">
                <a:latin typeface="Calibri" panose="020F0502020204030204" pitchFamily="34" charset="0"/>
              </a:rPr>
              <a:pPr fontAlgn="base">
                <a:spcBef>
                  <a:spcPct val="0"/>
                </a:spcBef>
                <a:spcAft>
                  <a:spcPct val="0"/>
                </a:spcAft>
              </a:pPr>
              <a:t>32</a:t>
            </a:fld>
            <a:endParaRPr lang="en-US" altLang="en-US">
              <a:latin typeface="Calibri" panose="020F0502020204030204" pitchFamily="34" charset="0"/>
            </a:endParaRPr>
          </a:p>
        </p:txBody>
      </p:sp>
      <p:sp>
        <p:nvSpPr>
          <p:cNvPr id="33795" name="Rectangle 2">
            <a:extLst>
              <a:ext uri="{FF2B5EF4-FFF2-40B4-BE49-F238E27FC236}">
                <a16:creationId xmlns:a16="http://schemas.microsoft.com/office/drawing/2014/main" id="{807C8F4E-2BAF-677C-1566-01A93B120AE6}"/>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0E8D81E-D3FB-8B6C-F345-0779C813A7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8ac78df2be_0_9: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8ac78df2be_0_9: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32" name="Google Shape;332;g38ac78df2be_0_9: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6A9D0CB9-D017-5BCC-EA37-BFDD0B4C0F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80BDE0F-B4CC-4671-9DB8-911D46154140}" type="slidenum">
              <a:rPr lang="en-US" altLang="en-US" smtClean="0">
                <a:latin typeface="Calibri" panose="020F0502020204030204" pitchFamily="34" charset="0"/>
              </a:rPr>
              <a:pPr fontAlgn="base">
                <a:spcBef>
                  <a:spcPct val="0"/>
                </a:spcBef>
                <a:spcAft>
                  <a:spcPct val="0"/>
                </a:spcAft>
              </a:pPr>
              <a:t>33</a:t>
            </a:fld>
            <a:endParaRPr lang="en-US" altLang="en-US">
              <a:latin typeface="Calibri" panose="020F0502020204030204" pitchFamily="34" charset="0"/>
            </a:endParaRPr>
          </a:p>
        </p:txBody>
      </p:sp>
      <p:sp>
        <p:nvSpPr>
          <p:cNvPr id="35843" name="Rectangle 2">
            <a:extLst>
              <a:ext uri="{FF2B5EF4-FFF2-40B4-BE49-F238E27FC236}">
                <a16:creationId xmlns:a16="http://schemas.microsoft.com/office/drawing/2014/main" id="{F8C6807D-E6FB-80F0-8B8C-719E03D7441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D4304E91-4E01-9984-4B0E-4E4B78D4A3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DA3064C0-83BB-8259-23F3-0A200CFAEE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5A9DFF1E-CDCE-479C-BA69-D5BAC0480394}" type="slidenum">
              <a:rPr lang="en-US" altLang="en-US" smtClean="0">
                <a:latin typeface="Calibri" panose="020F0502020204030204" pitchFamily="34" charset="0"/>
              </a:rPr>
              <a:pPr fontAlgn="base">
                <a:spcBef>
                  <a:spcPct val="0"/>
                </a:spcBef>
                <a:spcAft>
                  <a:spcPct val="0"/>
                </a:spcAft>
              </a:pPr>
              <a:t>34</a:t>
            </a:fld>
            <a:endParaRPr lang="en-US" altLang="en-US">
              <a:latin typeface="Calibri" panose="020F0502020204030204" pitchFamily="34" charset="0"/>
            </a:endParaRPr>
          </a:p>
        </p:txBody>
      </p:sp>
      <p:sp>
        <p:nvSpPr>
          <p:cNvPr id="41987" name="Rectangle 2">
            <a:extLst>
              <a:ext uri="{FF2B5EF4-FFF2-40B4-BE49-F238E27FC236}">
                <a16:creationId xmlns:a16="http://schemas.microsoft.com/office/drawing/2014/main" id="{B538EF04-C805-9CFD-82FA-681BB48F96F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5802CCCE-D185-6D0A-0494-BBD4F691EF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3A9D26B4-E432-CAD8-2398-D23BDF7D18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48A0AA7-F0DC-4A3E-B6D9-37E7B6BDC2F2}" type="slidenum">
              <a:rPr lang="en-US" altLang="en-US" smtClean="0">
                <a:latin typeface="Calibri" panose="020F0502020204030204" pitchFamily="34" charset="0"/>
              </a:rPr>
              <a:pPr fontAlgn="base">
                <a:spcBef>
                  <a:spcPct val="0"/>
                </a:spcBef>
                <a:spcAft>
                  <a:spcPct val="0"/>
                </a:spcAft>
              </a:pPr>
              <a:t>35</a:t>
            </a:fld>
            <a:endParaRPr lang="en-US" altLang="en-US">
              <a:latin typeface="Calibri" panose="020F0502020204030204" pitchFamily="34" charset="0"/>
            </a:endParaRPr>
          </a:p>
        </p:txBody>
      </p:sp>
      <p:sp>
        <p:nvSpPr>
          <p:cNvPr id="46083" name="Rectangle 2">
            <a:extLst>
              <a:ext uri="{FF2B5EF4-FFF2-40B4-BE49-F238E27FC236}">
                <a16:creationId xmlns:a16="http://schemas.microsoft.com/office/drawing/2014/main" id="{9BFAB8E3-0892-F323-6D67-A13445B5427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E433BDB9-6307-E1CD-DEC6-C358CE3E46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8ac78df2be_0_274:notes"/>
          <p:cNvSpPr txBox="1">
            <a:spLocks noGrp="1"/>
          </p:cNvSpPr>
          <p:nvPr>
            <p:ph type="body" idx="1"/>
          </p:nvPr>
        </p:nvSpPr>
        <p:spPr>
          <a:xfrm>
            <a:off x="688180" y="4473893"/>
            <a:ext cx="5505300" cy="3660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08" name="Google Shape;408;g38ac78df2be_0_274:notes"/>
          <p:cNvSpPr>
            <a:spLocks noGrp="1" noRot="1" noChangeAspect="1"/>
          </p:cNvSpPr>
          <p:nvPr>
            <p:ph type="sldImg" idx="2"/>
          </p:nvPr>
        </p:nvSpPr>
        <p:spPr>
          <a:xfrm>
            <a:off x="652463"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8ac78df2be_0_281:notes"/>
          <p:cNvSpPr txBox="1">
            <a:spLocks noGrp="1"/>
          </p:cNvSpPr>
          <p:nvPr>
            <p:ph type="body" idx="1"/>
          </p:nvPr>
        </p:nvSpPr>
        <p:spPr>
          <a:xfrm>
            <a:off x="688180" y="4473893"/>
            <a:ext cx="5505300" cy="36606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15" name="Google Shape;415;g38ac78df2be_0_281:notes"/>
          <p:cNvSpPr>
            <a:spLocks noGrp="1" noRot="1" noChangeAspect="1"/>
          </p:cNvSpPr>
          <p:nvPr>
            <p:ph type="sldImg" idx="2"/>
          </p:nvPr>
        </p:nvSpPr>
        <p:spPr>
          <a:xfrm>
            <a:off x="652463"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8ac78df2be_0_288:notes"/>
          <p:cNvSpPr txBox="1">
            <a:spLocks noGrp="1"/>
          </p:cNvSpPr>
          <p:nvPr>
            <p:ph type="sldNum" idx="12"/>
          </p:nvPr>
        </p:nvSpPr>
        <p:spPr>
          <a:xfrm>
            <a:off x="3898094" y="8829967"/>
            <a:ext cx="2982000" cy="466200"/>
          </a:xfrm>
          <a:prstGeom prst="rect">
            <a:avLst/>
          </a:prstGeom>
          <a:noFill/>
          <a:ln>
            <a:noFill/>
          </a:ln>
        </p:spPr>
        <p:txBody>
          <a:bodyPr spcFirstLastPara="1" wrap="square" lIns="92150" tIns="46050" rIns="92150" bIns="460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200" b="0" i="0" u="none" strike="noStrike" cap="none">
              <a:solidFill>
                <a:srgbClr val="000000"/>
              </a:solidFill>
              <a:latin typeface="Times New Roman"/>
              <a:ea typeface="Times New Roman"/>
              <a:cs typeface="Times New Roman"/>
              <a:sym typeface="Times New Roman"/>
            </a:endParaRPr>
          </a:p>
        </p:txBody>
      </p:sp>
      <p:sp>
        <p:nvSpPr>
          <p:cNvPr id="422" name="Google Shape;422;g38ac78df2be_0_288:notes"/>
          <p:cNvSpPr>
            <a:spLocks noGrp="1" noRot="1" noChangeAspect="1"/>
          </p:cNvSpPr>
          <p:nvPr>
            <p:ph type="sldImg" idx="2"/>
          </p:nvPr>
        </p:nvSpPr>
        <p:spPr>
          <a:xfrm>
            <a:off x="303213" y="717550"/>
            <a:ext cx="6300787" cy="3544888"/>
          </a:xfrm>
          <a:custGeom>
            <a:avLst/>
            <a:gdLst/>
            <a:ahLst/>
            <a:cxnLst/>
            <a:rect l="l" t="t" r="r" b="b"/>
            <a:pathLst>
              <a:path w="120000" h="120000" extrusionOk="0">
                <a:moveTo>
                  <a:pt x="0" y="0"/>
                </a:moveTo>
                <a:lnTo>
                  <a:pt x="120000" y="0"/>
                </a:lnTo>
                <a:lnTo>
                  <a:pt x="120000" y="120000"/>
                </a:lnTo>
                <a:lnTo>
                  <a:pt x="0" y="120000"/>
                </a:lnTo>
                <a:close/>
              </a:path>
            </a:pathLst>
          </a:custGeom>
          <a:noFill/>
          <a:ln w="12800" cap="flat" cmpd="sng">
            <a:solidFill>
              <a:srgbClr val="000000"/>
            </a:solidFill>
            <a:prstDash val="solid"/>
            <a:round/>
            <a:headEnd type="none" w="sm" len="sm"/>
            <a:tailEnd type="none" w="sm" len="sm"/>
          </a:ln>
        </p:spPr>
      </p:sp>
      <p:sp>
        <p:nvSpPr>
          <p:cNvPr id="423" name="Google Shape;423;g38ac78df2be_0_288:notes"/>
          <p:cNvSpPr txBox="1">
            <a:spLocks noGrp="1"/>
          </p:cNvSpPr>
          <p:nvPr>
            <p:ph type="body" idx="1"/>
          </p:nvPr>
        </p:nvSpPr>
        <p:spPr>
          <a:xfrm>
            <a:off x="690570" y="4489386"/>
            <a:ext cx="5524800" cy="4253100"/>
          </a:xfrm>
          <a:prstGeom prst="rect">
            <a:avLst/>
          </a:prstGeom>
          <a:noFill/>
          <a:ln>
            <a:noFill/>
          </a:ln>
        </p:spPr>
        <p:txBody>
          <a:bodyPr spcFirstLastPara="1" wrap="square" lIns="92150" tIns="46050" rIns="92150" bIns="4605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8ac78df2be_0_48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8ac78df2be_0_482: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31" name="Google Shape;431;g38ac78df2be_0_482: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31">
            <a:extLst>
              <a:ext uri="{FF2B5EF4-FFF2-40B4-BE49-F238E27FC236}">
                <a16:creationId xmlns:a16="http://schemas.microsoft.com/office/drawing/2014/main" id="{00465B36-B97E-36CD-5DD6-41C9B8C5EA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0306DD57-161E-487F-B7B6-2B40F338729E}" type="slidenum">
              <a:rPr lang="en-US" altLang="en-US" smtClean="0">
                <a:latin typeface="Calibri" panose="020F0502020204030204" pitchFamily="34" charset="0"/>
              </a:rPr>
              <a:pPr fontAlgn="base">
                <a:spcBef>
                  <a:spcPct val="0"/>
                </a:spcBef>
                <a:spcAft>
                  <a:spcPct val="0"/>
                </a:spcAft>
              </a:pPr>
              <a:t>16</a:t>
            </a:fld>
            <a:endParaRPr lang="en-US" altLang="en-US">
              <a:latin typeface="Calibri" panose="020F0502020204030204" pitchFamily="34" charset="0"/>
            </a:endParaRPr>
          </a:p>
        </p:txBody>
      </p:sp>
      <p:sp>
        <p:nvSpPr>
          <p:cNvPr id="9219" name="Rectangle 2">
            <a:extLst>
              <a:ext uri="{FF2B5EF4-FFF2-40B4-BE49-F238E27FC236}">
                <a16:creationId xmlns:a16="http://schemas.microsoft.com/office/drawing/2014/main" id="{CB38A653-1491-5E0B-80FF-26AA0FA8EF4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9484CCA1-57F2-56A5-572D-CE094858C2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dirty="0"/>
              <a:t> </a:t>
            </a:r>
          </a:p>
        </p:txBody>
      </p:sp>
    </p:spTree>
    <p:extLst>
      <p:ext uri="{BB962C8B-B14F-4D97-AF65-F5344CB8AC3E}">
        <p14:creationId xmlns:p14="http://schemas.microsoft.com/office/powerpoint/2010/main" val="1352096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a:extLst>
              <a:ext uri="{FF2B5EF4-FFF2-40B4-BE49-F238E27FC236}">
                <a16:creationId xmlns:a16="http://schemas.microsoft.com/office/drawing/2014/main" id="{602DB3AA-B862-1CC3-A68B-C5228AE41E8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C0F71E91-E4BD-4FE0-B4F0-C3AA0313C6AC}" type="slidenum">
              <a:rPr lang="en-US" altLang="en-US" smtClean="0">
                <a:latin typeface="Calibri" panose="020F0502020204030204" pitchFamily="34" charset="0"/>
              </a:rPr>
              <a:pPr fontAlgn="base">
                <a:spcBef>
                  <a:spcPct val="0"/>
                </a:spcBef>
                <a:spcAft>
                  <a:spcPct val="0"/>
                </a:spcAft>
              </a:pPr>
              <a:t>20</a:t>
            </a:fld>
            <a:endParaRPr lang="en-US" altLang="en-US">
              <a:latin typeface="Calibri" panose="020F0502020204030204" pitchFamily="34" charset="0"/>
            </a:endParaRPr>
          </a:p>
        </p:txBody>
      </p:sp>
      <p:sp>
        <p:nvSpPr>
          <p:cNvPr id="13315" name="Rectangle 1026">
            <a:extLst>
              <a:ext uri="{FF2B5EF4-FFF2-40B4-BE49-F238E27FC236}">
                <a16:creationId xmlns:a16="http://schemas.microsoft.com/office/drawing/2014/main" id="{E8D43ED9-1AC2-901D-5067-A62DB6187962}"/>
              </a:ext>
            </a:extLst>
          </p:cNvPr>
          <p:cNvSpPr>
            <a:spLocks noGrp="1" noRot="1" noChangeAspect="1" noChangeArrowheads="1" noTextEdit="1"/>
          </p:cNvSpPr>
          <p:nvPr>
            <p:ph type="sldImg"/>
          </p:nvPr>
        </p:nvSpPr>
        <p:spPr>
          <a:ln/>
        </p:spPr>
      </p:sp>
      <p:sp>
        <p:nvSpPr>
          <p:cNvPr id="13316" name="Rectangle 1027">
            <a:extLst>
              <a:ext uri="{FF2B5EF4-FFF2-40B4-BE49-F238E27FC236}">
                <a16:creationId xmlns:a16="http://schemas.microsoft.com/office/drawing/2014/main" id="{2DAE2D7E-CF77-A624-9F0B-F8A8DBD8B5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a16="http://schemas.microsoft.com/office/drawing/2014/main" id="{C117E930-EEF3-7E9E-25C8-7B5D75F043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50888" indent="-287338">
              <a:defRPr>
                <a:solidFill>
                  <a:schemeClr val="tx1"/>
                </a:solidFill>
                <a:latin typeface="Tw Cen MT" panose="020B0602020104020603" pitchFamily="34" charset="0"/>
              </a:defRPr>
            </a:lvl2pPr>
            <a:lvl3pPr marL="1154113" indent="-230188">
              <a:defRPr>
                <a:solidFill>
                  <a:schemeClr val="tx1"/>
                </a:solidFill>
                <a:latin typeface="Tw Cen MT" panose="020B0602020104020603" pitchFamily="34" charset="0"/>
              </a:defRPr>
            </a:lvl3pPr>
            <a:lvl4pPr marL="1617663" indent="-230188">
              <a:defRPr>
                <a:solidFill>
                  <a:schemeClr val="tx1"/>
                </a:solidFill>
                <a:latin typeface="Tw Cen MT" panose="020B0602020104020603" pitchFamily="34" charset="0"/>
              </a:defRPr>
            </a:lvl4pPr>
            <a:lvl5pPr marL="2079625" indent="-230188">
              <a:defRPr>
                <a:solidFill>
                  <a:schemeClr val="tx1"/>
                </a:solidFill>
                <a:latin typeface="Tw Cen MT" panose="020B0602020104020603" pitchFamily="34" charset="0"/>
              </a:defRPr>
            </a:lvl5pPr>
            <a:lvl6pPr marL="2536825" indent="-230188" defTabSz="457200" eaLnBrk="0" fontAlgn="base" hangingPunct="0">
              <a:spcBef>
                <a:spcPct val="0"/>
              </a:spcBef>
              <a:spcAft>
                <a:spcPct val="0"/>
              </a:spcAft>
              <a:defRPr>
                <a:solidFill>
                  <a:schemeClr val="tx1"/>
                </a:solidFill>
                <a:latin typeface="Tw Cen MT" panose="020B0602020104020603" pitchFamily="34" charset="0"/>
              </a:defRPr>
            </a:lvl6pPr>
            <a:lvl7pPr marL="2994025" indent="-230188" defTabSz="457200" eaLnBrk="0" fontAlgn="base" hangingPunct="0">
              <a:spcBef>
                <a:spcPct val="0"/>
              </a:spcBef>
              <a:spcAft>
                <a:spcPct val="0"/>
              </a:spcAft>
              <a:defRPr>
                <a:solidFill>
                  <a:schemeClr val="tx1"/>
                </a:solidFill>
                <a:latin typeface="Tw Cen MT" panose="020B0602020104020603" pitchFamily="34" charset="0"/>
              </a:defRPr>
            </a:lvl7pPr>
            <a:lvl8pPr marL="3451225" indent="-230188" defTabSz="457200" eaLnBrk="0" fontAlgn="base" hangingPunct="0">
              <a:spcBef>
                <a:spcPct val="0"/>
              </a:spcBef>
              <a:spcAft>
                <a:spcPct val="0"/>
              </a:spcAft>
              <a:defRPr>
                <a:solidFill>
                  <a:schemeClr val="tx1"/>
                </a:solidFill>
                <a:latin typeface="Tw Cen MT" panose="020B0602020104020603" pitchFamily="34" charset="0"/>
              </a:defRPr>
            </a:lvl8pPr>
            <a:lvl9pPr marL="3908425" indent="-230188" defTabSz="457200" eaLnBrk="0" fontAlgn="base" hangingPunct="0">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59E6FA4D-8D40-48C6-A71B-5CC0D5932C2A}" type="slidenum">
              <a:rPr lang="en-US" altLang="en-US" smtClean="0">
                <a:latin typeface="Calibri" panose="020F0502020204030204" pitchFamily="34" charset="0"/>
              </a:rPr>
              <a:pPr fontAlgn="base">
                <a:spcBef>
                  <a:spcPct val="0"/>
                </a:spcBef>
                <a:spcAft>
                  <a:spcPct val="0"/>
                </a:spcAft>
              </a:pPr>
              <a:t>22</a:t>
            </a:fld>
            <a:endParaRPr lang="en-US" altLang="en-US">
              <a:latin typeface="Calibri" panose="020F0502020204030204" pitchFamily="34" charset="0"/>
            </a:endParaRPr>
          </a:p>
        </p:txBody>
      </p:sp>
      <p:sp>
        <p:nvSpPr>
          <p:cNvPr id="37891" name="Rectangle 2">
            <a:extLst>
              <a:ext uri="{FF2B5EF4-FFF2-40B4-BE49-F238E27FC236}">
                <a16:creationId xmlns:a16="http://schemas.microsoft.com/office/drawing/2014/main" id="{21AE09DD-49AB-F8FA-402B-42AF44FC39F3}"/>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C7A5A355-6994-94E0-5AE6-DF9C211A44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AE69266-2E2B-43AC-BBAB-79D7A3216552}" type="datetime1">
              <a:rPr lang="en-US" smtClean="0"/>
              <a:t>10/15/2025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a:defRPr/>
            </a:pPr>
            <a:fld id="{0423D112-7D65-4649-80FA-90B956CCC16D}" type="slidenum">
              <a:rPr lang="en-US" altLang="en-US" smtClean="0"/>
              <a:pPr>
                <a:defRPr/>
              </a:pPr>
              <a:t>‹#›</a:t>
            </a:fld>
            <a:endParaRPr lang="en-US" altLang="en-US"/>
          </a:p>
        </p:txBody>
      </p:sp>
    </p:spTree>
    <p:extLst>
      <p:ext uri="{BB962C8B-B14F-4D97-AF65-F5344CB8AC3E}">
        <p14:creationId xmlns:p14="http://schemas.microsoft.com/office/powerpoint/2010/main" val="36750148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1B901E3-4795-4847-967D-FDFCD3272C8E}" type="slidenum">
              <a:rPr lang="en-US" altLang="en-US" smtClean="0"/>
              <a:pPr>
                <a:defRPr/>
              </a:pPr>
              <a:t>‹#›</a:t>
            </a:fld>
            <a:endParaRPr lang="en-US" altLang="en-US"/>
          </a:p>
        </p:txBody>
      </p:sp>
    </p:spTree>
    <p:extLst>
      <p:ext uri="{BB962C8B-B14F-4D97-AF65-F5344CB8AC3E}">
        <p14:creationId xmlns:p14="http://schemas.microsoft.com/office/powerpoint/2010/main" val="2162042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EF3E8E0-8FB5-4624-83D3-36AFD3EEF77B}" type="slidenum">
              <a:rPr lang="en-US" altLang="en-US" smtClean="0"/>
              <a:pPr>
                <a:defRPr/>
              </a:pPr>
              <a:t>‹#›</a:t>
            </a:fld>
            <a:endParaRPr lang="en-US" altLang="en-US"/>
          </a:p>
        </p:txBody>
      </p:sp>
    </p:spTree>
    <p:extLst>
      <p:ext uri="{BB962C8B-B14F-4D97-AF65-F5344CB8AC3E}">
        <p14:creationId xmlns:p14="http://schemas.microsoft.com/office/powerpoint/2010/main" val="316412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C7D18-F91D-484B-9E88-90AE69C43158}" type="datetime1">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98CBB19-C132-4D47-81A5-D32BA9F4D0BB}" type="slidenum">
              <a:rPr lang="en-US" altLang="en-US" smtClean="0"/>
              <a:pPr>
                <a:defRPr/>
              </a:pPr>
              <a:t>‹#›</a:t>
            </a:fld>
            <a:endParaRPr lang="en-US" altLang="en-US" dirty="0"/>
          </a:p>
        </p:txBody>
      </p:sp>
    </p:spTree>
    <p:extLst>
      <p:ext uri="{BB962C8B-B14F-4D97-AF65-F5344CB8AC3E}">
        <p14:creationId xmlns:p14="http://schemas.microsoft.com/office/powerpoint/2010/main" val="245698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4DB89452-3139-4B08-9740-9A96DCE62464}" type="slidenum">
              <a:rPr lang="en-US" altLang="en-US" smtClean="0"/>
              <a:pPr>
                <a:defRPr/>
              </a:pPr>
              <a:t>‹#›</a:t>
            </a:fld>
            <a:endParaRPr lang="en-US" altLang="en-US"/>
          </a:p>
        </p:txBody>
      </p:sp>
    </p:spTree>
    <p:extLst>
      <p:ext uri="{BB962C8B-B14F-4D97-AF65-F5344CB8AC3E}">
        <p14:creationId xmlns:p14="http://schemas.microsoft.com/office/powerpoint/2010/main" val="32500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FBB1E68D-C1E1-4336-A455-209EE641E9B4}" type="slidenum">
              <a:rPr lang="en-US" altLang="en-US" smtClean="0"/>
              <a:pPr>
                <a:defRPr/>
              </a:pPr>
              <a:t>‹#›</a:t>
            </a:fld>
            <a:endParaRPr lang="en-US" altLang="en-US"/>
          </a:p>
        </p:txBody>
      </p:sp>
    </p:spTree>
    <p:extLst>
      <p:ext uri="{BB962C8B-B14F-4D97-AF65-F5344CB8AC3E}">
        <p14:creationId xmlns:p14="http://schemas.microsoft.com/office/powerpoint/2010/main" val="305507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8DEB2BBC-0909-452F-ABD4-E4582CCE8FEF}" type="slidenum">
              <a:rPr lang="en-US" altLang="en-US" smtClean="0"/>
              <a:pPr>
                <a:defRPr/>
              </a:pPr>
              <a:t>‹#›</a:t>
            </a:fld>
            <a:endParaRPr lang="en-US" altLang="en-US"/>
          </a:p>
        </p:txBody>
      </p:sp>
    </p:spTree>
    <p:extLst>
      <p:ext uri="{BB962C8B-B14F-4D97-AF65-F5344CB8AC3E}">
        <p14:creationId xmlns:p14="http://schemas.microsoft.com/office/powerpoint/2010/main" val="321658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13153F99-9BD6-4DD3-9B78-C97FAFD1DD86}" type="slidenum">
              <a:rPr lang="en-US" altLang="en-US" smtClean="0"/>
              <a:pPr>
                <a:defRPr/>
              </a:pPr>
              <a:t>‹#›</a:t>
            </a:fld>
            <a:endParaRPr lang="en-US" altLang="en-US"/>
          </a:p>
        </p:txBody>
      </p:sp>
    </p:spTree>
    <p:extLst>
      <p:ext uri="{BB962C8B-B14F-4D97-AF65-F5344CB8AC3E}">
        <p14:creationId xmlns:p14="http://schemas.microsoft.com/office/powerpoint/2010/main" val="218820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B6A4D914-7839-4144-BD64-FB56AA3CBE6F}" type="slidenum">
              <a:rPr lang="en-US" altLang="en-US" smtClean="0"/>
              <a:pPr>
                <a:defRPr/>
              </a:pPr>
              <a:t>‹#›</a:t>
            </a:fld>
            <a:endParaRPr lang="en-US" altLang="en-US"/>
          </a:p>
        </p:txBody>
      </p:sp>
    </p:spTree>
    <p:extLst>
      <p:ext uri="{BB962C8B-B14F-4D97-AF65-F5344CB8AC3E}">
        <p14:creationId xmlns:p14="http://schemas.microsoft.com/office/powerpoint/2010/main" val="185477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a:defRPr/>
            </a:pPr>
            <a:fld id="{92E093B7-888D-49BB-9D24-524B7412011B}" type="slidenum">
              <a:rPr lang="en-US" altLang="en-US" smtClean="0"/>
              <a:pPr>
                <a:defRPr/>
              </a:pPr>
              <a:t>‹#›</a:t>
            </a:fld>
            <a:endParaRPr lang="en-US" altLang="en-US"/>
          </a:p>
        </p:txBody>
      </p:sp>
    </p:spTree>
    <p:extLst>
      <p:ext uri="{BB962C8B-B14F-4D97-AF65-F5344CB8AC3E}">
        <p14:creationId xmlns:p14="http://schemas.microsoft.com/office/powerpoint/2010/main" val="216417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pPr>
              <a:defRPr/>
            </a:pPr>
            <a:endParaRPr lang="en-US" alt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defRPr/>
            </a:pPr>
            <a:endParaRPr lang="en-US" alt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a:defRPr/>
            </a:pPr>
            <a:fld id="{1DEFB6BC-8C58-4615-AFA7-9B7D31A44B21}" type="slidenum">
              <a:rPr lang="en-US" altLang="en-US" smtClean="0"/>
              <a:pPr>
                <a:defRPr/>
              </a:pPr>
              <a:t>‹#›</a:t>
            </a:fld>
            <a:endParaRPr lang="en-US" altLang="en-US"/>
          </a:p>
        </p:txBody>
      </p:sp>
    </p:spTree>
    <p:extLst>
      <p:ext uri="{BB962C8B-B14F-4D97-AF65-F5344CB8AC3E}">
        <p14:creationId xmlns:p14="http://schemas.microsoft.com/office/powerpoint/2010/main" val="31464986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F8A6BB-1745-4B6B-9AB7-C9D5C96A04F0}" type="datetime1">
              <a:rPr lang="en-US" smtClean="0"/>
              <a:t>10/15/2025</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pPr>
              <a:defRPr/>
            </a:pPr>
            <a:fld id="{0423D112-7D65-4649-80FA-90B956CCC16D}" type="slidenum">
              <a:rPr lang="en-US" altLang="en-US" smtClean="0"/>
              <a:pPr>
                <a:defRPr/>
              </a:pPr>
              <a:t>‹#›</a:t>
            </a:fld>
            <a:endParaRPr lang="en-US" altLang="en-US"/>
          </a:p>
        </p:txBody>
      </p:sp>
    </p:spTree>
    <p:extLst>
      <p:ext uri="{BB962C8B-B14F-4D97-AF65-F5344CB8AC3E}">
        <p14:creationId xmlns:p14="http://schemas.microsoft.com/office/powerpoint/2010/main" val="3747128300"/>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hyperlink" Target="https://onlinepgc-my.sharepoint.com/:w:/g/personal/usman_akbar_ucp_edu_pk/ERkLL_ZTg7dNkHuL7aDkS0sBWq0ZDUj0kYKIsis9l8FzMw?e=iqX1T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00F6B18-749A-4EB8-A6E7-077ACF8AA07E}"/>
              </a:ext>
            </a:extLst>
          </p:cNvPr>
          <p:cNvSpPr>
            <a:spLocks noGrp="1"/>
          </p:cNvSpPr>
          <p:nvPr>
            <p:ph type="ctrTitle"/>
          </p:nvPr>
        </p:nvSpPr>
        <p:spPr/>
        <p:txBody>
          <a:bodyPr/>
          <a:lstStyle/>
          <a:p>
            <a:pPr algn="r"/>
            <a:r>
              <a:rPr lang="en-US" dirty="0"/>
              <a:t>Professional Practices</a:t>
            </a:r>
            <a:br>
              <a:rPr lang="en-US" dirty="0"/>
            </a:br>
            <a:r>
              <a:rPr lang="en-US" sz="4000" dirty="0"/>
              <a:t>Week 3</a:t>
            </a:r>
            <a:br>
              <a:rPr lang="en-US" dirty="0"/>
            </a:br>
            <a:r>
              <a:rPr lang="en-US" dirty="0"/>
              <a:t> </a:t>
            </a:r>
            <a:endParaRPr lang="en-PK" dirty="0"/>
          </a:p>
        </p:txBody>
      </p:sp>
      <p:sp>
        <p:nvSpPr>
          <p:cNvPr id="9" name="Subtitle 8">
            <a:extLst>
              <a:ext uri="{FF2B5EF4-FFF2-40B4-BE49-F238E27FC236}">
                <a16:creationId xmlns:a16="http://schemas.microsoft.com/office/drawing/2014/main" id="{DB80CA03-03AB-43A1-BDC7-301EEC60A38A}"/>
              </a:ext>
            </a:extLst>
          </p:cNvPr>
          <p:cNvSpPr>
            <a:spLocks noGrp="1"/>
          </p:cNvSpPr>
          <p:nvPr>
            <p:ph type="subTitle" idx="1"/>
          </p:nvPr>
        </p:nvSpPr>
        <p:spPr>
          <a:xfrm>
            <a:off x="667512" y="4206876"/>
            <a:ext cx="10782300" cy="1645920"/>
          </a:xfrm>
        </p:spPr>
        <p:txBody>
          <a:bodyPr>
            <a:normAutofit fontScale="77500" lnSpcReduction="20000"/>
          </a:bodyPr>
          <a:lstStyle/>
          <a:p>
            <a:pPr algn="r"/>
            <a:r>
              <a:rPr lang="en-US" dirty="0"/>
              <a:t>Lectures by Maham Noor</a:t>
            </a:r>
          </a:p>
          <a:p>
            <a:pPr algn="r"/>
            <a:r>
              <a:rPr lang="en-US" dirty="0"/>
              <a:t>Lecturer</a:t>
            </a:r>
          </a:p>
          <a:p>
            <a:pPr algn="r"/>
            <a:r>
              <a:rPr lang="en-US" dirty="0"/>
              <a:t>FOIT-SE </a:t>
            </a:r>
          </a:p>
          <a:p>
            <a:pPr algn="r"/>
            <a:r>
              <a:rPr lang="en-US" dirty="0"/>
              <a:t>University of Central Punjab</a:t>
            </a:r>
          </a:p>
          <a:p>
            <a:endParaRPr lang="en-PK" dirty="0"/>
          </a:p>
        </p:txBody>
      </p:sp>
      <p:sp>
        <p:nvSpPr>
          <p:cNvPr id="4" name="Slide Number Placeholder 3">
            <a:extLst>
              <a:ext uri="{FF2B5EF4-FFF2-40B4-BE49-F238E27FC236}">
                <a16:creationId xmlns:a16="http://schemas.microsoft.com/office/drawing/2014/main" id="{FD132534-1F68-4492-97D7-40C42FDBE3A1}"/>
              </a:ext>
            </a:extLst>
          </p:cNvPr>
          <p:cNvSpPr>
            <a:spLocks noGrp="1"/>
          </p:cNvSpPr>
          <p:nvPr>
            <p:ph type="sldNum" sz="quarter" idx="12"/>
          </p:nvPr>
        </p:nvSpPr>
        <p:spPr/>
        <p:txBody>
          <a:bodyPr/>
          <a:lstStyle/>
          <a:p>
            <a:pPr>
              <a:defRPr/>
            </a:pPr>
            <a:fld id="{D98CBB19-C132-4D47-81A5-D32BA9F4D0BB}" type="slidenum">
              <a:rPr lang="en-US" altLang="en-US" smtClean="0"/>
              <a:pPr>
                <a:defRPr/>
              </a:pPr>
              <a:t>1</a:t>
            </a:fld>
            <a:endParaRPr lang="en-US" altLang="en-US" dirty="0"/>
          </a:p>
        </p:txBody>
      </p:sp>
    </p:spTree>
    <p:extLst>
      <p:ext uri="{BB962C8B-B14F-4D97-AF65-F5344CB8AC3E}">
        <p14:creationId xmlns:p14="http://schemas.microsoft.com/office/powerpoint/2010/main" val="2607369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3FF0-CE2B-4F4A-8C23-1FF67BBB95C3}"/>
              </a:ext>
            </a:extLst>
          </p:cNvPr>
          <p:cNvSpPr>
            <a:spLocks noGrp="1"/>
          </p:cNvSpPr>
          <p:nvPr>
            <p:ph type="title"/>
          </p:nvPr>
        </p:nvSpPr>
        <p:spPr/>
        <p:txBody>
          <a:bodyPr/>
          <a:lstStyle/>
          <a:p>
            <a:r>
              <a:rPr lang="en-US" dirty="0"/>
              <a:t>Benefits of Certification</a:t>
            </a:r>
            <a:endParaRPr lang="en-PK" dirty="0"/>
          </a:p>
        </p:txBody>
      </p:sp>
      <p:sp>
        <p:nvSpPr>
          <p:cNvPr id="4" name="Slide Number Placeholder 3">
            <a:extLst>
              <a:ext uri="{FF2B5EF4-FFF2-40B4-BE49-F238E27FC236}">
                <a16:creationId xmlns:a16="http://schemas.microsoft.com/office/drawing/2014/main" id="{AAABD972-2ADF-400B-98E4-8F336B24A1CF}"/>
              </a:ext>
            </a:extLst>
          </p:cNvPr>
          <p:cNvSpPr>
            <a:spLocks noGrp="1"/>
          </p:cNvSpPr>
          <p:nvPr>
            <p:ph type="sldNum" sz="quarter" idx="12"/>
          </p:nvPr>
        </p:nvSpPr>
        <p:spPr/>
        <p:txBody>
          <a:bodyPr/>
          <a:lstStyle/>
          <a:p>
            <a:pPr>
              <a:defRPr/>
            </a:pPr>
            <a:fld id="{D98CBB19-C132-4D47-81A5-D32BA9F4D0BB}" type="slidenum">
              <a:rPr lang="en-US" altLang="en-US" smtClean="0"/>
              <a:pPr>
                <a:defRPr/>
              </a:pPr>
              <a:t>10</a:t>
            </a:fld>
            <a:endParaRPr lang="en-US" altLang="en-US" dirty="0"/>
          </a:p>
        </p:txBody>
      </p:sp>
      <p:sp>
        <p:nvSpPr>
          <p:cNvPr id="5" name="Rectangle 1">
            <a:extLst>
              <a:ext uri="{FF2B5EF4-FFF2-40B4-BE49-F238E27FC236}">
                <a16:creationId xmlns:a16="http://schemas.microsoft.com/office/drawing/2014/main" id="{15EAA05C-B574-42ED-B562-2179479CBF93}"/>
              </a:ext>
            </a:extLst>
          </p:cNvPr>
          <p:cNvSpPr>
            <a:spLocks noGrp="1" noChangeArrowheads="1"/>
          </p:cNvSpPr>
          <p:nvPr>
            <p:ph idx="1"/>
          </p:nvPr>
        </p:nvSpPr>
        <p:spPr bwMode="auto">
          <a:xfrm>
            <a:off x="676656" y="2555942"/>
            <a:ext cx="108581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eaLnBrk="0" fontAlgn="base" hangingPunct="0">
              <a:lnSpc>
                <a:spcPct val="100000"/>
              </a:lnSpc>
              <a:spcBef>
                <a:spcPct val="0"/>
              </a:spcBef>
              <a:spcAft>
                <a:spcPct val="0"/>
              </a:spcAft>
              <a:buAutoNum type="arabicPeriod"/>
            </a:pPr>
            <a:r>
              <a:rPr kumimoji="0" lang="en-PK" altLang="en-PK" sz="2800" i="0" u="none" strike="noStrike" cap="none" normalizeH="0" baseline="0" dirty="0">
                <a:ln>
                  <a:noFill/>
                </a:ln>
                <a:solidFill>
                  <a:schemeClr val="tx1"/>
                </a:solidFill>
                <a:effectLst/>
                <a:cs typeface="Arial" panose="020B0604020202020204" pitchFamily="34" charset="0"/>
              </a:rPr>
              <a:t>Improves Credibility and Trust</a:t>
            </a:r>
            <a:endParaRPr kumimoji="0" lang="en-US" altLang="en-PK" sz="2800" i="0" u="none" strike="noStrike" cap="none" normalizeH="0" baseline="0" dirty="0">
              <a:ln>
                <a:noFill/>
              </a:ln>
              <a:solidFill>
                <a:schemeClr val="tx1"/>
              </a:solidFill>
              <a:effectLst/>
              <a:cs typeface="Arial" panose="020B0604020202020204" pitchFamily="34" charset="0"/>
            </a:endParaRPr>
          </a:p>
          <a:p>
            <a:pPr marL="514350" indent="-514350" eaLnBrk="0" fontAlgn="base" hangingPunct="0">
              <a:lnSpc>
                <a:spcPct val="100000"/>
              </a:lnSpc>
              <a:spcBef>
                <a:spcPct val="0"/>
              </a:spcBef>
              <a:spcAft>
                <a:spcPct val="0"/>
              </a:spcAft>
              <a:buAutoNum type="arabicPeriod"/>
            </a:pPr>
            <a:r>
              <a:rPr kumimoji="0" lang="en-PK" altLang="en-PK" sz="2800" i="0" u="none" strike="noStrike" cap="none" normalizeH="0" baseline="0" dirty="0">
                <a:ln>
                  <a:noFill/>
                </a:ln>
                <a:solidFill>
                  <a:schemeClr val="tx1"/>
                </a:solidFill>
                <a:effectLst/>
                <a:cs typeface="Arial" panose="020B0604020202020204" pitchFamily="34" charset="0"/>
              </a:rPr>
              <a:t>Ensures Quality and Consistency</a:t>
            </a:r>
            <a:endParaRPr kumimoji="0" lang="en-US" altLang="en-PK" sz="2800" i="0" u="none" strike="noStrike" cap="none" normalizeH="0" baseline="0" dirty="0">
              <a:ln>
                <a:noFill/>
              </a:ln>
              <a:solidFill>
                <a:schemeClr val="tx1"/>
              </a:solidFill>
              <a:effectLst/>
              <a:cs typeface="Arial" panose="020B0604020202020204" pitchFamily="34" charset="0"/>
            </a:endParaRPr>
          </a:p>
          <a:p>
            <a:pPr marL="514350" indent="-514350" eaLnBrk="0" fontAlgn="base" hangingPunct="0">
              <a:lnSpc>
                <a:spcPct val="100000"/>
              </a:lnSpc>
              <a:spcBef>
                <a:spcPct val="0"/>
              </a:spcBef>
              <a:spcAft>
                <a:spcPct val="0"/>
              </a:spcAft>
              <a:buAutoNum type="arabicPeriod"/>
            </a:pPr>
            <a:r>
              <a:rPr kumimoji="0" lang="en-PK" altLang="en-PK" sz="2800" i="0" u="none" strike="noStrike" cap="none" normalizeH="0" baseline="0" dirty="0">
                <a:ln>
                  <a:noFill/>
                </a:ln>
                <a:solidFill>
                  <a:schemeClr val="tx1"/>
                </a:solidFill>
                <a:effectLst/>
                <a:cs typeface="Arial" panose="020B0604020202020204" pitchFamily="34" charset="0"/>
              </a:rPr>
              <a:t>Enhances Career Opportunities</a:t>
            </a:r>
            <a:endParaRPr kumimoji="0" lang="en-US" altLang="en-PK" sz="2800" i="0" u="none" strike="noStrike" cap="none" normalizeH="0" baseline="0" dirty="0">
              <a:ln>
                <a:noFill/>
              </a:ln>
              <a:solidFill>
                <a:schemeClr val="tx1"/>
              </a:solidFill>
              <a:effectLst/>
              <a:cs typeface="Arial" panose="020B0604020202020204" pitchFamily="34" charset="0"/>
            </a:endParaRPr>
          </a:p>
          <a:p>
            <a:pPr marL="514350" indent="-514350" eaLnBrk="0" fontAlgn="base" hangingPunct="0">
              <a:lnSpc>
                <a:spcPct val="100000"/>
              </a:lnSpc>
              <a:spcBef>
                <a:spcPct val="0"/>
              </a:spcBef>
              <a:spcAft>
                <a:spcPct val="0"/>
              </a:spcAft>
              <a:buAutoNum type="arabicPeriod"/>
            </a:pPr>
            <a:r>
              <a:rPr kumimoji="0" lang="en-PK" altLang="en-PK" sz="2800" i="0" u="none" strike="noStrike" cap="none" normalizeH="0" baseline="0" dirty="0">
                <a:ln>
                  <a:noFill/>
                </a:ln>
                <a:solidFill>
                  <a:schemeClr val="tx1"/>
                </a:solidFill>
                <a:effectLst/>
                <a:cs typeface="Arial" panose="020B0604020202020204" pitchFamily="34" charset="0"/>
              </a:rPr>
              <a:t>Demonstrates Professionalism and Ethics</a:t>
            </a:r>
            <a:endParaRPr kumimoji="0" lang="en-US" altLang="en-PK" sz="2800" i="0" u="none" strike="noStrike" cap="none" normalizeH="0" baseline="0" dirty="0">
              <a:ln>
                <a:noFill/>
              </a:ln>
              <a:solidFill>
                <a:schemeClr val="tx1"/>
              </a:solidFill>
              <a:effectLst/>
              <a:cs typeface="Arial" panose="020B0604020202020204" pitchFamily="34" charset="0"/>
            </a:endParaRPr>
          </a:p>
          <a:p>
            <a:pPr marL="514350" indent="-514350" eaLnBrk="0" fontAlgn="base" hangingPunct="0">
              <a:lnSpc>
                <a:spcPct val="100000"/>
              </a:lnSpc>
              <a:spcBef>
                <a:spcPct val="0"/>
              </a:spcBef>
              <a:spcAft>
                <a:spcPct val="0"/>
              </a:spcAft>
              <a:buAutoNum type="arabicPeriod"/>
            </a:pPr>
            <a:r>
              <a:rPr kumimoji="0" lang="en-PK" altLang="en-PK" sz="2800" i="0" u="none" strike="noStrike" cap="none" normalizeH="0" baseline="0" dirty="0">
                <a:ln>
                  <a:noFill/>
                </a:ln>
                <a:solidFill>
                  <a:schemeClr val="tx1"/>
                </a:solidFill>
                <a:effectLst/>
                <a:cs typeface="Arial" panose="020B0604020202020204" pitchFamily="34" charset="0"/>
              </a:rPr>
              <a:t>Increases Market Competitiveness</a:t>
            </a:r>
            <a:endParaRPr lang="en-US" altLang="en-PK" sz="2800" dirty="0">
              <a:solidFill>
                <a:schemeClr val="tx1"/>
              </a:solidFill>
              <a:cs typeface="Arial" panose="020B0604020202020204" pitchFamily="34" charset="0"/>
            </a:endParaRPr>
          </a:p>
          <a:p>
            <a:pPr marL="514350" indent="-514350" eaLnBrk="0" fontAlgn="base" hangingPunct="0">
              <a:lnSpc>
                <a:spcPct val="100000"/>
              </a:lnSpc>
              <a:spcBef>
                <a:spcPct val="0"/>
              </a:spcBef>
              <a:spcAft>
                <a:spcPct val="0"/>
              </a:spcAft>
              <a:buAutoNum type="arabicPeriod"/>
            </a:pPr>
            <a:r>
              <a:rPr kumimoji="0" lang="en-PK" altLang="en-PK" sz="2800" i="0" u="none" strike="noStrike" cap="none" normalizeH="0" baseline="0" dirty="0">
                <a:ln>
                  <a:noFill/>
                </a:ln>
                <a:solidFill>
                  <a:schemeClr val="tx1"/>
                </a:solidFill>
                <a:effectLst/>
                <a:cs typeface="Arial" panose="020B0604020202020204" pitchFamily="34" charset="0"/>
              </a:rPr>
              <a:t>Builds Customer Confidence</a:t>
            </a:r>
          </a:p>
        </p:txBody>
      </p:sp>
    </p:spTree>
    <p:extLst>
      <p:ext uri="{BB962C8B-B14F-4D97-AF65-F5344CB8AC3E}">
        <p14:creationId xmlns:p14="http://schemas.microsoft.com/office/powerpoint/2010/main" val="263469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4224-A44A-4E06-8613-40021B5AB503}"/>
              </a:ext>
            </a:extLst>
          </p:cNvPr>
          <p:cNvSpPr>
            <a:spLocks noGrp="1"/>
          </p:cNvSpPr>
          <p:nvPr>
            <p:ph type="title"/>
          </p:nvPr>
        </p:nvSpPr>
        <p:spPr/>
        <p:txBody>
          <a:bodyPr/>
          <a:lstStyle/>
          <a:p>
            <a:r>
              <a:rPr lang="en-US" dirty="0"/>
              <a:t>Types of Certification </a:t>
            </a:r>
            <a:endParaRPr lang="en-PK" dirty="0"/>
          </a:p>
        </p:txBody>
      </p:sp>
      <p:sp>
        <p:nvSpPr>
          <p:cNvPr id="3" name="Content Placeholder 2">
            <a:extLst>
              <a:ext uri="{FF2B5EF4-FFF2-40B4-BE49-F238E27FC236}">
                <a16:creationId xmlns:a16="http://schemas.microsoft.com/office/drawing/2014/main" id="{73005B8E-5BF6-421D-969E-C18539F8AE01}"/>
              </a:ext>
            </a:extLst>
          </p:cNvPr>
          <p:cNvSpPr>
            <a:spLocks noGrp="1"/>
          </p:cNvSpPr>
          <p:nvPr>
            <p:ph idx="1"/>
          </p:nvPr>
        </p:nvSpPr>
        <p:spPr>
          <a:xfrm>
            <a:off x="676656" y="2362200"/>
            <a:ext cx="10753725" cy="3415665"/>
          </a:xfrm>
        </p:spPr>
        <p:txBody>
          <a:bodyPr/>
          <a:lstStyle/>
          <a:p>
            <a:pPr marL="457200" indent="-457200">
              <a:buFont typeface="+mj-lt"/>
              <a:buAutoNum type="arabicPeriod"/>
            </a:pPr>
            <a:r>
              <a:rPr lang="en-US" dirty="0"/>
              <a:t>Professional Certification </a:t>
            </a:r>
          </a:p>
          <a:p>
            <a:pPr marL="457200" indent="-457200">
              <a:buFont typeface="+mj-lt"/>
              <a:buAutoNum type="arabicPeriod"/>
            </a:pPr>
            <a:r>
              <a:rPr lang="en-US" dirty="0"/>
              <a:t>Product certification </a:t>
            </a:r>
          </a:p>
          <a:p>
            <a:pPr marL="457200" indent="-457200">
              <a:buFont typeface="+mj-lt"/>
              <a:buAutoNum type="arabicPeriod"/>
            </a:pPr>
            <a:r>
              <a:rPr lang="en-US" dirty="0"/>
              <a:t>Process certification </a:t>
            </a:r>
          </a:p>
          <a:p>
            <a:pPr marL="457200" indent="-457200">
              <a:buFont typeface="+mj-lt"/>
              <a:buAutoNum type="arabicPeriod"/>
            </a:pPr>
            <a:r>
              <a:rPr lang="en-US" dirty="0"/>
              <a:t>Academic and educational certification </a:t>
            </a:r>
          </a:p>
          <a:p>
            <a:endParaRPr lang="en-US" dirty="0"/>
          </a:p>
          <a:p>
            <a:endParaRPr lang="en-US" dirty="0"/>
          </a:p>
        </p:txBody>
      </p:sp>
      <p:sp>
        <p:nvSpPr>
          <p:cNvPr id="4" name="Slide Number Placeholder 3">
            <a:extLst>
              <a:ext uri="{FF2B5EF4-FFF2-40B4-BE49-F238E27FC236}">
                <a16:creationId xmlns:a16="http://schemas.microsoft.com/office/drawing/2014/main" id="{85F2AA20-E39B-41B4-AF9A-767DBB3FE586}"/>
              </a:ext>
            </a:extLst>
          </p:cNvPr>
          <p:cNvSpPr>
            <a:spLocks noGrp="1"/>
          </p:cNvSpPr>
          <p:nvPr>
            <p:ph type="sldNum" sz="quarter" idx="12"/>
          </p:nvPr>
        </p:nvSpPr>
        <p:spPr/>
        <p:txBody>
          <a:bodyPr/>
          <a:lstStyle/>
          <a:p>
            <a:pPr>
              <a:defRPr/>
            </a:pPr>
            <a:fld id="{D98CBB19-C132-4D47-81A5-D32BA9F4D0BB}" type="slidenum">
              <a:rPr lang="en-US" altLang="en-US" smtClean="0"/>
              <a:pPr>
                <a:defRPr/>
              </a:pPr>
              <a:t>11</a:t>
            </a:fld>
            <a:endParaRPr lang="en-US" altLang="en-US" dirty="0"/>
          </a:p>
        </p:txBody>
      </p:sp>
    </p:spTree>
    <p:extLst>
      <p:ext uri="{BB962C8B-B14F-4D97-AF65-F5344CB8AC3E}">
        <p14:creationId xmlns:p14="http://schemas.microsoft.com/office/powerpoint/2010/main" val="61388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0086-53DA-4CE9-8C0A-E4EE72DF245D}"/>
              </a:ext>
            </a:extLst>
          </p:cNvPr>
          <p:cNvSpPr>
            <a:spLocks noGrp="1"/>
          </p:cNvSpPr>
          <p:nvPr>
            <p:ph type="title"/>
          </p:nvPr>
        </p:nvSpPr>
        <p:spPr/>
        <p:txBody>
          <a:bodyPr/>
          <a:lstStyle/>
          <a:p>
            <a:r>
              <a:rPr lang="en-US" dirty="0"/>
              <a:t>1. Professional Certification</a:t>
            </a:r>
            <a:br>
              <a:rPr lang="en-US" dirty="0"/>
            </a:br>
            <a:endParaRPr lang="en-PK" dirty="0"/>
          </a:p>
        </p:txBody>
      </p:sp>
      <p:sp>
        <p:nvSpPr>
          <p:cNvPr id="3" name="Content Placeholder 2">
            <a:extLst>
              <a:ext uri="{FF2B5EF4-FFF2-40B4-BE49-F238E27FC236}">
                <a16:creationId xmlns:a16="http://schemas.microsoft.com/office/drawing/2014/main" id="{CA42E0BA-8834-4363-8E7C-D41C80302F53}"/>
              </a:ext>
            </a:extLst>
          </p:cNvPr>
          <p:cNvSpPr>
            <a:spLocks noGrp="1"/>
          </p:cNvSpPr>
          <p:nvPr>
            <p:ph idx="1"/>
          </p:nvPr>
        </p:nvSpPr>
        <p:spPr>
          <a:xfrm>
            <a:off x="719137" y="2618558"/>
            <a:ext cx="10753725" cy="3766185"/>
          </a:xfrm>
        </p:spPr>
        <p:txBody>
          <a:bodyPr/>
          <a:lstStyle/>
          <a:p>
            <a:r>
              <a:rPr lang="en-US" dirty="0"/>
              <a:t>These are earned by individuals to prove their knowledge and skills in a specific profession or field.</a:t>
            </a:r>
            <a:br>
              <a:rPr lang="en-US" dirty="0"/>
            </a:br>
            <a:r>
              <a:rPr lang="en-US" b="1" dirty="0"/>
              <a:t>Examples:</a:t>
            </a:r>
            <a:endParaRPr lang="en-US" dirty="0"/>
          </a:p>
          <a:p>
            <a:pPr>
              <a:buFont typeface="Arial" panose="020B0604020202020204" pitchFamily="34" charset="0"/>
              <a:buChar char="•"/>
            </a:pPr>
            <a:r>
              <a:rPr lang="en-US" dirty="0"/>
              <a:t>Microsoft Certified Solutions Expert (MCSE) – for IT professionals</a:t>
            </a:r>
          </a:p>
          <a:p>
            <a:pPr>
              <a:buFont typeface="Arial" panose="020B0604020202020204" pitchFamily="34" charset="0"/>
              <a:buChar char="•"/>
            </a:pPr>
            <a:r>
              <a:rPr lang="en-US" dirty="0"/>
              <a:t>Cisco Certified Network Associate (CCNA) – for networking experts</a:t>
            </a:r>
          </a:p>
          <a:p>
            <a:pPr>
              <a:buFont typeface="Arial" panose="020B0604020202020204" pitchFamily="34" charset="0"/>
              <a:buChar char="•"/>
            </a:pPr>
            <a:r>
              <a:rPr lang="en-US" dirty="0"/>
              <a:t>Certified Public Accountant (CPA) – for accountants</a:t>
            </a:r>
          </a:p>
          <a:p>
            <a:endParaRPr lang="en-PK" dirty="0"/>
          </a:p>
        </p:txBody>
      </p:sp>
      <p:sp>
        <p:nvSpPr>
          <p:cNvPr id="4" name="Slide Number Placeholder 3">
            <a:extLst>
              <a:ext uri="{FF2B5EF4-FFF2-40B4-BE49-F238E27FC236}">
                <a16:creationId xmlns:a16="http://schemas.microsoft.com/office/drawing/2014/main" id="{5BC45B72-5FBD-4320-857D-454542928B26}"/>
              </a:ext>
            </a:extLst>
          </p:cNvPr>
          <p:cNvSpPr>
            <a:spLocks noGrp="1"/>
          </p:cNvSpPr>
          <p:nvPr>
            <p:ph type="sldNum" sz="quarter" idx="12"/>
          </p:nvPr>
        </p:nvSpPr>
        <p:spPr/>
        <p:txBody>
          <a:bodyPr/>
          <a:lstStyle/>
          <a:p>
            <a:pPr>
              <a:defRPr/>
            </a:pPr>
            <a:fld id="{D98CBB19-C132-4D47-81A5-D32BA9F4D0BB}" type="slidenum">
              <a:rPr lang="en-US" altLang="en-US" smtClean="0"/>
              <a:pPr>
                <a:defRPr/>
              </a:pPr>
              <a:t>12</a:t>
            </a:fld>
            <a:endParaRPr lang="en-US" altLang="en-US" dirty="0"/>
          </a:p>
        </p:txBody>
      </p:sp>
    </p:spTree>
    <p:extLst>
      <p:ext uri="{BB962C8B-B14F-4D97-AF65-F5344CB8AC3E}">
        <p14:creationId xmlns:p14="http://schemas.microsoft.com/office/powerpoint/2010/main" val="3450397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619C-0269-47DE-BA71-DA44580C1CE3}"/>
              </a:ext>
            </a:extLst>
          </p:cNvPr>
          <p:cNvSpPr>
            <a:spLocks noGrp="1"/>
          </p:cNvSpPr>
          <p:nvPr>
            <p:ph type="title"/>
          </p:nvPr>
        </p:nvSpPr>
        <p:spPr/>
        <p:txBody>
          <a:bodyPr/>
          <a:lstStyle/>
          <a:p>
            <a:r>
              <a:rPr lang="en-US" dirty="0"/>
              <a:t>Product Certification</a:t>
            </a:r>
            <a:endParaRPr lang="en-PK" dirty="0"/>
          </a:p>
        </p:txBody>
      </p:sp>
      <p:sp>
        <p:nvSpPr>
          <p:cNvPr id="3" name="Content Placeholder 2">
            <a:extLst>
              <a:ext uri="{FF2B5EF4-FFF2-40B4-BE49-F238E27FC236}">
                <a16:creationId xmlns:a16="http://schemas.microsoft.com/office/drawing/2014/main" id="{B3ED467A-00A1-4F8A-A66D-E5D51E35A0C7}"/>
              </a:ext>
            </a:extLst>
          </p:cNvPr>
          <p:cNvSpPr>
            <a:spLocks noGrp="1"/>
          </p:cNvSpPr>
          <p:nvPr>
            <p:ph idx="1"/>
          </p:nvPr>
        </p:nvSpPr>
        <p:spPr>
          <a:xfrm>
            <a:off x="676656" y="2514600"/>
            <a:ext cx="10753725" cy="3263265"/>
          </a:xfrm>
        </p:spPr>
        <p:txBody>
          <a:bodyPr/>
          <a:lstStyle/>
          <a:p>
            <a:r>
              <a:rPr lang="en-US" dirty="0"/>
              <a:t>Given to products that meet certain safety, quality, or performance standards set by recognized authorities.</a:t>
            </a:r>
            <a:br>
              <a:rPr lang="en-US" dirty="0"/>
            </a:br>
            <a:r>
              <a:rPr lang="en-US" b="1" dirty="0"/>
              <a:t>Examples:</a:t>
            </a:r>
            <a:endParaRPr lang="en-US" dirty="0"/>
          </a:p>
          <a:p>
            <a:pPr>
              <a:buFont typeface="Arial" panose="020B0604020202020204" pitchFamily="34" charset="0"/>
              <a:buChar char="•"/>
            </a:pPr>
            <a:r>
              <a:rPr lang="en-US" dirty="0"/>
              <a:t>CE Mark – shows compliance with European safety standards</a:t>
            </a:r>
          </a:p>
          <a:p>
            <a:pPr>
              <a:buFont typeface="Arial" panose="020B0604020202020204" pitchFamily="34" charset="0"/>
              <a:buChar char="•"/>
            </a:pPr>
            <a:r>
              <a:rPr lang="en-US" dirty="0"/>
              <a:t>UL Certification – ensures product electrical safety in the U.S.</a:t>
            </a:r>
          </a:p>
          <a:p>
            <a:pPr>
              <a:buFont typeface="Arial" panose="020B0604020202020204" pitchFamily="34" charset="0"/>
              <a:buChar char="•"/>
            </a:pPr>
            <a:r>
              <a:rPr lang="en-US" dirty="0"/>
              <a:t>ISO 9001 – ensures product quality management</a:t>
            </a:r>
          </a:p>
          <a:p>
            <a:endParaRPr lang="en-PK" dirty="0"/>
          </a:p>
        </p:txBody>
      </p:sp>
      <p:sp>
        <p:nvSpPr>
          <p:cNvPr id="4" name="Slide Number Placeholder 3">
            <a:extLst>
              <a:ext uri="{FF2B5EF4-FFF2-40B4-BE49-F238E27FC236}">
                <a16:creationId xmlns:a16="http://schemas.microsoft.com/office/drawing/2014/main" id="{249742CE-D3DE-4B21-9A72-84895E12CA14}"/>
              </a:ext>
            </a:extLst>
          </p:cNvPr>
          <p:cNvSpPr>
            <a:spLocks noGrp="1"/>
          </p:cNvSpPr>
          <p:nvPr>
            <p:ph type="sldNum" sz="quarter" idx="12"/>
          </p:nvPr>
        </p:nvSpPr>
        <p:spPr/>
        <p:txBody>
          <a:bodyPr/>
          <a:lstStyle/>
          <a:p>
            <a:pPr>
              <a:defRPr/>
            </a:pPr>
            <a:fld id="{D98CBB19-C132-4D47-81A5-D32BA9F4D0BB}" type="slidenum">
              <a:rPr lang="en-US" altLang="en-US" smtClean="0"/>
              <a:pPr>
                <a:defRPr/>
              </a:pPr>
              <a:t>13</a:t>
            </a:fld>
            <a:endParaRPr lang="en-US" altLang="en-US" dirty="0"/>
          </a:p>
        </p:txBody>
      </p:sp>
    </p:spTree>
    <p:extLst>
      <p:ext uri="{BB962C8B-B14F-4D97-AF65-F5344CB8AC3E}">
        <p14:creationId xmlns:p14="http://schemas.microsoft.com/office/powerpoint/2010/main" val="253150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E146-89B1-41EF-A29C-D093C89625A0}"/>
              </a:ext>
            </a:extLst>
          </p:cNvPr>
          <p:cNvSpPr>
            <a:spLocks noGrp="1"/>
          </p:cNvSpPr>
          <p:nvPr>
            <p:ph type="title"/>
          </p:nvPr>
        </p:nvSpPr>
        <p:spPr/>
        <p:txBody>
          <a:bodyPr/>
          <a:lstStyle/>
          <a:p>
            <a:r>
              <a:rPr lang="en-US" dirty="0"/>
              <a:t>Process Certification </a:t>
            </a:r>
            <a:endParaRPr lang="en-PK" dirty="0"/>
          </a:p>
        </p:txBody>
      </p:sp>
      <p:sp>
        <p:nvSpPr>
          <p:cNvPr id="3" name="Content Placeholder 2">
            <a:extLst>
              <a:ext uri="{FF2B5EF4-FFF2-40B4-BE49-F238E27FC236}">
                <a16:creationId xmlns:a16="http://schemas.microsoft.com/office/drawing/2014/main" id="{80BB82FC-6207-4BA5-A09C-E68525405DF0}"/>
              </a:ext>
            </a:extLst>
          </p:cNvPr>
          <p:cNvSpPr>
            <a:spLocks noGrp="1"/>
          </p:cNvSpPr>
          <p:nvPr>
            <p:ph idx="1"/>
          </p:nvPr>
        </p:nvSpPr>
        <p:spPr>
          <a:xfrm>
            <a:off x="676656" y="2362200"/>
            <a:ext cx="10753725" cy="3415665"/>
          </a:xfrm>
        </p:spPr>
        <p:txBody>
          <a:bodyPr/>
          <a:lstStyle/>
          <a:p>
            <a:r>
              <a:rPr lang="en-US" dirty="0"/>
              <a:t>Awarded to organizations that follow international standards in their management and operations.</a:t>
            </a:r>
            <a:br>
              <a:rPr lang="en-US" dirty="0"/>
            </a:br>
            <a:r>
              <a:rPr lang="en-US" b="1" dirty="0"/>
              <a:t>Examples:</a:t>
            </a:r>
            <a:endParaRPr lang="en-US" dirty="0"/>
          </a:p>
          <a:p>
            <a:pPr>
              <a:buFont typeface="Arial" panose="020B0604020202020204" pitchFamily="34" charset="0"/>
              <a:buChar char="•"/>
            </a:pPr>
            <a:r>
              <a:rPr lang="en-US" dirty="0"/>
              <a:t>ISO 9001 – Quality Management System</a:t>
            </a:r>
          </a:p>
          <a:p>
            <a:pPr>
              <a:buFont typeface="Arial" panose="020B0604020202020204" pitchFamily="34" charset="0"/>
              <a:buChar char="•"/>
            </a:pPr>
            <a:r>
              <a:rPr lang="en-US" dirty="0"/>
              <a:t>ISO 27001 – Information Security Management System</a:t>
            </a:r>
          </a:p>
          <a:p>
            <a:pPr>
              <a:buFont typeface="Arial" panose="020B0604020202020204" pitchFamily="34" charset="0"/>
              <a:buChar char="•"/>
            </a:pPr>
            <a:r>
              <a:rPr lang="en-US" dirty="0"/>
              <a:t>CMMI Level 5 – Process improvement and software quality</a:t>
            </a:r>
          </a:p>
          <a:p>
            <a:endParaRPr lang="en-PK" b="1" dirty="0"/>
          </a:p>
        </p:txBody>
      </p:sp>
      <p:sp>
        <p:nvSpPr>
          <p:cNvPr id="4" name="Slide Number Placeholder 3">
            <a:extLst>
              <a:ext uri="{FF2B5EF4-FFF2-40B4-BE49-F238E27FC236}">
                <a16:creationId xmlns:a16="http://schemas.microsoft.com/office/drawing/2014/main" id="{7911B5C8-C1BE-4134-AB86-FA015F80B4E8}"/>
              </a:ext>
            </a:extLst>
          </p:cNvPr>
          <p:cNvSpPr>
            <a:spLocks noGrp="1"/>
          </p:cNvSpPr>
          <p:nvPr>
            <p:ph type="sldNum" sz="quarter" idx="12"/>
          </p:nvPr>
        </p:nvSpPr>
        <p:spPr/>
        <p:txBody>
          <a:bodyPr/>
          <a:lstStyle/>
          <a:p>
            <a:pPr>
              <a:defRPr/>
            </a:pPr>
            <a:fld id="{D98CBB19-C132-4D47-81A5-D32BA9F4D0BB}" type="slidenum">
              <a:rPr lang="en-US" altLang="en-US" smtClean="0"/>
              <a:pPr>
                <a:defRPr/>
              </a:pPr>
              <a:t>14</a:t>
            </a:fld>
            <a:endParaRPr lang="en-US" altLang="en-US" dirty="0"/>
          </a:p>
        </p:txBody>
      </p:sp>
    </p:spTree>
    <p:extLst>
      <p:ext uri="{BB962C8B-B14F-4D97-AF65-F5344CB8AC3E}">
        <p14:creationId xmlns:p14="http://schemas.microsoft.com/office/powerpoint/2010/main" val="89903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2705-C5D1-4EC2-ADD9-5C4E3A4E41B3}"/>
              </a:ext>
            </a:extLst>
          </p:cNvPr>
          <p:cNvSpPr>
            <a:spLocks noGrp="1"/>
          </p:cNvSpPr>
          <p:nvPr>
            <p:ph type="title"/>
          </p:nvPr>
        </p:nvSpPr>
        <p:spPr>
          <a:xfrm>
            <a:off x="657224" y="499533"/>
            <a:ext cx="10772775" cy="1253067"/>
          </a:xfrm>
        </p:spPr>
        <p:txBody>
          <a:bodyPr/>
          <a:lstStyle/>
          <a:p>
            <a:r>
              <a:rPr lang="en-US" dirty="0"/>
              <a:t>Academic Certification 	</a:t>
            </a:r>
            <a:endParaRPr lang="en-PK" dirty="0"/>
          </a:p>
        </p:txBody>
      </p:sp>
      <p:sp>
        <p:nvSpPr>
          <p:cNvPr id="3" name="Content Placeholder 2">
            <a:extLst>
              <a:ext uri="{FF2B5EF4-FFF2-40B4-BE49-F238E27FC236}">
                <a16:creationId xmlns:a16="http://schemas.microsoft.com/office/drawing/2014/main" id="{69D783DF-D1B2-4C41-BB84-234E5EEDBA75}"/>
              </a:ext>
            </a:extLst>
          </p:cNvPr>
          <p:cNvSpPr>
            <a:spLocks noGrp="1"/>
          </p:cNvSpPr>
          <p:nvPr>
            <p:ph idx="1"/>
          </p:nvPr>
        </p:nvSpPr>
        <p:spPr>
          <a:xfrm>
            <a:off x="676656" y="2362200"/>
            <a:ext cx="10753725" cy="3415665"/>
          </a:xfrm>
        </p:spPr>
        <p:txBody>
          <a:bodyPr/>
          <a:lstStyle/>
          <a:p>
            <a:r>
              <a:rPr lang="en-US" dirty="0"/>
              <a:t>Issued by educational institutions to confirm successful completion of a course or program.</a:t>
            </a:r>
            <a:br>
              <a:rPr lang="en-US" dirty="0"/>
            </a:br>
            <a:r>
              <a:rPr lang="en-US" b="1" dirty="0"/>
              <a:t>Examples:</a:t>
            </a:r>
            <a:endParaRPr lang="en-US" dirty="0"/>
          </a:p>
          <a:p>
            <a:pPr>
              <a:buFont typeface="Arial" panose="020B0604020202020204" pitchFamily="34" charset="0"/>
              <a:buChar char="•"/>
            </a:pPr>
            <a:r>
              <a:rPr lang="en-US" dirty="0"/>
              <a:t>Bachelor’s Degree Certificate</a:t>
            </a:r>
          </a:p>
          <a:p>
            <a:pPr>
              <a:buFont typeface="Arial" panose="020B0604020202020204" pitchFamily="34" charset="0"/>
              <a:buChar char="•"/>
            </a:pPr>
            <a:r>
              <a:rPr lang="en-US" dirty="0"/>
              <a:t>Diploma in Software Engineering</a:t>
            </a:r>
          </a:p>
          <a:p>
            <a:pPr>
              <a:buFont typeface="Arial" panose="020B0604020202020204" pitchFamily="34" charset="0"/>
              <a:buChar char="•"/>
            </a:pPr>
            <a:r>
              <a:rPr lang="en-US" dirty="0"/>
              <a:t>Certificate of Completion (Coursera, Udemy, etc.)</a:t>
            </a:r>
          </a:p>
          <a:p>
            <a:endParaRPr lang="en-PK" dirty="0"/>
          </a:p>
        </p:txBody>
      </p:sp>
      <p:sp>
        <p:nvSpPr>
          <p:cNvPr id="4" name="Slide Number Placeholder 3">
            <a:extLst>
              <a:ext uri="{FF2B5EF4-FFF2-40B4-BE49-F238E27FC236}">
                <a16:creationId xmlns:a16="http://schemas.microsoft.com/office/drawing/2014/main" id="{AB8F594E-9697-4AC1-8CCD-E4131695E058}"/>
              </a:ext>
            </a:extLst>
          </p:cNvPr>
          <p:cNvSpPr>
            <a:spLocks noGrp="1"/>
          </p:cNvSpPr>
          <p:nvPr>
            <p:ph type="sldNum" sz="quarter" idx="12"/>
          </p:nvPr>
        </p:nvSpPr>
        <p:spPr/>
        <p:txBody>
          <a:bodyPr/>
          <a:lstStyle/>
          <a:p>
            <a:pPr>
              <a:defRPr/>
            </a:pPr>
            <a:fld id="{D98CBB19-C132-4D47-81A5-D32BA9F4D0BB}" type="slidenum">
              <a:rPr lang="en-US" altLang="en-US" smtClean="0"/>
              <a:pPr>
                <a:defRPr/>
              </a:pPr>
              <a:t>15</a:t>
            </a:fld>
            <a:endParaRPr lang="en-US" altLang="en-US" dirty="0"/>
          </a:p>
        </p:txBody>
      </p:sp>
    </p:spTree>
    <p:extLst>
      <p:ext uri="{BB962C8B-B14F-4D97-AF65-F5344CB8AC3E}">
        <p14:creationId xmlns:p14="http://schemas.microsoft.com/office/powerpoint/2010/main" val="217301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a:extLst>
              <a:ext uri="{FF2B5EF4-FFF2-40B4-BE49-F238E27FC236}">
                <a16:creationId xmlns:a16="http://schemas.microsoft.com/office/drawing/2014/main" id="{719E7CB8-47FF-561A-98BB-F1BEDC3E098F}"/>
              </a:ext>
            </a:extLst>
          </p:cNvPr>
          <p:cNvSpPr>
            <a:spLocks noGrp="1" noChangeArrowheads="1"/>
          </p:cNvSpPr>
          <p:nvPr>
            <p:ph type="ctrTitle"/>
          </p:nvPr>
        </p:nvSpPr>
        <p:spPr/>
        <p:txBody>
          <a:bodyPr>
            <a:normAutofit/>
          </a:bodyPr>
          <a:lstStyle/>
          <a:p>
            <a:r>
              <a:rPr lang="en-US" altLang="en-US" sz="5400" dirty="0"/>
              <a:t>Code of Ethics for Software Engineering</a:t>
            </a:r>
            <a:br>
              <a:rPr lang="en-US" altLang="en-US" sz="5400" dirty="0"/>
            </a:br>
            <a:r>
              <a:rPr lang="en-US" altLang="en-US" sz="5400" dirty="0"/>
              <a:t> </a:t>
            </a:r>
            <a:br>
              <a:rPr lang="en-US" altLang="en-US" sz="4000" dirty="0"/>
            </a:br>
            <a:r>
              <a:rPr lang="en-US" altLang="en-US" sz="4000" dirty="0"/>
              <a:t>Book: Ethics for Information Age (</a:t>
            </a:r>
            <a:r>
              <a:rPr lang="en-US" sz="4000" dirty="0"/>
              <a:t>Chapter 09)</a:t>
            </a:r>
            <a:endParaRPr lang="en-US" altLang="en-US" sz="4000" dirty="0"/>
          </a:p>
        </p:txBody>
      </p:sp>
      <p:sp>
        <p:nvSpPr>
          <p:cNvPr id="8196" name="Rectangle 1028">
            <a:extLst>
              <a:ext uri="{FF2B5EF4-FFF2-40B4-BE49-F238E27FC236}">
                <a16:creationId xmlns:a16="http://schemas.microsoft.com/office/drawing/2014/main" id="{8BF54800-63FE-6938-D452-94D94252EAE6}"/>
              </a:ext>
            </a:extLst>
          </p:cNvPr>
          <p:cNvSpPr>
            <a:spLocks noChangeArrowheads="1"/>
          </p:cNvSpPr>
          <p:nvPr/>
        </p:nvSpPr>
        <p:spPr bwMode="auto">
          <a:xfrm>
            <a:off x="7981950" y="5705475"/>
            <a:ext cx="7940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algn="ctr" eaLnBrk="1" hangingPunct="1">
              <a:spcBef>
                <a:spcPct val="20000"/>
              </a:spcBef>
              <a:buClr>
                <a:schemeClr val="accent1"/>
              </a:buClr>
            </a:pPr>
            <a:endParaRPr lang="en-US" altLang="en-US" sz="2800">
              <a:latin typeface="Tahoma" panose="020B0604030504040204" pitchFamily="34" charset="0"/>
            </a:endParaRPr>
          </a:p>
        </p:txBody>
      </p:sp>
    </p:spTree>
    <p:extLst>
      <p:ext uri="{BB962C8B-B14F-4D97-AF65-F5344CB8AC3E}">
        <p14:creationId xmlns:p14="http://schemas.microsoft.com/office/powerpoint/2010/main" val="206661669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Professional Ethics</a:t>
            </a:r>
          </a:p>
        </p:txBody>
      </p:sp>
      <p:sp>
        <p:nvSpPr>
          <p:cNvPr id="3" name="Content Placeholder 2"/>
          <p:cNvSpPr>
            <a:spLocks noGrp="1"/>
          </p:cNvSpPr>
          <p:nvPr>
            <p:ph idx="1"/>
          </p:nvPr>
        </p:nvSpPr>
        <p:spPr>
          <a:xfrm>
            <a:off x="676657" y="2011680"/>
            <a:ext cx="9686544" cy="3766185"/>
          </a:xfrm>
        </p:spPr>
        <p:txBody>
          <a:bodyPr>
            <a:noAutofit/>
          </a:bodyPr>
          <a:lstStyle/>
          <a:p>
            <a:pPr marL="0" indent="0">
              <a:buNone/>
            </a:pPr>
            <a:r>
              <a:rPr lang="en-US" sz="2800" b="1" dirty="0">
                <a:solidFill>
                  <a:schemeClr val="accent1">
                    <a:lumMod val="75000"/>
                  </a:schemeClr>
                </a:solidFill>
              </a:rPr>
              <a:t>What is a Code of Ethics?</a:t>
            </a:r>
          </a:p>
          <a:p>
            <a:r>
              <a:rPr lang="en-US" sz="2800" dirty="0"/>
              <a:t>A </a:t>
            </a:r>
            <a:r>
              <a:rPr lang="en-US" sz="2800" b="1" dirty="0"/>
              <a:t>Code of Ethics</a:t>
            </a:r>
            <a:r>
              <a:rPr lang="en-US" sz="2800" dirty="0"/>
              <a:t> is a set of principles that guide professionals in making moral decisions and maintaining integrity.</a:t>
            </a:r>
          </a:p>
          <a:p>
            <a:r>
              <a:rPr lang="en-US" sz="2800" dirty="0"/>
              <a:t>It helps ensure that professionals </a:t>
            </a:r>
            <a:r>
              <a:rPr lang="en-US" sz="2800" b="1" dirty="0"/>
              <a:t>act responsibly, honestly, and fairly</a:t>
            </a:r>
            <a:r>
              <a:rPr lang="en-US" sz="2800" dirty="0"/>
              <a:t> toward society, clients, and colleagues.</a:t>
            </a:r>
          </a:p>
        </p:txBody>
      </p:sp>
      <p:sp>
        <p:nvSpPr>
          <p:cNvPr id="4" name="Slide Number Placeholder 3"/>
          <p:cNvSpPr>
            <a:spLocks noGrp="1"/>
          </p:cNvSpPr>
          <p:nvPr>
            <p:ph type="sldNum" sz="quarter" idx="12"/>
          </p:nvPr>
        </p:nvSpPr>
        <p:spPr/>
        <p:txBody>
          <a:bodyPr/>
          <a:lstStyle/>
          <a:p>
            <a:pPr>
              <a:defRPr/>
            </a:pPr>
            <a:fld id="{D98CBB19-C132-4D47-81A5-D32BA9F4D0BB}" type="slidenum">
              <a:rPr lang="en-US" altLang="en-US" smtClean="0"/>
              <a:pPr>
                <a:defRPr/>
              </a:pPr>
              <a:t>17</a:t>
            </a:fld>
            <a:endParaRPr lang="en-US" altLang="en-US" dirty="0"/>
          </a:p>
        </p:txBody>
      </p:sp>
    </p:spTree>
    <p:extLst>
      <p:ext uri="{BB962C8B-B14F-4D97-AF65-F5344CB8AC3E}">
        <p14:creationId xmlns:p14="http://schemas.microsoft.com/office/powerpoint/2010/main" val="190398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89CC-36A4-4A31-8823-5F6C3C590CEE}"/>
              </a:ext>
            </a:extLst>
          </p:cNvPr>
          <p:cNvSpPr>
            <a:spLocks noGrp="1"/>
          </p:cNvSpPr>
          <p:nvPr>
            <p:ph type="title"/>
          </p:nvPr>
        </p:nvSpPr>
        <p:spPr/>
        <p:txBody>
          <a:bodyPr/>
          <a:lstStyle/>
          <a:p>
            <a:r>
              <a:rPr lang="en-US" sz="5400" dirty="0">
                <a:solidFill>
                  <a:schemeClr val="accent1">
                    <a:lumMod val="75000"/>
                  </a:schemeClr>
                </a:solidFill>
              </a:rPr>
              <a:t>Purpose of Professional Codes</a:t>
            </a:r>
            <a:endParaRPr lang="en-PK" dirty="0"/>
          </a:p>
        </p:txBody>
      </p:sp>
      <p:sp>
        <p:nvSpPr>
          <p:cNvPr id="3" name="Content Placeholder 2">
            <a:extLst>
              <a:ext uri="{FF2B5EF4-FFF2-40B4-BE49-F238E27FC236}">
                <a16:creationId xmlns:a16="http://schemas.microsoft.com/office/drawing/2014/main" id="{3A8C1AE9-8B45-4FE3-B211-5BD948881A31}"/>
              </a:ext>
            </a:extLst>
          </p:cNvPr>
          <p:cNvSpPr>
            <a:spLocks noGrp="1"/>
          </p:cNvSpPr>
          <p:nvPr>
            <p:ph idx="1"/>
          </p:nvPr>
        </p:nvSpPr>
        <p:spPr>
          <a:xfrm>
            <a:off x="676656" y="2667000"/>
            <a:ext cx="10753725" cy="3110865"/>
          </a:xfrm>
        </p:spPr>
        <p:txBody>
          <a:bodyPr/>
          <a:lstStyle/>
          <a:p>
            <a:pPr marL="457200" indent="-457200">
              <a:buFont typeface="+mj-lt"/>
              <a:buAutoNum type="arabicPeriod"/>
            </a:pPr>
            <a:r>
              <a:rPr lang="en-US" sz="2400" dirty="0"/>
              <a:t>To protect the </a:t>
            </a:r>
            <a:r>
              <a:rPr lang="en-US" sz="2400" b="1" dirty="0"/>
              <a:t>public</a:t>
            </a:r>
            <a:r>
              <a:rPr lang="en-US" sz="2400" dirty="0"/>
              <a:t> and maintain </a:t>
            </a:r>
            <a:r>
              <a:rPr lang="en-US" sz="2400" b="1" dirty="0"/>
              <a:t>trust</a:t>
            </a:r>
            <a:r>
              <a:rPr lang="en-US" sz="2400" dirty="0"/>
              <a:t> in the profession.</a:t>
            </a:r>
          </a:p>
          <a:p>
            <a:pPr marL="457200" indent="-457200">
              <a:buFont typeface="+mj-lt"/>
              <a:buAutoNum type="arabicPeriod"/>
            </a:pPr>
            <a:r>
              <a:rPr lang="en-US" sz="2400" dirty="0"/>
              <a:t>To </a:t>
            </a:r>
            <a:r>
              <a:rPr lang="en-US" sz="2400" b="1" dirty="0"/>
              <a:t>define expected behavior</a:t>
            </a:r>
            <a:r>
              <a:rPr lang="en-US" sz="2400" dirty="0"/>
              <a:t> beyond legal obligations.</a:t>
            </a:r>
          </a:p>
          <a:p>
            <a:pPr marL="457200" indent="-457200">
              <a:buFont typeface="+mj-lt"/>
              <a:buAutoNum type="arabicPeriod"/>
            </a:pPr>
            <a:r>
              <a:rPr lang="en-US" sz="2400" dirty="0"/>
              <a:t>To help in </a:t>
            </a:r>
            <a:r>
              <a:rPr lang="en-US" sz="2400" b="1" dirty="0"/>
              <a:t>ethical decision-making</a:t>
            </a:r>
            <a:r>
              <a:rPr lang="en-US" sz="2400" dirty="0"/>
              <a:t> when facing dilemmas.</a:t>
            </a:r>
          </a:p>
          <a:p>
            <a:pPr marL="457200" indent="-457200">
              <a:buFont typeface="+mj-lt"/>
              <a:buAutoNum type="arabicPeriod"/>
            </a:pPr>
            <a:r>
              <a:rPr lang="en-US" sz="2400" dirty="0"/>
              <a:t>To </a:t>
            </a:r>
            <a:r>
              <a:rPr lang="en-US" sz="2400" b="1" dirty="0"/>
              <a:t>maintain professionalism</a:t>
            </a:r>
            <a:r>
              <a:rPr lang="en-US" sz="2400" dirty="0"/>
              <a:t> and promote accountability.</a:t>
            </a:r>
          </a:p>
          <a:p>
            <a:endParaRPr lang="en-PK" dirty="0"/>
          </a:p>
        </p:txBody>
      </p:sp>
      <p:sp>
        <p:nvSpPr>
          <p:cNvPr id="4" name="Slide Number Placeholder 3">
            <a:extLst>
              <a:ext uri="{FF2B5EF4-FFF2-40B4-BE49-F238E27FC236}">
                <a16:creationId xmlns:a16="http://schemas.microsoft.com/office/drawing/2014/main" id="{C506E3CE-472F-41C3-8F15-82F0EB6FF885}"/>
              </a:ext>
            </a:extLst>
          </p:cNvPr>
          <p:cNvSpPr>
            <a:spLocks noGrp="1"/>
          </p:cNvSpPr>
          <p:nvPr>
            <p:ph type="sldNum" sz="quarter" idx="12"/>
          </p:nvPr>
        </p:nvSpPr>
        <p:spPr/>
        <p:txBody>
          <a:bodyPr/>
          <a:lstStyle/>
          <a:p>
            <a:pPr>
              <a:defRPr/>
            </a:pPr>
            <a:fld id="{D98CBB19-C132-4D47-81A5-D32BA9F4D0BB}" type="slidenum">
              <a:rPr lang="en-US" altLang="en-US" smtClean="0"/>
              <a:pPr>
                <a:defRPr/>
              </a:pPr>
              <a:t>18</a:t>
            </a:fld>
            <a:endParaRPr lang="en-US" altLang="en-US" dirty="0"/>
          </a:p>
        </p:txBody>
      </p:sp>
    </p:spTree>
    <p:extLst>
      <p:ext uri="{BB962C8B-B14F-4D97-AF65-F5344CB8AC3E}">
        <p14:creationId xmlns:p14="http://schemas.microsoft.com/office/powerpoint/2010/main" val="355329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2EC1-1F62-4B15-8CD6-B92B6146C456}"/>
              </a:ext>
            </a:extLst>
          </p:cNvPr>
          <p:cNvSpPr>
            <a:spLocks noGrp="1"/>
          </p:cNvSpPr>
          <p:nvPr>
            <p:ph type="title"/>
          </p:nvPr>
        </p:nvSpPr>
        <p:spPr/>
        <p:txBody>
          <a:bodyPr/>
          <a:lstStyle/>
          <a:p>
            <a:r>
              <a:rPr lang="en-US" sz="5400" dirty="0">
                <a:solidFill>
                  <a:schemeClr val="accent1">
                    <a:lumMod val="75000"/>
                  </a:schemeClr>
                </a:solidFill>
              </a:rPr>
              <a:t>Examples of Codes of Ethics</a:t>
            </a:r>
            <a:br>
              <a:rPr lang="en-US" sz="5400" dirty="0">
                <a:solidFill>
                  <a:schemeClr val="accent1">
                    <a:lumMod val="75000"/>
                  </a:schemeClr>
                </a:solidFill>
              </a:rPr>
            </a:br>
            <a:endParaRPr lang="en-PK" dirty="0"/>
          </a:p>
        </p:txBody>
      </p:sp>
      <p:sp>
        <p:nvSpPr>
          <p:cNvPr id="3" name="Content Placeholder 2">
            <a:extLst>
              <a:ext uri="{FF2B5EF4-FFF2-40B4-BE49-F238E27FC236}">
                <a16:creationId xmlns:a16="http://schemas.microsoft.com/office/drawing/2014/main" id="{2EC13B46-4D16-4D49-892B-7E1B1A66B364}"/>
              </a:ext>
            </a:extLst>
          </p:cNvPr>
          <p:cNvSpPr>
            <a:spLocks noGrp="1"/>
          </p:cNvSpPr>
          <p:nvPr>
            <p:ph idx="1"/>
          </p:nvPr>
        </p:nvSpPr>
        <p:spPr>
          <a:xfrm>
            <a:off x="676656" y="2819400"/>
            <a:ext cx="10753725" cy="2958465"/>
          </a:xfrm>
        </p:spPr>
        <p:txBody>
          <a:bodyPr/>
          <a:lstStyle/>
          <a:p>
            <a:r>
              <a:rPr lang="en-US" sz="2400" dirty="0"/>
              <a:t>IEEE Code of Ethics (for engineers)</a:t>
            </a:r>
          </a:p>
          <a:p>
            <a:r>
              <a:rPr lang="en-US" sz="2400" dirty="0"/>
              <a:t>ACM Code of Ethics (for computing professionals)</a:t>
            </a:r>
          </a:p>
          <a:p>
            <a:r>
              <a:rPr lang="en-US" sz="2400" b="1" dirty="0"/>
              <a:t>Software Engineering Code of Ethics</a:t>
            </a:r>
            <a:r>
              <a:rPr lang="en-US" sz="2400" dirty="0"/>
              <a:t> (jointly by IEEE-CS &amp; ACM)</a:t>
            </a:r>
          </a:p>
          <a:p>
            <a:endParaRPr lang="en-PK" dirty="0"/>
          </a:p>
        </p:txBody>
      </p:sp>
      <p:sp>
        <p:nvSpPr>
          <p:cNvPr id="4" name="Slide Number Placeholder 3">
            <a:extLst>
              <a:ext uri="{FF2B5EF4-FFF2-40B4-BE49-F238E27FC236}">
                <a16:creationId xmlns:a16="http://schemas.microsoft.com/office/drawing/2014/main" id="{D9646803-5992-4B20-904A-18A0E0BB47DE}"/>
              </a:ext>
            </a:extLst>
          </p:cNvPr>
          <p:cNvSpPr>
            <a:spLocks noGrp="1"/>
          </p:cNvSpPr>
          <p:nvPr>
            <p:ph type="sldNum" sz="quarter" idx="12"/>
          </p:nvPr>
        </p:nvSpPr>
        <p:spPr/>
        <p:txBody>
          <a:bodyPr/>
          <a:lstStyle/>
          <a:p>
            <a:pPr>
              <a:defRPr/>
            </a:pPr>
            <a:fld id="{D98CBB19-C132-4D47-81A5-D32BA9F4D0BB}" type="slidenum">
              <a:rPr lang="en-US" altLang="en-US" smtClean="0"/>
              <a:pPr>
                <a:defRPr/>
              </a:pPr>
              <a:t>19</a:t>
            </a:fld>
            <a:endParaRPr lang="en-US" altLang="en-US" dirty="0"/>
          </a:p>
        </p:txBody>
      </p:sp>
    </p:spTree>
    <p:extLst>
      <p:ext uri="{BB962C8B-B14F-4D97-AF65-F5344CB8AC3E}">
        <p14:creationId xmlns:p14="http://schemas.microsoft.com/office/powerpoint/2010/main" val="371225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54BF-5DA4-477F-B33D-175660FA1D8A}"/>
              </a:ext>
            </a:extLst>
          </p:cNvPr>
          <p:cNvSpPr>
            <a:spLocks noGrp="1"/>
          </p:cNvSpPr>
          <p:nvPr>
            <p:ph type="title"/>
          </p:nvPr>
        </p:nvSpPr>
        <p:spPr/>
        <p:txBody>
          <a:bodyPr/>
          <a:lstStyle/>
          <a:p>
            <a:r>
              <a:rPr lang="en-US" dirty="0"/>
              <a:t>This week </a:t>
            </a:r>
            <a:endParaRPr lang="en-PK" dirty="0"/>
          </a:p>
        </p:txBody>
      </p:sp>
      <p:sp>
        <p:nvSpPr>
          <p:cNvPr id="4" name="Slide Number Placeholder 3">
            <a:extLst>
              <a:ext uri="{FF2B5EF4-FFF2-40B4-BE49-F238E27FC236}">
                <a16:creationId xmlns:a16="http://schemas.microsoft.com/office/drawing/2014/main" id="{FFD9230F-7933-469F-A146-0C9699FFAF57}"/>
              </a:ext>
            </a:extLst>
          </p:cNvPr>
          <p:cNvSpPr>
            <a:spLocks noGrp="1"/>
          </p:cNvSpPr>
          <p:nvPr>
            <p:ph type="sldNum" sz="quarter" idx="12"/>
          </p:nvPr>
        </p:nvSpPr>
        <p:spPr/>
        <p:txBody>
          <a:bodyPr/>
          <a:lstStyle/>
          <a:p>
            <a:pPr>
              <a:defRPr/>
            </a:pPr>
            <a:fld id="{D98CBB19-C132-4D47-81A5-D32BA9F4D0BB}" type="slidenum">
              <a:rPr lang="en-US" altLang="en-US" smtClean="0"/>
              <a:pPr>
                <a:defRPr/>
              </a:pPr>
              <a:t>2</a:t>
            </a:fld>
            <a:endParaRPr lang="en-US" altLang="en-US" dirty="0"/>
          </a:p>
        </p:txBody>
      </p:sp>
      <p:graphicFrame>
        <p:nvGraphicFramePr>
          <p:cNvPr id="11" name="Table 10">
            <a:extLst>
              <a:ext uri="{FF2B5EF4-FFF2-40B4-BE49-F238E27FC236}">
                <a16:creationId xmlns:a16="http://schemas.microsoft.com/office/drawing/2014/main" id="{17A3FBAC-E653-4B6E-803E-7A1EF0B7342F}"/>
              </a:ext>
            </a:extLst>
          </p:cNvPr>
          <p:cNvGraphicFramePr>
            <a:graphicFrameLocks noGrp="1"/>
          </p:cNvGraphicFramePr>
          <p:nvPr>
            <p:extLst>
              <p:ext uri="{D42A27DB-BD31-4B8C-83A1-F6EECF244321}">
                <p14:modId xmlns:p14="http://schemas.microsoft.com/office/powerpoint/2010/main" val="1360738285"/>
              </p:ext>
            </p:extLst>
          </p:nvPr>
        </p:nvGraphicFramePr>
        <p:xfrm>
          <a:off x="478346" y="1905000"/>
          <a:ext cx="10799254" cy="4558665"/>
        </p:xfrm>
        <a:graphic>
          <a:graphicData uri="http://schemas.openxmlformats.org/drawingml/2006/table">
            <a:tbl>
              <a:tblPr firstRow="1" firstCol="1" lastRow="1" lastCol="1" bandRow="1" bandCol="1">
                <a:tableStyleId>{5C22544A-7EE6-4342-B048-85BDC9FD1C3A}</a:tableStyleId>
              </a:tblPr>
              <a:tblGrid>
                <a:gridCol w="969454">
                  <a:extLst>
                    <a:ext uri="{9D8B030D-6E8A-4147-A177-3AD203B41FA5}">
                      <a16:colId xmlns:a16="http://schemas.microsoft.com/office/drawing/2014/main" val="1710605160"/>
                    </a:ext>
                  </a:extLst>
                </a:gridCol>
                <a:gridCol w="1371600">
                  <a:extLst>
                    <a:ext uri="{9D8B030D-6E8A-4147-A177-3AD203B41FA5}">
                      <a16:colId xmlns:a16="http://schemas.microsoft.com/office/drawing/2014/main" val="1517129063"/>
                    </a:ext>
                  </a:extLst>
                </a:gridCol>
                <a:gridCol w="4114800">
                  <a:extLst>
                    <a:ext uri="{9D8B030D-6E8A-4147-A177-3AD203B41FA5}">
                      <a16:colId xmlns:a16="http://schemas.microsoft.com/office/drawing/2014/main" val="755272068"/>
                    </a:ext>
                  </a:extLst>
                </a:gridCol>
                <a:gridCol w="1219200">
                  <a:extLst>
                    <a:ext uri="{9D8B030D-6E8A-4147-A177-3AD203B41FA5}">
                      <a16:colId xmlns:a16="http://schemas.microsoft.com/office/drawing/2014/main" val="317622602"/>
                    </a:ext>
                  </a:extLst>
                </a:gridCol>
                <a:gridCol w="1600200">
                  <a:extLst>
                    <a:ext uri="{9D8B030D-6E8A-4147-A177-3AD203B41FA5}">
                      <a16:colId xmlns:a16="http://schemas.microsoft.com/office/drawing/2014/main" val="1205288648"/>
                    </a:ext>
                  </a:extLst>
                </a:gridCol>
                <a:gridCol w="1524000">
                  <a:extLst>
                    <a:ext uri="{9D8B030D-6E8A-4147-A177-3AD203B41FA5}">
                      <a16:colId xmlns:a16="http://schemas.microsoft.com/office/drawing/2014/main" val="907913626"/>
                    </a:ext>
                  </a:extLst>
                </a:gridCol>
              </a:tblGrid>
              <a:tr h="0">
                <a:tc>
                  <a:txBody>
                    <a:bodyPr/>
                    <a:lstStyle/>
                    <a:p>
                      <a:pPr algn="l"/>
                      <a:r>
                        <a:rPr lang="en-US" sz="1800" dirty="0">
                          <a:effectLst/>
                          <a:latin typeface="Times New Roman" panose="02020603050405020304" pitchFamily="18" charset="0"/>
                          <a:ea typeface="Times New Roman" panose="02020603050405020304" pitchFamily="18" charset="0"/>
                        </a:rPr>
                        <a:t>Week</a:t>
                      </a:r>
                      <a:endParaRPr lang="en-PK"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dirty="0">
                          <a:effectLst/>
                          <a:latin typeface="Times New Roman" panose="02020603050405020304" pitchFamily="18" charset="0"/>
                          <a:ea typeface="Times New Roman" panose="02020603050405020304" pitchFamily="18" charset="0"/>
                        </a:rPr>
                        <a:t>Lecture no.</a:t>
                      </a:r>
                      <a:endParaRPr lang="en-PK"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dirty="0">
                          <a:effectLst/>
                          <a:latin typeface="Times New Roman" panose="02020603050405020304" pitchFamily="18" charset="0"/>
                          <a:ea typeface="Times New Roman" panose="02020603050405020304" pitchFamily="18" charset="0"/>
                        </a:rPr>
                        <a:t>Contents</a:t>
                      </a:r>
                      <a:endParaRPr lang="en-PK"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dirty="0">
                          <a:effectLst/>
                          <a:latin typeface="Times New Roman" panose="02020603050405020304" pitchFamily="18" charset="0"/>
                          <a:ea typeface="Times New Roman" panose="02020603050405020304" pitchFamily="18" charset="0"/>
                        </a:rPr>
                        <a:t>Book</a:t>
                      </a:r>
                      <a:endParaRPr lang="en-PK"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dirty="0">
                          <a:effectLst/>
                          <a:latin typeface="Times New Roman" panose="02020603050405020304" pitchFamily="18" charset="0"/>
                          <a:ea typeface="Times New Roman" panose="02020603050405020304" pitchFamily="18" charset="0"/>
                        </a:rPr>
                        <a:t>Assessment this week </a:t>
                      </a:r>
                      <a:endParaRPr lang="en-PK"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effectLst/>
                          <a:latin typeface="Times New Roman" panose="02020603050405020304" pitchFamily="18" charset="0"/>
                          <a:ea typeface="Times New Roman" panose="02020603050405020304" pitchFamily="18" charset="0"/>
                        </a:rPr>
                        <a:t>CLO covered</a:t>
                      </a:r>
                      <a:endParaRPr lang="en-PK"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67145062"/>
                  </a:ext>
                </a:extLst>
              </a:tr>
              <a:tr h="0">
                <a:tc rowSpan="2">
                  <a:txBody>
                    <a:bodyPr/>
                    <a:lstStyle/>
                    <a:p>
                      <a:pPr algn="l"/>
                      <a:r>
                        <a:rPr lang="en-US" sz="1800">
                          <a:effectLst/>
                        </a:rPr>
                        <a:t>2</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dirty="0">
                          <a:effectLst/>
                        </a:rPr>
                        <a:t>Lec#3:</a:t>
                      </a:r>
                      <a:endParaRPr lang="en-PK" sz="1800" dirty="0">
                        <a:effectLst/>
                      </a:endParaRPr>
                    </a:p>
                    <a:p>
                      <a:pPr algn="l"/>
                      <a:r>
                        <a:rPr lang="en-US" sz="1800" dirty="0">
                          <a:effectLst/>
                        </a:rPr>
                        <a:t> </a:t>
                      </a:r>
                      <a:endParaRPr lang="en-PK"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dirty="0">
                          <a:effectLst/>
                        </a:rPr>
                        <a:t>Ethics for IT Workers and IT Users</a:t>
                      </a:r>
                      <a:endParaRPr lang="en-PK" sz="1800" dirty="0">
                        <a:effectLst/>
                      </a:endParaRPr>
                    </a:p>
                    <a:p>
                      <a:pPr algn="l"/>
                      <a:r>
                        <a:rPr lang="en-US" sz="1800" dirty="0">
                          <a:effectLst/>
                        </a:rPr>
                        <a:t>Professional Codes of Ethics</a:t>
                      </a:r>
                      <a:endParaRPr lang="en-PK" sz="1800" dirty="0">
                        <a:effectLst/>
                      </a:endParaRPr>
                    </a:p>
                    <a:p>
                      <a:pPr algn="l"/>
                      <a:r>
                        <a:rPr lang="en-US" sz="1800" dirty="0">
                          <a:effectLst/>
                        </a:rPr>
                        <a:t>Professional Organizations</a:t>
                      </a:r>
                      <a:endParaRPr lang="en-PK" sz="1800" dirty="0">
                        <a:effectLst/>
                      </a:endParaRPr>
                    </a:p>
                    <a:p>
                      <a:pPr algn="l"/>
                      <a:r>
                        <a:rPr lang="en-US" sz="1800" dirty="0">
                          <a:effectLst/>
                        </a:rPr>
                        <a:t>Certification </a:t>
                      </a:r>
                      <a:endParaRPr lang="en-PK"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R.B5 Chapter#2</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a:effectLst/>
                        </a:rPr>
                        <a:t> </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a:effectLst/>
                        </a:rPr>
                        <a:t>CLO2</a:t>
                      </a:r>
                      <a:endParaRPr lang="en-PK"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9141778"/>
                  </a:ext>
                </a:extLst>
              </a:tr>
              <a:tr h="205105">
                <a:tc vMerge="1">
                  <a:txBody>
                    <a:bodyPr/>
                    <a:lstStyle/>
                    <a:p>
                      <a:endParaRPr lang="en-PK"/>
                    </a:p>
                  </a:txBody>
                  <a:tcPr/>
                </a:tc>
                <a:tc>
                  <a:txBody>
                    <a:bodyPr/>
                    <a:lstStyle/>
                    <a:p>
                      <a:pPr algn="l">
                        <a:tabLst>
                          <a:tab pos="1587500" algn="l"/>
                        </a:tabLst>
                      </a:pPr>
                      <a:r>
                        <a:rPr lang="en-US" sz="1800" dirty="0">
                          <a:effectLst/>
                        </a:rPr>
                        <a:t>Lec#4:</a:t>
                      </a:r>
                      <a:endParaRPr lang="en-PK" sz="1800" dirty="0">
                        <a:effectLst/>
                      </a:endParaRPr>
                    </a:p>
                    <a:p>
                      <a:pPr algn="l"/>
                      <a:r>
                        <a:rPr lang="en-US" sz="1800" dirty="0">
                          <a:effectLst/>
                        </a:rPr>
                        <a:t> </a:t>
                      </a:r>
                      <a:endParaRPr lang="en-PK"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dirty="0">
                          <a:effectLst/>
                        </a:rPr>
                        <a:t>Government Licensing </a:t>
                      </a:r>
                      <a:endParaRPr lang="en-PK" sz="1800" dirty="0">
                        <a:effectLst/>
                      </a:endParaRPr>
                    </a:p>
                    <a:p>
                      <a:pPr algn="l"/>
                      <a:r>
                        <a:rPr lang="en-US" sz="1800" dirty="0">
                          <a:effectLst/>
                        </a:rPr>
                        <a:t>IT professional Mal Practice</a:t>
                      </a:r>
                      <a:endParaRPr lang="en-PK" sz="1800" dirty="0">
                        <a:effectLst/>
                      </a:endParaRPr>
                    </a:p>
                    <a:p>
                      <a:pPr algn="l"/>
                      <a:r>
                        <a:rPr lang="en-US" sz="1800" dirty="0">
                          <a:effectLst/>
                        </a:rPr>
                        <a:t>Common Ethical Issues for IT users </a:t>
                      </a:r>
                      <a:endParaRPr lang="en-PK" sz="1800" dirty="0">
                        <a:effectLst/>
                      </a:endParaRPr>
                    </a:p>
                    <a:p>
                      <a:pPr algn="l"/>
                      <a:r>
                        <a:rPr lang="en-US" sz="1800" dirty="0">
                          <a:effectLst/>
                        </a:rPr>
                        <a:t> Activity: Review Resumes with false claims</a:t>
                      </a:r>
                      <a:endParaRPr lang="en-PK"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R.B5 Chapter#2</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a:effectLst/>
                        </a:rPr>
                        <a:t> </a:t>
                      </a:r>
                      <a:endParaRPr lang="en-PK"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800">
                          <a:effectLst/>
                        </a:rPr>
                        <a:t>CLO2</a:t>
                      </a:r>
                      <a:endParaRPr lang="en-PK"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3474264"/>
                  </a:ext>
                </a:extLst>
              </a:tr>
              <a:tr h="718185">
                <a:tc rowSpan="2">
                  <a:txBody>
                    <a:bodyPr/>
                    <a:lstStyle/>
                    <a:p>
                      <a:pPr algn="l"/>
                      <a:r>
                        <a:rPr lang="en-US" sz="1800">
                          <a:effectLst/>
                        </a:rPr>
                        <a:t>3</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a:effectLst/>
                        </a:rPr>
                        <a:t>Lec#5:</a:t>
                      </a:r>
                      <a:endParaRPr lang="en-PK" sz="1800">
                        <a:effectLst/>
                      </a:endParaRPr>
                    </a:p>
                    <a:p>
                      <a:pPr indent="68580" algn="l"/>
                      <a:r>
                        <a:rPr lang="en-US" sz="1800">
                          <a:effectLst/>
                        </a:rPr>
                        <a:t> </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dirty="0">
                          <a:effectLst/>
                        </a:rPr>
                        <a:t>Professional Codes of Ethics</a:t>
                      </a:r>
                      <a:endParaRPr lang="en-PK" sz="1800" dirty="0">
                        <a:effectLst/>
                      </a:endParaRPr>
                    </a:p>
                    <a:p>
                      <a:pPr algn="l"/>
                      <a:r>
                        <a:rPr lang="en-US" sz="1800" dirty="0">
                          <a:effectLst/>
                        </a:rPr>
                        <a:t>SE Code of ethics </a:t>
                      </a:r>
                      <a:endParaRPr lang="en-PK" sz="1800" dirty="0">
                        <a:effectLst/>
                      </a:endParaRPr>
                    </a:p>
                  </a:txBody>
                  <a:tcPr marL="68580" marR="68580" marT="0" marB="0"/>
                </a:tc>
                <a:tc>
                  <a:txBody>
                    <a:bodyPr/>
                    <a:lstStyle/>
                    <a:p>
                      <a:pPr algn="l"/>
                      <a:r>
                        <a:rPr lang="en-US" sz="1800">
                          <a:effectLst/>
                        </a:rPr>
                        <a:t>Appendix</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a:effectLst/>
                        </a:rPr>
                        <a:t>Assignment 1</a:t>
                      </a:r>
                      <a:endParaRPr lang="en-PK"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800">
                          <a:effectLst/>
                        </a:rPr>
                        <a:t>CLO2</a:t>
                      </a:r>
                      <a:endParaRPr lang="en-PK"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32936961"/>
                  </a:ext>
                </a:extLst>
              </a:tr>
              <a:tr h="273050">
                <a:tc vMerge="1">
                  <a:txBody>
                    <a:bodyPr/>
                    <a:lstStyle/>
                    <a:p>
                      <a:endParaRPr lang="en-PK"/>
                    </a:p>
                  </a:txBody>
                  <a:tcPr/>
                </a:tc>
                <a:tc>
                  <a:txBody>
                    <a:bodyPr/>
                    <a:lstStyle/>
                    <a:p>
                      <a:pPr algn="l"/>
                      <a:r>
                        <a:rPr lang="en-US" sz="1800">
                          <a:effectLst/>
                        </a:rPr>
                        <a:t>Lec#6:</a:t>
                      </a:r>
                      <a:endParaRPr lang="en-PK" sz="1800">
                        <a:effectLst/>
                      </a:endParaRPr>
                    </a:p>
                    <a:p>
                      <a:pPr algn="l"/>
                      <a:r>
                        <a:rPr lang="en-US" sz="1800">
                          <a:effectLst/>
                        </a:rPr>
                        <a:t> </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tabLst>
                          <a:tab pos="457200" algn="l"/>
                          <a:tab pos="914400" algn="l"/>
                          <a:tab pos="1371600" algn="l"/>
                        </a:tabLst>
                      </a:pPr>
                      <a:r>
                        <a:rPr lang="en-US" sz="1800" dirty="0">
                          <a:effectLst/>
                        </a:rPr>
                        <a:t>Software Engineering Code of Ethics and professional conduct cont’d</a:t>
                      </a:r>
                      <a:endParaRPr lang="en-PK" sz="1800" dirty="0">
                        <a:effectLst/>
                      </a:endParaRPr>
                    </a:p>
                    <a:p>
                      <a:pPr algn="l"/>
                      <a:r>
                        <a:rPr lang="en-US" sz="1800" dirty="0">
                          <a:effectLst/>
                        </a:rPr>
                        <a:t>    Case studies discussion on Ethical Decision making </a:t>
                      </a:r>
                      <a:endParaRPr lang="en-PK"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800">
                          <a:effectLst/>
                        </a:rPr>
                        <a:t>Appendix A</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l"/>
                      <a:r>
                        <a:rPr lang="en-US" sz="1800">
                          <a:effectLst/>
                        </a:rPr>
                        <a:t> </a:t>
                      </a:r>
                      <a:endParaRPr lang="en-PK"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1800" dirty="0">
                          <a:effectLst/>
                        </a:rPr>
                        <a:t>CLO2</a:t>
                      </a:r>
                      <a:endParaRPr lang="en-PK"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3284803"/>
                  </a:ext>
                </a:extLst>
              </a:tr>
            </a:tbl>
          </a:graphicData>
        </a:graphic>
      </p:graphicFrame>
    </p:spTree>
    <p:extLst>
      <p:ext uri="{BB962C8B-B14F-4D97-AF65-F5344CB8AC3E}">
        <p14:creationId xmlns:p14="http://schemas.microsoft.com/office/powerpoint/2010/main" val="1035676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4105E02-C89C-4FAC-2C15-7768947769A0}"/>
              </a:ext>
            </a:extLst>
          </p:cNvPr>
          <p:cNvSpPr>
            <a:spLocks noGrp="1" noChangeArrowheads="1"/>
          </p:cNvSpPr>
          <p:nvPr>
            <p:ph type="title"/>
          </p:nvPr>
        </p:nvSpPr>
        <p:spPr/>
        <p:txBody>
          <a:bodyPr/>
          <a:lstStyle/>
          <a:p>
            <a:r>
              <a:rPr lang="en-US" altLang="en-US" b="1" dirty="0"/>
              <a:t>The need...</a:t>
            </a:r>
          </a:p>
        </p:txBody>
      </p:sp>
      <p:graphicFrame>
        <p:nvGraphicFramePr>
          <p:cNvPr id="6" name="Object 6">
            <a:extLst>
              <a:ext uri="{FF2B5EF4-FFF2-40B4-BE49-F238E27FC236}">
                <a16:creationId xmlns:a16="http://schemas.microsoft.com/office/drawing/2014/main" id="{ADAB4063-2DBE-1F7B-A172-217D19B14FE0}"/>
              </a:ext>
            </a:extLst>
          </p:cNvPr>
          <p:cNvGraphicFramePr>
            <a:graphicFrameLocks noGrp="1" noChangeAspect="1"/>
          </p:cNvGraphicFramePr>
          <p:nvPr>
            <p:ph idx="1"/>
            <p:extLst>
              <p:ext uri="{D42A27DB-BD31-4B8C-83A1-F6EECF244321}">
                <p14:modId xmlns:p14="http://schemas.microsoft.com/office/powerpoint/2010/main" val="736711058"/>
              </p:ext>
            </p:extLst>
          </p:nvPr>
        </p:nvGraphicFramePr>
        <p:xfrm>
          <a:off x="1687803" y="1943100"/>
          <a:ext cx="8539163" cy="2971800"/>
        </p:xfrm>
        <a:graphic>
          <a:graphicData uri="http://schemas.openxmlformats.org/presentationml/2006/ole">
            <mc:AlternateContent xmlns:mc="http://schemas.openxmlformats.org/markup-compatibility/2006">
              <mc:Choice xmlns:v="urn:schemas-microsoft-com:vml" Requires="v">
                <p:oleObj spid="_x0000_s1072" name="Document" r:id="rId4" imgW="5473719" imgH="1904972" progId="Word.Document.8">
                  <p:embed/>
                </p:oleObj>
              </mc:Choice>
              <mc:Fallback>
                <p:oleObj name="Document" r:id="rId4" imgW="5473719" imgH="1904972" progId="Word.Document.8">
                  <p:embed/>
                  <p:pic>
                    <p:nvPicPr>
                      <p:cNvPr id="12291" name="Object 6">
                        <a:extLst>
                          <a:ext uri="{FF2B5EF4-FFF2-40B4-BE49-F238E27FC236}">
                            <a16:creationId xmlns:a16="http://schemas.microsoft.com/office/drawing/2014/main" id="{ADAB4063-2DBE-1F7B-A172-217D19B14FE0}"/>
                          </a:ext>
                        </a:extLst>
                      </p:cNvPr>
                      <p:cNvPicPr>
                        <a:picLocks noChangeAspect="1" noChangeArrowheads="1"/>
                      </p:cNvPicPr>
                      <p:nvPr/>
                    </p:nvPicPr>
                    <p:blipFill>
                      <a:blip r:embed="rId5">
                        <a:lum bright="-42000" contrast="54000"/>
                      </a:blip>
                      <a:srcRect/>
                      <a:stretch>
                        <a:fillRect/>
                      </a:stretch>
                    </p:blipFill>
                    <p:spPr bwMode="auto">
                      <a:xfrm>
                        <a:off x="1687803" y="1943100"/>
                        <a:ext cx="8539163" cy="2971800"/>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9C3F845F-8C95-7904-576D-565BE636EBE4}"/>
              </a:ext>
            </a:extLst>
          </p:cNvPr>
          <p:cNvSpPr>
            <a:spLocks noGrp="1"/>
          </p:cNvSpPr>
          <p:nvPr>
            <p:ph type="sldNum" sz="quarter" idx="12"/>
          </p:nvPr>
        </p:nvSpPr>
        <p:spPr/>
        <p:txBody>
          <a:bodyPr/>
          <a:lstStyle/>
          <a:p>
            <a:pPr>
              <a:defRPr/>
            </a:pPr>
            <a:fld id="{D98CBB19-C132-4D47-81A5-D32BA9F4D0BB}" type="slidenum">
              <a:rPr lang="en-US" altLang="en-US" smtClean="0"/>
              <a:pPr>
                <a:defRPr/>
              </a:pPr>
              <a:t>20</a:t>
            </a:fld>
            <a:endParaRPr lang="en-US" altLang="en-US" dirty="0"/>
          </a:p>
        </p:txBody>
      </p:sp>
      <p:sp>
        <p:nvSpPr>
          <p:cNvPr id="7" name="TextBox 6">
            <a:extLst>
              <a:ext uri="{FF2B5EF4-FFF2-40B4-BE49-F238E27FC236}">
                <a16:creationId xmlns:a16="http://schemas.microsoft.com/office/drawing/2014/main" id="{BF806BAC-9B8C-47BA-BAE0-F9764808F98C}"/>
              </a:ext>
            </a:extLst>
          </p:cNvPr>
          <p:cNvSpPr txBox="1"/>
          <p:nvPr/>
        </p:nvSpPr>
        <p:spPr>
          <a:xfrm>
            <a:off x="1143000" y="5257800"/>
            <a:ext cx="10134600" cy="1384995"/>
          </a:xfrm>
          <a:prstGeom prst="rect">
            <a:avLst/>
          </a:prstGeom>
          <a:noFill/>
        </p:spPr>
        <p:txBody>
          <a:bodyPr wrap="square">
            <a:spAutoFit/>
          </a:bodyPr>
          <a:lstStyle/>
          <a:p>
            <a:r>
              <a:rPr lang="en-US" sz="2800" dirty="0"/>
              <a:t>For example, if a programmer discovers a security flaw in a banking app, the </a:t>
            </a:r>
            <a:r>
              <a:rPr lang="en-US" sz="2800" b="1" dirty="0"/>
              <a:t>code of ethics</a:t>
            </a:r>
            <a:r>
              <a:rPr lang="en-US" sz="2800" dirty="0"/>
              <a:t> guides them to report and fix it responsibly rather than exploiting it.</a:t>
            </a:r>
            <a:endParaRPr lang="en-PK" sz="2800"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61A1A-5B46-634E-8B1E-BEED53461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D02EDD-A22E-3AA5-1CCB-2A79998C2ED2}"/>
              </a:ext>
            </a:extLst>
          </p:cNvPr>
          <p:cNvSpPr>
            <a:spLocks noGrp="1"/>
          </p:cNvSpPr>
          <p:nvPr>
            <p:ph type="title"/>
          </p:nvPr>
        </p:nvSpPr>
        <p:spPr/>
        <p:txBody>
          <a:bodyPr>
            <a:normAutofit/>
          </a:bodyPr>
          <a:lstStyle/>
          <a:p>
            <a:r>
              <a:rPr lang="en-US" sz="4000" b="1" dirty="0"/>
              <a:t>Need of the Code of Ethics</a:t>
            </a:r>
          </a:p>
        </p:txBody>
      </p:sp>
      <p:sp>
        <p:nvSpPr>
          <p:cNvPr id="3" name="Content Placeholder 2">
            <a:extLst>
              <a:ext uri="{FF2B5EF4-FFF2-40B4-BE49-F238E27FC236}">
                <a16:creationId xmlns:a16="http://schemas.microsoft.com/office/drawing/2014/main" id="{FC31EE2C-4A43-F6E6-DBD6-1DBB71FF0EF7}"/>
              </a:ext>
            </a:extLst>
          </p:cNvPr>
          <p:cNvSpPr>
            <a:spLocks noGrp="1"/>
          </p:cNvSpPr>
          <p:nvPr>
            <p:ph idx="1"/>
          </p:nvPr>
        </p:nvSpPr>
        <p:spPr>
          <a:xfrm>
            <a:off x="649341" y="2098790"/>
            <a:ext cx="8915400" cy="3777622"/>
          </a:xfrm>
        </p:spPr>
        <p:txBody>
          <a:bodyPr/>
          <a:lstStyle/>
          <a:p>
            <a:pPr marL="0" indent="0">
              <a:buNone/>
            </a:pPr>
            <a:r>
              <a:rPr lang="en-US" b="1" dirty="0"/>
              <a:t>Here are the key reasons why:</a:t>
            </a:r>
            <a:endParaRPr lang="en-US" dirty="0"/>
          </a:p>
          <a:p>
            <a:pPr>
              <a:buFont typeface="Wingdings" panose="05000000000000000000" pitchFamily="2" charset="2"/>
              <a:buChar char="Ø"/>
            </a:pPr>
            <a:r>
              <a:rPr lang="en-US" dirty="0"/>
              <a:t>To Protect the Public from Harm</a:t>
            </a:r>
          </a:p>
          <a:p>
            <a:pPr>
              <a:buFont typeface="Wingdings" panose="05000000000000000000" pitchFamily="2" charset="2"/>
              <a:buChar char="Ø"/>
            </a:pPr>
            <a:r>
              <a:rPr lang="en-US" dirty="0"/>
              <a:t>To Uphold Professionalism and Build Trust</a:t>
            </a:r>
          </a:p>
          <a:p>
            <a:pPr>
              <a:buFont typeface="Wingdings" panose="05000000000000000000" pitchFamily="2" charset="2"/>
              <a:buChar char="Ø"/>
            </a:pPr>
            <a:r>
              <a:rPr lang="en-US" dirty="0"/>
              <a:t>To Provide a Framework for Ethical Decision-Making</a:t>
            </a:r>
          </a:p>
          <a:p>
            <a:pPr>
              <a:buFont typeface="Wingdings" panose="05000000000000000000" pitchFamily="2" charset="2"/>
              <a:buChar char="Ø"/>
            </a:pPr>
            <a:r>
              <a:rPr lang="en-US" dirty="0"/>
              <a:t>To Guide Behavior Beyond Legal Requirements</a:t>
            </a:r>
          </a:p>
          <a:p>
            <a:pPr>
              <a:buFont typeface="Wingdings" panose="05000000000000000000" pitchFamily="2" charset="2"/>
              <a:buChar char="Ø"/>
            </a:pPr>
            <a:r>
              <a:rPr lang="en-US" dirty="0"/>
              <a:t>To Manage Conflicts of Interest</a:t>
            </a:r>
          </a:p>
          <a:p>
            <a:pPr>
              <a:buFont typeface="Wingdings" panose="05000000000000000000" pitchFamily="2" charset="2"/>
              <a:buChar char="Ø"/>
            </a:pPr>
            <a:r>
              <a:rPr lang="en-US" dirty="0"/>
              <a:t>To Promote Social Responsibility and Accountability</a:t>
            </a:r>
          </a:p>
          <a:p>
            <a:pPr marL="914400" lvl="2" indent="0" algn="r">
              <a:buNone/>
            </a:pPr>
            <a:r>
              <a:rPr lang="en-US" dirty="0">
                <a:hlinkClick r:id="rId2"/>
              </a:rPr>
              <a:t>Reading material attached </a:t>
            </a:r>
            <a:endParaRPr lang="en-US" dirty="0"/>
          </a:p>
          <a:p>
            <a:endParaRPr lang="en-US" dirty="0"/>
          </a:p>
        </p:txBody>
      </p:sp>
      <p:sp>
        <p:nvSpPr>
          <p:cNvPr id="4" name="Slide Number Placeholder 3">
            <a:extLst>
              <a:ext uri="{FF2B5EF4-FFF2-40B4-BE49-F238E27FC236}">
                <a16:creationId xmlns:a16="http://schemas.microsoft.com/office/drawing/2014/main" id="{DEE19235-5CCA-298B-8910-8E47D4282847}"/>
              </a:ext>
            </a:extLst>
          </p:cNvPr>
          <p:cNvSpPr>
            <a:spLocks noGrp="1"/>
          </p:cNvSpPr>
          <p:nvPr>
            <p:ph type="sldNum" sz="quarter" idx="12"/>
          </p:nvPr>
        </p:nvSpPr>
        <p:spPr/>
        <p:txBody>
          <a:bodyPr/>
          <a:lstStyle/>
          <a:p>
            <a:pPr>
              <a:defRPr/>
            </a:pPr>
            <a:fld id="{D98CBB19-C132-4D47-81A5-D32BA9F4D0BB}" type="slidenum">
              <a:rPr lang="en-US" altLang="en-US" smtClean="0"/>
              <a:pPr>
                <a:defRPr/>
              </a:pPr>
              <a:t>21</a:t>
            </a:fld>
            <a:endParaRPr lang="en-US" altLang="en-US" dirty="0"/>
          </a:p>
        </p:txBody>
      </p:sp>
      <p:pic>
        <p:nvPicPr>
          <p:cNvPr id="5" name="Picture 4" descr="qui02f06">
            <a:extLst>
              <a:ext uri="{FF2B5EF4-FFF2-40B4-BE49-F238E27FC236}">
                <a16:creationId xmlns:a16="http://schemas.microsoft.com/office/drawing/2014/main" id="{A380C282-668F-6015-7B4C-EFBF4D2C64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11602" y="2250444"/>
            <a:ext cx="3917683" cy="2357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89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08FC1C8-CA30-4303-6FCA-6328DF8A003A}"/>
              </a:ext>
            </a:extLst>
          </p:cNvPr>
          <p:cNvSpPr>
            <a:spLocks noGrp="1" noChangeArrowheads="1"/>
          </p:cNvSpPr>
          <p:nvPr>
            <p:ph type="title"/>
          </p:nvPr>
        </p:nvSpPr>
        <p:spPr>
          <a:xfrm>
            <a:off x="609600" y="228600"/>
            <a:ext cx="10515600" cy="777875"/>
          </a:xfrm>
        </p:spPr>
        <p:txBody>
          <a:bodyPr>
            <a:normAutofit fontScale="90000"/>
          </a:bodyPr>
          <a:lstStyle/>
          <a:p>
            <a:r>
              <a:rPr lang="en-US" altLang="en-US" b="1" dirty="0"/>
              <a:t>IEEE/ACM Code of Ethic 	</a:t>
            </a:r>
            <a:r>
              <a:rPr lang="en-US" altLang="en-US" sz="3200" b="1" dirty="0">
                <a:solidFill>
                  <a:srgbClr val="0070C0"/>
                </a:solidFill>
              </a:rPr>
              <a:t>(Short-Version)</a:t>
            </a:r>
            <a:endParaRPr lang="en-US" altLang="en-US" b="1" dirty="0">
              <a:solidFill>
                <a:srgbClr val="0070C0"/>
              </a:solidFill>
            </a:endParaRPr>
          </a:p>
        </p:txBody>
      </p:sp>
      <p:sp>
        <p:nvSpPr>
          <p:cNvPr id="5123" name="Rectangle 3">
            <a:extLst>
              <a:ext uri="{FF2B5EF4-FFF2-40B4-BE49-F238E27FC236}">
                <a16:creationId xmlns:a16="http://schemas.microsoft.com/office/drawing/2014/main" id="{58510FC9-3EF9-F157-F2E2-CC649D42AD56}"/>
              </a:ext>
            </a:extLst>
          </p:cNvPr>
          <p:cNvSpPr>
            <a:spLocks noGrp="1" noChangeArrowheads="1"/>
          </p:cNvSpPr>
          <p:nvPr>
            <p:ph idx="1"/>
          </p:nvPr>
        </p:nvSpPr>
        <p:spPr>
          <a:xfrm>
            <a:off x="609600" y="1371600"/>
            <a:ext cx="11430000" cy="5257800"/>
          </a:xfrm>
        </p:spPr>
        <p:txBody>
          <a:bodyPr rtlCol="0">
            <a:normAutofit fontScale="92500"/>
          </a:bodyPr>
          <a:lstStyle/>
          <a:p>
            <a:r>
              <a:rPr lang="en-US" altLang="en-US" sz="2400" dirty="0"/>
              <a:t>1. PUBLIC - Software engineers shall act consistently with the public interest.</a:t>
            </a:r>
          </a:p>
          <a:p>
            <a:r>
              <a:rPr lang="en-US" altLang="en-US" sz="2400" dirty="0"/>
              <a:t>2. CLIENT AND EMPLOYER - Software engineers shall act in a manner that is in the best interests of their client and employer, consistent with the public interest.</a:t>
            </a:r>
          </a:p>
          <a:p>
            <a:r>
              <a:rPr lang="en-US" altLang="en-US" sz="2400" dirty="0"/>
              <a:t>3. PRODUCT - Software engineers shall ensure that their products and related modifications meet the highest professional standards possible.</a:t>
            </a:r>
          </a:p>
          <a:p>
            <a:r>
              <a:rPr lang="en-US" altLang="en-US" sz="2400" dirty="0"/>
              <a:t>4 . JUDGMENT - Software engineers shall maintain integrity and independence in their professional judgment.</a:t>
            </a:r>
          </a:p>
          <a:p>
            <a:r>
              <a:rPr lang="en-US" altLang="en-US" sz="2400" dirty="0"/>
              <a:t>5. MANAGEMENT - Software engineering managers and leaders shall subscribe to and promote an ethical approach to the management of software development and maintenance.</a:t>
            </a:r>
          </a:p>
          <a:p>
            <a:r>
              <a:rPr lang="en-US" altLang="en-US" sz="2400" dirty="0"/>
              <a:t>6. PROFESSION - Software engineers shall advance the integrity and reputation of the profession consistent with the public interest.</a:t>
            </a:r>
          </a:p>
          <a:p>
            <a:r>
              <a:rPr lang="en-US" altLang="en-US" sz="2400" dirty="0"/>
              <a:t>7. COLLEAGUES - Software engineers shall be fair to and supportive of their colleagues.</a:t>
            </a:r>
          </a:p>
          <a:p>
            <a:r>
              <a:rPr lang="en-US" altLang="en-US" sz="2400" dirty="0"/>
              <a:t>8. SELF - Software engineers shall participate in lifelong learning regarding the practice of their profession and shall promote an ethical approach to the practice of the profession</a:t>
            </a:r>
          </a:p>
        </p:txBody>
      </p:sp>
      <p:sp>
        <p:nvSpPr>
          <p:cNvPr id="2" name="Slide Number Placeholder 1">
            <a:extLst>
              <a:ext uri="{FF2B5EF4-FFF2-40B4-BE49-F238E27FC236}">
                <a16:creationId xmlns:a16="http://schemas.microsoft.com/office/drawing/2014/main" id="{F2DBF2CE-071B-E87B-B20C-E4126D1EA9D8}"/>
              </a:ext>
            </a:extLst>
          </p:cNvPr>
          <p:cNvSpPr>
            <a:spLocks noGrp="1"/>
          </p:cNvSpPr>
          <p:nvPr>
            <p:ph type="sldNum" sz="quarter" idx="12"/>
          </p:nvPr>
        </p:nvSpPr>
        <p:spPr/>
        <p:txBody>
          <a:bodyPr/>
          <a:lstStyle/>
          <a:p>
            <a:pPr>
              <a:defRPr/>
            </a:pPr>
            <a:fld id="{D98CBB19-C132-4D47-81A5-D32BA9F4D0BB}" type="slidenum">
              <a:rPr lang="en-US" altLang="en-US" smtClean="0"/>
              <a:pPr>
                <a:defRPr/>
              </a:pPr>
              <a:t>22</a:t>
            </a:fld>
            <a:endParaRPr lang="en-US"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748B76EF-9F0A-DE97-6CC2-4AF80210F559}"/>
              </a:ext>
            </a:extLst>
          </p:cNvPr>
          <p:cNvSpPr>
            <a:spLocks noGrp="1" noChangeArrowheads="1"/>
          </p:cNvSpPr>
          <p:nvPr>
            <p:ph type="title"/>
          </p:nvPr>
        </p:nvSpPr>
        <p:spPr/>
        <p:txBody>
          <a:bodyPr/>
          <a:lstStyle/>
          <a:p>
            <a:r>
              <a:rPr lang="en-US" altLang="en-US" dirty="0"/>
              <a:t>Example</a:t>
            </a:r>
          </a:p>
        </p:txBody>
      </p:sp>
      <p:sp>
        <p:nvSpPr>
          <p:cNvPr id="46083" name="Rectangle 1027">
            <a:extLst>
              <a:ext uri="{FF2B5EF4-FFF2-40B4-BE49-F238E27FC236}">
                <a16:creationId xmlns:a16="http://schemas.microsoft.com/office/drawing/2014/main" id="{2D6198BF-83F4-67F4-9C12-99213C2302B5}"/>
              </a:ext>
            </a:extLst>
          </p:cNvPr>
          <p:cNvSpPr>
            <a:spLocks noGrp="1" noChangeArrowheads="1"/>
          </p:cNvSpPr>
          <p:nvPr>
            <p:ph idx="1"/>
          </p:nvPr>
        </p:nvSpPr>
        <p:spPr>
          <a:xfrm>
            <a:off x="304801" y="2061669"/>
            <a:ext cx="11658600" cy="4513262"/>
          </a:xfrm>
        </p:spPr>
        <p:txBody>
          <a:bodyPr rtlCol="0">
            <a:normAutofit lnSpcReduction="10000"/>
          </a:bodyPr>
          <a:lstStyle/>
          <a:p>
            <a:pPr>
              <a:buFont typeface="Wingdings" panose="05000000000000000000" pitchFamily="2" charset="2"/>
              <a:buChar char="Ø"/>
            </a:pPr>
            <a:r>
              <a:rPr lang="en-US" altLang="en-US" b="1" dirty="0"/>
              <a:t>Product : </a:t>
            </a:r>
            <a:r>
              <a:rPr lang="en-US" i="1" dirty="0"/>
              <a:t>Example:</a:t>
            </a:r>
            <a:r>
              <a:rPr lang="en-US" dirty="0"/>
              <a:t> Writing clean, reliable, and safe code that performs as expected.</a:t>
            </a:r>
            <a:endParaRPr lang="en-US" altLang="en-US" b="1" dirty="0"/>
          </a:p>
          <a:p>
            <a:pPr>
              <a:buFont typeface="Wingdings" panose="05000000000000000000" pitchFamily="2" charset="2"/>
              <a:buChar char="Ø"/>
            </a:pPr>
            <a:r>
              <a:rPr lang="en-US" altLang="en-US" b="1" dirty="0"/>
              <a:t>Public: </a:t>
            </a:r>
            <a:r>
              <a:rPr lang="en-US" i="1" dirty="0"/>
              <a:t>Example:</a:t>
            </a:r>
            <a:r>
              <a:rPr lang="en-US" dirty="0"/>
              <a:t> Avoid creating software that could harm users or violate privacy.</a:t>
            </a:r>
            <a:endParaRPr lang="en-US" altLang="en-US" b="1" dirty="0"/>
          </a:p>
          <a:p>
            <a:pPr>
              <a:buFont typeface="Wingdings" panose="05000000000000000000" pitchFamily="2" charset="2"/>
              <a:buChar char="Ø"/>
            </a:pPr>
            <a:r>
              <a:rPr lang="en-US" altLang="en-US" b="1" dirty="0"/>
              <a:t>Judgement: </a:t>
            </a:r>
            <a:r>
              <a:rPr lang="en-US" i="1" dirty="0"/>
              <a:t>Example:</a:t>
            </a:r>
            <a:r>
              <a:rPr lang="en-US" dirty="0"/>
              <a:t> Giving honest opinions about risks or issues, even under pressure.</a:t>
            </a:r>
            <a:endParaRPr lang="en-US" altLang="en-US" b="1" dirty="0"/>
          </a:p>
          <a:p>
            <a:pPr>
              <a:buFont typeface="Wingdings" panose="05000000000000000000" pitchFamily="2" charset="2"/>
              <a:buChar char="Ø"/>
            </a:pPr>
            <a:r>
              <a:rPr lang="en-US" altLang="en-US" b="1" dirty="0"/>
              <a:t>Client and Employer: </a:t>
            </a:r>
            <a:r>
              <a:rPr lang="en-US" i="1" dirty="0"/>
              <a:t>Example:</a:t>
            </a:r>
            <a:r>
              <a:rPr lang="en-US" dirty="0"/>
              <a:t> Keeping client data confidential and avoiding conflicts of interest.</a:t>
            </a:r>
            <a:endParaRPr lang="en-US" altLang="en-US" b="1" dirty="0"/>
          </a:p>
          <a:p>
            <a:pPr>
              <a:buFont typeface="Wingdings" panose="05000000000000000000" pitchFamily="2" charset="2"/>
              <a:buChar char="Ø"/>
            </a:pPr>
            <a:r>
              <a:rPr lang="en-US" altLang="en-US" b="1" dirty="0"/>
              <a:t>Management: </a:t>
            </a:r>
            <a:r>
              <a:rPr lang="en-US" i="1" dirty="0"/>
              <a:t>Example:</a:t>
            </a:r>
            <a:r>
              <a:rPr lang="en-US" dirty="0"/>
              <a:t> Encouraging team members to follow ethical and quality standards.</a:t>
            </a:r>
            <a:endParaRPr lang="en-US" altLang="en-US" b="1" dirty="0"/>
          </a:p>
          <a:p>
            <a:pPr>
              <a:buFont typeface="Wingdings" panose="05000000000000000000" pitchFamily="2" charset="2"/>
              <a:buChar char="Ø"/>
            </a:pPr>
            <a:r>
              <a:rPr lang="en-US" altLang="en-US" b="1" dirty="0"/>
              <a:t>Profession: </a:t>
            </a:r>
            <a:r>
              <a:rPr lang="en-US" i="1" dirty="0"/>
              <a:t>Example:</a:t>
            </a:r>
            <a:r>
              <a:rPr lang="en-US" dirty="0"/>
              <a:t> Promoting ethical practices and avoiding behavior that harms the field’s image.</a:t>
            </a:r>
            <a:endParaRPr lang="en-US" altLang="en-US" b="1" dirty="0"/>
          </a:p>
          <a:p>
            <a:pPr>
              <a:buFont typeface="Wingdings" panose="05000000000000000000" pitchFamily="2" charset="2"/>
              <a:buChar char="Ø"/>
            </a:pPr>
            <a:r>
              <a:rPr lang="en-US" altLang="en-US" b="1" dirty="0"/>
              <a:t>Colleagues: </a:t>
            </a:r>
            <a:r>
              <a:rPr lang="en-US" i="1" dirty="0"/>
              <a:t>Example:</a:t>
            </a:r>
            <a:r>
              <a:rPr lang="en-US" dirty="0"/>
              <a:t> Respecting coworkers’ ideas, avoiding discrimination, and giving credit where due.</a:t>
            </a:r>
            <a:endParaRPr lang="en-US" altLang="en-US" b="1" dirty="0"/>
          </a:p>
          <a:p>
            <a:pPr>
              <a:buFont typeface="Wingdings" panose="05000000000000000000" pitchFamily="2" charset="2"/>
              <a:buChar char="Ø"/>
            </a:pPr>
            <a:r>
              <a:rPr lang="en-US" altLang="en-US" b="1" dirty="0"/>
              <a:t>Self: </a:t>
            </a:r>
            <a:r>
              <a:rPr lang="en-US" i="1" dirty="0"/>
              <a:t>Example:</a:t>
            </a:r>
            <a:r>
              <a:rPr lang="en-US" dirty="0"/>
              <a:t> Updating technical skills regularly and following ethical standards in all work.</a:t>
            </a:r>
          </a:p>
        </p:txBody>
      </p:sp>
      <p:sp>
        <p:nvSpPr>
          <p:cNvPr id="2" name="Slide Number Placeholder 1">
            <a:extLst>
              <a:ext uri="{FF2B5EF4-FFF2-40B4-BE49-F238E27FC236}">
                <a16:creationId xmlns:a16="http://schemas.microsoft.com/office/drawing/2014/main" id="{A02C8AAF-6398-F3F2-C5E4-F16205CCE087}"/>
              </a:ext>
            </a:extLst>
          </p:cNvPr>
          <p:cNvSpPr>
            <a:spLocks noGrp="1"/>
          </p:cNvSpPr>
          <p:nvPr>
            <p:ph type="sldNum" sz="quarter" idx="12"/>
          </p:nvPr>
        </p:nvSpPr>
        <p:spPr/>
        <p:txBody>
          <a:bodyPr/>
          <a:lstStyle/>
          <a:p>
            <a:fld id="{D98CBB19-C132-4D47-81A5-D32BA9F4D0BB}" type="slidenum">
              <a:rPr lang="en-US" altLang="en-US" smtClean="0"/>
              <a:pPr/>
              <a:t>23</a:t>
            </a:fld>
            <a:endParaRPr lang="en-US" alt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479F6B8-79DD-A8A0-2C62-C3395B4327A8}"/>
              </a:ext>
            </a:extLst>
          </p:cNvPr>
          <p:cNvSpPr>
            <a:spLocks noGrp="1" noChangeArrowheads="1"/>
          </p:cNvSpPr>
          <p:nvPr>
            <p:ph type="title"/>
          </p:nvPr>
        </p:nvSpPr>
        <p:spPr/>
        <p:txBody>
          <a:bodyPr/>
          <a:lstStyle/>
          <a:p>
            <a:r>
              <a:rPr lang="en-US" altLang="en-US" dirty="0"/>
              <a:t>Principle 1: Products</a:t>
            </a:r>
          </a:p>
        </p:txBody>
      </p:sp>
      <p:sp>
        <p:nvSpPr>
          <p:cNvPr id="73731" name="Rectangle 3">
            <a:extLst>
              <a:ext uri="{FF2B5EF4-FFF2-40B4-BE49-F238E27FC236}">
                <a16:creationId xmlns:a16="http://schemas.microsoft.com/office/drawing/2014/main" id="{6D9DA60B-6873-26BA-6848-4DDA40E0BA4F}"/>
              </a:ext>
            </a:extLst>
          </p:cNvPr>
          <p:cNvSpPr>
            <a:spLocks noGrp="1" noChangeArrowheads="1"/>
          </p:cNvSpPr>
          <p:nvPr>
            <p:ph sz="half" idx="2"/>
          </p:nvPr>
        </p:nvSpPr>
        <p:spPr>
          <a:xfrm>
            <a:off x="839788" y="1905000"/>
            <a:ext cx="5157787" cy="4284663"/>
          </a:xfrm>
        </p:spPr>
        <p:txBody>
          <a:bodyPr rtlCol="0">
            <a:normAutofit lnSpcReduction="10000"/>
          </a:bodyPr>
          <a:lstStyle/>
          <a:p>
            <a:r>
              <a:rPr lang="en-US" altLang="en-US" dirty="0"/>
              <a:t>1.01   Ensure adequate software specification</a:t>
            </a:r>
          </a:p>
          <a:p>
            <a:r>
              <a:rPr lang="en-US" altLang="en-US" dirty="0"/>
              <a:t>1.02   Understand specifications fully</a:t>
            </a:r>
          </a:p>
          <a:p>
            <a:r>
              <a:rPr lang="en-US" altLang="en-US" dirty="0"/>
              <a:t>1.03   Ensure you are suitably qualified</a:t>
            </a:r>
          </a:p>
          <a:p>
            <a:r>
              <a:rPr lang="en-US" altLang="en-US" dirty="0"/>
              <a:t>1.04   Ensure all goals are achievable</a:t>
            </a:r>
          </a:p>
          <a:p>
            <a:r>
              <a:rPr lang="en-US" altLang="en-US" dirty="0"/>
              <a:t>1.05   Ensure proper methodology use</a:t>
            </a:r>
          </a:p>
          <a:p>
            <a:r>
              <a:rPr lang="en-US" altLang="en-US" dirty="0"/>
              <a:t>1.06   Ensure good project management</a:t>
            </a:r>
          </a:p>
          <a:p>
            <a:r>
              <a:rPr lang="en-US" altLang="en-US" dirty="0"/>
              <a:t>1.07   Ensure all estimates are realistic</a:t>
            </a:r>
          </a:p>
          <a:p>
            <a:r>
              <a:rPr lang="en-US" altLang="en-US" dirty="0"/>
              <a:t>1.08   Ensure adequate documentation</a:t>
            </a:r>
          </a:p>
        </p:txBody>
      </p:sp>
      <p:sp>
        <p:nvSpPr>
          <p:cNvPr id="8" name="Content Placeholder 7">
            <a:extLst>
              <a:ext uri="{FF2B5EF4-FFF2-40B4-BE49-F238E27FC236}">
                <a16:creationId xmlns:a16="http://schemas.microsoft.com/office/drawing/2014/main" id="{45B449F3-64C3-C523-0FAD-E34DD5155AF9}"/>
              </a:ext>
            </a:extLst>
          </p:cNvPr>
          <p:cNvSpPr>
            <a:spLocks noGrp="1"/>
          </p:cNvSpPr>
          <p:nvPr>
            <p:ph sz="quarter" idx="4"/>
          </p:nvPr>
        </p:nvSpPr>
        <p:spPr>
          <a:xfrm>
            <a:off x="6172200" y="1905000"/>
            <a:ext cx="5183188" cy="4284663"/>
          </a:xfrm>
        </p:spPr>
        <p:txBody>
          <a:bodyPr>
            <a:normAutofit lnSpcReduction="10000"/>
          </a:bodyPr>
          <a:lstStyle/>
          <a:p>
            <a:r>
              <a:rPr lang="en-US" altLang="en-US" dirty="0"/>
              <a:t>1.09   Ensure adequate testing and debugging</a:t>
            </a:r>
          </a:p>
          <a:p>
            <a:r>
              <a:rPr lang="en-US" altLang="en-US" dirty="0"/>
              <a:t>1.10   Promote privacy of individuals</a:t>
            </a:r>
          </a:p>
          <a:p>
            <a:r>
              <a:rPr lang="en-US" altLang="en-US" dirty="0"/>
              <a:t>1.11   Use data legitimately</a:t>
            </a:r>
          </a:p>
          <a:p>
            <a:r>
              <a:rPr lang="en-US" altLang="en-US" dirty="0"/>
              <a:t>1.12   Delete outdated and flawed data</a:t>
            </a:r>
          </a:p>
          <a:p>
            <a:r>
              <a:rPr lang="en-US" altLang="en-US" dirty="0"/>
              <a:t>1.13   Identify and address contentious issues</a:t>
            </a:r>
          </a:p>
          <a:p>
            <a:r>
              <a:rPr lang="en-US" altLang="en-US" dirty="0"/>
              <a:t>1.14   Promote maximum quality and minimum cost</a:t>
            </a:r>
          </a:p>
          <a:p>
            <a:r>
              <a:rPr lang="en-US" altLang="en-US" dirty="0"/>
              <a:t>1.15   Follow appropriate industry standards</a:t>
            </a:r>
          </a:p>
          <a:p>
            <a:endParaRPr lang="en-US" dirty="0"/>
          </a:p>
        </p:txBody>
      </p:sp>
      <p:sp>
        <p:nvSpPr>
          <p:cNvPr id="2" name="Slide Number Placeholder 1">
            <a:extLst>
              <a:ext uri="{FF2B5EF4-FFF2-40B4-BE49-F238E27FC236}">
                <a16:creationId xmlns:a16="http://schemas.microsoft.com/office/drawing/2014/main" id="{6CF9F85D-1CA4-EBD7-B931-ECE515C52298}"/>
              </a:ext>
            </a:extLst>
          </p:cNvPr>
          <p:cNvSpPr>
            <a:spLocks noGrp="1"/>
          </p:cNvSpPr>
          <p:nvPr>
            <p:ph type="sldNum" sz="quarter" idx="12"/>
          </p:nvPr>
        </p:nvSpPr>
        <p:spPr/>
        <p:txBody>
          <a:bodyPr/>
          <a:lstStyle/>
          <a:p>
            <a:pPr>
              <a:defRPr/>
            </a:pPr>
            <a:fld id="{8DEB2BBC-0909-452F-ABD4-E4582CCE8FEF}" type="slidenum">
              <a:rPr lang="en-US" altLang="en-US" smtClean="0"/>
              <a:pPr>
                <a:defRPr/>
              </a:pPr>
              <a:t>24</a:t>
            </a:fld>
            <a:endParaRPr lang="en-US" alt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3FE12FA-1DE9-64BF-9A76-D23C36462B47}"/>
              </a:ext>
            </a:extLst>
          </p:cNvPr>
          <p:cNvSpPr>
            <a:spLocks noGrp="1" noChangeArrowheads="1"/>
          </p:cNvSpPr>
          <p:nvPr>
            <p:ph type="title"/>
          </p:nvPr>
        </p:nvSpPr>
        <p:spPr/>
        <p:txBody>
          <a:bodyPr/>
          <a:lstStyle/>
          <a:p>
            <a:r>
              <a:rPr lang="en-US" altLang="en-US" dirty="0"/>
              <a:t>Principle 2: Public</a:t>
            </a:r>
          </a:p>
        </p:txBody>
      </p:sp>
      <p:sp>
        <p:nvSpPr>
          <p:cNvPr id="75779" name="Rectangle 3">
            <a:extLst>
              <a:ext uri="{FF2B5EF4-FFF2-40B4-BE49-F238E27FC236}">
                <a16:creationId xmlns:a16="http://schemas.microsoft.com/office/drawing/2014/main" id="{5565941F-A817-1212-D8B5-D6A92B81BBC1}"/>
              </a:ext>
            </a:extLst>
          </p:cNvPr>
          <p:cNvSpPr>
            <a:spLocks noGrp="1" noChangeArrowheads="1"/>
          </p:cNvSpPr>
          <p:nvPr>
            <p:ph idx="1"/>
          </p:nvPr>
        </p:nvSpPr>
        <p:spPr/>
        <p:txBody>
          <a:bodyPr rtlCol="0">
            <a:normAutofit fontScale="92500" lnSpcReduction="10000"/>
          </a:bodyPr>
          <a:lstStyle/>
          <a:p>
            <a:r>
              <a:rPr lang="en-US" altLang="en-US" dirty="0"/>
              <a:t>2.01   Disclose any software-related dangers</a:t>
            </a:r>
          </a:p>
          <a:p>
            <a:r>
              <a:rPr lang="en-US" altLang="en-US" dirty="0"/>
              <a:t>2.02   Approve only safe, well tested software</a:t>
            </a:r>
          </a:p>
          <a:p>
            <a:r>
              <a:rPr lang="en-US" altLang="en-US" dirty="0"/>
              <a:t>2.03   Only sign documents in area of competence</a:t>
            </a:r>
          </a:p>
          <a:p>
            <a:r>
              <a:rPr lang="en-US" altLang="en-US" dirty="0"/>
              <a:t>2.04   Cooperate on matters of public concern</a:t>
            </a:r>
          </a:p>
          <a:p>
            <a:r>
              <a:rPr lang="en-US" altLang="en-US" dirty="0"/>
              <a:t>2.05   Produce software that respects diversity</a:t>
            </a:r>
          </a:p>
          <a:p>
            <a:r>
              <a:rPr lang="en-US" altLang="en-US" dirty="0"/>
              <a:t>2.06   Be fair and truthful in all matters</a:t>
            </a:r>
          </a:p>
          <a:p>
            <a:r>
              <a:rPr lang="en-US" altLang="en-US" dirty="0"/>
              <a:t>2.07   Always put the public’s interests first</a:t>
            </a:r>
          </a:p>
          <a:p>
            <a:r>
              <a:rPr lang="en-US" altLang="en-US" dirty="0"/>
              <a:t>2.08   Donate professional skills to good causes</a:t>
            </a:r>
          </a:p>
          <a:p>
            <a:r>
              <a:rPr lang="en-US" altLang="en-US" dirty="0"/>
              <a:t>2.10   Accept responsibility for your own work</a:t>
            </a:r>
          </a:p>
        </p:txBody>
      </p:sp>
      <p:sp>
        <p:nvSpPr>
          <p:cNvPr id="2" name="Slide Number Placeholder 1">
            <a:extLst>
              <a:ext uri="{FF2B5EF4-FFF2-40B4-BE49-F238E27FC236}">
                <a16:creationId xmlns:a16="http://schemas.microsoft.com/office/drawing/2014/main" id="{580CCF43-319C-F526-9CAF-1E7C6FEA5CF1}"/>
              </a:ext>
            </a:extLst>
          </p:cNvPr>
          <p:cNvSpPr>
            <a:spLocks noGrp="1"/>
          </p:cNvSpPr>
          <p:nvPr>
            <p:ph type="sldNum" sz="quarter" idx="12"/>
          </p:nvPr>
        </p:nvSpPr>
        <p:spPr/>
        <p:txBody>
          <a:bodyPr/>
          <a:lstStyle/>
          <a:p>
            <a:pPr>
              <a:defRPr/>
            </a:pPr>
            <a:fld id="{D98CBB19-C132-4D47-81A5-D32BA9F4D0BB}" type="slidenum">
              <a:rPr lang="en-US" altLang="en-US" smtClean="0"/>
              <a:pPr>
                <a:defRPr/>
              </a:pPr>
              <a:t>25</a:t>
            </a:fld>
            <a:endParaRPr lang="en-US" altLang="en-US"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74D9326-ECED-A107-E23D-CB34566464DF}"/>
              </a:ext>
            </a:extLst>
          </p:cNvPr>
          <p:cNvSpPr>
            <a:spLocks noGrp="1" noChangeArrowheads="1"/>
          </p:cNvSpPr>
          <p:nvPr>
            <p:ph type="title"/>
          </p:nvPr>
        </p:nvSpPr>
        <p:spPr/>
        <p:txBody>
          <a:bodyPr/>
          <a:lstStyle/>
          <a:p>
            <a:r>
              <a:rPr lang="en-US" altLang="en-US"/>
              <a:t>Principle 3: Judgement</a:t>
            </a:r>
          </a:p>
        </p:txBody>
      </p:sp>
      <p:sp>
        <p:nvSpPr>
          <p:cNvPr id="77827" name="Rectangle 3">
            <a:extLst>
              <a:ext uri="{FF2B5EF4-FFF2-40B4-BE49-F238E27FC236}">
                <a16:creationId xmlns:a16="http://schemas.microsoft.com/office/drawing/2014/main" id="{E13EBF52-3D46-A5CA-193D-19E23CF66154}"/>
              </a:ext>
            </a:extLst>
          </p:cNvPr>
          <p:cNvSpPr>
            <a:spLocks noGrp="1" noChangeArrowheads="1"/>
          </p:cNvSpPr>
          <p:nvPr>
            <p:ph idx="1"/>
          </p:nvPr>
        </p:nvSpPr>
        <p:spPr/>
        <p:txBody>
          <a:bodyPr rtlCol="0">
            <a:normAutofit/>
          </a:bodyPr>
          <a:lstStyle/>
          <a:p>
            <a:r>
              <a:rPr lang="en-US" altLang="en-US" dirty="0"/>
              <a:t>3.01   Maintain professional objectivity</a:t>
            </a:r>
          </a:p>
          <a:p>
            <a:r>
              <a:rPr lang="en-US" altLang="en-US" dirty="0"/>
              <a:t>3.02   Only sign documents within your responsibility</a:t>
            </a:r>
          </a:p>
          <a:p>
            <a:r>
              <a:rPr lang="en-US" altLang="en-US" dirty="0"/>
              <a:t>3.03   Reject bribery</a:t>
            </a:r>
          </a:p>
          <a:p>
            <a:r>
              <a:rPr lang="en-US" altLang="en-US" dirty="0"/>
              <a:t>3.04   Do not accept secret payments from the client</a:t>
            </a:r>
          </a:p>
          <a:p>
            <a:r>
              <a:rPr lang="en-US" altLang="en-US" dirty="0"/>
              <a:t>3.05   Accept payment from only one source for a job</a:t>
            </a:r>
          </a:p>
          <a:p>
            <a:r>
              <a:rPr lang="en-US" altLang="en-US" dirty="0"/>
              <a:t>3.06   Disclose conflicts of interest</a:t>
            </a:r>
          </a:p>
          <a:p>
            <a:r>
              <a:rPr lang="en-US" altLang="en-US" dirty="0"/>
              <a:t>3.07   Avoid conflicting financial interests</a:t>
            </a:r>
          </a:p>
          <a:p>
            <a:r>
              <a:rPr lang="en-US" altLang="en-US" dirty="0"/>
              <a:t>3.08   Temper technology judgments with ethics</a:t>
            </a:r>
          </a:p>
        </p:txBody>
      </p:sp>
      <p:sp>
        <p:nvSpPr>
          <p:cNvPr id="2" name="Slide Number Placeholder 1">
            <a:extLst>
              <a:ext uri="{FF2B5EF4-FFF2-40B4-BE49-F238E27FC236}">
                <a16:creationId xmlns:a16="http://schemas.microsoft.com/office/drawing/2014/main" id="{FBDFE1D2-EC26-CCAE-D6FA-3A064CFDDCC5}"/>
              </a:ext>
            </a:extLst>
          </p:cNvPr>
          <p:cNvSpPr>
            <a:spLocks noGrp="1"/>
          </p:cNvSpPr>
          <p:nvPr>
            <p:ph type="sldNum" sz="quarter" idx="12"/>
          </p:nvPr>
        </p:nvSpPr>
        <p:spPr/>
        <p:txBody>
          <a:bodyPr/>
          <a:lstStyle/>
          <a:p>
            <a:pPr>
              <a:defRPr/>
            </a:pPr>
            <a:fld id="{D98CBB19-C132-4D47-81A5-D32BA9F4D0BB}" type="slidenum">
              <a:rPr lang="en-US" altLang="en-US" smtClean="0"/>
              <a:pPr>
                <a:defRPr/>
              </a:pPr>
              <a:t>26</a:t>
            </a:fld>
            <a:endParaRPr lang="en-US" altLang="en-US"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EE360D7-93FA-B5BC-1FCC-C8BB25221192}"/>
              </a:ext>
            </a:extLst>
          </p:cNvPr>
          <p:cNvSpPr>
            <a:spLocks noGrp="1" noChangeArrowheads="1"/>
          </p:cNvSpPr>
          <p:nvPr>
            <p:ph type="title"/>
          </p:nvPr>
        </p:nvSpPr>
        <p:spPr/>
        <p:txBody>
          <a:bodyPr/>
          <a:lstStyle/>
          <a:p>
            <a:r>
              <a:rPr lang="en-US" altLang="en-US"/>
              <a:t>Principle 4: Client and Employer</a:t>
            </a:r>
          </a:p>
        </p:txBody>
      </p:sp>
      <p:sp>
        <p:nvSpPr>
          <p:cNvPr id="79875" name="Rectangle 3">
            <a:extLst>
              <a:ext uri="{FF2B5EF4-FFF2-40B4-BE49-F238E27FC236}">
                <a16:creationId xmlns:a16="http://schemas.microsoft.com/office/drawing/2014/main" id="{7DD48755-8E0C-C54B-3A1A-7CDD54BAAF17}"/>
              </a:ext>
            </a:extLst>
          </p:cNvPr>
          <p:cNvSpPr>
            <a:spLocks noGrp="1" noChangeArrowheads="1"/>
          </p:cNvSpPr>
          <p:nvPr>
            <p:ph idx="1"/>
          </p:nvPr>
        </p:nvSpPr>
        <p:spPr/>
        <p:txBody>
          <a:bodyPr rtlCol="0">
            <a:normAutofit fontScale="92500" lnSpcReduction="10000"/>
          </a:bodyPr>
          <a:lstStyle/>
          <a:p>
            <a:r>
              <a:rPr lang="en-US" altLang="en-US" dirty="0"/>
              <a:t>4.01   Provide services only where competent</a:t>
            </a:r>
          </a:p>
          <a:p>
            <a:r>
              <a:rPr lang="en-US" altLang="en-US" dirty="0"/>
              <a:t>4.02   Ensure resources are authentically approved</a:t>
            </a:r>
          </a:p>
          <a:p>
            <a:r>
              <a:rPr lang="en-US" altLang="en-US" dirty="0"/>
              <a:t>4.03   Only use property as authorized by the owner</a:t>
            </a:r>
          </a:p>
          <a:p>
            <a:r>
              <a:rPr lang="en-US" altLang="en-US" dirty="0"/>
              <a:t>4.04   Do not use illegally obtained software</a:t>
            </a:r>
          </a:p>
          <a:p>
            <a:r>
              <a:rPr lang="en-US" altLang="en-US" dirty="0"/>
              <a:t>4.05   Honor confidentiality of information</a:t>
            </a:r>
          </a:p>
          <a:p>
            <a:r>
              <a:rPr lang="en-US" altLang="en-US" dirty="0"/>
              <a:t>4.06   Raise matters of social concern</a:t>
            </a:r>
          </a:p>
          <a:p>
            <a:r>
              <a:rPr lang="en-US" altLang="en-US" dirty="0"/>
              <a:t>4.07   Inform when a project becomes problematic</a:t>
            </a:r>
          </a:p>
          <a:p>
            <a:r>
              <a:rPr lang="en-US" altLang="en-US" dirty="0"/>
              <a:t>4.08   Accept no detrimental outside work</a:t>
            </a:r>
          </a:p>
          <a:p>
            <a:r>
              <a:rPr lang="en-US" altLang="en-US" dirty="0"/>
              <a:t>4.09   Represent no interests adverse to your employer</a:t>
            </a:r>
          </a:p>
        </p:txBody>
      </p:sp>
      <p:sp>
        <p:nvSpPr>
          <p:cNvPr id="2" name="Slide Number Placeholder 1">
            <a:extLst>
              <a:ext uri="{FF2B5EF4-FFF2-40B4-BE49-F238E27FC236}">
                <a16:creationId xmlns:a16="http://schemas.microsoft.com/office/drawing/2014/main" id="{5D80DBF6-012A-6A30-4A53-F5695E5CA43C}"/>
              </a:ext>
            </a:extLst>
          </p:cNvPr>
          <p:cNvSpPr>
            <a:spLocks noGrp="1"/>
          </p:cNvSpPr>
          <p:nvPr>
            <p:ph type="sldNum" sz="quarter" idx="12"/>
          </p:nvPr>
        </p:nvSpPr>
        <p:spPr/>
        <p:txBody>
          <a:bodyPr/>
          <a:lstStyle/>
          <a:p>
            <a:pPr>
              <a:defRPr/>
            </a:pPr>
            <a:fld id="{D98CBB19-C132-4D47-81A5-D32BA9F4D0BB}" type="slidenum">
              <a:rPr lang="en-US" altLang="en-US" smtClean="0"/>
              <a:pPr>
                <a:defRPr/>
              </a:pPr>
              <a:t>27</a:t>
            </a:fld>
            <a:endParaRPr lang="en-US" altLang="en-US"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E539C58-23F3-E82D-57C3-734C800CFB21}"/>
              </a:ext>
            </a:extLst>
          </p:cNvPr>
          <p:cNvSpPr>
            <a:spLocks noGrp="1" noChangeArrowheads="1"/>
          </p:cNvSpPr>
          <p:nvPr>
            <p:ph type="title"/>
          </p:nvPr>
        </p:nvSpPr>
        <p:spPr/>
        <p:txBody>
          <a:bodyPr/>
          <a:lstStyle/>
          <a:p>
            <a:r>
              <a:rPr lang="en-US" altLang="en-US"/>
              <a:t>Principle 5: Management</a:t>
            </a:r>
          </a:p>
        </p:txBody>
      </p:sp>
      <p:sp>
        <p:nvSpPr>
          <p:cNvPr id="54275" name="Rectangle 3">
            <a:extLst>
              <a:ext uri="{FF2B5EF4-FFF2-40B4-BE49-F238E27FC236}">
                <a16:creationId xmlns:a16="http://schemas.microsoft.com/office/drawing/2014/main" id="{3D549D2D-F09D-26B5-3006-49C2811E5DB3}"/>
              </a:ext>
            </a:extLst>
          </p:cNvPr>
          <p:cNvSpPr>
            <a:spLocks noGrp="1" noChangeArrowheads="1"/>
          </p:cNvSpPr>
          <p:nvPr>
            <p:ph idx="1"/>
          </p:nvPr>
        </p:nvSpPr>
        <p:spPr/>
        <p:txBody>
          <a:bodyPr rtlCol="0">
            <a:normAutofit fontScale="92500" lnSpcReduction="10000"/>
          </a:bodyPr>
          <a:lstStyle/>
          <a:p>
            <a:r>
              <a:rPr lang="en-US" altLang="en-US" dirty="0"/>
              <a:t>5.01   Assure standards are known by employees</a:t>
            </a:r>
          </a:p>
          <a:p>
            <a:r>
              <a:rPr lang="en-US" altLang="en-US" dirty="0"/>
              <a:t>5.02   Assure knowledge of confidentiality protocols</a:t>
            </a:r>
          </a:p>
          <a:p>
            <a:r>
              <a:rPr lang="en-US" altLang="en-US" dirty="0"/>
              <a:t>5.03   Assign work according to competence</a:t>
            </a:r>
          </a:p>
          <a:p>
            <a:r>
              <a:rPr lang="en-US" altLang="en-US" dirty="0"/>
              <a:t>5.04   Provide due process for code violations</a:t>
            </a:r>
          </a:p>
          <a:p>
            <a:r>
              <a:rPr lang="en-US" altLang="en-US" dirty="0"/>
              <a:t>5.05   Develop fair ownership agreements</a:t>
            </a:r>
          </a:p>
          <a:p>
            <a:r>
              <a:rPr lang="en-US" altLang="en-US" dirty="0"/>
              <a:t>5.06   Accurately describe conditions of employment</a:t>
            </a:r>
          </a:p>
          <a:p>
            <a:r>
              <a:rPr lang="en-US" altLang="en-US" dirty="0"/>
              <a:t>5.07   Offer only fair and just remuneration</a:t>
            </a:r>
          </a:p>
          <a:p>
            <a:r>
              <a:rPr lang="en-US" altLang="en-US" dirty="0"/>
              <a:t>5.08   Do not prevent a subordinate’s promotion</a:t>
            </a:r>
          </a:p>
          <a:p>
            <a:r>
              <a:rPr lang="en-US" altLang="en-US" dirty="0"/>
              <a:t>5.09   Do not ask a person to breach this code</a:t>
            </a:r>
          </a:p>
        </p:txBody>
      </p:sp>
      <p:sp>
        <p:nvSpPr>
          <p:cNvPr id="2" name="Slide Number Placeholder 1">
            <a:extLst>
              <a:ext uri="{FF2B5EF4-FFF2-40B4-BE49-F238E27FC236}">
                <a16:creationId xmlns:a16="http://schemas.microsoft.com/office/drawing/2014/main" id="{1FD4D395-656B-44EA-E6EE-9AF123BD6303}"/>
              </a:ext>
            </a:extLst>
          </p:cNvPr>
          <p:cNvSpPr>
            <a:spLocks noGrp="1"/>
          </p:cNvSpPr>
          <p:nvPr>
            <p:ph type="sldNum" sz="quarter" idx="12"/>
          </p:nvPr>
        </p:nvSpPr>
        <p:spPr/>
        <p:txBody>
          <a:bodyPr/>
          <a:lstStyle/>
          <a:p>
            <a:pPr>
              <a:defRPr/>
            </a:pPr>
            <a:fld id="{D98CBB19-C132-4D47-81A5-D32BA9F4D0BB}" type="slidenum">
              <a:rPr lang="en-US" altLang="en-US" smtClean="0"/>
              <a:pPr>
                <a:defRPr/>
              </a:pPr>
              <a:t>28</a:t>
            </a:fld>
            <a:endParaRPr lang="en-US" altLang="en-US"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FFDB389-02CB-D56C-0D90-F14A08532C04}"/>
              </a:ext>
            </a:extLst>
          </p:cNvPr>
          <p:cNvSpPr>
            <a:spLocks noGrp="1" noChangeArrowheads="1"/>
          </p:cNvSpPr>
          <p:nvPr>
            <p:ph type="title"/>
          </p:nvPr>
        </p:nvSpPr>
        <p:spPr/>
        <p:txBody>
          <a:bodyPr/>
          <a:lstStyle/>
          <a:p>
            <a:r>
              <a:rPr lang="en-US" altLang="en-US"/>
              <a:t>Principle 6: Profession</a:t>
            </a:r>
          </a:p>
        </p:txBody>
      </p:sp>
      <p:sp>
        <p:nvSpPr>
          <p:cNvPr id="56323" name="Rectangle 3">
            <a:extLst>
              <a:ext uri="{FF2B5EF4-FFF2-40B4-BE49-F238E27FC236}">
                <a16:creationId xmlns:a16="http://schemas.microsoft.com/office/drawing/2014/main" id="{0B9E6938-044A-885A-A3E3-B62060E0B3BD}"/>
              </a:ext>
            </a:extLst>
          </p:cNvPr>
          <p:cNvSpPr>
            <a:spLocks noGrp="1" noChangeArrowheads="1"/>
          </p:cNvSpPr>
          <p:nvPr>
            <p:ph idx="1"/>
          </p:nvPr>
        </p:nvSpPr>
        <p:spPr/>
        <p:txBody>
          <a:bodyPr rtlCol="0">
            <a:normAutofit fontScale="55000" lnSpcReduction="20000"/>
          </a:bodyPr>
          <a:lstStyle/>
          <a:p>
            <a:r>
              <a:rPr lang="en-US" altLang="en-US"/>
              <a:t>6.01   Associate with reputable people</a:t>
            </a:r>
          </a:p>
          <a:p>
            <a:r>
              <a:rPr lang="en-US" altLang="en-US"/>
              <a:t>6.02   Promote commitment of this code</a:t>
            </a:r>
          </a:p>
          <a:p>
            <a:r>
              <a:rPr lang="en-US" altLang="en-US"/>
              <a:t>6.03   Support followers of this code</a:t>
            </a:r>
          </a:p>
          <a:p>
            <a:r>
              <a:rPr lang="en-US" altLang="en-US"/>
              <a:t>6.04   Help develop an ethical environment</a:t>
            </a:r>
          </a:p>
          <a:p>
            <a:r>
              <a:rPr lang="en-US" altLang="en-US"/>
              <a:t>6.05   Report suspected violations of this code</a:t>
            </a:r>
          </a:p>
          <a:p>
            <a:r>
              <a:rPr lang="en-US" altLang="en-US"/>
              <a:t>6.06   Take responsibility for errors</a:t>
            </a:r>
          </a:p>
          <a:p>
            <a:r>
              <a:rPr lang="en-US" altLang="en-US"/>
              <a:t>6.07   Only accept appropriate remuneration</a:t>
            </a:r>
          </a:p>
          <a:p>
            <a:r>
              <a:rPr lang="en-US" altLang="en-US"/>
              <a:t>6.08   Be accurate and honest regarding software</a:t>
            </a:r>
          </a:p>
          <a:p>
            <a:r>
              <a:rPr lang="en-US" altLang="en-US"/>
              <a:t>6.09   Place professional interests before personal</a:t>
            </a:r>
          </a:p>
          <a:p>
            <a:r>
              <a:rPr lang="en-US" altLang="en-US"/>
              <a:t>6.10   Obey all laws governing your work</a:t>
            </a:r>
          </a:p>
          <a:p>
            <a:r>
              <a:rPr lang="en-US" altLang="en-US"/>
              <a:t>6.11   Exercise professional responsibility</a:t>
            </a:r>
          </a:p>
          <a:p>
            <a:r>
              <a:rPr lang="en-US" altLang="en-US"/>
              <a:t>6.12   Promote public knowledge of the subject</a:t>
            </a:r>
          </a:p>
          <a:p>
            <a:r>
              <a:rPr lang="en-US" altLang="en-US"/>
              <a:t>6.13   Share software knowledge with the profession</a:t>
            </a:r>
          </a:p>
        </p:txBody>
      </p:sp>
      <p:sp>
        <p:nvSpPr>
          <p:cNvPr id="2" name="Slide Number Placeholder 1">
            <a:extLst>
              <a:ext uri="{FF2B5EF4-FFF2-40B4-BE49-F238E27FC236}">
                <a16:creationId xmlns:a16="http://schemas.microsoft.com/office/drawing/2014/main" id="{259C6BE2-0641-770F-0E74-A0DC3058316B}"/>
              </a:ext>
            </a:extLst>
          </p:cNvPr>
          <p:cNvSpPr>
            <a:spLocks noGrp="1"/>
          </p:cNvSpPr>
          <p:nvPr>
            <p:ph type="sldNum" sz="quarter" idx="12"/>
          </p:nvPr>
        </p:nvSpPr>
        <p:spPr/>
        <p:txBody>
          <a:bodyPr/>
          <a:lstStyle/>
          <a:p>
            <a:pPr>
              <a:defRPr/>
            </a:pPr>
            <a:fld id="{D98CBB19-C132-4D47-81A5-D32BA9F4D0BB}" type="slidenum">
              <a:rPr lang="en-US" altLang="en-US" smtClean="0"/>
              <a:pPr>
                <a:defRPr/>
              </a:pPr>
              <a:t>29</a:t>
            </a:fld>
            <a:endParaRPr lang="en-US" alt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3"/>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IT Professions</a:t>
            </a:r>
            <a:endParaRPr dirty="0">
              <a:latin typeface="Arial"/>
              <a:ea typeface="Arial"/>
              <a:cs typeface="Arial"/>
              <a:sym typeface="Arial"/>
            </a:endParaRPr>
          </a:p>
        </p:txBody>
      </p:sp>
      <p:sp>
        <p:nvSpPr>
          <p:cNvPr id="328" name="Google Shape;328;p43"/>
          <p:cNvSpPr txBox="1">
            <a:spLocks noGrp="1"/>
          </p:cNvSpPr>
          <p:nvPr>
            <p:ph idx="1"/>
          </p:nvPr>
        </p:nvSpPr>
        <p:spPr>
          <a:prstGeom prst="rect">
            <a:avLst/>
          </a:prstGeom>
        </p:spPr>
        <p:txBody>
          <a:bodyPr spcFirstLastPara="1" wrap="square" lIns="91425" tIns="45700" rIns="91425" bIns="45700" anchor="t" anchorCtr="0">
            <a:normAutofit/>
          </a:bodyPr>
          <a:lstStyle/>
          <a:p>
            <a:pPr marL="114300" lvl="0" indent="0" algn="l" rtl="0">
              <a:spcBef>
                <a:spcPts val="0"/>
              </a:spcBef>
              <a:spcAft>
                <a:spcPts val="0"/>
              </a:spcAft>
              <a:buSzPts val="1800"/>
              <a:buNone/>
            </a:pPr>
            <a:r>
              <a:rPr lang="en-US" dirty="0">
                <a:latin typeface="Arial"/>
                <a:ea typeface="Arial"/>
                <a:cs typeface="Arial"/>
                <a:sym typeface="Arial"/>
              </a:rPr>
              <a:t>Partial list of IT specialists</a:t>
            </a:r>
            <a:endParaRPr dirty="0">
              <a:latin typeface="Arial"/>
              <a:ea typeface="Arial"/>
              <a:cs typeface="Arial"/>
              <a:sym typeface="Arial"/>
            </a:endParaRPr>
          </a:p>
          <a:p>
            <a:pPr marL="1041400" lvl="1" indent="-457200" algn="l" rtl="0">
              <a:spcBef>
                <a:spcPts val="1000"/>
              </a:spcBef>
              <a:spcAft>
                <a:spcPts val="0"/>
              </a:spcAft>
              <a:buSzPts val="1600"/>
              <a:buFont typeface="+mj-lt"/>
              <a:buAutoNum type="arabicPeriod"/>
            </a:pPr>
            <a:r>
              <a:rPr lang="en-US" dirty="0">
                <a:latin typeface="Arial"/>
                <a:ea typeface="Arial"/>
                <a:cs typeface="Arial"/>
                <a:sym typeface="Arial"/>
              </a:rPr>
              <a:t>Programmers</a:t>
            </a:r>
            <a:endParaRPr dirty="0">
              <a:latin typeface="Arial"/>
              <a:ea typeface="Arial"/>
              <a:cs typeface="Arial"/>
              <a:sym typeface="Arial"/>
            </a:endParaRPr>
          </a:p>
          <a:p>
            <a:pPr marL="1041400" lvl="1" indent="-457200" algn="l" rtl="0">
              <a:spcBef>
                <a:spcPts val="1000"/>
              </a:spcBef>
              <a:spcAft>
                <a:spcPts val="0"/>
              </a:spcAft>
              <a:buSzPts val="1600"/>
              <a:buFont typeface="+mj-lt"/>
              <a:buAutoNum type="arabicPeriod"/>
            </a:pPr>
            <a:r>
              <a:rPr lang="en-US" dirty="0">
                <a:latin typeface="Arial"/>
                <a:ea typeface="Arial"/>
                <a:cs typeface="Arial"/>
                <a:sym typeface="Arial"/>
              </a:rPr>
              <a:t>Systems analysts</a:t>
            </a:r>
            <a:endParaRPr dirty="0">
              <a:latin typeface="Arial"/>
              <a:ea typeface="Arial"/>
              <a:cs typeface="Arial"/>
              <a:sym typeface="Arial"/>
            </a:endParaRPr>
          </a:p>
          <a:p>
            <a:pPr marL="1041400" lvl="1" indent="-457200" algn="l" rtl="0">
              <a:spcBef>
                <a:spcPts val="1000"/>
              </a:spcBef>
              <a:spcAft>
                <a:spcPts val="0"/>
              </a:spcAft>
              <a:buSzPts val="1600"/>
              <a:buFont typeface="+mj-lt"/>
              <a:buAutoNum type="arabicPeriod"/>
            </a:pPr>
            <a:r>
              <a:rPr lang="en-US" dirty="0">
                <a:latin typeface="Arial"/>
                <a:ea typeface="Arial"/>
                <a:cs typeface="Arial"/>
                <a:sym typeface="Arial"/>
              </a:rPr>
              <a:t>Software engineers</a:t>
            </a:r>
            <a:endParaRPr dirty="0">
              <a:latin typeface="Arial"/>
              <a:ea typeface="Arial"/>
              <a:cs typeface="Arial"/>
              <a:sym typeface="Arial"/>
            </a:endParaRPr>
          </a:p>
          <a:p>
            <a:pPr marL="1041400" lvl="1" indent="-457200" algn="l" rtl="0">
              <a:spcBef>
                <a:spcPts val="1000"/>
              </a:spcBef>
              <a:spcAft>
                <a:spcPts val="0"/>
              </a:spcAft>
              <a:buSzPts val="1600"/>
              <a:buFont typeface="+mj-lt"/>
              <a:buAutoNum type="arabicPeriod"/>
            </a:pPr>
            <a:r>
              <a:rPr lang="en-US" dirty="0">
                <a:latin typeface="Arial"/>
                <a:ea typeface="Arial"/>
                <a:cs typeface="Arial"/>
                <a:sym typeface="Arial"/>
              </a:rPr>
              <a:t>Database administrators</a:t>
            </a:r>
            <a:endParaRPr dirty="0">
              <a:latin typeface="Arial"/>
              <a:ea typeface="Arial"/>
              <a:cs typeface="Arial"/>
              <a:sym typeface="Arial"/>
            </a:endParaRPr>
          </a:p>
          <a:p>
            <a:pPr marL="1041400" lvl="1" indent="-457200" algn="l" rtl="0">
              <a:spcBef>
                <a:spcPts val="1000"/>
              </a:spcBef>
              <a:spcAft>
                <a:spcPts val="0"/>
              </a:spcAft>
              <a:buSzPts val="1600"/>
              <a:buFont typeface="+mj-lt"/>
              <a:buAutoNum type="arabicPeriod"/>
            </a:pPr>
            <a:r>
              <a:rPr lang="en-US" dirty="0">
                <a:latin typeface="Arial"/>
                <a:ea typeface="Arial"/>
                <a:cs typeface="Arial"/>
                <a:sym typeface="Arial"/>
              </a:rPr>
              <a:t>Local area network (LAN) administrators</a:t>
            </a:r>
            <a:endParaRPr dirty="0">
              <a:latin typeface="Arial"/>
              <a:ea typeface="Arial"/>
              <a:cs typeface="Arial"/>
              <a:sym typeface="Arial"/>
            </a:endParaRPr>
          </a:p>
          <a:p>
            <a:pPr marL="1041400" lvl="1" indent="-457200" algn="l" rtl="0">
              <a:spcBef>
                <a:spcPts val="1000"/>
              </a:spcBef>
              <a:spcAft>
                <a:spcPts val="0"/>
              </a:spcAft>
              <a:buSzPts val="1600"/>
              <a:buFont typeface="+mj-lt"/>
              <a:buAutoNum type="arabicPeriod"/>
            </a:pPr>
            <a:r>
              <a:rPr lang="en-US" dirty="0">
                <a:latin typeface="Arial"/>
                <a:ea typeface="Arial"/>
                <a:cs typeface="Arial"/>
                <a:sym typeface="Arial"/>
              </a:rPr>
              <a:t>Chief information officers (CIOs)</a:t>
            </a:r>
            <a:endParaRPr sz="2300" dirty="0">
              <a:solidFill>
                <a:srgbClr val="404040"/>
              </a:solidFill>
              <a:latin typeface="Arial"/>
              <a:ea typeface="Arial"/>
              <a:cs typeface="Arial"/>
              <a:sym typeface="Arial"/>
            </a:endParaRPr>
          </a:p>
          <a:p>
            <a:pPr marL="0" lvl="0" indent="0" algn="l" rtl="0">
              <a:spcBef>
                <a:spcPts val="100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19C899F-78D1-6363-934E-A244C9E08620}"/>
              </a:ext>
            </a:extLst>
          </p:cNvPr>
          <p:cNvSpPr>
            <a:spLocks noGrp="1" noChangeArrowheads="1"/>
          </p:cNvSpPr>
          <p:nvPr>
            <p:ph type="title"/>
          </p:nvPr>
        </p:nvSpPr>
        <p:spPr/>
        <p:txBody>
          <a:bodyPr/>
          <a:lstStyle/>
          <a:p>
            <a:r>
              <a:rPr lang="en-US" altLang="en-US"/>
              <a:t>Principle 7: Colleagues</a:t>
            </a:r>
          </a:p>
        </p:txBody>
      </p:sp>
      <p:sp>
        <p:nvSpPr>
          <p:cNvPr id="58371" name="Rectangle 3">
            <a:extLst>
              <a:ext uri="{FF2B5EF4-FFF2-40B4-BE49-F238E27FC236}">
                <a16:creationId xmlns:a16="http://schemas.microsoft.com/office/drawing/2014/main" id="{E133D771-DE40-D181-4A9A-5EE8A354D1ED}"/>
              </a:ext>
            </a:extLst>
          </p:cNvPr>
          <p:cNvSpPr>
            <a:spLocks noGrp="1" noChangeArrowheads="1"/>
          </p:cNvSpPr>
          <p:nvPr>
            <p:ph idx="1"/>
          </p:nvPr>
        </p:nvSpPr>
        <p:spPr/>
        <p:txBody>
          <a:bodyPr rtlCol="0">
            <a:normAutofit fontScale="92500" lnSpcReduction="10000"/>
          </a:bodyPr>
          <a:lstStyle/>
          <a:p>
            <a:r>
              <a:rPr lang="en-US" altLang="en-US" dirty="0"/>
              <a:t>7.01   Assist colleagues in professional development</a:t>
            </a:r>
          </a:p>
          <a:p>
            <a:r>
              <a:rPr lang="en-US" altLang="en-US" dirty="0"/>
              <a:t>7.02   Review other’s work only with their consent</a:t>
            </a:r>
          </a:p>
          <a:p>
            <a:r>
              <a:rPr lang="en-US" altLang="en-US" dirty="0"/>
              <a:t>7.03   Credit fully the work of others</a:t>
            </a:r>
          </a:p>
          <a:p>
            <a:r>
              <a:rPr lang="en-US" altLang="en-US" dirty="0"/>
              <a:t>7.04   Review others work candidly</a:t>
            </a:r>
          </a:p>
          <a:p>
            <a:r>
              <a:rPr lang="en-US" altLang="en-US" dirty="0"/>
              <a:t>7.05   Give fair hearing to colleagues</a:t>
            </a:r>
          </a:p>
          <a:p>
            <a:r>
              <a:rPr lang="en-US" altLang="en-US" dirty="0"/>
              <a:t>7.06   Assist colleagues’ awareness of work practices</a:t>
            </a:r>
          </a:p>
          <a:p>
            <a:r>
              <a:rPr lang="en-US" altLang="en-US" dirty="0"/>
              <a:t>7.08   Do not hinder a colleague’s career</a:t>
            </a:r>
          </a:p>
          <a:p>
            <a:r>
              <a:rPr lang="en-US" altLang="en-US" dirty="0"/>
              <a:t>7.09   Do not pursue a job offered to a colleague</a:t>
            </a:r>
          </a:p>
          <a:p>
            <a:r>
              <a:rPr lang="en-US" altLang="en-US" dirty="0"/>
              <a:t>7.10   Seek help with work outside your competence</a:t>
            </a:r>
          </a:p>
        </p:txBody>
      </p:sp>
      <p:sp>
        <p:nvSpPr>
          <p:cNvPr id="2" name="Slide Number Placeholder 1">
            <a:extLst>
              <a:ext uri="{FF2B5EF4-FFF2-40B4-BE49-F238E27FC236}">
                <a16:creationId xmlns:a16="http://schemas.microsoft.com/office/drawing/2014/main" id="{379E3033-9E39-D47A-2FEC-B2187EB57290}"/>
              </a:ext>
            </a:extLst>
          </p:cNvPr>
          <p:cNvSpPr>
            <a:spLocks noGrp="1"/>
          </p:cNvSpPr>
          <p:nvPr>
            <p:ph type="sldNum" sz="quarter" idx="12"/>
          </p:nvPr>
        </p:nvSpPr>
        <p:spPr/>
        <p:txBody>
          <a:bodyPr/>
          <a:lstStyle/>
          <a:p>
            <a:pPr>
              <a:defRPr/>
            </a:pPr>
            <a:fld id="{D98CBB19-C132-4D47-81A5-D32BA9F4D0BB}" type="slidenum">
              <a:rPr lang="en-US" altLang="en-US" smtClean="0"/>
              <a:pPr>
                <a:defRPr/>
              </a:pPr>
              <a:t>30</a:t>
            </a:fld>
            <a:endParaRPr lang="en-US" alt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32EAFBE-C591-1895-41AB-5835AEB54E78}"/>
              </a:ext>
            </a:extLst>
          </p:cNvPr>
          <p:cNvSpPr>
            <a:spLocks noGrp="1" noChangeArrowheads="1"/>
          </p:cNvSpPr>
          <p:nvPr>
            <p:ph type="title"/>
          </p:nvPr>
        </p:nvSpPr>
        <p:spPr/>
        <p:txBody>
          <a:bodyPr/>
          <a:lstStyle/>
          <a:p>
            <a:r>
              <a:rPr lang="en-US" altLang="en-US" dirty="0"/>
              <a:t>Principle 8: Self</a:t>
            </a:r>
          </a:p>
        </p:txBody>
      </p:sp>
      <p:sp>
        <p:nvSpPr>
          <p:cNvPr id="60419" name="Rectangle 3">
            <a:extLst>
              <a:ext uri="{FF2B5EF4-FFF2-40B4-BE49-F238E27FC236}">
                <a16:creationId xmlns:a16="http://schemas.microsoft.com/office/drawing/2014/main" id="{0920AAAA-6FD6-3742-FE2F-E3EC4A1DB9D1}"/>
              </a:ext>
            </a:extLst>
          </p:cNvPr>
          <p:cNvSpPr>
            <a:spLocks noGrp="1" noChangeArrowheads="1"/>
          </p:cNvSpPr>
          <p:nvPr>
            <p:ph idx="1"/>
          </p:nvPr>
        </p:nvSpPr>
        <p:spPr/>
        <p:txBody>
          <a:bodyPr rtlCol="0">
            <a:normAutofit fontScale="92500" lnSpcReduction="10000"/>
          </a:bodyPr>
          <a:lstStyle/>
          <a:p>
            <a:r>
              <a:rPr lang="en-US" altLang="en-US" dirty="0"/>
              <a:t>8.01   Further your own professional knowledge</a:t>
            </a:r>
          </a:p>
          <a:p>
            <a:r>
              <a:rPr lang="en-US" altLang="en-US" dirty="0"/>
              <a:t>8.02   Improve your ability to produce quality work</a:t>
            </a:r>
          </a:p>
          <a:p>
            <a:r>
              <a:rPr lang="en-US" altLang="en-US" dirty="0"/>
              <a:t>8.03   Improve your ability to document work</a:t>
            </a:r>
          </a:p>
          <a:p>
            <a:r>
              <a:rPr lang="en-US" altLang="en-US" dirty="0"/>
              <a:t>8.04   Improve your understanding of work details</a:t>
            </a:r>
          </a:p>
          <a:p>
            <a:r>
              <a:rPr lang="en-US" altLang="en-US" dirty="0"/>
              <a:t>8.05   Improve your knowledge of relevant legislation</a:t>
            </a:r>
          </a:p>
          <a:p>
            <a:r>
              <a:rPr lang="en-US" altLang="en-US" dirty="0"/>
              <a:t>8.06   Improve your knowledge of this code</a:t>
            </a:r>
          </a:p>
          <a:p>
            <a:r>
              <a:rPr lang="en-US" altLang="en-US" dirty="0"/>
              <a:t>8.07   Do not force anyone to violate this code</a:t>
            </a:r>
          </a:p>
          <a:p>
            <a:r>
              <a:rPr lang="en-US" altLang="en-US" dirty="0"/>
              <a:t>8.08   Consider code violations inconsistent with</a:t>
            </a:r>
          </a:p>
          <a:p>
            <a:r>
              <a:rPr lang="en-US" altLang="en-US" dirty="0"/>
              <a:t>             software engineering</a:t>
            </a:r>
          </a:p>
          <a:p>
            <a:endParaRPr lang="en-US" altLang="en-US" dirty="0"/>
          </a:p>
        </p:txBody>
      </p:sp>
      <p:sp>
        <p:nvSpPr>
          <p:cNvPr id="2" name="Slide Number Placeholder 1">
            <a:extLst>
              <a:ext uri="{FF2B5EF4-FFF2-40B4-BE49-F238E27FC236}">
                <a16:creationId xmlns:a16="http://schemas.microsoft.com/office/drawing/2014/main" id="{1EF86E41-7EF0-83C9-0AD8-D675CE2C0D3C}"/>
              </a:ext>
            </a:extLst>
          </p:cNvPr>
          <p:cNvSpPr>
            <a:spLocks noGrp="1"/>
          </p:cNvSpPr>
          <p:nvPr>
            <p:ph type="sldNum" sz="quarter" idx="12"/>
          </p:nvPr>
        </p:nvSpPr>
        <p:spPr/>
        <p:txBody>
          <a:bodyPr/>
          <a:lstStyle/>
          <a:p>
            <a:pPr>
              <a:defRPr/>
            </a:pPr>
            <a:fld id="{D98CBB19-C132-4D47-81A5-D32BA9F4D0BB}" type="slidenum">
              <a:rPr lang="en-US" altLang="en-US" smtClean="0"/>
              <a:pPr>
                <a:defRPr/>
              </a:pPr>
              <a:t>31</a:t>
            </a:fld>
            <a:endParaRPr lang="en-US" alt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6ED285C-9F11-741B-AFA9-82F0D16619AE}"/>
              </a:ext>
            </a:extLst>
          </p:cNvPr>
          <p:cNvSpPr>
            <a:spLocks noGrp="1" noChangeArrowheads="1"/>
          </p:cNvSpPr>
          <p:nvPr>
            <p:ph type="title"/>
          </p:nvPr>
        </p:nvSpPr>
        <p:spPr/>
        <p:txBody>
          <a:bodyPr/>
          <a:lstStyle/>
          <a:p>
            <a:r>
              <a:rPr lang="en-US" altLang="en-US" dirty="0"/>
              <a:t>Preamble</a:t>
            </a:r>
          </a:p>
        </p:txBody>
      </p:sp>
      <p:sp>
        <p:nvSpPr>
          <p:cNvPr id="32771" name="Rectangle 3">
            <a:extLst>
              <a:ext uri="{FF2B5EF4-FFF2-40B4-BE49-F238E27FC236}">
                <a16:creationId xmlns:a16="http://schemas.microsoft.com/office/drawing/2014/main" id="{582DA44D-517F-C0BF-C061-97DB22D1C987}"/>
              </a:ext>
            </a:extLst>
          </p:cNvPr>
          <p:cNvSpPr>
            <a:spLocks noGrp="1" noChangeArrowheads="1"/>
          </p:cNvSpPr>
          <p:nvPr>
            <p:ph idx="1"/>
          </p:nvPr>
        </p:nvSpPr>
        <p:spPr/>
        <p:txBody>
          <a:bodyPr/>
          <a:lstStyle/>
          <a:p>
            <a:r>
              <a:rPr lang="en-US" altLang="en-US" dirty="0"/>
              <a:t>“Software engineers are those who contribute by direct participation or by teaching, to the analysis, specification, design, development, certification, maintenance, and testing of software systems.”</a:t>
            </a:r>
          </a:p>
          <a:p>
            <a:r>
              <a:rPr lang="en-US" altLang="en-US" dirty="0"/>
              <a:t>Prevalence of software in society provide significant opportunities to do good or cause harm.</a:t>
            </a:r>
          </a:p>
          <a:p>
            <a:r>
              <a:rPr lang="en-US" altLang="en-US" dirty="0"/>
              <a:t>Ensure that efforts are used to do good.</a:t>
            </a:r>
          </a:p>
          <a:p>
            <a:r>
              <a:rPr lang="en-US" altLang="en-US" dirty="0"/>
              <a:t>Not intended to be applied piecemeal.</a:t>
            </a:r>
          </a:p>
        </p:txBody>
      </p:sp>
      <p:sp>
        <p:nvSpPr>
          <p:cNvPr id="2" name="Slide Number Placeholder 1">
            <a:extLst>
              <a:ext uri="{FF2B5EF4-FFF2-40B4-BE49-F238E27FC236}">
                <a16:creationId xmlns:a16="http://schemas.microsoft.com/office/drawing/2014/main" id="{13BB933C-5BA0-5BBD-C8F2-AF76846815E8}"/>
              </a:ext>
            </a:extLst>
          </p:cNvPr>
          <p:cNvSpPr>
            <a:spLocks noGrp="1"/>
          </p:cNvSpPr>
          <p:nvPr>
            <p:ph type="sldNum" sz="quarter" idx="12"/>
          </p:nvPr>
        </p:nvSpPr>
        <p:spPr/>
        <p:txBody>
          <a:bodyPr/>
          <a:lstStyle/>
          <a:p>
            <a:pPr>
              <a:defRPr/>
            </a:pPr>
            <a:fld id="{D98CBB19-C132-4D47-81A5-D32BA9F4D0BB}" type="slidenum">
              <a:rPr lang="en-US" altLang="en-US" smtClean="0"/>
              <a:pPr>
                <a:defRPr/>
              </a:pPr>
              <a:t>32</a:t>
            </a:fld>
            <a:endParaRPr lang="en-US" alt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85C2510-B629-0BD9-EEA2-F5672216EEF8}"/>
              </a:ext>
            </a:extLst>
          </p:cNvPr>
          <p:cNvSpPr>
            <a:spLocks noGrp="1" noChangeArrowheads="1"/>
          </p:cNvSpPr>
          <p:nvPr>
            <p:ph type="title"/>
          </p:nvPr>
        </p:nvSpPr>
        <p:spPr/>
        <p:txBody>
          <a:bodyPr/>
          <a:lstStyle/>
          <a:p>
            <a:r>
              <a:rPr lang="en-US" altLang="en-US"/>
              <a:t>Preamble - continued</a:t>
            </a:r>
          </a:p>
        </p:txBody>
      </p:sp>
      <p:sp>
        <p:nvSpPr>
          <p:cNvPr id="34819" name="Rectangle 3">
            <a:extLst>
              <a:ext uri="{FF2B5EF4-FFF2-40B4-BE49-F238E27FC236}">
                <a16:creationId xmlns:a16="http://schemas.microsoft.com/office/drawing/2014/main" id="{27D45445-0A1B-9389-0746-2109B6C16554}"/>
              </a:ext>
            </a:extLst>
          </p:cNvPr>
          <p:cNvSpPr>
            <a:spLocks noGrp="1" noChangeArrowheads="1"/>
          </p:cNvSpPr>
          <p:nvPr>
            <p:ph idx="1"/>
          </p:nvPr>
        </p:nvSpPr>
        <p:spPr/>
        <p:txBody>
          <a:bodyPr/>
          <a:lstStyle/>
          <a:p>
            <a:r>
              <a:rPr lang="en-US" altLang="en-US"/>
              <a:t>Not to be used to justify errors of omission or commission.</a:t>
            </a:r>
          </a:p>
          <a:p>
            <a:r>
              <a:rPr lang="en-US" altLang="en-US"/>
              <a:t>Not a simple algorithm to produce ethical decisions.</a:t>
            </a:r>
          </a:p>
          <a:p>
            <a:r>
              <a:rPr lang="en-US" altLang="en-US"/>
              <a:t>Software engineer must use judgment after thoughtful consideration of the 8 fundamental principles.</a:t>
            </a:r>
          </a:p>
          <a:p>
            <a:r>
              <a:rPr lang="en-US" altLang="en-US"/>
              <a:t>Always use the public interest as the highest and governing principle.</a:t>
            </a:r>
          </a:p>
        </p:txBody>
      </p:sp>
      <p:sp>
        <p:nvSpPr>
          <p:cNvPr id="2" name="Slide Number Placeholder 1">
            <a:extLst>
              <a:ext uri="{FF2B5EF4-FFF2-40B4-BE49-F238E27FC236}">
                <a16:creationId xmlns:a16="http://schemas.microsoft.com/office/drawing/2014/main" id="{16C97EDA-BC84-9574-AD86-333D8181DE84}"/>
              </a:ext>
            </a:extLst>
          </p:cNvPr>
          <p:cNvSpPr>
            <a:spLocks noGrp="1"/>
          </p:cNvSpPr>
          <p:nvPr>
            <p:ph type="sldNum" sz="quarter" idx="12"/>
          </p:nvPr>
        </p:nvSpPr>
        <p:spPr/>
        <p:txBody>
          <a:bodyPr/>
          <a:lstStyle/>
          <a:p>
            <a:pPr>
              <a:defRPr/>
            </a:pPr>
            <a:fld id="{D98CBB19-C132-4D47-81A5-D32BA9F4D0BB}" type="slidenum">
              <a:rPr lang="en-US" altLang="en-US" smtClean="0"/>
              <a:pPr>
                <a:defRPr/>
              </a:pPr>
              <a:t>33</a:t>
            </a:fld>
            <a:endParaRPr lang="en-US" altLang="en-US"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59004E0-67FE-348F-91B0-07F9EF3F846F}"/>
              </a:ext>
            </a:extLst>
          </p:cNvPr>
          <p:cNvSpPr>
            <a:spLocks noGrp="1" noChangeArrowheads="1"/>
          </p:cNvSpPr>
          <p:nvPr>
            <p:ph type="title"/>
          </p:nvPr>
        </p:nvSpPr>
        <p:spPr/>
        <p:txBody>
          <a:bodyPr/>
          <a:lstStyle/>
          <a:p>
            <a:r>
              <a:rPr lang="en-US" altLang="en-US" dirty="0"/>
              <a:t>More on Management</a:t>
            </a:r>
          </a:p>
        </p:txBody>
      </p:sp>
      <p:sp>
        <p:nvSpPr>
          <p:cNvPr id="40963" name="Rectangle 3">
            <a:extLst>
              <a:ext uri="{FF2B5EF4-FFF2-40B4-BE49-F238E27FC236}">
                <a16:creationId xmlns:a16="http://schemas.microsoft.com/office/drawing/2014/main" id="{C8B8DD88-B159-363D-4020-2917FA238999}"/>
              </a:ext>
            </a:extLst>
          </p:cNvPr>
          <p:cNvSpPr>
            <a:spLocks noGrp="1" noChangeArrowheads="1"/>
          </p:cNvSpPr>
          <p:nvPr>
            <p:ph idx="1"/>
          </p:nvPr>
        </p:nvSpPr>
        <p:spPr>
          <a:xfrm>
            <a:off x="838200" y="1690688"/>
            <a:ext cx="10515600" cy="4486275"/>
          </a:xfrm>
        </p:spPr>
        <p:txBody>
          <a:bodyPr>
            <a:normAutofit/>
          </a:bodyPr>
          <a:lstStyle/>
          <a:p>
            <a:pPr marL="457200" indent="-457200">
              <a:buFont typeface="+mj-lt"/>
              <a:buAutoNum type="alphaLcPeriod"/>
            </a:pPr>
            <a:r>
              <a:rPr lang="en-US" altLang="en-US" dirty="0"/>
              <a:t>Software engineers need to know the standards which they are held to</a:t>
            </a:r>
          </a:p>
          <a:p>
            <a:pPr marL="457200" indent="-457200">
              <a:buFont typeface="+mj-lt"/>
              <a:buAutoNum type="alphaLcPeriod"/>
            </a:pPr>
            <a:r>
              <a:rPr lang="en-US" altLang="en-US" dirty="0"/>
              <a:t>Know </a:t>
            </a:r>
            <a:r>
              <a:rPr lang="en-US" altLang="en-US" b="1" dirty="0">
                <a:solidFill>
                  <a:srgbClr val="0070C0"/>
                </a:solidFill>
              </a:rPr>
              <a:t>policy</a:t>
            </a:r>
            <a:r>
              <a:rPr lang="en-US" altLang="en-US" dirty="0"/>
              <a:t> for protecting confidential information</a:t>
            </a:r>
          </a:p>
          <a:p>
            <a:pPr marL="457200" indent="-457200">
              <a:buFont typeface="+mj-lt"/>
              <a:buAutoNum type="alphaLcPeriod"/>
            </a:pPr>
            <a:r>
              <a:rPr lang="en-US" altLang="en-US" dirty="0"/>
              <a:t>Assign work after considering each individual’s skills</a:t>
            </a:r>
          </a:p>
          <a:p>
            <a:pPr marL="461772" lvl="1" indent="-457200">
              <a:buFont typeface="+mj-lt"/>
              <a:buAutoNum type="alphaLcPeriod"/>
            </a:pPr>
            <a:r>
              <a:rPr lang="en-US" altLang="en-US" dirty="0"/>
              <a:t>Principle of team balance</a:t>
            </a:r>
          </a:p>
          <a:p>
            <a:pPr marL="457200" indent="-457200">
              <a:buFont typeface="+mj-lt"/>
              <a:buAutoNum type="alphaLcPeriod"/>
            </a:pPr>
            <a:r>
              <a:rPr lang="en-US" altLang="en-US" dirty="0"/>
              <a:t>Provide realistic quantitative estimates</a:t>
            </a:r>
          </a:p>
          <a:p>
            <a:pPr marL="457200" indent="-457200">
              <a:buFont typeface="+mj-lt"/>
              <a:buAutoNum type="alphaLcPeriod"/>
            </a:pPr>
            <a:r>
              <a:rPr lang="en-US" altLang="en-US" dirty="0"/>
              <a:t>Fair compensation</a:t>
            </a:r>
          </a:p>
          <a:p>
            <a:pPr marL="457200" indent="-457200">
              <a:buFont typeface="+mj-lt"/>
              <a:buAutoNum type="alphaLcPeriod"/>
            </a:pPr>
            <a:r>
              <a:rPr lang="en-US" altLang="en-US" dirty="0"/>
              <a:t>Don’t prevent someone’s promotion if he/she is qualified</a:t>
            </a:r>
          </a:p>
          <a:p>
            <a:pPr marL="461772" lvl="1" indent="-457200">
              <a:buFont typeface="+mj-lt"/>
              <a:buAutoNum type="alphaLcPeriod"/>
            </a:pPr>
            <a:r>
              <a:rPr lang="en-US" altLang="en-US" dirty="0"/>
              <a:t>Good programmers don’t always make good managers*</a:t>
            </a:r>
          </a:p>
          <a:p>
            <a:pPr marL="461772" lvl="1" indent="-457200">
              <a:buFont typeface="+mj-lt"/>
              <a:buAutoNum type="alphaLcPeriod"/>
            </a:pPr>
            <a:r>
              <a:rPr lang="en-US" altLang="en-US" dirty="0"/>
              <a:t>Let the person progress if he shows the aptitude</a:t>
            </a:r>
          </a:p>
          <a:p>
            <a:pPr marL="457200" indent="-457200">
              <a:buFont typeface="+mj-lt"/>
              <a:buAutoNum type="alphaLcPeriod"/>
            </a:pPr>
            <a:r>
              <a:rPr lang="en-US" altLang="en-US" dirty="0"/>
              <a:t>Don’t punish someone for expressing ethical concerns</a:t>
            </a:r>
          </a:p>
        </p:txBody>
      </p:sp>
      <p:sp>
        <p:nvSpPr>
          <p:cNvPr id="2" name="Slide Number Placeholder 1">
            <a:extLst>
              <a:ext uri="{FF2B5EF4-FFF2-40B4-BE49-F238E27FC236}">
                <a16:creationId xmlns:a16="http://schemas.microsoft.com/office/drawing/2014/main" id="{F83C6C5B-AAD0-6910-C819-47A209EB4C53}"/>
              </a:ext>
            </a:extLst>
          </p:cNvPr>
          <p:cNvSpPr>
            <a:spLocks noGrp="1"/>
          </p:cNvSpPr>
          <p:nvPr>
            <p:ph type="sldNum" sz="quarter" idx="12"/>
          </p:nvPr>
        </p:nvSpPr>
        <p:spPr/>
        <p:txBody>
          <a:bodyPr/>
          <a:lstStyle/>
          <a:p>
            <a:pPr>
              <a:defRPr/>
            </a:pPr>
            <a:fld id="{D98CBB19-C132-4D47-81A5-D32BA9F4D0BB}" type="slidenum">
              <a:rPr lang="en-US" altLang="en-US" smtClean="0"/>
              <a:pPr>
                <a:defRPr/>
              </a:pPr>
              <a:t>34</a:t>
            </a:fld>
            <a:endParaRPr lang="en-US" altLang="en-US" dirty="0"/>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D54F8D0-14F8-F51B-BA37-27EE7E68557D}"/>
              </a:ext>
            </a:extLst>
          </p:cNvPr>
          <p:cNvSpPr>
            <a:spLocks noGrp="1" noChangeArrowheads="1"/>
          </p:cNvSpPr>
          <p:nvPr>
            <p:ph type="title"/>
          </p:nvPr>
        </p:nvSpPr>
        <p:spPr/>
        <p:txBody>
          <a:bodyPr/>
          <a:lstStyle/>
          <a:p>
            <a:r>
              <a:rPr lang="en-US" altLang="en-US"/>
              <a:t>Missing from the Code</a:t>
            </a:r>
          </a:p>
        </p:txBody>
      </p:sp>
      <p:sp>
        <p:nvSpPr>
          <p:cNvPr id="32771" name="Rectangle 3">
            <a:extLst>
              <a:ext uri="{FF2B5EF4-FFF2-40B4-BE49-F238E27FC236}">
                <a16:creationId xmlns:a16="http://schemas.microsoft.com/office/drawing/2014/main" id="{A546C8EA-143D-C9C7-F425-D684FD3CC52B}"/>
              </a:ext>
            </a:extLst>
          </p:cNvPr>
          <p:cNvSpPr>
            <a:spLocks noGrp="1" noChangeArrowheads="1"/>
          </p:cNvSpPr>
          <p:nvPr>
            <p:ph idx="1"/>
          </p:nvPr>
        </p:nvSpPr>
        <p:spPr/>
        <p:txBody>
          <a:bodyPr/>
          <a:lstStyle/>
          <a:p>
            <a:pPr>
              <a:buFont typeface="Wingdings" panose="05000000000000000000" pitchFamily="2" charset="2"/>
              <a:buChar char="Ø"/>
            </a:pPr>
            <a:r>
              <a:rPr lang="en-US" altLang="en-US" dirty="0"/>
              <a:t>Where to get help in a dilemma?</a:t>
            </a:r>
          </a:p>
          <a:p>
            <a:pPr>
              <a:buFont typeface="Wingdings" panose="05000000000000000000" pitchFamily="2" charset="2"/>
              <a:buChar char="Ø"/>
            </a:pPr>
            <a:r>
              <a:rPr lang="en-US" altLang="en-US" dirty="0"/>
              <a:t>Who to report violations to?</a:t>
            </a:r>
          </a:p>
          <a:p>
            <a:pPr>
              <a:buFont typeface="Wingdings" panose="05000000000000000000" pitchFamily="2" charset="2"/>
              <a:buChar char="Ø"/>
            </a:pPr>
            <a:r>
              <a:rPr lang="en-US" altLang="en-US" dirty="0"/>
              <a:t>Where to get advice and support in a confrontation with employer?</a:t>
            </a:r>
          </a:p>
          <a:p>
            <a:pPr>
              <a:buFont typeface="Wingdings" panose="05000000000000000000" pitchFamily="2" charset="2"/>
              <a:buChar char="Ø"/>
            </a:pPr>
            <a:r>
              <a:rPr lang="en-US" altLang="en-US" dirty="0"/>
              <a:t>Consequences of violating the code?</a:t>
            </a:r>
          </a:p>
          <a:p>
            <a:pPr>
              <a:buFont typeface="Wingdings" panose="05000000000000000000" pitchFamily="2" charset="2"/>
              <a:buChar char="Ø"/>
            </a:pPr>
            <a:r>
              <a:rPr lang="en-US" altLang="en-US" dirty="0"/>
              <a:t>Client and Employer – what do you do if their interest’s conflict?</a:t>
            </a:r>
          </a:p>
          <a:p>
            <a:pPr>
              <a:buFont typeface="Wingdings" panose="05000000000000000000" pitchFamily="2" charset="2"/>
              <a:buChar char="Ø"/>
            </a:pPr>
            <a:r>
              <a:rPr lang="en-US" altLang="en-US" dirty="0"/>
              <a:t>Provisions for updating the Code</a:t>
            </a:r>
          </a:p>
        </p:txBody>
      </p:sp>
      <p:sp>
        <p:nvSpPr>
          <p:cNvPr id="2" name="Slide Number Placeholder 1">
            <a:extLst>
              <a:ext uri="{FF2B5EF4-FFF2-40B4-BE49-F238E27FC236}">
                <a16:creationId xmlns:a16="http://schemas.microsoft.com/office/drawing/2014/main" id="{B902B93D-5F12-510E-3103-99951FBF5960}"/>
              </a:ext>
            </a:extLst>
          </p:cNvPr>
          <p:cNvSpPr>
            <a:spLocks noGrp="1"/>
          </p:cNvSpPr>
          <p:nvPr>
            <p:ph type="sldNum" sz="quarter" idx="12"/>
          </p:nvPr>
        </p:nvSpPr>
        <p:spPr/>
        <p:txBody>
          <a:bodyPr/>
          <a:lstStyle/>
          <a:p>
            <a:pPr>
              <a:defRPr/>
            </a:pPr>
            <a:fld id="{D98CBB19-C132-4D47-81A5-D32BA9F4D0BB}" type="slidenum">
              <a:rPr lang="en-US" altLang="en-US" smtClean="0"/>
              <a:pPr>
                <a:defRPr/>
              </a:pPr>
              <a:t>35</a:t>
            </a:fld>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Decision-Making Framework</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When faced with an ethical dilemma, software engineers can follow these steps:</a:t>
            </a:r>
          </a:p>
          <a:p>
            <a:r>
              <a:rPr lang="en-US" b="1" dirty="0"/>
              <a:t>Steps for Ethical Decision-Making:</a:t>
            </a:r>
          </a:p>
          <a:p>
            <a:r>
              <a:rPr lang="en-US" b="1" dirty="0">
                <a:solidFill>
                  <a:schemeClr val="accent1">
                    <a:lumMod val="75000"/>
                  </a:schemeClr>
                </a:solidFill>
              </a:rPr>
              <a:t>Recognize the issue</a:t>
            </a:r>
            <a:br>
              <a:rPr lang="en-US" dirty="0"/>
            </a:br>
            <a:r>
              <a:rPr lang="en-US" dirty="0"/>
              <a:t>→ Identify the ethical problem (What’s wrong here?)</a:t>
            </a:r>
          </a:p>
          <a:p>
            <a:r>
              <a:rPr lang="en-US" b="1" dirty="0">
                <a:solidFill>
                  <a:schemeClr val="accent1">
                    <a:lumMod val="75000"/>
                  </a:schemeClr>
                </a:solidFill>
              </a:rPr>
              <a:t>Gather facts and stakeholders</a:t>
            </a:r>
            <a:br>
              <a:rPr lang="en-US" dirty="0"/>
            </a:br>
            <a:r>
              <a:rPr lang="en-US" dirty="0"/>
              <a:t>→ Who will be affected by this decision?</a:t>
            </a:r>
          </a:p>
          <a:p>
            <a:r>
              <a:rPr lang="en-US" b="1" dirty="0">
                <a:solidFill>
                  <a:schemeClr val="accent1">
                    <a:lumMod val="75000"/>
                  </a:schemeClr>
                </a:solidFill>
              </a:rPr>
              <a:t>Evaluate possible actions</a:t>
            </a:r>
            <a:br>
              <a:rPr lang="en-US" dirty="0"/>
            </a:br>
            <a:r>
              <a:rPr lang="en-US" dirty="0"/>
              <a:t>→ What are the options? What principles apply?</a:t>
            </a:r>
          </a:p>
          <a:p>
            <a:r>
              <a:rPr lang="en-US" b="1" dirty="0">
                <a:solidFill>
                  <a:schemeClr val="accent1">
                    <a:lumMod val="75000"/>
                  </a:schemeClr>
                </a:solidFill>
              </a:rPr>
              <a:t>Make a decision</a:t>
            </a:r>
            <a:br>
              <a:rPr lang="en-US" dirty="0"/>
            </a:br>
            <a:r>
              <a:rPr lang="en-US" dirty="0"/>
              <a:t>→ Choose the action that aligns with ethical standards.</a:t>
            </a:r>
          </a:p>
          <a:p>
            <a:r>
              <a:rPr lang="en-US" b="1" dirty="0">
                <a:solidFill>
                  <a:schemeClr val="accent1">
                    <a:lumMod val="75000"/>
                  </a:schemeClr>
                </a:solidFill>
              </a:rPr>
              <a:t>Act and reflect</a:t>
            </a:r>
            <a:br>
              <a:rPr lang="en-US" dirty="0"/>
            </a:br>
            <a:r>
              <a:rPr lang="en-US" dirty="0"/>
              <a:t>→ Take responsibility for your decision and learn from the outcome.</a:t>
            </a:r>
          </a:p>
          <a:p>
            <a:endParaRPr lang="en-US" dirty="0"/>
          </a:p>
        </p:txBody>
      </p:sp>
      <p:sp>
        <p:nvSpPr>
          <p:cNvPr id="4" name="Slide Number Placeholder 3"/>
          <p:cNvSpPr>
            <a:spLocks noGrp="1"/>
          </p:cNvSpPr>
          <p:nvPr>
            <p:ph type="sldNum" sz="quarter" idx="12"/>
          </p:nvPr>
        </p:nvSpPr>
        <p:spPr/>
        <p:txBody>
          <a:bodyPr/>
          <a:lstStyle/>
          <a:p>
            <a:pPr>
              <a:defRPr/>
            </a:pPr>
            <a:fld id="{D98CBB19-C132-4D47-81A5-D32BA9F4D0BB}" type="slidenum">
              <a:rPr lang="en-US" altLang="en-US" smtClean="0"/>
              <a:pPr>
                <a:defRPr/>
              </a:pPr>
              <a:t>36</a:t>
            </a:fld>
            <a:endParaRPr lang="en-US" altLang="en-US" dirty="0"/>
          </a:p>
        </p:txBody>
      </p:sp>
    </p:spTree>
    <p:extLst>
      <p:ext uri="{BB962C8B-B14F-4D97-AF65-F5344CB8AC3E}">
        <p14:creationId xmlns:p14="http://schemas.microsoft.com/office/powerpoint/2010/main" val="822207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31410A-2EE4-4CB7-AD0D-E548CA31FDC4}"/>
              </a:ext>
            </a:extLst>
          </p:cNvPr>
          <p:cNvSpPr>
            <a:spLocks noGrp="1"/>
          </p:cNvSpPr>
          <p:nvPr>
            <p:ph type="sldNum" sz="quarter" idx="12"/>
          </p:nvPr>
        </p:nvSpPr>
        <p:spPr/>
        <p:txBody>
          <a:bodyPr/>
          <a:lstStyle/>
          <a:p>
            <a:pPr>
              <a:defRPr/>
            </a:pPr>
            <a:fld id="{D98CBB19-C132-4D47-81A5-D32BA9F4D0BB}" type="slidenum">
              <a:rPr lang="en-US" altLang="en-US" smtClean="0"/>
              <a:pPr>
                <a:defRPr/>
              </a:pPr>
              <a:t>37</a:t>
            </a:fld>
            <a:endParaRPr lang="en-US" altLang="en-US" dirty="0"/>
          </a:p>
        </p:txBody>
      </p:sp>
      <p:pic>
        <p:nvPicPr>
          <p:cNvPr id="17" name="Picture Placeholder 16">
            <a:extLst>
              <a:ext uri="{FF2B5EF4-FFF2-40B4-BE49-F238E27FC236}">
                <a16:creationId xmlns:a16="http://schemas.microsoft.com/office/drawing/2014/main" id="{11489C13-3AD9-4AE6-83FC-2E4D4BC3BAF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949" b="17949"/>
          <a:stretch>
            <a:fillRect/>
          </a:stretch>
        </p:blipFill>
        <p:spPr>
          <a:xfrm>
            <a:off x="13138" y="18392"/>
            <a:ext cx="12192000" cy="6839607"/>
          </a:xfrm>
        </p:spPr>
      </p:pic>
    </p:spTree>
    <p:extLst>
      <p:ext uri="{BB962C8B-B14F-4D97-AF65-F5344CB8AC3E}">
        <p14:creationId xmlns:p14="http://schemas.microsoft.com/office/powerpoint/2010/main" val="2863317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D41E-5374-2F83-2848-DE7F20660B70}"/>
              </a:ext>
            </a:extLst>
          </p:cNvPr>
          <p:cNvSpPr>
            <a:spLocks noGrp="1"/>
          </p:cNvSpPr>
          <p:nvPr>
            <p:ph type="title"/>
          </p:nvPr>
        </p:nvSpPr>
        <p:spPr/>
        <p:txBody>
          <a:bodyPr/>
          <a:lstStyle/>
          <a:p>
            <a:r>
              <a:rPr lang="en-US" dirty="0"/>
              <a:t>Case Study </a:t>
            </a:r>
          </a:p>
        </p:txBody>
      </p:sp>
      <p:sp>
        <p:nvSpPr>
          <p:cNvPr id="3" name="Content Placeholder 2">
            <a:extLst>
              <a:ext uri="{FF2B5EF4-FFF2-40B4-BE49-F238E27FC236}">
                <a16:creationId xmlns:a16="http://schemas.microsoft.com/office/drawing/2014/main" id="{8D80F5F2-E282-6DA7-7C1C-5008DBD46D26}"/>
              </a:ext>
            </a:extLst>
          </p:cNvPr>
          <p:cNvSpPr>
            <a:spLocks noGrp="1"/>
          </p:cNvSpPr>
          <p:nvPr>
            <p:ph idx="1"/>
          </p:nvPr>
        </p:nvSpPr>
        <p:spPr/>
        <p:txBody>
          <a:bodyPr>
            <a:normAutofit/>
          </a:bodyPr>
          <a:lstStyle/>
          <a:p>
            <a:r>
              <a:rPr lang="en-US" dirty="0"/>
              <a:t>An organization dedicated to reducing spam tries to get Internet service providers (ISPs) in an East Asian country to stop the spammers by protecting their mail servers. When this effort is unsuccessful, the antispam organization puts the addresses of these ISPs on its blacklist. Many ISPs in the United States consult the blacklist and refuse to accept email from the blacklisted ISPs. This action has two results. </a:t>
            </a:r>
          </a:p>
          <a:p>
            <a:r>
              <a:rPr lang="en-US" dirty="0"/>
              <a:t>First, the amount of spam received by the typical email user in the United States drops by 25 percent. </a:t>
            </a:r>
          </a:p>
          <a:p>
            <a:r>
              <a:rPr lang="en-US" dirty="0"/>
              <a:t>Second, tens of thousands of innocent computer users in the East Asian country are unable to send email to friends and business associates in the United States.</a:t>
            </a:r>
          </a:p>
          <a:p>
            <a:endParaRPr lang="en-US" dirty="0"/>
          </a:p>
        </p:txBody>
      </p:sp>
      <p:sp>
        <p:nvSpPr>
          <p:cNvPr id="4" name="Slide Number Placeholder 3">
            <a:extLst>
              <a:ext uri="{FF2B5EF4-FFF2-40B4-BE49-F238E27FC236}">
                <a16:creationId xmlns:a16="http://schemas.microsoft.com/office/drawing/2014/main" id="{BB521707-DB45-0E67-5FC3-9D5DD7C58379}"/>
              </a:ext>
            </a:extLst>
          </p:cNvPr>
          <p:cNvSpPr>
            <a:spLocks noGrp="1"/>
          </p:cNvSpPr>
          <p:nvPr>
            <p:ph type="sldNum" sz="quarter" idx="12"/>
          </p:nvPr>
        </p:nvSpPr>
        <p:spPr/>
        <p:txBody>
          <a:bodyPr/>
          <a:lstStyle/>
          <a:p>
            <a:fld id="{D98CBB19-C132-4D47-81A5-D32BA9F4D0BB}" type="slidenum">
              <a:rPr lang="en-US" altLang="en-US" smtClean="0"/>
              <a:pPr/>
              <a:t>38</a:t>
            </a:fld>
            <a:endParaRPr lang="en-US" altLang="en-US" dirty="0"/>
          </a:p>
        </p:txBody>
      </p:sp>
    </p:spTree>
    <p:extLst>
      <p:ext uri="{BB962C8B-B14F-4D97-AF65-F5344CB8AC3E}">
        <p14:creationId xmlns:p14="http://schemas.microsoft.com/office/powerpoint/2010/main" val="1503156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9607A-08CD-4F1E-56CE-F14901C7C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5AF4-D77E-C64E-8B63-2A3CE22D4596}"/>
              </a:ext>
            </a:extLst>
          </p:cNvPr>
          <p:cNvSpPr>
            <a:spLocks noGrp="1"/>
          </p:cNvSpPr>
          <p:nvPr>
            <p:ph type="title"/>
          </p:nvPr>
        </p:nvSpPr>
        <p:spPr>
          <a:xfrm>
            <a:off x="838200" y="365125"/>
            <a:ext cx="10515600" cy="854075"/>
          </a:xfrm>
        </p:spPr>
        <p:txBody>
          <a:bodyPr/>
          <a:lstStyle/>
          <a:p>
            <a:r>
              <a:rPr lang="en-US" b="1" dirty="0"/>
              <a:t>Case Study </a:t>
            </a:r>
          </a:p>
        </p:txBody>
      </p:sp>
      <p:sp>
        <p:nvSpPr>
          <p:cNvPr id="3" name="Content Placeholder 2">
            <a:extLst>
              <a:ext uri="{FF2B5EF4-FFF2-40B4-BE49-F238E27FC236}">
                <a16:creationId xmlns:a16="http://schemas.microsoft.com/office/drawing/2014/main" id="{BBB9E35A-D8BA-EBB5-4828-53C952BB5674}"/>
              </a:ext>
            </a:extLst>
          </p:cNvPr>
          <p:cNvSpPr>
            <a:spLocks noGrp="1"/>
          </p:cNvSpPr>
          <p:nvPr>
            <p:ph idx="1"/>
          </p:nvPr>
        </p:nvSpPr>
        <p:spPr>
          <a:xfrm>
            <a:off x="838200" y="1447800"/>
            <a:ext cx="10515600" cy="4729163"/>
          </a:xfrm>
        </p:spPr>
        <p:txBody>
          <a:bodyPr>
            <a:normAutofit fontScale="92500" lnSpcReduction="10000"/>
          </a:bodyPr>
          <a:lstStyle/>
          <a:p>
            <a:pPr marL="0" indent="0">
              <a:buNone/>
            </a:pPr>
            <a:r>
              <a:rPr lang="en-US" sz="3100" b="1" dirty="0">
                <a:solidFill>
                  <a:srgbClr val="FF0000"/>
                </a:solidFill>
              </a:rPr>
              <a:t>Analyze the case study and answer the following and justify your answers from IEEE/ACM</a:t>
            </a:r>
          </a:p>
          <a:p>
            <a:pPr>
              <a:lnSpc>
                <a:spcPct val="160000"/>
              </a:lnSpc>
              <a:buFont typeface="Wingdings" panose="05000000000000000000" pitchFamily="2" charset="2"/>
              <a:buChar char="q"/>
            </a:pPr>
            <a:r>
              <a:rPr lang="en-US" dirty="0"/>
              <a:t>Did the antispam organization do anything wrong? </a:t>
            </a:r>
          </a:p>
          <a:p>
            <a:pPr>
              <a:lnSpc>
                <a:spcPct val="160000"/>
              </a:lnSpc>
              <a:buFont typeface="Wingdings" panose="05000000000000000000" pitchFamily="2" charset="2"/>
              <a:buChar char="q"/>
            </a:pPr>
            <a:r>
              <a:rPr lang="en-US" dirty="0"/>
              <a:t>Did the ISPs that refused to accept email from the blacklisted ISPs do anything wrong?</a:t>
            </a:r>
          </a:p>
          <a:p>
            <a:pPr>
              <a:lnSpc>
                <a:spcPct val="160000"/>
              </a:lnSpc>
              <a:buFont typeface="Wingdings" panose="05000000000000000000" pitchFamily="2" charset="2"/>
              <a:buChar char="q"/>
            </a:pPr>
            <a:r>
              <a:rPr lang="en-US" dirty="0"/>
              <a:t>Who benefited from the organization’s action?</a:t>
            </a:r>
          </a:p>
          <a:p>
            <a:pPr>
              <a:lnSpc>
                <a:spcPct val="160000"/>
              </a:lnSpc>
              <a:buFont typeface="Wingdings" panose="05000000000000000000" pitchFamily="2" charset="2"/>
              <a:buChar char="q"/>
            </a:pPr>
            <a:r>
              <a:rPr lang="en-US" dirty="0"/>
              <a:t>Who was hurt by the organization’s action?</a:t>
            </a:r>
          </a:p>
          <a:p>
            <a:pPr>
              <a:lnSpc>
                <a:spcPct val="160000"/>
              </a:lnSpc>
              <a:buFont typeface="Wingdings" panose="05000000000000000000" pitchFamily="2" charset="2"/>
              <a:buChar char="q"/>
            </a:pPr>
            <a:r>
              <a:rPr lang="en-US" dirty="0"/>
              <a:t>Could the organization have achieved its goals through a better course of action?</a:t>
            </a:r>
            <a:br>
              <a:rPr lang="en-US" dirty="0"/>
            </a:br>
            <a:endParaRPr lang="en-US" dirty="0"/>
          </a:p>
        </p:txBody>
      </p:sp>
      <p:sp>
        <p:nvSpPr>
          <p:cNvPr id="4" name="Slide Number Placeholder 3">
            <a:extLst>
              <a:ext uri="{FF2B5EF4-FFF2-40B4-BE49-F238E27FC236}">
                <a16:creationId xmlns:a16="http://schemas.microsoft.com/office/drawing/2014/main" id="{9E63EE4F-BE4E-E407-13EE-1B3A87B40F4F}"/>
              </a:ext>
            </a:extLst>
          </p:cNvPr>
          <p:cNvSpPr>
            <a:spLocks noGrp="1"/>
          </p:cNvSpPr>
          <p:nvPr>
            <p:ph type="sldNum" sz="quarter" idx="12"/>
          </p:nvPr>
        </p:nvSpPr>
        <p:spPr/>
        <p:txBody>
          <a:bodyPr/>
          <a:lstStyle/>
          <a:p>
            <a:pPr>
              <a:defRPr/>
            </a:pPr>
            <a:fld id="{D98CBB19-C132-4D47-81A5-D32BA9F4D0BB}" type="slidenum">
              <a:rPr lang="en-US" altLang="en-US" smtClean="0"/>
              <a:pPr>
                <a:defRPr/>
              </a:pPr>
              <a:t>39</a:t>
            </a:fld>
            <a:endParaRPr lang="en-US" altLang="en-US" dirty="0"/>
          </a:p>
        </p:txBody>
      </p:sp>
    </p:spTree>
    <p:extLst>
      <p:ext uri="{BB962C8B-B14F-4D97-AF65-F5344CB8AC3E}">
        <p14:creationId xmlns:p14="http://schemas.microsoft.com/office/powerpoint/2010/main" val="417915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latin typeface="Arial"/>
                <a:ea typeface="Arial"/>
                <a:cs typeface="Arial"/>
                <a:sym typeface="Arial"/>
              </a:rPr>
              <a:t>Are IT Workers Professionals?</a:t>
            </a:r>
            <a:endParaRPr dirty="0">
              <a:latin typeface="Arial"/>
              <a:ea typeface="Arial"/>
              <a:cs typeface="Arial"/>
              <a:sym typeface="Arial"/>
            </a:endParaRPr>
          </a:p>
        </p:txBody>
      </p:sp>
      <p:sp>
        <p:nvSpPr>
          <p:cNvPr id="335" name="Google Shape;335;p44"/>
          <p:cNvSpPr txBox="1">
            <a:spLocks noGrp="1"/>
          </p:cNvSpPr>
          <p:nvPr>
            <p:ph idx="1"/>
          </p:nvPr>
        </p:nvSpPr>
        <p:spPr>
          <a:prstGeom prst="rect">
            <a:avLst/>
          </a:prstGeom>
        </p:spPr>
        <p:txBody>
          <a:bodyPr spcFirstLastPara="1" wrap="square" lIns="91425" tIns="45700" rIns="91425" bIns="45700" anchor="t" anchorCtr="0">
            <a:normAutofit lnSpcReduction="10000"/>
          </a:bodyPr>
          <a:lstStyle/>
          <a:p>
            <a:pPr marL="0" lvl="0" indent="0" algn="l" rtl="0">
              <a:spcBef>
                <a:spcPts val="0"/>
              </a:spcBef>
              <a:spcAft>
                <a:spcPts val="0"/>
              </a:spcAft>
              <a:buSzPts val="1800"/>
              <a:buNone/>
            </a:pPr>
            <a:r>
              <a:rPr lang="en-US" dirty="0">
                <a:latin typeface="Arial"/>
                <a:ea typeface="Arial"/>
                <a:cs typeface="Arial"/>
                <a:sym typeface="Arial"/>
              </a:rPr>
              <a:t>Legal perspective:</a:t>
            </a:r>
          </a:p>
          <a:p>
            <a:pPr marL="0" lvl="0" indent="0" algn="l" rtl="0">
              <a:spcBef>
                <a:spcPts val="0"/>
              </a:spcBef>
              <a:spcAft>
                <a:spcPts val="0"/>
              </a:spcAft>
              <a:buSzPts val="1800"/>
              <a:buNone/>
            </a:pPr>
            <a:endParaRPr lang="en-US" dirty="0">
              <a:latin typeface="Arial"/>
              <a:ea typeface="Arial"/>
              <a:cs typeface="Arial"/>
              <a:sym typeface="Arial"/>
            </a:endParaRPr>
          </a:p>
          <a:p>
            <a:pPr marL="0" lvl="0" indent="0" algn="l" rtl="0">
              <a:spcBef>
                <a:spcPts val="0"/>
              </a:spcBef>
              <a:spcAft>
                <a:spcPts val="0"/>
              </a:spcAft>
              <a:buSzPts val="1800"/>
              <a:buNone/>
            </a:pPr>
            <a:r>
              <a:rPr lang="en-US" dirty="0">
                <a:latin typeface="Arial"/>
                <a:ea typeface="Arial"/>
                <a:cs typeface="Arial"/>
                <a:sym typeface="Arial"/>
              </a:rPr>
              <a:t>	 </a:t>
            </a:r>
            <a:r>
              <a:rPr lang="en-US" dirty="0">
                <a:solidFill>
                  <a:schemeClr val="accent1">
                    <a:lumMod val="75000"/>
                  </a:schemeClr>
                </a:solidFill>
                <a:latin typeface="Arial"/>
                <a:ea typeface="Arial"/>
                <a:cs typeface="Arial"/>
                <a:sym typeface="Arial"/>
              </a:rPr>
              <a:t>IT workers </a:t>
            </a:r>
            <a:r>
              <a:rPr lang="en-US" b="1" dirty="0">
                <a:solidFill>
                  <a:schemeClr val="accent1">
                    <a:lumMod val="75000"/>
                  </a:schemeClr>
                </a:solidFill>
                <a:latin typeface="Arial"/>
                <a:ea typeface="Arial"/>
                <a:cs typeface="Arial"/>
                <a:sym typeface="Arial"/>
              </a:rPr>
              <a:t>do not </a:t>
            </a:r>
            <a:r>
              <a:rPr lang="en-US" dirty="0">
                <a:solidFill>
                  <a:schemeClr val="accent1">
                    <a:lumMod val="75000"/>
                  </a:schemeClr>
                </a:solidFill>
                <a:latin typeface="Arial"/>
                <a:ea typeface="Arial"/>
                <a:cs typeface="Arial"/>
                <a:sym typeface="Arial"/>
              </a:rPr>
              <a:t>meet legal definition of professional </a:t>
            </a:r>
            <a:endParaRPr dirty="0">
              <a:solidFill>
                <a:schemeClr val="accent1">
                  <a:lumMod val="75000"/>
                </a:schemeClr>
              </a:solidFill>
              <a:latin typeface="Arial"/>
              <a:ea typeface="Arial"/>
              <a:cs typeface="Arial"/>
              <a:sym typeface="Arial"/>
            </a:endParaRPr>
          </a:p>
          <a:p>
            <a:pPr marL="1371600" lvl="2" indent="-457200" algn="l" rtl="0">
              <a:spcBef>
                <a:spcPts val="1000"/>
              </a:spcBef>
              <a:spcAft>
                <a:spcPts val="0"/>
              </a:spcAft>
              <a:buSzPts val="1400"/>
              <a:buFont typeface="Wingdings" panose="05000000000000000000" pitchFamily="2" charset="2"/>
              <a:buChar char="v"/>
            </a:pPr>
            <a:r>
              <a:rPr lang="en-US" sz="2400" dirty="0">
                <a:latin typeface="Arial"/>
                <a:ea typeface="Arial"/>
                <a:cs typeface="Arial"/>
                <a:sym typeface="Arial"/>
              </a:rPr>
              <a:t>Not licensed by state or federal government</a:t>
            </a:r>
            <a:endParaRPr sz="2400" dirty="0">
              <a:latin typeface="Arial"/>
              <a:ea typeface="Arial"/>
              <a:cs typeface="Arial"/>
              <a:sym typeface="Arial"/>
            </a:endParaRPr>
          </a:p>
          <a:p>
            <a:pPr marL="1371600" lvl="2" indent="-457200" algn="l" rtl="0">
              <a:spcBef>
                <a:spcPts val="1000"/>
              </a:spcBef>
              <a:spcAft>
                <a:spcPts val="0"/>
              </a:spcAft>
              <a:buSzPts val="1400"/>
              <a:buFont typeface="Wingdings" panose="05000000000000000000" pitchFamily="2" charset="2"/>
              <a:buChar char="v"/>
            </a:pPr>
            <a:r>
              <a:rPr lang="en-US" sz="2400" dirty="0">
                <a:latin typeface="Arial"/>
                <a:ea typeface="Arial"/>
                <a:cs typeface="Arial"/>
                <a:sym typeface="Arial"/>
              </a:rPr>
              <a:t>Not liable for malpractice</a:t>
            </a:r>
          </a:p>
          <a:p>
            <a:r>
              <a:rPr lang="en-US" sz="2000" b="1" u="sng" dirty="0"/>
              <a:t>Example:</a:t>
            </a:r>
          </a:p>
          <a:p>
            <a:r>
              <a:rPr lang="en-US" sz="2000" dirty="0"/>
              <a:t>A </a:t>
            </a:r>
            <a:r>
              <a:rPr lang="en-US" sz="2000" b="1" dirty="0"/>
              <a:t>software developer</a:t>
            </a:r>
            <a:r>
              <a:rPr lang="en-US" sz="2000" dirty="0"/>
              <a:t> can design and sell medical software without needing a government license or approval from a professional regulatory body.</a:t>
            </a:r>
          </a:p>
          <a:p>
            <a:r>
              <a:rPr lang="en-US" sz="2000" dirty="0"/>
              <a:t>If that software fails and causes harm (for example, giving wrong patient data), the developer might face a lawsuit, but there is </a:t>
            </a:r>
            <a:r>
              <a:rPr lang="en-US" sz="2000" b="1" dirty="0"/>
              <a:t>no professional council</a:t>
            </a:r>
            <a:r>
              <a:rPr lang="en-US" sz="2000" dirty="0"/>
              <a:t> (like the Medical Council or Bar Council) to </a:t>
            </a:r>
            <a:r>
              <a:rPr lang="en-US" sz="2000" b="1" dirty="0"/>
              <a:t>discipline or revoke</a:t>
            </a:r>
            <a:r>
              <a:rPr lang="en-US" sz="2000" dirty="0"/>
              <a:t> their right to practice.</a:t>
            </a:r>
          </a:p>
          <a:p>
            <a:pPr marL="914400" lvl="2" indent="0" algn="l" rtl="0">
              <a:spcBef>
                <a:spcPts val="1000"/>
              </a:spcBef>
              <a:spcAft>
                <a:spcPts val="0"/>
              </a:spcAft>
              <a:buSzPts val="1400"/>
              <a:buNone/>
            </a:pPr>
            <a:endParaRPr sz="2400" dirty="0">
              <a:latin typeface="Arial"/>
              <a:ea typeface="Arial"/>
              <a:cs typeface="Arial"/>
              <a:sym typeface="Arial"/>
            </a:endParaRPr>
          </a:p>
          <a:p>
            <a:pPr marL="12700" lvl="0" indent="0" algn="l" rtl="0">
              <a:lnSpc>
                <a:spcPct val="115000"/>
              </a:lnSpc>
              <a:spcBef>
                <a:spcPts val="1000"/>
              </a:spcBef>
              <a:spcAft>
                <a:spcPts val="0"/>
              </a:spcAft>
              <a:buClr>
                <a:schemeClr val="dk1"/>
              </a:buClr>
              <a:buSzPts val="1100"/>
              <a:buFont typeface="Arial"/>
              <a:buNone/>
            </a:pPr>
            <a:endParaRPr dirty="0">
              <a:solidFill>
                <a:srgbClr val="A53010"/>
              </a:solidFill>
              <a:latin typeface="Arial"/>
              <a:ea typeface="Arial"/>
              <a:cs typeface="Arial"/>
              <a:sym typeface="Arial"/>
            </a:endParaRPr>
          </a:p>
          <a:p>
            <a:pPr marL="0" lvl="0" indent="0" algn="l" rtl="0">
              <a:spcBef>
                <a:spcPts val="1000"/>
              </a:spcBef>
              <a:spcAft>
                <a:spcPts val="0"/>
              </a:spcAft>
              <a:buNone/>
            </a:pPr>
            <a:endParaRPr sz="36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latin typeface="Arial"/>
                <a:ea typeface="Arial"/>
                <a:cs typeface="Arial"/>
                <a:sym typeface="Arial"/>
              </a:rPr>
              <a:t>Professional Codes of Ethics</a:t>
            </a:r>
            <a:endParaRPr>
              <a:latin typeface="Arial"/>
              <a:ea typeface="Arial"/>
              <a:cs typeface="Arial"/>
              <a:sym typeface="Arial"/>
            </a:endParaRPr>
          </a:p>
        </p:txBody>
      </p:sp>
      <p:sp>
        <p:nvSpPr>
          <p:cNvPr id="411" name="Google Shape;411;p5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457200" algn="just" rtl="0">
              <a:spcBef>
                <a:spcPts val="0"/>
              </a:spcBef>
              <a:spcAft>
                <a:spcPts val="0"/>
              </a:spcAft>
              <a:buSzPts val="1800"/>
              <a:buFont typeface="+mj-lt"/>
              <a:buAutoNum type="arabicPeriod"/>
            </a:pPr>
            <a:r>
              <a:rPr lang="en-US" dirty="0">
                <a:latin typeface="Arial"/>
                <a:ea typeface="Arial"/>
                <a:cs typeface="Arial"/>
                <a:sym typeface="Arial"/>
              </a:rPr>
              <a:t>Professional Code of ethics state the principles and core values that are </a:t>
            </a:r>
            <a:r>
              <a:rPr lang="en-US" dirty="0">
                <a:solidFill>
                  <a:schemeClr val="accent1">
                    <a:lumMod val="75000"/>
                  </a:schemeClr>
                </a:solidFill>
                <a:latin typeface="Arial"/>
                <a:ea typeface="Arial"/>
                <a:cs typeface="Arial"/>
                <a:sym typeface="Arial"/>
              </a:rPr>
              <a:t>essential</a:t>
            </a:r>
            <a:r>
              <a:rPr lang="en-US" dirty="0">
                <a:latin typeface="Arial"/>
                <a:ea typeface="Arial"/>
                <a:cs typeface="Arial"/>
                <a:sym typeface="Arial"/>
              </a:rPr>
              <a:t> to the work of an occupational group</a:t>
            </a:r>
            <a:endParaRPr dirty="0">
              <a:latin typeface="Arial"/>
              <a:ea typeface="Arial"/>
              <a:cs typeface="Arial"/>
              <a:sym typeface="Arial"/>
            </a:endParaRPr>
          </a:p>
          <a:p>
            <a:pPr marL="457200" lvl="0" indent="-457200" algn="just" rtl="0">
              <a:spcBef>
                <a:spcPts val="1000"/>
              </a:spcBef>
              <a:spcAft>
                <a:spcPts val="0"/>
              </a:spcAft>
              <a:buSzPts val="1800"/>
              <a:buFont typeface="+mj-lt"/>
              <a:buAutoNum type="arabicPeriod"/>
            </a:pPr>
            <a:r>
              <a:rPr lang="en-US" dirty="0">
                <a:latin typeface="Arial"/>
                <a:ea typeface="Arial"/>
                <a:cs typeface="Arial"/>
                <a:sym typeface="Arial"/>
              </a:rPr>
              <a:t>Most codes of ethics include:</a:t>
            </a:r>
            <a:endParaRPr dirty="0">
              <a:latin typeface="Arial"/>
              <a:ea typeface="Arial"/>
              <a:cs typeface="Arial"/>
              <a:sym typeface="Arial"/>
            </a:endParaRPr>
          </a:p>
          <a:p>
            <a:pPr marL="971550" lvl="1" indent="-514350" algn="just" rtl="0">
              <a:spcBef>
                <a:spcPts val="1000"/>
              </a:spcBef>
              <a:spcAft>
                <a:spcPts val="0"/>
              </a:spcAft>
              <a:buSzPts val="1600"/>
              <a:buFont typeface="+mj-lt"/>
              <a:buAutoNum type="romanLcPeriod"/>
            </a:pPr>
            <a:r>
              <a:rPr lang="en-US" dirty="0">
                <a:latin typeface="Arial"/>
                <a:ea typeface="Arial"/>
                <a:cs typeface="Arial"/>
                <a:sym typeface="Arial"/>
              </a:rPr>
              <a:t>What the organization aspires to become?</a:t>
            </a:r>
            <a:endParaRPr dirty="0">
              <a:latin typeface="Arial"/>
              <a:ea typeface="Arial"/>
              <a:cs typeface="Arial"/>
              <a:sym typeface="Arial"/>
            </a:endParaRPr>
          </a:p>
          <a:p>
            <a:pPr marL="971550" lvl="1" indent="-514350" algn="just" rtl="0">
              <a:spcBef>
                <a:spcPts val="1000"/>
              </a:spcBef>
              <a:spcAft>
                <a:spcPts val="0"/>
              </a:spcAft>
              <a:buSzPts val="1600"/>
              <a:buFont typeface="+mj-lt"/>
              <a:buAutoNum type="romanLcPeriod"/>
            </a:pPr>
            <a:r>
              <a:rPr lang="en-US" dirty="0">
                <a:latin typeface="Arial"/>
                <a:ea typeface="Arial"/>
                <a:cs typeface="Arial"/>
                <a:sym typeface="Arial"/>
              </a:rPr>
              <a:t>Rules and principles by which members of the organization are expected to abide!</a:t>
            </a:r>
            <a:endParaRPr dirty="0">
              <a:latin typeface="Arial"/>
              <a:ea typeface="Arial"/>
              <a:cs typeface="Arial"/>
              <a:sym typeface="Arial"/>
            </a:endParaRPr>
          </a:p>
        </p:txBody>
      </p:sp>
      <p:sp>
        <p:nvSpPr>
          <p:cNvPr id="412" name="Google Shape;412;p5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5"/>
          <p:cNvSpPr txBox="1">
            <a:spLocks noGrp="1"/>
          </p:cNvSpPr>
          <p:nvPr>
            <p:ph type="title"/>
          </p:nvPr>
        </p:nvSpPr>
        <p:spPr>
          <a:xfrm>
            <a:off x="709611" y="511961"/>
            <a:ext cx="10772775" cy="87206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latin typeface="Arial"/>
                <a:ea typeface="Arial"/>
                <a:cs typeface="Arial"/>
                <a:sym typeface="Arial"/>
              </a:rPr>
              <a:t>Benefits of Professional COE</a:t>
            </a:r>
            <a:endParaRPr dirty="0">
              <a:latin typeface="Arial"/>
              <a:ea typeface="Arial"/>
              <a:cs typeface="Arial"/>
              <a:sym typeface="Arial"/>
            </a:endParaRPr>
          </a:p>
        </p:txBody>
      </p:sp>
      <p:sp>
        <p:nvSpPr>
          <p:cNvPr id="418" name="Google Shape;418;p55"/>
          <p:cNvSpPr txBox="1">
            <a:spLocks noGrp="1"/>
          </p:cNvSpPr>
          <p:nvPr>
            <p:ph idx="1"/>
          </p:nvPr>
        </p:nvSpPr>
        <p:spPr>
          <a:xfrm>
            <a:off x="709611" y="1747127"/>
            <a:ext cx="10753725" cy="3766185"/>
          </a:xfrm>
          <a:prstGeom prst="rect">
            <a:avLst/>
          </a:prstGeom>
          <a:noFill/>
          <a:ln>
            <a:noFill/>
          </a:ln>
        </p:spPr>
        <p:txBody>
          <a:bodyPr spcFirstLastPara="1" wrap="square" lIns="91425" tIns="45700" rIns="91425" bIns="45700" anchor="t" anchorCtr="0">
            <a:normAutofit/>
          </a:bodyPr>
          <a:lstStyle/>
          <a:p>
            <a:pPr lvl="0" algn="just" rtl="0">
              <a:spcBef>
                <a:spcPts val="0"/>
              </a:spcBef>
              <a:spcAft>
                <a:spcPts val="0"/>
              </a:spcAft>
              <a:buSzPts val="1800"/>
              <a:buFont typeface="Wingdings" panose="05000000000000000000" pitchFamily="2" charset="2"/>
              <a:buChar char="Ø"/>
            </a:pPr>
            <a:r>
              <a:rPr lang="en-US" dirty="0">
                <a:latin typeface="Arial"/>
                <a:ea typeface="Arial"/>
                <a:cs typeface="Arial"/>
                <a:sym typeface="Arial"/>
              </a:rPr>
              <a:t>Following a professional code of ethics can produce benefits for the individual, the profession, and society as a whole</a:t>
            </a:r>
            <a:endParaRPr dirty="0">
              <a:latin typeface="Arial"/>
              <a:ea typeface="Arial"/>
              <a:cs typeface="Arial"/>
              <a:sym typeface="Arial"/>
            </a:endParaRPr>
          </a:p>
          <a:p>
            <a:pPr marL="800100" lvl="1" algn="just" rtl="0">
              <a:spcBef>
                <a:spcPts val="1000"/>
              </a:spcBef>
              <a:spcAft>
                <a:spcPts val="0"/>
              </a:spcAft>
              <a:buSzPts val="1600"/>
              <a:buFont typeface="Wingdings" panose="05000000000000000000" pitchFamily="2" charset="2"/>
              <a:buChar char="Ø"/>
            </a:pPr>
            <a:r>
              <a:rPr lang="en-US" dirty="0">
                <a:latin typeface="Arial"/>
                <a:ea typeface="Arial"/>
                <a:cs typeface="Arial"/>
                <a:sym typeface="Arial"/>
              </a:rPr>
              <a:t>Ethical decision making</a:t>
            </a:r>
            <a:endParaRPr dirty="0">
              <a:latin typeface="Arial"/>
              <a:ea typeface="Arial"/>
              <a:cs typeface="Arial"/>
              <a:sym typeface="Arial"/>
            </a:endParaRPr>
          </a:p>
          <a:p>
            <a:pPr marL="800100" lvl="1" algn="just" rtl="0">
              <a:spcBef>
                <a:spcPts val="1000"/>
              </a:spcBef>
              <a:spcAft>
                <a:spcPts val="0"/>
              </a:spcAft>
              <a:buSzPts val="1600"/>
              <a:buFont typeface="Wingdings" panose="05000000000000000000" pitchFamily="2" charset="2"/>
              <a:buChar char="Ø"/>
            </a:pPr>
            <a:r>
              <a:rPr lang="en-US" dirty="0">
                <a:latin typeface="Arial"/>
                <a:ea typeface="Arial"/>
                <a:cs typeface="Arial"/>
                <a:sym typeface="Arial"/>
              </a:rPr>
              <a:t>High standards of practice and ethical behavior</a:t>
            </a:r>
            <a:endParaRPr dirty="0">
              <a:latin typeface="Arial"/>
              <a:ea typeface="Arial"/>
              <a:cs typeface="Arial"/>
              <a:sym typeface="Arial"/>
            </a:endParaRPr>
          </a:p>
          <a:p>
            <a:pPr marL="800100" lvl="1" algn="just" rtl="0">
              <a:spcBef>
                <a:spcPts val="1000"/>
              </a:spcBef>
              <a:spcAft>
                <a:spcPts val="0"/>
              </a:spcAft>
              <a:buSzPts val="1600"/>
              <a:buFont typeface="Wingdings" panose="05000000000000000000" pitchFamily="2" charset="2"/>
              <a:buChar char="Ø"/>
            </a:pPr>
            <a:r>
              <a:rPr lang="en-US" dirty="0">
                <a:latin typeface="Arial"/>
                <a:ea typeface="Arial"/>
                <a:cs typeface="Arial"/>
                <a:sym typeface="Arial"/>
              </a:rPr>
              <a:t>Trust and respect from general public</a:t>
            </a:r>
            <a:endParaRPr dirty="0">
              <a:latin typeface="Arial"/>
              <a:ea typeface="Arial"/>
              <a:cs typeface="Arial"/>
              <a:sym typeface="Arial"/>
            </a:endParaRPr>
          </a:p>
          <a:p>
            <a:pPr marL="800100" lvl="1" algn="just" rtl="0">
              <a:spcBef>
                <a:spcPts val="1000"/>
              </a:spcBef>
              <a:spcAft>
                <a:spcPts val="0"/>
              </a:spcAft>
              <a:buSzPts val="1600"/>
              <a:buFont typeface="Wingdings" panose="05000000000000000000" pitchFamily="2" charset="2"/>
              <a:buChar char="Ø"/>
            </a:pPr>
            <a:r>
              <a:rPr lang="en-US" dirty="0">
                <a:latin typeface="Arial"/>
                <a:ea typeface="Arial"/>
                <a:cs typeface="Arial"/>
                <a:sym typeface="Arial"/>
              </a:rPr>
              <a:t>Evaluation benchmark for </a:t>
            </a:r>
            <a:r>
              <a:rPr lang="en-US" dirty="0">
                <a:solidFill>
                  <a:srgbClr val="00B050"/>
                </a:solidFill>
                <a:latin typeface="Arial"/>
                <a:ea typeface="Arial"/>
                <a:cs typeface="Arial"/>
                <a:sym typeface="Arial"/>
              </a:rPr>
              <a:t>self</a:t>
            </a:r>
            <a:r>
              <a:rPr lang="en-US" dirty="0">
                <a:latin typeface="Arial"/>
                <a:ea typeface="Arial"/>
                <a:cs typeface="Arial"/>
                <a:sym typeface="Arial"/>
              </a:rPr>
              <a:t>-assessment</a:t>
            </a:r>
            <a:endParaRPr dirty="0">
              <a:latin typeface="Arial"/>
              <a:ea typeface="Arial"/>
              <a:cs typeface="Arial"/>
              <a:sym typeface="Arial"/>
            </a:endParaRPr>
          </a:p>
        </p:txBody>
      </p:sp>
      <p:sp>
        <p:nvSpPr>
          <p:cNvPr id="419" name="Google Shape;419;p5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6"/>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latin typeface="Arial"/>
                <a:ea typeface="Arial"/>
                <a:cs typeface="Arial"/>
                <a:sym typeface="Arial"/>
              </a:rPr>
              <a:t>Professional Organizations</a:t>
            </a:r>
            <a:endParaRPr dirty="0">
              <a:latin typeface="Arial"/>
              <a:ea typeface="Arial"/>
              <a:cs typeface="Arial"/>
              <a:sym typeface="Arial"/>
            </a:endParaRPr>
          </a:p>
        </p:txBody>
      </p:sp>
      <p:sp>
        <p:nvSpPr>
          <p:cNvPr id="426" name="Google Shape;426;p56"/>
          <p:cNvSpPr txBox="1">
            <a:spLocks noGrp="1"/>
          </p:cNvSpPr>
          <p:nvPr>
            <p:ph idx="1"/>
          </p:nvPr>
        </p:nvSpPr>
        <p:spPr>
          <a:xfrm>
            <a:off x="679947" y="1708641"/>
            <a:ext cx="11430000" cy="487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dirty="0">
                <a:latin typeface="Arial"/>
                <a:ea typeface="Arial"/>
                <a:cs typeface="Arial"/>
                <a:sym typeface="Arial"/>
              </a:rPr>
              <a:t>No universal code of ethics for IT professionals. Five of the most prominent organizations include:</a:t>
            </a:r>
            <a:endParaRPr dirty="0">
              <a:latin typeface="Arial"/>
              <a:ea typeface="Arial"/>
              <a:cs typeface="Arial"/>
              <a:sym typeface="Arial"/>
            </a:endParaRPr>
          </a:p>
          <a:p>
            <a:pPr marL="441325" lvl="1" indent="-268288" algn="l" rtl="0">
              <a:spcBef>
                <a:spcPts val="1000"/>
              </a:spcBef>
              <a:spcAft>
                <a:spcPts val="0"/>
              </a:spcAft>
              <a:buSzPts val="1600"/>
              <a:buFont typeface="+mj-lt"/>
              <a:buAutoNum type="arabicPeriod"/>
            </a:pPr>
            <a:r>
              <a:rPr lang="en-US" dirty="0">
                <a:latin typeface="Arial"/>
                <a:ea typeface="Arial"/>
                <a:cs typeface="Arial"/>
                <a:sym typeface="Arial"/>
              </a:rPr>
              <a:t>Association for Computing Machinery </a:t>
            </a:r>
            <a:r>
              <a:rPr lang="en-US" sz="3000" b="1" dirty="0">
                <a:solidFill>
                  <a:srgbClr val="00B050"/>
                </a:solidFill>
                <a:latin typeface="Arial"/>
                <a:ea typeface="Arial"/>
                <a:cs typeface="Arial"/>
                <a:sym typeface="Arial"/>
              </a:rPr>
              <a:t>(ACM)</a:t>
            </a:r>
            <a:endParaRPr b="1" dirty="0">
              <a:solidFill>
                <a:srgbClr val="00B050"/>
              </a:solidFill>
              <a:latin typeface="Arial"/>
              <a:ea typeface="Arial"/>
              <a:cs typeface="Arial"/>
              <a:sym typeface="Arial"/>
            </a:endParaRPr>
          </a:p>
          <a:p>
            <a:pPr marL="441325" lvl="1" indent="-268288" algn="l" rtl="0">
              <a:spcBef>
                <a:spcPts val="1000"/>
              </a:spcBef>
              <a:spcAft>
                <a:spcPts val="0"/>
              </a:spcAft>
              <a:buSzPts val="1600"/>
              <a:buFont typeface="+mj-lt"/>
              <a:buAutoNum type="arabicPeriod"/>
            </a:pPr>
            <a:r>
              <a:rPr lang="en-US" dirty="0">
                <a:latin typeface="Arial"/>
                <a:ea typeface="Arial"/>
                <a:cs typeface="Arial"/>
                <a:sym typeface="Arial"/>
              </a:rPr>
              <a:t>Institute of Electrical and Electronics Engineers Computer Society </a:t>
            </a:r>
            <a:r>
              <a:rPr lang="en-US" b="1" dirty="0">
                <a:solidFill>
                  <a:srgbClr val="00B050"/>
                </a:solidFill>
                <a:latin typeface="Arial"/>
                <a:ea typeface="Arial"/>
                <a:cs typeface="Arial"/>
                <a:sym typeface="Arial"/>
              </a:rPr>
              <a:t>(IEEE-CS)</a:t>
            </a:r>
            <a:endParaRPr dirty="0">
              <a:latin typeface="Arial"/>
              <a:ea typeface="Arial"/>
              <a:cs typeface="Arial"/>
              <a:sym typeface="Arial"/>
            </a:endParaRPr>
          </a:p>
          <a:p>
            <a:pPr marL="441325" lvl="1" indent="-268288" algn="l" rtl="0">
              <a:spcBef>
                <a:spcPts val="1000"/>
              </a:spcBef>
              <a:spcAft>
                <a:spcPts val="0"/>
              </a:spcAft>
              <a:buSzPts val="1600"/>
              <a:buFont typeface="+mj-lt"/>
              <a:buAutoNum type="arabicPeriod"/>
            </a:pPr>
            <a:r>
              <a:rPr lang="en-US" dirty="0">
                <a:latin typeface="Arial"/>
                <a:ea typeface="Arial"/>
                <a:cs typeface="Arial"/>
                <a:sym typeface="Arial"/>
              </a:rPr>
              <a:t>Association of IT Professionals </a:t>
            </a:r>
            <a:r>
              <a:rPr lang="en-US" sz="3000" b="1" dirty="0">
                <a:solidFill>
                  <a:srgbClr val="00B050"/>
                </a:solidFill>
                <a:latin typeface="Arial"/>
                <a:ea typeface="Arial"/>
                <a:cs typeface="Arial"/>
                <a:sym typeface="Arial"/>
              </a:rPr>
              <a:t>(AITP)</a:t>
            </a:r>
            <a:endParaRPr b="1" dirty="0">
              <a:solidFill>
                <a:srgbClr val="00B050"/>
              </a:solidFill>
              <a:latin typeface="Arial"/>
              <a:ea typeface="Arial"/>
              <a:cs typeface="Arial"/>
              <a:sym typeface="Arial"/>
            </a:endParaRPr>
          </a:p>
          <a:p>
            <a:pPr marL="441325" lvl="1" indent="-268288" algn="l" rtl="0">
              <a:spcBef>
                <a:spcPts val="1000"/>
              </a:spcBef>
              <a:spcAft>
                <a:spcPts val="0"/>
              </a:spcAft>
              <a:buSzPts val="1600"/>
              <a:buFont typeface="+mj-lt"/>
              <a:buAutoNum type="arabicPeriod"/>
            </a:pPr>
            <a:r>
              <a:rPr lang="en-US" dirty="0" err="1">
                <a:latin typeface="Arial"/>
                <a:ea typeface="Arial"/>
                <a:cs typeface="Arial"/>
                <a:sym typeface="Arial"/>
              </a:rPr>
              <a:t>SysAdmin</a:t>
            </a:r>
            <a:r>
              <a:rPr lang="en-US" dirty="0">
                <a:latin typeface="Arial"/>
                <a:ea typeface="Arial"/>
                <a:cs typeface="Arial"/>
                <a:sym typeface="Arial"/>
              </a:rPr>
              <a:t>, Audit, Network, Security </a:t>
            </a:r>
            <a:r>
              <a:rPr lang="en-US" sz="3000" b="1" dirty="0">
                <a:solidFill>
                  <a:srgbClr val="00B050"/>
                </a:solidFill>
                <a:latin typeface="Arial"/>
                <a:ea typeface="Arial"/>
                <a:cs typeface="Arial"/>
                <a:sym typeface="Arial"/>
              </a:rPr>
              <a:t>(SANS) </a:t>
            </a:r>
            <a:r>
              <a:rPr lang="en-US" dirty="0">
                <a:latin typeface="Arial"/>
                <a:ea typeface="Arial"/>
                <a:cs typeface="Arial"/>
                <a:sym typeface="Arial"/>
              </a:rPr>
              <a:t>Institute</a:t>
            </a:r>
            <a:endParaRPr dirty="0">
              <a:latin typeface="Arial"/>
              <a:ea typeface="Arial"/>
              <a:cs typeface="Arial"/>
              <a:sym typeface="Arial"/>
            </a:endParaRPr>
          </a:p>
          <a:p>
            <a:pPr marL="441325" lvl="1" indent="-268288" algn="l" rtl="0">
              <a:spcBef>
                <a:spcPts val="1000"/>
              </a:spcBef>
              <a:spcAft>
                <a:spcPts val="0"/>
              </a:spcAft>
              <a:buSzPts val="1600"/>
              <a:buFont typeface="+mj-lt"/>
              <a:buAutoNum type="arabicPeriod"/>
            </a:pPr>
            <a:r>
              <a:rPr lang="en-US" dirty="0">
                <a:latin typeface="Arial"/>
                <a:ea typeface="Arial"/>
                <a:cs typeface="Arial"/>
                <a:sym typeface="Arial"/>
              </a:rPr>
              <a:t>Project Management Institute </a:t>
            </a:r>
            <a:r>
              <a:rPr lang="en-US" sz="3000" b="1" dirty="0">
                <a:solidFill>
                  <a:srgbClr val="00B050"/>
                </a:solidFill>
                <a:latin typeface="Arial"/>
                <a:ea typeface="Arial"/>
                <a:cs typeface="Arial"/>
                <a:sym typeface="Arial"/>
              </a:rPr>
              <a:t>(PMI)</a:t>
            </a:r>
            <a:endParaRPr sz="3000" b="1" dirty="0">
              <a:solidFill>
                <a:srgbClr val="00B050"/>
              </a:solidFill>
              <a:latin typeface="Arial"/>
              <a:ea typeface="Arial"/>
              <a:cs typeface="Arial"/>
              <a:sym typeface="Arial"/>
            </a:endParaRPr>
          </a:p>
        </p:txBody>
      </p:sp>
      <p:sp>
        <p:nvSpPr>
          <p:cNvPr id="427" name="Google Shape;427;p5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7"/>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latin typeface="Arial"/>
                <a:ea typeface="Arial"/>
                <a:cs typeface="Arial"/>
                <a:sym typeface="Arial"/>
              </a:rPr>
              <a:t>Professional Organizations</a:t>
            </a:r>
            <a:endParaRPr>
              <a:latin typeface="Arial"/>
              <a:ea typeface="Arial"/>
              <a:cs typeface="Arial"/>
              <a:sym typeface="Arial"/>
            </a:endParaRPr>
          </a:p>
          <a:p>
            <a:pPr marL="0" lvl="0" indent="0" algn="l" rtl="0">
              <a:spcBef>
                <a:spcPts val="0"/>
              </a:spcBef>
              <a:spcAft>
                <a:spcPts val="0"/>
              </a:spcAft>
              <a:buNone/>
            </a:pPr>
            <a:endParaRPr/>
          </a:p>
        </p:txBody>
      </p:sp>
      <p:sp>
        <p:nvSpPr>
          <p:cNvPr id="434" name="Google Shape;434;p57"/>
          <p:cNvSpPr txBox="1">
            <a:spLocks noGrp="1"/>
          </p:cNvSpPr>
          <p:nvPr>
            <p:ph idx="1"/>
          </p:nvPr>
        </p:nvSpPr>
        <p:spPr>
          <a:xfrm>
            <a:off x="380999" y="1828799"/>
            <a:ext cx="11048999" cy="4529667"/>
          </a:xfrm>
          <a:prstGeom prst="rect">
            <a:avLst/>
          </a:prstGeom>
        </p:spPr>
        <p:txBody>
          <a:bodyPr spcFirstLastPara="1" wrap="square" lIns="91425" tIns="45700" rIns="91425" bIns="45700" anchor="t" anchorCtr="0">
            <a:noAutofit/>
          </a:bodyPr>
          <a:lstStyle/>
          <a:p>
            <a:pPr marL="457200" lvl="0" indent="-457200" algn="l" rtl="0">
              <a:spcBef>
                <a:spcPts val="1000"/>
              </a:spcBef>
              <a:spcAft>
                <a:spcPts val="0"/>
              </a:spcAft>
              <a:buClr>
                <a:schemeClr val="dk1"/>
              </a:buClr>
              <a:buSzPts val="1100"/>
              <a:buFont typeface="+mj-lt"/>
              <a:buAutoNum type="arabicPeriod"/>
            </a:pPr>
            <a:r>
              <a:rPr lang="en-US" sz="2000" b="1" dirty="0">
                <a:solidFill>
                  <a:schemeClr val="dk1"/>
                </a:solidFill>
                <a:latin typeface="Arial"/>
                <a:ea typeface="Arial"/>
                <a:cs typeface="Arial"/>
                <a:sym typeface="Arial"/>
              </a:rPr>
              <a:t>Association for Computing Machinery (ACM):</a:t>
            </a:r>
            <a:r>
              <a:rPr lang="en-US" sz="2000" dirty="0">
                <a:solidFill>
                  <a:schemeClr val="dk1"/>
                </a:solidFill>
                <a:latin typeface="Arial"/>
                <a:ea typeface="Arial"/>
                <a:cs typeface="Arial"/>
                <a:sym typeface="Arial"/>
              </a:rPr>
              <a:t> Promotes computing as a science and profession with a strong focus on </a:t>
            </a:r>
            <a:r>
              <a:rPr lang="en-US" sz="2000" dirty="0">
                <a:solidFill>
                  <a:schemeClr val="accent1">
                    <a:lumMod val="75000"/>
                  </a:schemeClr>
                </a:solidFill>
                <a:latin typeface="Arial"/>
                <a:ea typeface="Arial"/>
                <a:cs typeface="Arial"/>
                <a:sym typeface="Arial"/>
              </a:rPr>
              <a:t>research </a:t>
            </a:r>
            <a:r>
              <a:rPr lang="en-US" sz="2000" dirty="0">
                <a:solidFill>
                  <a:schemeClr val="tx1"/>
                </a:solidFill>
                <a:latin typeface="Arial"/>
                <a:ea typeface="Arial"/>
                <a:cs typeface="Arial"/>
                <a:sym typeface="Arial"/>
              </a:rPr>
              <a:t>and ethical standards.</a:t>
            </a:r>
            <a:br>
              <a:rPr lang="en-US" sz="2000" dirty="0">
                <a:solidFill>
                  <a:schemeClr val="dk1"/>
                </a:solidFill>
                <a:latin typeface="Arial"/>
                <a:ea typeface="Arial"/>
                <a:cs typeface="Arial"/>
                <a:sym typeface="Arial"/>
              </a:rPr>
            </a:br>
            <a:endParaRPr sz="2000" dirty="0">
              <a:solidFill>
                <a:schemeClr val="dk1"/>
              </a:solidFill>
              <a:latin typeface="Arial"/>
              <a:ea typeface="Arial"/>
              <a:cs typeface="Arial"/>
              <a:sym typeface="Arial"/>
            </a:endParaRPr>
          </a:p>
          <a:p>
            <a:pPr marL="457200" lvl="0" indent="-457200" algn="l" rtl="0">
              <a:spcBef>
                <a:spcPts val="1000"/>
              </a:spcBef>
              <a:spcAft>
                <a:spcPts val="0"/>
              </a:spcAft>
              <a:buClr>
                <a:schemeClr val="dk1"/>
              </a:buClr>
              <a:buSzPts val="1100"/>
              <a:buFont typeface="+mj-lt"/>
              <a:buAutoNum type="arabicPeriod"/>
            </a:pPr>
            <a:r>
              <a:rPr lang="en-US" sz="2000" b="1" dirty="0">
                <a:solidFill>
                  <a:schemeClr val="dk1"/>
                </a:solidFill>
                <a:latin typeface="Arial"/>
                <a:ea typeface="Arial"/>
                <a:cs typeface="Arial"/>
                <a:sym typeface="Arial"/>
              </a:rPr>
              <a:t>Institute of Electrical and Electronics Engineers Computer Society (IEEE-CS):</a:t>
            </a:r>
            <a:r>
              <a:rPr lang="en-US" sz="2000" dirty="0">
                <a:solidFill>
                  <a:schemeClr val="dk1"/>
                </a:solidFill>
                <a:latin typeface="Arial"/>
                <a:ea typeface="Arial"/>
                <a:cs typeface="Arial"/>
                <a:sym typeface="Arial"/>
              </a:rPr>
              <a:t> Develops standards and </a:t>
            </a:r>
            <a:r>
              <a:rPr lang="en-US" sz="2000" dirty="0">
                <a:solidFill>
                  <a:schemeClr val="accent1">
                    <a:lumMod val="75000"/>
                  </a:schemeClr>
                </a:solidFill>
                <a:latin typeface="Arial"/>
                <a:ea typeface="Arial"/>
                <a:cs typeface="Arial"/>
                <a:sym typeface="Arial"/>
              </a:rPr>
              <a:t>ethical guidelines for engineers </a:t>
            </a:r>
            <a:r>
              <a:rPr lang="en-US" sz="2000" dirty="0">
                <a:solidFill>
                  <a:schemeClr val="tx1"/>
                </a:solidFill>
                <a:latin typeface="Arial"/>
                <a:ea typeface="Arial"/>
                <a:cs typeface="Arial"/>
                <a:sym typeface="Arial"/>
              </a:rPr>
              <a:t>and IT professionals.</a:t>
            </a:r>
            <a:br>
              <a:rPr lang="en-US" sz="2000" dirty="0">
                <a:solidFill>
                  <a:schemeClr val="dk1"/>
                </a:solidFill>
                <a:latin typeface="Arial"/>
                <a:ea typeface="Arial"/>
                <a:cs typeface="Arial"/>
                <a:sym typeface="Arial"/>
              </a:rPr>
            </a:br>
            <a:endParaRPr sz="2000" dirty="0">
              <a:solidFill>
                <a:schemeClr val="dk1"/>
              </a:solidFill>
              <a:latin typeface="Arial"/>
              <a:ea typeface="Arial"/>
              <a:cs typeface="Arial"/>
              <a:sym typeface="Arial"/>
            </a:endParaRPr>
          </a:p>
          <a:p>
            <a:pPr marL="457200" lvl="0" indent="-457200" algn="l" rtl="0">
              <a:spcBef>
                <a:spcPts val="1000"/>
              </a:spcBef>
              <a:spcAft>
                <a:spcPts val="0"/>
              </a:spcAft>
              <a:buClr>
                <a:schemeClr val="dk1"/>
              </a:buClr>
              <a:buSzPts val="1100"/>
              <a:buFont typeface="+mj-lt"/>
              <a:buAutoNum type="arabicPeriod"/>
            </a:pPr>
            <a:r>
              <a:rPr lang="en-US" sz="2000" b="1" dirty="0">
                <a:solidFill>
                  <a:schemeClr val="dk1"/>
                </a:solidFill>
                <a:latin typeface="Arial"/>
                <a:ea typeface="Arial"/>
                <a:cs typeface="Arial"/>
                <a:sym typeface="Arial"/>
              </a:rPr>
              <a:t>Association of IT Professionals (AITP):</a:t>
            </a:r>
            <a:r>
              <a:rPr lang="en-US" sz="2000" dirty="0">
                <a:solidFill>
                  <a:schemeClr val="dk1"/>
                </a:solidFill>
                <a:latin typeface="Arial"/>
                <a:ea typeface="Arial"/>
                <a:cs typeface="Arial"/>
                <a:sym typeface="Arial"/>
              </a:rPr>
              <a:t> Supports IT professionals through </a:t>
            </a:r>
            <a:r>
              <a:rPr lang="en-US" sz="2000" dirty="0">
                <a:solidFill>
                  <a:schemeClr val="accent1">
                    <a:lumMod val="75000"/>
                  </a:schemeClr>
                </a:solidFill>
                <a:latin typeface="Arial"/>
                <a:ea typeface="Arial"/>
                <a:cs typeface="Arial"/>
                <a:sym typeface="Arial"/>
              </a:rPr>
              <a:t>networking</a:t>
            </a:r>
            <a:r>
              <a:rPr lang="en-US" sz="2000" dirty="0">
                <a:solidFill>
                  <a:schemeClr val="dk1"/>
                </a:solidFill>
                <a:latin typeface="Arial"/>
                <a:ea typeface="Arial"/>
                <a:cs typeface="Arial"/>
                <a:sym typeface="Arial"/>
              </a:rPr>
              <a:t>, education, and a shared code of ethics.</a:t>
            </a:r>
            <a:br>
              <a:rPr lang="en-US" sz="2000" dirty="0">
                <a:solidFill>
                  <a:schemeClr val="dk1"/>
                </a:solidFill>
                <a:latin typeface="Arial"/>
                <a:ea typeface="Arial"/>
                <a:cs typeface="Arial"/>
                <a:sym typeface="Arial"/>
              </a:rPr>
            </a:br>
            <a:endParaRPr sz="2000" dirty="0">
              <a:solidFill>
                <a:schemeClr val="dk1"/>
              </a:solidFill>
              <a:latin typeface="Arial"/>
              <a:ea typeface="Arial"/>
              <a:cs typeface="Arial"/>
              <a:sym typeface="Arial"/>
            </a:endParaRPr>
          </a:p>
          <a:p>
            <a:pPr marL="457200" lvl="0" indent="-457200" algn="l" rtl="0">
              <a:spcBef>
                <a:spcPts val="1000"/>
              </a:spcBef>
              <a:spcAft>
                <a:spcPts val="0"/>
              </a:spcAft>
              <a:buClr>
                <a:schemeClr val="dk1"/>
              </a:buClr>
              <a:buSzPts val="1100"/>
              <a:buFont typeface="+mj-lt"/>
              <a:buAutoNum type="arabicPeriod"/>
            </a:pPr>
            <a:r>
              <a:rPr lang="en-US" sz="2000" b="1" dirty="0" err="1">
                <a:solidFill>
                  <a:schemeClr val="dk1"/>
                </a:solidFill>
                <a:latin typeface="Arial"/>
                <a:ea typeface="Arial"/>
                <a:cs typeface="Arial"/>
                <a:sym typeface="Arial"/>
              </a:rPr>
              <a:t>SysAdmin</a:t>
            </a:r>
            <a:r>
              <a:rPr lang="en-US" sz="2000" b="1" dirty="0">
                <a:solidFill>
                  <a:schemeClr val="dk1"/>
                </a:solidFill>
                <a:latin typeface="Arial"/>
                <a:ea typeface="Arial"/>
                <a:cs typeface="Arial"/>
                <a:sym typeface="Arial"/>
              </a:rPr>
              <a:t>, Audit, Network, Security (SANS) Institute:</a:t>
            </a:r>
            <a:r>
              <a:rPr lang="en-US" sz="2000" dirty="0">
                <a:solidFill>
                  <a:schemeClr val="dk1"/>
                </a:solidFill>
                <a:latin typeface="Arial"/>
                <a:ea typeface="Arial"/>
                <a:cs typeface="Arial"/>
                <a:sym typeface="Arial"/>
              </a:rPr>
              <a:t> Provides </a:t>
            </a:r>
            <a:r>
              <a:rPr lang="en-US" sz="2000" dirty="0">
                <a:solidFill>
                  <a:schemeClr val="accent1">
                    <a:lumMod val="75000"/>
                  </a:schemeClr>
                </a:solidFill>
                <a:latin typeface="Arial"/>
                <a:ea typeface="Arial"/>
                <a:cs typeface="Arial"/>
                <a:sym typeface="Arial"/>
              </a:rPr>
              <a:t>cybersecurity training </a:t>
            </a:r>
            <a:r>
              <a:rPr lang="en-US" sz="2000" dirty="0">
                <a:solidFill>
                  <a:schemeClr val="dk1"/>
                </a:solidFill>
                <a:latin typeface="Arial"/>
                <a:ea typeface="Arial"/>
                <a:cs typeface="Arial"/>
                <a:sym typeface="Arial"/>
              </a:rPr>
              <a:t>and promotes ethical behavior in system and network administration.</a:t>
            </a:r>
            <a:br>
              <a:rPr lang="en-US" sz="2000" dirty="0">
                <a:solidFill>
                  <a:schemeClr val="dk1"/>
                </a:solidFill>
                <a:latin typeface="Arial"/>
                <a:ea typeface="Arial"/>
                <a:cs typeface="Arial"/>
                <a:sym typeface="Arial"/>
              </a:rPr>
            </a:br>
            <a:endParaRPr sz="2000" dirty="0">
              <a:solidFill>
                <a:schemeClr val="dk1"/>
              </a:solidFill>
              <a:latin typeface="Arial"/>
              <a:ea typeface="Arial"/>
              <a:cs typeface="Arial"/>
              <a:sym typeface="Arial"/>
            </a:endParaRPr>
          </a:p>
          <a:p>
            <a:pPr marL="457200" lvl="0" indent="-457200" algn="l" rtl="0">
              <a:spcBef>
                <a:spcPts val="1000"/>
              </a:spcBef>
              <a:spcAft>
                <a:spcPts val="0"/>
              </a:spcAft>
              <a:buClr>
                <a:schemeClr val="dk1"/>
              </a:buClr>
              <a:buSzPts val="1100"/>
              <a:buFont typeface="+mj-lt"/>
              <a:buAutoNum type="arabicPeriod"/>
            </a:pPr>
            <a:r>
              <a:rPr lang="en-US" sz="2000" b="1" dirty="0">
                <a:solidFill>
                  <a:schemeClr val="dk1"/>
                </a:solidFill>
                <a:latin typeface="Arial"/>
                <a:ea typeface="Arial"/>
                <a:cs typeface="Arial"/>
                <a:sym typeface="Arial"/>
              </a:rPr>
              <a:t>Project Management Institute (PMI):</a:t>
            </a:r>
            <a:r>
              <a:rPr lang="en-US" sz="2000" dirty="0">
                <a:solidFill>
                  <a:schemeClr val="dk1"/>
                </a:solidFill>
                <a:latin typeface="Arial"/>
                <a:ea typeface="Arial"/>
                <a:cs typeface="Arial"/>
                <a:sym typeface="Arial"/>
              </a:rPr>
              <a:t> Sets global standards for </a:t>
            </a:r>
            <a:r>
              <a:rPr lang="en-US" sz="2000" dirty="0">
                <a:solidFill>
                  <a:schemeClr val="accent1">
                    <a:lumMod val="75000"/>
                  </a:schemeClr>
                </a:solidFill>
                <a:latin typeface="Arial"/>
                <a:ea typeface="Arial"/>
                <a:cs typeface="Arial"/>
                <a:sym typeface="Arial"/>
              </a:rPr>
              <a:t>project management </a:t>
            </a:r>
            <a:r>
              <a:rPr lang="en-US" sz="2000" dirty="0">
                <a:solidFill>
                  <a:schemeClr val="dk1"/>
                </a:solidFill>
                <a:latin typeface="Arial"/>
                <a:ea typeface="Arial"/>
                <a:cs typeface="Arial"/>
                <a:sym typeface="Arial"/>
              </a:rPr>
              <a:t>and emphasizes integrity and professionalism.</a:t>
            </a:r>
            <a:endParaRPr sz="2000" dirty="0">
              <a:solidFill>
                <a:schemeClr val="dk1"/>
              </a:solidFill>
              <a:latin typeface="Arial"/>
              <a:ea typeface="Arial"/>
              <a:cs typeface="Arial"/>
              <a:sym typeface="Arial"/>
            </a:endParaRPr>
          </a:p>
          <a:p>
            <a:pPr marL="0" lvl="0" indent="0" algn="l" rtl="0">
              <a:spcBef>
                <a:spcPts val="1000"/>
              </a:spcBef>
              <a:spcAft>
                <a:spcPts val="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7C8B-4B85-40DF-897B-55D275CCA165}"/>
              </a:ext>
            </a:extLst>
          </p:cNvPr>
          <p:cNvSpPr>
            <a:spLocks noGrp="1"/>
          </p:cNvSpPr>
          <p:nvPr>
            <p:ph type="title"/>
          </p:nvPr>
        </p:nvSpPr>
        <p:spPr/>
        <p:txBody>
          <a:bodyPr/>
          <a:lstStyle/>
          <a:p>
            <a:r>
              <a:rPr lang="en-US" b="1" dirty="0"/>
              <a:t>Certification </a:t>
            </a:r>
            <a:endParaRPr lang="en-PK" b="1" dirty="0"/>
          </a:p>
        </p:txBody>
      </p:sp>
      <p:sp>
        <p:nvSpPr>
          <p:cNvPr id="3" name="Content Placeholder 2">
            <a:extLst>
              <a:ext uri="{FF2B5EF4-FFF2-40B4-BE49-F238E27FC236}">
                <a16:creationId xmlns:a16="http://schemas.microsoft.com/office/drawing/2014/main" id="{881DB0ED-0478-4B59-9F12-9ACF1FC87B33}"/>
              </a:ext>
            </a:extLst>
          </p:cNvPr>
          <p:cNvSpPr>
            <a:spLocks noGrp="1"/>
          </p:cNvSpPr>
          <p:nvPr>
            <p:ph idx="1"/>
          </p:nvPr>
        </p:nvSpPr>
        <p:spPr/>
        <p:txBody>
          <a:bodyPr/>
          <a:lstStyle/>
          <a:p>
            <a:r>
              <a:rPr lang="en-US" sz="4000" dirty="0">
                <a:latin typeface="Arial"/>
                <a:ea typeface="Arial"/>
                <a:cs typeface="Arial"/>
                <a:sym typeface="Arial"/>
              </a:rPr>
              <a:t>Indicates that a professional possesses a particular set of </a:t>
            </a:r>
            <a:r>
              <a:rPr lang="en-US" sz="4000" dirty="0">
                <a:solidFill>
                  <a:schemeClr val="accent1">
                    <a:lumMod val="75000"/>
                  </a:schemeClr>
                </a:solidFill>
                <a:latin typeface="Arial"/>
                <a:ea typeface="Arial"/>
                <a:cs typeface="Arial"/>
                <a:sym typeface="Arial"/>
              </a:rPr>
              <a:t>skills, knowledge, or abilities </a:t>
            </a:r>
            <a:r>
              <a:rPr lang="en-US" sz="4000" dirty="0">
                <a:latin typeface="Arial"/>
                <a:ea typeface="Arial"/>
                <a:cs typeface="Arial"/>
                <a:sym typeface="Arial"/>
              </a:rPr>
              <a:t>in the opinion of the certifying organization</a:t>
            </a:r>
          </a:p>
          <a:p>
            <a:endParaRPr lang="en-PK" dirty="0"/>
          </a:p>
        </p:txBody>
      </p:sp>
      <p:sp>
        <p:nvSpPr>
          <p:cNvPr id="4" name="Slide Number Placeholder 3">
            <a:extLst>
              <a:ext uri="{FF2B5EF4-FFF2-40B4-BE49-F238E27FC236}">
                <a16:creationId xmlns:a16="http://schemas.microsoft.com/office/drawing/2014/main" id="{D1F29782-8CF4-4C18-B9DF-23A1DEC4AF00}"/>
              </a:ext>
            </a:extLst>
          </p:cNvPr>
          <p:cNvSpPr>
            <a:spLocks noGrp="1"/>
          </p:cNvSpPr>
          <p:nvPr>
            <p:ph type="sldNum" sz="quarter" idx="12"/>
          </p:nvPr>
        </p:nvSpPr>
        <p:spPr/>
        <p:txBody>
          <a:bodyPr/>
          <a:lstStyle/>
          <a:p>
            <a:pPr>
              <a:defRPr/>
            </a:pPr>
            <a:fld id="{D98CBB19-C132-4D47-81A5-D32BA9F4D0BB}" type="slidenum">
              <a:rPr lang="en-US" altLang="en-US" smtClean="0"/>
              <a:pPr>
                <a:defRPr/>
              </a:pPr>
              <a:t>9</a:t>
            </a:fld>
            <a:endParaRPr lang="en-US" altLang="en-US" dirty="0"/>
          </a:p>
        </p:txBody>
      </p:sp>
    </p:spTree>
    <p:extLst>
      <p:ext uri="{BB962C8B-B14F-4D97-AF65-F5344CB8AC3E}">
        <p14:creationId xmlns:p14="http://schemas.microsoft.com/office/powerpoint/2010/main" val="413901427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1093</TotalTime>
  <Words>2526</Words>
  <Application>Microsoft Office PowerPoint</Application>
  <PresentationFormat>Widescreen</PresentationFormat>
  <Paragraphs>374</Paragraphs>
  <Slides>39</Slides>
  <Notes>22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Arial</vt:lpstr>
      <vt:lpstr>Calibri</vt:lpstr>
      <vt:lpstr>Calibri Light</vt:lpstr>
      <vt:lpstr>Century Gothic</vt:lpstr>
      <vt:lpstr>Google Sans</vt:lpstr>
      <vt:lpstr>Tahoma</vt:lpstr>
      <vt:lpstr>Times New Roman</vt:lpstr>
      <vt:lpstr>Wingdings</vt:lpstr>
      <vt:lpstr>Metropolitan</vt:lpstr>
      <vt:lpstr>Document</vt:lpstr>
      <vt:lpstr>Professional Practices Week 3  </vt:lpstr>
      <vt:lpstr>This week </vt:lpstr>
      <vt:lpstr>IT Professions</vt:lpstr>
      <vt:lpstr>Are IT Workers Professionals?</vt:lpstr>
      <vt:lpstr>Professional Codes of Ethics</vt:lpstr>
      <vt:lpstr>Benefits of Professional COE</vt:lpstr>
      <vt:lpstr>Professional Organizations</vt:lpstr>
      <vt:lpstr>Professional Organizations </vt:lpstr>
      <vt:lpstr>Certification </vt:lpstr>
      <vt:lpstr>Benefits of Certification</vt:lpstr>
      <vt:lpstr>Types of Certification </vt:lpstr>
      <vt:lpstr>1. Professional Certification </vt:lpstr>
      <vt:lpstr>Product Certification</vt:lpstr>
      <vt:lpstr>Process Certification </vt:lpstr>
      <vt:lpstr>Academic Certification  </vt:lpstr>
      <vt:lpstr>Code of Ethics for Software Engineering   Book: Ethics for Information Age (Chapter 09)</vt:lpstr>
      <vt:lpstr>Introduction to Professional Ethics</vt:lpstr>
      <vt:lpstr>Purpose of Professional Codes</vt:lpstr>
      <vt:lpstr>Examples of Codes of Ethics </vt:lpstr>
      <vt:lpstr>The need...</vt:lpstr>
      <vt:lpstr>Need of the Code of Ethics</vt:lpstr>
      <vt:lpstr>IEEE/ACM Code of Ethic  (Short-Version)</vt:lpstr>
      <vt:lpstr>Example</vt:lpstr>
      <vt:lpstr>Principle 1: Products</vt:lpstr>
      <vt:lpstr>Principle 2: Public</vt:lpstr>
      <vt:lpstr>Principle 3: Judgement</vt:lpstr>
      <vt:lpstr>Principle 4: Client and Employer</vt:lpstr>
      <vt:lpstr>Principle 5: Management</vt:lpstr>
      <vt:lpstr>Principle 6: Profession</vt:lpstr>
      <vt:lpstr>Principle 7: Colleagues</vt:lpstr>
      <vt:lpstr>Principle 8: Self</vt:lpstr>
      <vt:lpstr>Preamble</vt:lpstr>
      <vt:lpstr>Preamble - continued</vt:lpstr>
      <vt:lpstr>More on Management</vt:lpstr>
      <vt:lpstr>Missing from the Code</vt:lpstr>
      <vt:lpstr>Ethical Decision-Making Framework </vt:lpstr>
      <vt:lpstr>PowerPoint Presentation</vt:lpstr>
      <vt:lpstr>Case Study </vt:lpstr>
      <vt:lpstr>Case Study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Code  of Ethics</dc:title>
  <dc:creator>John Eveland</dc:creator>
  <cp:lastModifiedBy>Maham Noor</cp:lastModifiedBy>
  <cp:revision>157</cp:revision>
  <cp:lastPrinted>2025-07-29T07:53:31Z</cp:lastPrinted>
  <dcterms:created xsi:type="dcterms:W3CDTF">2004-02-04T03:14:03Z</dcterms:created>
  <dcterms:modified xsi:type="dcterms:W3CDTF">2025-10-15T06:57:26Z</dcterms:modified>
</cp:coreProperties>
</file>