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47"/>
  </p:notesMasterIdLst>
  <p:sldIdLst>
    <p:sldId id="256" r:id="rId2"/>
    <p:sldId id="305"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307" r:id="rId19"/>
    <p:sldId id="273" r:id="rId20"/>
    <p:sldId id="274" r:id="rId21"/>
    <p:sldId id="275" r:id="rId22"/>
    <p:sldId id="311" r:id="rId23"/>
    <p:sldId id="313" r:id="rId24"/>
    <p:sldId id="314" r:id="rId25"/>
    <p:sldId id="309" r:id="rId26"/>
    <p:sldId id="282" r:id="rId27"/>
    <p:sldId id="283" r:id="rId28"/>
    <p:sldId id="286" r:id="rId29"/>
    <p:sldId id="289" r:id="rId30"/>
    <p:sldId id="290" r:id="rId31"/>
    <p:sldId id="292" r:id="rId32"/>
    <p:sldId id="291" r:id="rId33"/>
    <p:sldId id="293" r:id="rId34"/>
    <p:sldId id="294" r:id="rId35"/>
    <p:sldId id="295" r:id="rId36"/>
    <p:sldId id="312" r:id="rId37"/>
    <p:sldId id="296" r:id="rId38"/>
    <p:sldId id="308" r:id="rId39"/>
    <p:sldId id="310" r:id="rId40"/>
    <p:sldId id="299" r:id="rId41"/>
    <p:sldId id="300" r:id="rId42"/>
    <p:sldId id="301" r:id="rId43"/>
    <p:sldId id="306" r:id="rId44"/>
    <p:sldId id="303" r:id="rId45"/>
    <p:sldId id="304" r:id="rId46"/>
  </p:sldIdLst>
  <p:sldSz cx="13433425" cy="7556500"/>
  <p:notesSz cx="10693400" cy="7556500"/>
  <p:embeddedFontLst>
    <p:embeddedFont>
      <p:font typeface="Calibri" panose="020F0502020204030204" pitchFamily="34" charset="0"/>
      <p:regular r:id="rId48"/>
      <p:bold r:id="rId49"/>
      <p:italic r:id="rId50"/>
      <p:boldItalic r:id="rId51"/>
    </p:embeddedFont>
    <p:embeddedFont>
      <p:font typeface="Century Gothic" panose="020B0502020202020204" pitchFamily="34" charset="0"/>
      <p:regular r:id="rId52"/>
      <p:bold r:id="rId53"/>
      <p:italic r:id="rId54"/>
      <p:boldItalic r:id="rId55"/>
    </p:embeddedFont>
    <p:embeddedFont>
      <p:font typeface="Franklin Gothic Medium Cond" panose="020B0606030402020204" pitchFamily="34" charset="0"/>
      <p:regular r:id="rId56"/>
    </p:embeddedFont>
    <p:embeddedFont>
      <p:font typeface="Tw Cen MT" panose="020B0602020104020603" pitchFamily="34" charset="0"/>
      <p:regular r:id="rId57"/>
      <p:bold r:id="rId58"/>
      <p:italic r:id="rId59"/>
      <p:boldItalic r:id="rId60"/>
    </p:embeddedFont>
    <p:embeddedFont>
      <p:font typeface="Tw Cen MT Condensed" panose="020B0606020104020203" pitchFamily="34" charset="0"/>
      <p:regular r:id="rId61"/>
      <p:bold r:id="rId62"/>
    </p:embeddedFont>
    <p:embeddedFont>
      <p:font typeface="Verdana" panose="020B0604030504040204" pitchFamily="34" charset="0"/>
      <p:regular r:id="rId63"/>
      <p:bold r:id="rId64"/>
      <p:italic r:id="rId65"/>
      <p:boldItalic r:id="rId66"/>
    </p:embeddedFont>
    <p:embeddedFont>
      <p:font typeface="Wingdings 3" panose="05040102010807070707" pitchFamily="18" charset="2"/>
      <p:regular r:id="rId6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7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D79211-28CE-4EBC-86D0-4CF5FD4CE087}">
  <a:tblStyle styleId="{46D79211-28CE-4EBC-86D0-4CF5FD4CE087}"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a:tcStyle>
        <a:tcBdr/>
        <a:fill>
          <a:solidFill>
            <a:srgbClr val="E0CCCA"/>
          </a:solidFill>
        </a:fill>
      </a:tcStyle>
    </a:band1H>
    <a:band2H>
      <a:tcTxStyle/>
      <a:tcStyle>
        <a:tcBdr/>
      </a:tcStyle>
    </a:band2H>
    <a:band1V>
      <a:tcTxStyle/>
      <a:tcStyle>
        <a:tcBdr/>
        <a:fill>
          <a:solidFill>
            <a:srgbClr val="E0CC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36" y="84"/>
      </p:cViewPr>
      <p:guideLst>
        <p:guide orient="horz" pos="2880"/>
        <p:guide pos="27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633913" cy="3794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057900" y="0"/>
            <a:ext cx="4632325" cy="3794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69975" y="3636963"/>
            <a:ext cx="8553450" cy="29749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7177088"/>
            <a:ext cx="4633913" cy="3794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057900" y="7177088"/>
            <a:ext cx="4632325" cy="3794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1: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8: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0: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10: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1: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2: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9afe2aff33_0_8: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39afe2aff33_0_8: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9afe2aff33_0_13: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39afe2aff33_0_13: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9afe2aff33_0_19: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39afe2aff33_0_19: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9afe2aff33_0_25: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39afe2aff33_0_25: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9afe2aff33_0_3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g39afe2aff33_0_3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9afe2aff33_0_37: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g39afe2aff33_0_37: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9347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9afe2aff33_0_43: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39afe2aff33_0_43: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9afe2aff33_0_85: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39afe2aff33_0_85: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9afe2aff33_0_9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39afe2aff33_0_9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9afe2aff33_0_11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g39afe2aff33_0_11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9afe2aff33_0_129: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39afe2aff33_0_129: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39b01e00769_1_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g39b01e00769_1_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9b01e00769_1_8: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39b01e00769_1_8:notes"/>
          <p:cNvSpPr txBox="1">
            <a:spLocks noGrp="1"/>
          </p:cNvSpPr>
          <p:nvPr>
            <p:ph type="body" idx="1"/>
          </p:nvPr>
        </p:nvSpPr>
        <p:spPr>
          <a:xfrm>
            <a:off x="1069975" y="3636963"/>
            <a:ext cx="8553600" cy="297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39b01e00769_1_8:notes"/>
          <p:cNvSpPr txBox="1">
            <a:spLocks noGrp="1"/>
          </p:cNvSpPr>
          <p:nvPr>
            <p:ph type="sldNum" idx="12"/>
          </p:nvPr>
        </p:nvSpPr>
        <p:spPr>
          <a:xfrm>
            <a:off x="6057900" y="7177088"/>
            <a:ext cx="4632300" cy="379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9afe2aff33_0_135: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39afe2aff33_0_135: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9afe2aff33_0_14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39afe2aff33_0_14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9afe2aff33_0_147: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39afe2aff33_0_147: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3: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3: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9afe2aff33_0_153: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g39afe2aff33_0_153: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9b01e00769_1_23: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39b01e00769_1_23: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9b01e00769_1_40: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39b01e00769_1_40:notes"/>
          <p:cNvSpPr txBox="1">
            <a:spLocks noGrp="1"/>
          </p:cNvSpPr>
          <p:nvPr>
            <p:ph type="body" idx="1"/>
          </p:nvPr>
        </p:nvSpPr>
        <p:spPr>
          <a:xfrm>
            <a:off x="1069975" y="3636963"/>
            <a:ext cx="8553600" cy="297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g39b01e00769_1_40:notes"/>
          <p:cNvSpPr txBox="1">
            <a:spLocks noGrp="1"/>
          </p:cNvSpPr>
          <p:nvPr>
            <p:ph type="sldNum" idx="12"/>
          </p:nvPr>
        </p:nvSpPr>
        <p:spPr>
          <a:xfrm>
            <a:off x="6057900" y="7177088"/>
            <a:ext cx="4632300" cy="379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9b01e00769_1_47: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9b01e00769_1_47:notes"/>
          <p:cNvSpPr txBox="1">
            <a:spLocks noGrp="1"/>
          </p:cNvSpPr>
          <p:nvPr>
            <p:ph type="body" idx="1"/>
          </p:nvPr>
        </p:nvSpPr>
        <p:spPr>
          <a:xfrm>
            <a:off x="1069975" y="3636963"/>
            <a:ext cx="8553600" cy="297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g39b01e00769_1_47:notes"/>
          <p:cNvSpPr txBox="1">
            <a:spLocks noGrp="1"/>
          </p:cNvSpPr>
          <p:nvPr>
            <p:ph type="sldNum" idx="12"/>
          </p:nvPr>
        </p:nvSpPr>
        <p:spPr>
          <a:xfrm>
            <a:off x="6057900" y="7177088"/>
            <a:ext cx="4632300" cy="379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9afe2aff33_0_159: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9" name="Google Shape;469;g39afe2aff33_0_159: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9afe2aff33_0_171:notes"/>
          <p:cNvSpPr txBox="1">
            <a:spLocks noGrp="1"/>
          </p:cNvSpPr>
          <p:nvPr>
            <p:ph type="body" idx="1"/>
          </p:nvPr>
        </p:nvSpPr>
        <p:spPr>
          <a:xfrm>
            <a:off x="1069340" y="3636566"/>
            <a:ext cx="8554800" cy="2975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g39afe2aff33_0_171:notes"/>
          <p:cNvSpPr>
            <a:spLocks noGrp="1" noRot="1" noChangeAspect="1"/>
          </p:cNvSpPr>
          <p:nvPr>
            <p:ph type="sldImg" idx="2"/>
          </p:nvPr>
        </p:nvSpPr>
        <p:spPr>
          <a:xfrm>
            <a:off x="3079750" y="944563"/>
            <a:ext cx="4533900" cy="25495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2: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22: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4: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4: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5: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6: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6: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7: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9afe2aff33_0_0:notes"/>
          <p:cNvSpPr txBox="1">
            <a:spLocks noGrp="1"/>
          </p:cNvSpPr>
          <p:nvPr>
            <p:ph type="body" idx="1"/>
          </p:nvPr>
        </p:nvSpPr>
        <p:spPr>
          <a:xfrm>
            <a:off x="1069975" y="3636963"/>
            <a:ext cx="8553600" cy="2975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39afe2aff33_0_0: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9:notes"/>
          <p:cNvSpPr txBox="1">
            <a:spLocks noGrp="1"/>
          </p:cNvSpPr>
          <p:nvPr>
            <p:ph type="body" idx="1"/>
          </p:nvPr>
        </p:nvSpPr>
        <p:spPr>
          <a:xfrm>
            <a:off x="1069975" y="3636963"/>
            <a:ext cx="8553450" cy="29749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9:notes"/>
          <p:cNvSpPr>
            <a:spLocks noGrp="1" noRot="1" noChangeAspect="1"/>
          </p:cNvSpPr>
          <p:nvPr>
            <p:ph type="sldImg" idx="2"/>
          </p:nvPr>
        </p:nvSpPr>
        <p:spPr>
          <a:xfrm>
            <a:off x="3079750" y="944563"/>
            <a:ext cx="4533900"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3433425" cy="50376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3433425" cy="50376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03754" y="5465336"/>
            <a:ext cx="8563808" cy="1612053"/>
          </a:xfrm>
        </p:spPr>
        <p:txBody>
          <a:bodyPr anchor="ctr">
            <a:normAutofit/>
          </a:bodyPr>
          <a:lstStyle>
            <a:lvl1pPr algn="r">
              <a:defRPr sz="5509" spc="220" baseline="0"/>
            </a:lvl1pPr>
          </a:lstStyle>
          <a:p>
            <a:r>
              <a:rPr lang="en-US"/>
              <a:t>Click to edit Master title style</a:t>
            </a:r>
            <a:endParaRPr lang="en-US" dirty="0"/>
          </a:p>
        </p:txBody>
      </p:sp>
      <p:sp>
        <p:nvSpPr>
          <p:cNvPr id="3" name="Subtitle 2"/>
          <p:cNvSpPr>
            <a:spLocks noGrp="1"/>
          </p:cNvSpPr>
          <p:nvPr>
            <p:ph type="subTitle" idx="1"/>
          </p:nvPr>
        </p:nvSpPr>
        <p:spPr>
          <a:xfrm>
            <a:off x="9487356" y="5465336"/>
            <a:ext cx="3526274" cy="1612053"/>
          </a:xfrm>
        </p:spPr>
        <p:txBody>
          <a:bodyPr lIns="91440" rIns="91440" anchor="ctr">
            <a:normAutofit/>
          </a:bodyPr>
          <a:lstStyle>
            <a:lvl1pPr marL="0" indent="0" algn="l">
              <a:lnSpc>
                <a:spcPct val="100000"/>
              </a:lnSpc>
              <a:spcBef>
                <a:spcPts val="0"/>
              </a:spcBef>
              <a:buNone/>
              <a:defRPr sz="1983">
                <a:solidFill>
                  <a:schemeClr val="tx1">
                    <a:lumMod val="95000"/>
                    <a:lumOff val="5000"/>
                  </a:schemeClr>
                </a:solidFill>
              </a:defRPr>
            </a:lvl1pPr>
            <a:lvl2pPr marL="503743" indent="0" algn="ctr">
              <a:buNone/>
              <a:defRPr sz="1983"/>
            </a:lvl2pPr>
            <a:lvl3pPr marL="1007486" indent="0" algn="ctr">
              <a:buNone/>
              <a:defRPr sz="1983"/>
            </a:lvl3pPr>
            <a:lvl4pPr marL="1511229" indent="0" algn="ctr">
              <a:buNone/>
              <a:defRPr sz="1983"/>
            </a:lvl4pPr>
            <a:lvl5pPr marL="2014972" indent="0" algn="ctr">
              <a:buNone/>
              <a:defRPr sz="1983"/>
            </a:lvl5pPr>
            <a:lvl6pPr marL="2518715" indent="0" algn="ctr">
              <a:buNone/>
              <a:defRPr sz="1983"/>
            </a:lvl6pPr>
            <a:lvl7pPr marL="3022458" indent="0" algn="ctr">
              <a:buNone/>
              <a:defRPr sz="1983"/>
            </a:lvl7pPr>
            <a:lvl8pPr marL="3526201" indent="0" algn="ctr">
              <a:buNone/>
              <a:defRPr sz="1983"/>
            </a:lvl8pPr>
            <a:lvl9pPr marL="4029944" indent="0" algn="ctr">
              <a:buNone/>
              <a:defRPr sz="198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9240816" y="5800265"/>
            <a:ext cx="0" cy="10075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290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576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13296" y="839611"/>
            <a:ext cx="2896582" cy="5961239"/>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091467" y="839611"/>
            <a:ext cx="8353911" cy="59612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1082576" y="65312"/>
            <a:ext cx="0" cy="100750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6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506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3433425" cy="503766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3433425" cy="5037668"/>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3754" y="5465336"/>
            <a:ext cx="8563808" cy="1612053"/>
          </a:xfrm>
        </p:spPr>
        <p:txBody>
          <a:bodyPr anchor="ctr">
            <a:normAutofit/>
          </a:bodyPr>
          <a:lstStyle>
            <a:lvl1pPr algn="r">
              <a:defRPr sz="5509" b="0" spc="220" baseline="0"/>
            </a:lvl1pPr>
          </a:lstStyle>
          <a:p>
            <a:r>
              <a:rPr lang="en-US"/>
              <a:t>Click to edit Master title style</a:t>
            </a:r>
            <a:endParaRPr lang="en-US" dirty="0"/>
          </a:p>
        </p:txBody>
      </p:sp>
      <p:sp>
        <p:nvSpPr>
          <p:cNvPr id="3" name="Text Placeholder 2"/>
          <p:cNvSpPr>
            <a:spLocks noGrp="1"/>
          </p:cNvSpPr>
          <p:nvPr>
            <p:ph type="body" idx="1"/>
          </p:nvPr>
        </p:nvSpPr>
        <p:spPr>
          <a:xfrm>
            <a:off x="9487356" y="5465336"/>
            <a:ext cx="3526274" cy="1612053"/>
          </a:xfrm>
        </p:spPr>
        <p:txBody>
          <a:bodyPr lIns="91440" rIns="91440" anchor="ctr">
            <a:normAutofit/>
          </a:bodyPr>
          <a:lstStyle>
            <a:lvl1pPr marL="0" indent="0">
              <a:lnSpc>
                <a:spcPct val="100000"/>
              </a:lnSpc>
              <a:spcBef>
                <a:spcPts val="0"/>
              </a:spcBef>
              <a:buNone/>
              <a:defRPr sz="1983">
                <a:solidFill>
                  <a:schemeClr val="tx1">
                    <a:lumMod val="95000"/>
                    <a:lumOff val="5000"/>
                  </a:schemeClr>
                </a:solidFill>
              </a:defRPr>
            </a:lvl1pPr>
            <a:lvl2pPr marL="503743" indent="0">
              <a:buNone/>
              <a:defRPr sz="1983">
                <a:solidFill>
                  <a:schemeClr val="tx1">
                    <a:tint val="75000"/>
                  </a:schemeClr>
                </a:solidFill>
              </a:defRPr>
            </a:lvl2pPr>
            <a:lvl3pPr marL="1007486" indent="0">
              <a:buNone/>
              <a:defRPr sz="1763">
                <a:solidFill>
                  <a:schemeClr val="tx1">
                    <a:tint val="75000"/>
                  </a:schemeClr>
                </a:solidFill>
              </a:defRPr>
            </a:lvl3pPr>
            <a:lvl4pPr marL="1511229" indent="0">
              <a:buNone/>
              <a:defRPr sz="1543">
                <a:solidFill>
                  <a:schemeClr val="tx1">
                    <a:tint val="75000"/>
                  </a:schemeClr>
                </a:solidFill>
              </a:defRPr>
            </a:lvl4pPr>
            <a:lvl5pPr marL="2014972" indent="0">
              <a:buNone/>
              <a:defRPr sz="1543">
                <a:solidFill>
                  <a:schemeClr val="tx1">
                    <a:tint val="75000"/>
                  </a:schemeClr>
                </a:solidFill>
              </a:defRPr>
            </a:lvl5pPr>
            <a:lvl6pPr marL="2518715" indent="0">
              <a:buNone/>
              <a:defRPr sz="1543">
                <a:solidFill>
                  <a:schemeClr val="tx1">
                    <a:tint val="75000"/>
                  </a:schemeClr>
                </a:solidFill>
              </a:defRPr>
            </a:lvl6pPr>
            <a:lvl7pPr marL="3022458" indent="0">
              <a:buNone/>
              <a:defRPr sz="1543">
                <a:solidFill>
                  <a:schemeClr val="tx1">
                    <a:tint val="75000"/>
                  </a:schemeClr>
                </a:solidFill>
              </a:defRPr>
            </a:lvl7pPr>
            <a:lvl8pPr marL="3526201" indent="0">
              <a:buNone/>
              <a:defRPr sz="1543">
                <a:solidFill>
                  <a:schemeClr val="tx1">
                    <a:tint val="75000"/>
                  </a:schemeClr>
                </a:solidFill>
              </a:defRPr>
            </a:lvl8pPr>
            <a:lvl9pPr marL="4029944"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9240816" y="5800265"/>
            <a:ext cx="0" cy="100753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24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28408" y="644821"/>
            <a:ext cx="10709798" cy="165235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8406" y="2518833"/>
            <a:ext cx="5239036" cy="4433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9170" y="2518833"/>
            <a:ext cx="5239036" cy="4433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9648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28408" y="2401636"/>
            <a:ext cx="5239036" cy="906780"/>
          </a:xfrm>
        </p:spPr>
        <p:txBody>
          <a:bodyPr lIns="137160" rIns="137160" anchor="ctr">
            <a:normAutofit/>
          </a:bodyPr>
          <a:lstStyle>
            <a:lvl1pPr marL="0" indent="0">
              <a:spcBef>
                <a:spcPts val="0"/>
              </a:spcBef>
              <a:spcAft>
                <a:spcPts val="0"/>
              </a:spcAft>
              <a:buNone/>
              <a:defRPr sz="2534" b="0" cap="none" baseline="0">
                <a:solidFill>
                  <a:schemeClr val="accent1"/>
                </a:solidFill>
                <a:latin typeface="+mn-lt"/>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lvl="0"/>
            <a:r>
              <a:rPr lang="en-US"/>
              <a:t>Click to edit Master text styles</a:t>
            </a:r>
          </a:p>
        </p:txBody>
      </p:sp>
      <p:sp>
        <p:nvSpPr>
          <p:cNvPr id="4" name="Content Placeholder 3"/>
          <p:cNvSpPr>
            <a:spLocks noGrp="1"/>
          </p:cNvSpPr>
          <p:nvPr>
            <p:ph sz="half" idx="2"/>
          </p:nvPr>
        </p:nvSpPr>
        <p:spPr>
          <a:xfrm>
            <a:off x="1128408" y="3270063"/>
            <a:ext cx="5239036" cy="368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00898" y="2401636"/>
            <a:ext cx="5239036" cy="906780"/>
          </a:xfrm>
        </p:spPr>
        <p:txBody>
          <a:bodyPr lIns="137160" rIns="137160" anchor="ctr">
            <a:normAutofit/>
          </a:bodyPr>
          <a:lstStyle>
            <a:lvl1pPr marL="0" indent="0">
              <a:spcBef>
                <a:spcPts val="0"/>
              </a:spcBef>
              <a:spcAft>
                <a:spcPts val="0"/>
              </a:spcAft>
              <a:buNone/>
              <a:defRPr lang="en-US" sz="2534" b="0" kern="1200" cap="none" baseline="0" dirty="0">
                <a:solidFill>
                  <a:schemeClr val="accent1"/>
                </a:solidFill>
                <a:latin typeface="+mn-lt"/>
                <a:ea typeface="+mn-ea"/>
                <a:cs typeface="+mn-cs"/>
              </a:defRPr>
            </a:lvl1pPr>
            <a:lvl2pPr marL="503743" indent="0">
              <a:buNone/>
              <a:defRPr sz="2204" b="1"/>
            </a:lvl2pPr>
            <a:lvl3pPr marL="1007486" indent="0">
              <a:buNone/>
              <a:defRPr sz="1983" b="1"/>
            </a:lvl3pPr>
            <a:lvl4pPr marL="1511229" indent="0">
              <a:buNone/>
              <a:defRPr sz="1763" b="1"/>
            </a:lvl4pPr>
            <a:lvl5pPr marL="2014972" indent="0">
              <a:buNone/>
              <a:defRPr sz="1763" b="1"/>
            </a:lvl5pPr>
            <a:lvl6pPr marL="2518715" indent="0">
              <a:buNone/>
              <a:defRPr sz="1763" b="1"/>
            </a:lvl6pPr>
            <a:lvl7pPr marL="3022458" indent="0">
              <a:buNone/>
              <a:defRPr sz="1763" b="1"/>
            </a:lvl7pPr>
            <a:lvl8pPr marL="3526201" indent="0">
              <a:buNone/>
              <a:defRPr sz="1763" b="1"/>
            </a:lvl8pPr>
            <a:lvl9pPr marL="4029944" indent="0">
              <a:buNone/>
              <a:defRPr sz="1763" b="1"/>
            </a:lvl9pPr>
          </a:lstStyle>
          <a:p>
            <a:pPr marL="0" lvl="0" indent="0" algn="l" defTabSz="1007486" rtl="0" eaLnBrk="1" latinLnBrk="0" hangingPunct="1">
              <a:lnSpc>
                <a:spcPct val="90000"/>
              </a:lnSpc>
              <a:spcBef>
                <a:spcPts val="1983"/>
              </a:spcBef>
              <a:buNone/>
            </a:pPr>
            <a:r>
              <a:rPr lang="en-US"/>
              <a:t>Click to edit Master text styles</a:t>
            </a:r>
          </a:p>
        </p:txBody>
      </p:sp>
      <p:sp>
        <p:nvSpPr>
          <p:cNvPr id="6" name="Content Placeholder 5"/>
          <p:cNvSpPr>
            <a:spLocks noGrp="1"/>
          </p:cNvSpPr>
          <p:nvPr>
            <p:ph sz="quarter" idx="4"/>
          </p:nvPr>
        </p:nvSpPr>
        <p:spPr>
          <a:xfrm>
            <a:off x="6600898" y="3270063"/>
            <a:ext cx="5239036" cy="368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878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610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961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128408" y="519533"/>
            <a:ext cx="4836033" cy="1914313"/>
          </a:xfrm>
        </p:spPr>
        <p:txBody>
          <a:bodyPr>
            <a:noAutofit/>
          </a:bodyPr>
          <a:lstStyle>
            <a:lvl1pPr>
              <a:lnSpc>
                <a:spcPct val="80000"/>
              </a:lnSpc>
              <a:defRPr sz="4407"/>
            </a:lvl1pPr>
          </a:lstStyle>
          <a:p>
            <a:r>
              <a:rPr lang="en-US"/>
              <a:t>Click to edit Master title style</a:t>
            </a:r>
            <a:endParaRPr lang="en-US" dirty="0"/>
          </a:p>
        </p:txBody>
      </p:sp>
      <p:sp>
        <p:nvSpPr>
          <p:cNvPr id="3" name="Content Placeholder 2"/>
          <p:cNvSpPr>
            <a:spLocks noGrp="1"/>
          </p:cNvSpPr>
          <p:nvPr>
            <p:ph idx="1"/>
          </p:nvPr>
        </p:nvSpPr>
        <p:spPr>
          <a:xfrm>
            <a:off x="6296918" y="906780"/>
            <a:ext cx="6256618" cy="5712714"/>
          </a:xfrm>
        </p:spPr>
        <p:txBody>
          <a:bodyPr/>
          <a:lstStyle>
            <a:lvl1pPr>
              <a:defRPr sz="2644"/>
            </a:lvl1pPr>
            <a:lvl2pPr>
              <a:defRPr sz="2204"/>
            </a:lvl2pPr>
            <a:lvl3pPr>
              <a:defRPr sz="1763"/>
            </a:lvl3pPr>
            <a:lvl4pPr>
              <a:defRPr sz="1763"/>
            </a:lvl4pPr>
            <a:lvl5pPr>
              <a:defRPr sz="1763"/>
            </a:lvl5pPr>
            <a:lvl6pPr>
              <a:defRPr sz="1763"/>
            </a:lvl6pPr>
            <a:lvl7pPr>
              <a:defRPr sz="1763"/>
            </a:lvl7pPr>
            <a:lvl8pPr>
              <a:defRPr sz="1763"/>
            </a:lvl8pPr>
            <a:lvl9pPr>
              <a:defRPr sz="17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8408" y="2487437"/>
            <a:ext cx="4836033" cy="4145491"/>
          </a:xfrm>
        </p:spPr>
        <p:txBody>
          <a:bodyPr lIns="91440" rIns="91440">
            <a:normAutofit/>
          </a:bodyPr>
          <a:lstStyle>
            <a:lvl1pPr marL="0" indent="0">
              <a:lnSpc>
                <a:spcPct val="108000"/>
              </a:lnSpc>
              <a:spcBef>
                <a:spcPts val="661"/>
              </a:spcBef>
              <a:buNone/>
              <a:defRPr sz="1763"/>
            </a:lvl1pPr>
            <a:lvl2pPr marL="503743" indent="0">
              <a:buNone/>
              <a:defRPr sz="1322"/>
            </a:lvl2pPr>
            <a:lvl3pPr marL="1007486" indent="0">
              <a:buNone/>
              <a:defRPr sz="1102"/>
            </a:lvl3pPr>
            <a:lvl4pPr marL="1511229" indent="0">
              <a:buNone/>
              <a:defRPr sz="992"/>
            </a:lvl4pPr>
            <a:lvl5pPr marL="2014972" indent="0">
              <a:buNone/>
              <a:defRPr sz="992"/>
            </a:lvl5pPr>
            <a:lvl6pPr marL="2518715" indent="0">
              <a:buNone/>
              <a:defRPr sz="992"/>
            </a:lvl6pPr>
            <a:lvl7pPr marL="3022458" indent="0">
              <a:buNone/>
              <a:defRPr sz="992"/>
            </a:lvl7pPr>
            <a:lvl8pPr marL="3526201" indent="0">
              <a:buNone/>
              <a:defRPr sz="992"/>
            </a:lvl8pPr>
            <a:lvl9pPr marL="4029944"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4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754" y="5465337"/>
            <a:ext cx="8563808" cy="1612053"/>
          </a:xfrm>
        </p:spPr>
        <p:txBody>
          <a:bodyPr anchor="ctr">
            <a:normAutofit/>
          </a:bodyPr>
          <a:lstStyle>
            <a:lvl1pPr algn="r">
              <a:defRPr sz="5509" spc="22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3430067" cy="5037667"/>
          </a:xfrm>
          <a:solidFill>
            <a:schemeClr val="accent1">
              <a:lumMod val="60000"/>
              <a:lumOff val="40000"/>
            </a:schemeClr>
          </a:solidFill>
        </p:spPr>
        <p:txBody>
          <a:bodyPr lIns="457200" tIns="365760" rIns="45720" bIns="45720" anchor="t"/>
          <a:lstStyle>
            <a:lvl1pPr marL="0" indent="0">
              <a:buNone/>
              <a:defRPr sz="3526"/>
            </a:lvl1pPr>
            <a:lvl2pPr marL="503743" indent="0">
              <a:buNone/>
              <a:defRPr sz="3085"/>
            </a:lvl2pPr>
            <a:lvl3pPr marL="1007486" indent="0">
              <a:buNone/>
              <a:defRPr sz="2644"/>
            </a:lvl3pPr>
            <a:lvl4pPr marL="1511229" indent="0">
              <a:buNone/>
              <a:defRPr sz="2204"/>
            </a:lvl4pPr>
            <a:lvl5pPr marL="2014972" indent="0">
              <a:buNone/>
              <a:defRPr sz="2204"/>
            </a:lvl5pPr>
            <a:lvl6pPr marL="2518715" indent="0">
              <a:buNone/>
              <a:defRPr sz="2204"/>
            </a:lvl6pPr>
            <a:lvl7pPr marL="3022458" indent="0">
              <a:buNone/>
              <a:defRPr sz="2204"/>
            </a:lvl7pPr>
            <a:lvl8pPr marL="3526201" indent="0">
              <a:buNone/>
              <a:defRPr sz="2204"/>
            </a:lvl8pPr>
            <a:lvl9pPr marL="4029944" indent="0">
              <a:buNone/>
              <a:defRPr sz="2204"/>
            </a:lvl9pPr>
          </a:lstStyle>
          <a:p>
            <a:r>
              <a:rPr lang="en-US"/>
              <a:t>Click icon to add picture</a:t>
            </a:r>
            <a:endParaRPr lang="en-US" dirty="0"/>
          </a:p>
        </p:txBody>
      </p:sp>
      <p:sp>
        <p:nvSpPr>
          <p:cNvPr id="4" name="Text Placeholder 3"/>
          <p:cNvSpPr>
            <a:spLocks noGrp="1"/>
          </p:cNvSpPr>
          <p:nvPr>
            <p:ph type="body" sz="half" idx="2"/>
          </p:nvPr>
        </p:nvSpPr>
        <p:spPr>
          <a:xfrm>
            <a:off x="9487356" y="5465337"/>
            <a:ext cx="3526274" cy="1612053"/>
          </a:xfrm>
        </p:spPr>
        <p:txBody>
          <a:bodyPr lIns="91440" rIns="91440" anchor="ctr">
            <a:normAutofit/>
          </a:bodyPr>
          <a:lstStyle>
            <a:lvl1pPr marL="0" indent="0">
              <a:lnSpc>
                <a:spcPct val="100000"/>
              </a:lnSpc>
              <a:spcBef>
                <a:spcPts val="0"/>
              </a:spcBef>
              <a:buNone/>
              <a:defRPr sz="1983">
                <a:solidFill>
                  <a:schemeClr val="tx1">
                    <a:lumMod val="95000"/>
                    <a:lumOff val="5000"/>
                  </a:schemeClr>
                </a:solidFill>
              </a:defRPr>
            </a:lvl1pPr>
            <a:lvl2pPr marL="503743" indent="0">
              <a:buNone/>
              <a:defRPr sz="1543"/>
            </a:lvl2pPr>
            <a:lvl3pPr marL="1007486" indent="0">
              <a:buNone/>
              <a:defRPr sz="1322"/>
            </a:lvl3pPr>
            <a:lvl4pPr marL="1511229" indent="0">
              <a:buNone/>
              <a:defRPr sz="1102"/>
            </a:lvl4pPr>
            <a:lvl5pPr marL="2014972" indent="0">
              <a:buNone/>
              <a:defRPr sz="1102"/>
            </a:lvl5pPr>
            <a:lvl6pPr marL="2518715" indent="0">
              <a:buNone/>
              <a:defRPr sz="1102"/>
            </a:lvl6pPr>
            <a:lvl7pPr marL="3022458" indent="0">
              <a:buNone/>
              <a:defRPr sz="1102"/>
            </a:lvl7pPr>
            <a:lvl8pPr marL="3526201" indent="0">
              <a:buNone/>
              <a:defRPr sz="1102"/>
            </a:lvl8pPr>
            <a:lvl9pPr marL="4029944"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9240816" y="5800265"/>
            <a:ext cx="0" cy="1007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130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8408" y="644821"/>
            <a:ext cx="10709798" cy="16523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8408" y="2518833"/>
            <a:ext cx="10709799" cy="4433147"/>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28409" y="7129757"/>
            <a:ext cx="2373484" cy="302260"/>
          </a:xfrm>
          <a:prstGeom prst="rect">
            <a:avLst/>
          </a:prstGeom>
        </p:spPr>
        <p:txBody>
          <a:bodyPr vert="horz" lIns="91440" tIns="45720" rIns="91440" bIns="45720" rtlCol="0" anchor="ctr"/>
          <a:lstStyle>
            <a:lvl1pPr algn="l">
              <a:defRPr sz="1102">
                <a:solidFill>
                  <a:schemeClr val="tx1">
                    <a:lumMod val="95000"/>
                    <a:lumOff val="5000"/>
                  </a:schemeClr>
                </a:solidFill>
                <a:latin typeface="+mj-lt"/>
              </a:defRPr>
            </a:lvl1pPr>
          </a:lstStyle>
          <a:p>
            <a:endParaRPr lang="en-PK"/>
          </a:p>
        </p:txBody>
      </p:sp>
      <p:sp>
        <p:nvSpPr>
          <p:cNvPr id="5" name="Footer Placeholder 4"/>
          <p:cNvSpPr>
            <a:spLocks noGrp="1"/>
          </p:cNvSpPr>
          <p:nvPr>
            <p:ph type="ftr" sz="quarter" idx="3"/>
          </p:nvPr>
        </p:nvSpPr>
        <p:spPr>
          <a:xfrm>
            <a:off x="5336054" y="7129757"/>
            <a:ext cx="6502363" cy="302260"/>
          </a:xfrm>
          <a:prstGeom prst="rect">
            <a:avLst/>
          </a:prstGeom>
        </p:spPr>
        <p:txBody>
          <a:bodyPr vert="horz" lIns="91440" tIns="45720" rIns="91440" bIns="45720" rtlCol="0" anchor="ctr"/>
          <a:lstStyle>
            <a:lvl1pPr algn="r">
              <a:defRPr sz="1102"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1940822" y="7129757"/>
            <a:ext cx="1072809" cy="302260"/>
          </a:xfrm>
          <a:prstGeom prst="rect">
            <a:avLst/>
          </a:prstGeom>
        </p:spPr>
        <p:txBody>
          <a:bodyPr vert="horz" lIns="91440" tIns="45720" rIns="91440" bIns="45720" rtlCol="0" anchor="ctr"/>
          <a:lstStyle>
            <a:lvl1pPr algn="l">
              <a:defRPr sz="1102">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839589" y="910487"/>
            <a:ext cx="0" cy="1007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0193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1007486" rtl="0" eaLnBrk="1" latinLnBrk="0" hangingPunct="1">
        <a:lnSpc>
          <a:spcPct val="80000"/>
        </a:lnSpc>
        <a:spcBef>
          <a:spcPct val="0"/>
        </a:spcBef>
        <a:buNone/>
        <a:defRPr sz="5509" kern="1200" cap="all" spc="110" baseline="0">
          <a:solidFill>
            <a:schemeClr val="tx1">
              <a:lumMod val="95000"/>
              <a:lumOff val="5000"/>
            </a:schemeClr>
          </a:solidFill>
          <a:latin typeface="+mj-lt"/>
          <a:ea typeface="+mj-ea"/>
          <a:cs typeface="+mj-cs"/>
        </a:defRPr>
      </a:lvl1pPr>
    </p:titleStyle>
    <p:bodyStyle>
      <a:lvl1pPr marL="100749" indent="-100749" algn="l" defTabSz="1007486" rtl="0" eaLnBrk="1" latinLnBrk="0" hangingPunct="1">
        <a:lnSpc>
          <a:spcPct val="90000"/>
        </a:lnSpc>
        <a:spcBef>
          <a:spcPts val="1322"/>
        </a:spcBef>
        <a:spcAft>
          <a:spcPts val="220"/>
        </a:spcAft>
        <a:buClr>
          <a:schemeClr val="accent1"/>
        </a:buClr>
        <a:buSzPct val="100000"/>
        <a:buFont typeface="Tw Cen MT" panose="020B0602020104020603" pitchFamily="34" charset="0"/>
        <a:buChar char=" "/>
        <a:defRPr sz="2424" kern="1200">
          <a:solidFill>
            <a:schemeClr val="tx1"/>
          </a:solidFill>
          <a:latin typeface="+mn-lt"/>
          <a:ea typeface="+mn-ea"/>
          <a:cs typeface="+mn-cs"/>
        </a:defRPr>
      </a:lvl1pPr>
      <a:lvl2pPr marL="292171"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983" kern="1200">
          <a:solidFill>
            <a:schemeClr val="tx1"/>
          </a:solidFill>
          <a:latin typeface="+mn-lt"/>
          <a:ea typeface="+mn-ea"/>
          <a:cs typeface="+mn-cs"/>
        </a:defRPr>
      </a:lvl2pPr>
      <a:lvl3pPr marL="493668"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3pPr>
      <a:lvl4pPr marL="654866"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4pPr>
      <a:lvl5pPr marL="856363"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5pPr>
      <a:lvl6pPr marL="1007486"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6pPr>
      <a:lvl7pPr marL="1168684"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7pPr>
      <a:lvl8pPr marL="1339956"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8pPr>
      <a:lvl9pPr marL="1501154" indent="-151123" algn="l" defTabSz="1007486" rtl="0" eaLnBrk="1" latinLnBrk="0" hangingPunct="1">
        <a:lnSpc>
          <a:spcPct val="90000"/>
        </a:lnSpc>
        <a:spcBef>
          <a:spcPts val="220"/>
        </a:spcBef>
        <a:spcAft>
          <a:spcPts val="441"/>
        </a:spcAft>
        <a:buClr>
          <a:schemeClr val="accent1"/>
        </a:buClr>
        <a:buFont typeface="Wingdings 3" pitchFamily="18" charset="2"/>
        <a:buChar char=""/>
        <a:defRPr sz="1543" kern="1200">
          <a:solidFill>
            <a:schemeClr val="tx1"/>
          </a:solidFill>
          <a:latin typeface="+mn-lt"/>
          <a:ea typeface="+mn-ea"/>
          <a:cs typeface="+mn-cs"/>
        </a:defRPr>
      </a:lvl9pPr>
    </p:bodyStyle>
    <p:otherStyle>
      <a:defPPr>
        <a:defRPr lang="en-US"/>
      </a:defPPr>
      <a:lvl1pPr marL="0" algn="l" defTabSz="1007486" rtl="0" eaLnBrk="1" latinLnBrk="0" hangingPunct="1">
        <a:defRPr sz="1983" kern="1200">
          <a:solidFill>
            <a:schemeClr val="tx1"/>
          </a:solidFill>
          <a:latin typeface="+mn-lt"/>
          <a:ea typeface="+mn-ea"/>
          <a:cs typeface="+mn-cs"/>
        </a:defRPr>
      </a:lvl1pPr>
      <a:lvl2pPr marL="503743" algn="l" defTabSz="1007486" rtl="0" eaLnBrk="1" latinLnBrk="0" hangingPunct="1">
        <a:defRPr sz="1983" kern="1200">
          <a:solidFill>
            <a:schemeClr val="tx1"/>
          </a:solidFill>
          <a:latin typeface="+mn-lt"/>
          <a:ea typeface="+mn-ea"/>
          <a:cs typeface="+mn-cs"/>
        </a:defRPr>
      </a:lvl2pPr>
      <a:lvl3pPr marL="1007486" algn="l" defTabSz="1007486" rtl="0" eaLnBrk="1" latinLnBrk="0" hangingPunct="1">
        <a:defRPr sz="1983" kern="1200">
          <a:solidFill>
            <a:schemeClr val="tx1"/>
          </a:solidFill>
          <a:latin typeface="+mn-lt"/>
          <a:ea typeface="+mn-ea"/>
          <a:cs typeface="+mn-cs"/>
        </a:defRPr>
      </a:lvl3pPr>
      <a:lvl4pPr marL="1511229" algn="l" defTabSz="1007486" rtl="0" eaLnBrk="1" latinLnBrk="0" hangingPunct="1">
        <a:defRPr sz="1983" kern="1200">
          <a:solidFill>
            <a:schemeClr val="tx1"/>
          </a:solidFill>
          <a:latin typeface="+mn-lt"/>
          <a:ea typeface="+mn-ea"/>
          <a:cs typeface="+mn-cs"/>
        </a:defRPr>
      </a:lvl4pPr>
      <a:lvl5pPr marL="2014972" algn="l" defTabSz="1007486" rtl="0" eaLnBrk="1" latinLnBrk="0" hangingPunct="1">
        <a:defRPr sz="1983" kern="1200">
          <a:solidFill>
            <a:schemeClr val="tx1"/>
          </a:solidFill>
          <a:latin typeface="+mn-lt"/>
          <a:ea typeface="+mn-ea"/>
          <a:cs typeface="+mn-cs"/>
        </a:defRPr>
      </a:lvl5pPr>
      <a:lvl6pPr marL="2518715" algn="l" defTabSz="1007486" rtl="0" eaLnBrk="1" latinLnBrk="0" hangingPunct="1">
        <a:defRPr sz="1983" kern="1200">
          <a:solidFill>
            <a:schemeClr val="tx1"/>
          </a:solidFill>
          <a:latin typeface="+mn-lt"/>
          <a:ea typeface="+mn-ea"/>
          <a:cs typeface="+mn-cs"/>
        </a:defRPr>
      </a:lvl6pPr>
      <a:lvl7pPr marL="3022458" algn="l" defTabSz="1007486" rtl="0" eaLnBrk="1" latinLnBrk="0" hangingPunct="1">
        <a:defRPr sz="1983" kern="1200">
          <a:solidFill>
            <a:schemeClr val="tx1"/>
          </a:solidFill>
          <a:latin typeface="+mn-lt"/>
          <a:ea typeface="+mn-ea"/>
          <a:cs typeface="+mn-cs"/>
        </a:defRPr>
      </a:lvl7pPr>
      <a:lvl8pPr marL="3526201" algn="l" defTabSz="1007486" rtl="0" eaLnBrk="1" latinLnBrk="0" hangingPunct="1">
        <a:defRPr sz="1983" kern="1200">
          <a:solidFill>
            <a:schemeClr val="tx1"/>
          </a:solidFill>
          <a:latin typeface="+mn-lt"/>
          <a:ea typeface="+mn-ea"/>
          <a:cs typeface="+mn-cs"/>
        </a:defRPr>
      </a:lvl8pPr>
      <a:lvl9pPr marL="4029944" algn="l" defTabSz="1007486"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ctrTitle"/>
          </p:nvPr>
        </p:nvSpPr>
        <p:spPr>
          <a:xfrm>
            <a:off x="140760" y="4013200"/>
            <a:ext cx="12581465" cy="3081867"/>
          </a:xfrm>
          <a:prstGeom prst="rect">
            <a:avLst/>
          </a:prstGeom>
          <a:noFill/>
          <a:ln>
            <a:noFill/>
          </a:ln>
        </p:spPr>
        <p:txBody>
          <a:bodyPr spcFirstLastPara="1" wrap="square" lIns="91425" tIns="45700" rIns="91425" bIns="45700" anchor="b" anchorCtr="0">
            <a:normAutofit fontScale="90000"/>
          </a:bodyPr>
          <a:lstStyle/>
          <a:p>
            <a:pPr marL="47861" lvl="0" indent="0" algn="r" rtl="0">
              <a:lnSpc>
                <a:spcPct val="100000"/>
              </a:lnSpc>
              <a:spcBef>
                <a:spcPts val="0"/>
              </a:spcBef>
              <a:spcAft>
                <a:spcPts val="0"/>
              </a:spcAft>
              <a:buClr>
                <a:srgbClr val="002060"/>
              </a:buClr>
              <a:buSzPts val="4020"/>
              <a:buFont typeface="Arial"/>
              <a:buNone/>
            </a:pPr>
            <a:br>
              <a:rPr lang="en-US" sz="4020" b="1" i="1" dirty="0">
                <a:solidFill>
                  <a:schemeClr val="accent6">
                    <a:lumMod val="75000"/>
                  </a:schemeClr>
                </a:solidFill>
                <a:latin typeface="Arial"/>
                <a:ea typeface="Arial"/>
                <a:cs typeface="Arial"/>
                <a:sym typeface="Arial"/>
              </a:rPr>
            </a:br>
            <a:br>
              <a:rPr lang="en-US" sz="4020" b="1" i="1" dirty="0">
                <a:solidFill>
                  <a:schemeClr val="accent6">
                    <a:lumMod val="75000"/>
                  </a:schemeClr>
                </a:solidFill>
                <a:latin typeface="Arial"/>
                <a:ea typeface="Arial"/>
                <a:cs typeface="Arial"/>
                <a:sym typeface="Arial"/>
              </a:rPr>
            </a:br>
            <a:br>
              <a:rPr lang="en-US" sz="4020" b="1" i="1" dirty="0">
                <a:solidFill>
                  <a:schemeClr val="accent6">
                    <a:lumMod val="75000"/>
                  </a:schemeClr>
                </a:solidFill>
                <a:latin typeface="Arial"/>
                <a:ea typeface="Arial"/>
                <a:cs typeface="Arial"/>
                <a:sym typeface="Arial"/>
              </a:rPr>
            </a:br>
            <a:br>
              <a:rPr lang="en-US" sz="4020" b="1" i="1" dirty="0">
                <a:solidFill>
                  <a:schemeClr val="accent6">
                    <a:lumMod val="75000"/>
                  </a:schemeClr>
                </a:solidFill>
                <a:latin typeface="Arial"/>
                <a:ea typeface="Arial"/>
                <a:cs typeface="Arial"/>
                <a:sym typeface="Arial"/>
              </a:rPr>
            </a:br>
            <a:br>
              <a:rPr lang="en-US" sz="4020" b="1" i="1" dirty="0">
                <a:solidFill>
                  <a:schemeClr val="accent6">
                    <a:lumMod val="75000"/>
                  </a:schemeClr>
                </a:solidFill>
                <a:latin typeface="Arial"/>
                <a:ea typeface="Arial"/>
                <a:cs typeface="Arial"/>
                <a:sym typeface="Arial"/>
              </a:rPr>
            </a:br>
            <a:br>
              <a:rPr lang="en-US" sz="4020" b="1" i="1" dirty="0">
                <a:solidFill>
                  <a:schemeClr val="accent6">
                    <a:lumMod val="75000"/>
                  </a:schemeClr>
                </a:solidFill>
                <a:latin typeface="Arial"/>
                <a:ea typeface="Arial"/>
                <a:cs typeface="Arial"/>
                <a:sym typeface="Arial"/>
              </a:rPr>
            </a:br>
            <a:r>
              <a:rPr lang="en-US" sz="3100" b="1" i="1" dirty="0">
                <a:solidFill>
                  <a:srgbClr val="FF0000"/>
                </a:solidFill>
                <a:latin typeface="Arial"/>
                <a:ea typeface="Arial"/>
                <a:cs typeface="Arial"/>
                <a:sym typeface="Arial"/>
              </a:rPr>
              <a:t>Professional Societies (IT Configured Societies)</a:t>
            </a:r>
            <a:br>
              <a:rPr lang="en-US" sz="3100" b="1" i="1" dirty="0">
                <a:solidFill>
                  <a:srgbClr val="FF0000"/>
                </a:solidFill>
                <a:latin typeface="Arial"/>
                <a:ea typeface="Arial"/>
                <a:cs typeface="Arial"/>
                <a:sym typeface="Arial"/>
              </a:rPr>
            </a:br>
            <a:br>
              <a:rPr lang="en-US" sz="4020" b="1" i="1" dirty="0">
                <a:solidFill>
                  <a:srgbClr val="FF0000"/>
                </a:solidFill>
                <a:latin typeface="Arial"/>
                <a:ea typeface="Arial"/>
                <a:cs typeface="Arial"/>
                <a:sym typeface="Arial"/>
              </a:rPr>
            </a:br>
            <a:r>
              <a:rPr lang="en-US" sz="2200" b="1" i="1" dirty="0">
                <a:solidFill>
                  <a:schemeClr val="accent6">
                    <a:lumMod val="75000"/>
                  </a:schemeClr>
                </a:solidFill>
                <a:latin typeface="Arial"/>
                <a:ea typeface="Arial"/>
                <a:cs typeface="Arial"/>
                <a:sym typeface="Arial"/>
              </a:rPr>
              <a:t>Week 4 </a:t>
            </a:r>
            <a:br>
              <a:rPr lang="en-US" sz="2200" b="1" i="1" dirty="0">
                <a:solidFill>
                  <a:schemeClr val="accent6">
                    <a:lumMod val="75000"/>
                  </a:schemeClr>
                </a:solidFill>
                <a:latin typeface="Arial"/>
                <a:ea typeface="Arial"/>
                <a:cs typeface="Arial"/>
                <a:sym typeface="Arial"/>
              </a:rPr>
            </a:br>
            <a:r>
              <a:rPr lang="en-US" sz="2200" b="1" i="1" dirty="0">
                <a:solidFill>
                  <a:schemeClr val="accent6">
                    <a:lumMod val="75000"/>
                  </a:schemeClr>
                </a:solidFill>
                <a:latin typeface="Arial"/>
                <a:ea typeface="Arial"/>
                <a:cs typeface="Arial"/>
                <a:sym typeface="Arial"/>
              </a:rPr>
              <a:t>Maham Noor </a:t>
            </a:r>
            <a:br>
              <a:rPr lang="en-US" sz="2200" b="1" i="1" dirty="0">
                <a:solidFill>
                  <a:schemeClr val="accent6">
                    <a:lumMod val="75000"/>
                  </a:schemeClr>
                </a:solidFill>
                <a:latin typeface="Arial"/>
                <a:ea typeface="Arial"/>
                <a:cs typeface="Arial"/>
                <a:sym typeface="Arial"/>
              </a:rPr>
            </a:br>
            <a:r>
              <a:rPr lang="en-US" sz="2200" b="1" i="1" dirty="0">
                <a:solidFill>
                  <a:schemeClr val="accent6">
                    <a:lumMod val="75000"/>
                  </a:schemeClr>
                </a:solidFill>
                <a:latin typeface="Arial"/>
                <a:ea typeface="Arial"/>
                <a:cs typeface="Arial"/>
                <a:sym typeface="Arial"/>
              </a:rPr>
              <a:t>Lecturer </a:t>
            </a:r>
            <a:endParaRPr sz="2512" dirty="0">
              <a:solidFill>
                <a:schemeClr val="accent6">
                  <a:lumMod val="75000"/>
                </a:schemeClr>
              </a:solidFill>
              <a:latin typeface="Arial"/>
              <a:ea typeface="Arial"/>
              <a:cs typeface="Arial"/>
              <a:sym typeface="Arial"/>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8</a:t>
            </a:r>
            <a:endParaRPr sz="2010" b="0" i="0" u="none" strike="noStrike" cap="none">
              <a:solidFill>
                <a:schemeClr val="dk1"/>
              </a:solidFill>
              <a:latin typeface="Arial"/>
              <a:ea typeface="Arial"/>
              <a:cs typeface="Arial"/>
              <a:sym typeface="Arial"/>
            </a:endParaRPr>
          </a:p>
        </p:txBody>
      </p:sp>
      <p:sp>
        <p:nvSpPr>
          <p:cNvPr id="233" name="Google Shape;233;p27"/>
          <p:cNvSpPr txBox="1">
            <a:spLocks noGrp="1"/>
          </p:cNvSpPr>
          <p:nvPr>
            <p:ph type="title"/>
          </p:nvPr>
        </p:nvSpPr>
        <p:spPr>
          <a:xfrm>
            <a:off x="1036752" y="947544"/>
            <a:ext cx="9593276" cy="863094"/>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Threats/issues against IT involvement </a:t>
            </a:r>
            <a:endParaRPr dirty="0"/>
          </a:p>
        </p:txBody>
      </p:sp>
      <p:sp>
        <p:nvSpPr>
          <p:cNvPr id="234" name="Google Shape;234;p27"/>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235" name="Google Shape;235;p27"/>
          <p:cNvSpPr txBox="1"/>
          <p:nvPr/>
        </p:nvSpPr>
        <p:spPr>
          <a:xfrm>
            <a:off x="902758" y="3147196"/>
            <a:ext cx="12700000" cy="2047431"/>
          </a:xfrm>
          <a:prstGeom prst="rect">
            <a:avLst/>
          </a:prstGeom>
          <a:noFill/>
          <a:ln>
            <a:noFill/>
          </a:ln>
        </p:spPr>
        <p:txBody>
          <a:bodyPr spcFirstLastPara="1" wrap="square" lIns="0" tIns="15950" rIns="0" bIns="0" anchor="t" anchorCtr="0">
            <a:spAutoFit/>
          </a:bodyPr>
          <a:lstStyle/>
          <a:p>
            <a:pPr marL="15156" marR="6381">
              <a:lnSpc>
                <a:spcPct val="110000"/>
              </a:lnSpc>
              <a:buClr>
                <a:srgbClr val="003E6D"/>
              </a:buClr>
              <a:buSzPts val="2512"/>
            </a:pPr>
            <a:r>
              <a:rPr lang="en-US" sz="2400" b="1"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thical</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issues</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arising</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IT-configured</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societies</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seem</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to</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cluster</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around</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three</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features</a:t>
            </a:r>
            <a:r>
              <a:rPr lang="en-US" sz="24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 </a:t>
            </a:r>
            <a:br>
              <a:rPr lang="en-US" sz="2400" dirty="0"/>
            </a:br>
            <a:endParaRPr lang="en-US" sz="2400" dirty="0"/>
          </a:p>
          <a:p>
            <a:pPr marL="358056" marR="6381" indent="-342900">
              <a:lnSpc>
                <a:spcPct val="110000"/>
              </a:lnSpc>
              <a:buClr>
                <a:srgbClr val="003E6D"/>
              </a:buClr>
              <a:buSzPts val="2512"/>
              <a:buFont typeface="Arial" panose="020B0604020202020204" pitchFamily="34" charset="0"/>
              <a:buChar char="•"/>
            </a:pP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Global,</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many-to-many</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scope.</a:t>
            </a:r>
          </a:p>
          <a:p>
            <a:pPr marL="358056" marR="6381" indent="-342900">
              <a:lnSpc>
                <a:spcPct val="110000"/>
              </a:lnSpc>
              <a:buClr>
                <a:srgbClr val="003E6D"/>
              </a:buClr>
              <a:buSzPts val="2512"/>
              <a:buFont typeface="Arial" panose="020B0604020202020204" pitchFamily="34" charset="0"/>
              <a:buChar char="•"/>
            </a:pP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Distinctive</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identity</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conditions</a:t>
            </a:r>
            <a:r>
              <a:rPr lang="en-US" sz="2400" dirty="0"/>
              <a:t>.</a:t>
            </a:r>
          </a:p>
          <a:p>
            <a:pPr marL="358056" marR="6381" indent="-342900">
              <a:lnSpc>
                <a:spcPct val="110000"/>
              </a:lnSpc>
              <a:buClr>
                <a:srgbClr val="003E6D"/>
              </a:buClr>
              <a:buSzPts val="2512"/>
              <a:buFont typeface="Arial" panose="020B0604020202020204" pitchFamily="34" charset="0"/>
              <a:buChar char="•"/>
            </a:pPr>
            <a:r>
              <a:rPr lang="en-US" sz="240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Reproducible.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p:nvPr/>
        </p:nvSpPr>
        <p:spPr>
          <a:xfrm>
            <a:off x="10747229" y="-358034"/>
            <a:ext cx="315893"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10</a:t>
            </a:r>
            <a:endParaRPr sz="2010" b="0" i="0" u="none" strike="noStrike" cap="none">
              <a:solidFill>
                <a:schemeClr val="dk1"/>
              </a:solidFill>
              <a:latin typeface="Arial"/>
              <a:ea typeface="Arial"/>
              <a:cs typeface="Arial"/>
              <a:sym typeface="Arial"/>
            </a:endParaRPr>
          </a:p>
        </p:txBody>
      </p:sp>
      <p:sp>
        <p:nvSpPr>
          <p:cNvPr id="250" name="Google Shape;250;p29"/>
          <p:cNvSpPr txBox="1">
            <a:spLocks noGrp="1"/>
          </p:cNvSpPr>
          <p:nvPr>
            <p:ph type="title"/>
          </p:nvPr>
        </p:nvSpPr>
        <p:spPr>
          <a:xfrm>
            <a:off x="1103393" y="1185304"/>
            <a:ext cx="11600415"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Global,</a:t>
            </a:r>
            <a:r>
              <a:rPr lang="en-US" dirty="0">
                <a:latin typeface="Times New Roman"/>
                <a:ea typeface="Times New Roman"/>
                <a:cs typeface="Times New Roman"/>
                <a:sym typeface="Times New Roman"/>
              </a:rPr>
              <a:t> </a:t>
            </a:r>
            <a:r>
              <a:rPr lang="en-US" dirty="0"/>
              <a:t>many-to-many</a:t>
            </a:r>
            <a:r>
              <a:rPr lang="en-US" dirty="0">
                <a:latin typeface="Times New Roman"/>
                <a:ea typeface="Times New Roman"/>
                <a:cs typeface="Times New Roman"/>
                <a:sym typeface="Times New Roman"/>
              </a:rPr>
              <a:t> </a:t>
            </a:r>
            <a:r>
              <a:rPr lang="en-US" dirty="0"/>
              <a:t>scope</a:t>
            </a:r>
            <a:endParaRPr dirty="0"/>
          </a:p>
        </p:txBody>
      </p:sp>
      <p:sp>
        <p:nvSpPr>
          <p:cNvPr id="251" name="Google Shape;251;p29"/>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252" name="Google Shape;252;p29"/>
          <p:cNvSpPr txBox="1"/>
          <p:nvPr/>
        </p:nvSpPr>
        <p:spPr>
          <a:xfrm>
            <a:off x="1354444" y="2713115"/>
            <a:ext cx="11785822" cy="2810046"/>
          </a:xfrm>
          <a:prstGeom prst="rect">
            <a:avLst/>
          </a:prstGeom>
          <a:noFill/>
          <a:ln>
            <a:noFill/>
          </a:ln>
        </p:spPr>
        <p:txBody>
          <a:bodyPr spcFirstLastPara="1" wrap="square" lIns="0" tIns="222550" rIns="0" bIns="0" anchor="t" anchorCtr="0">
            <a:spAutoFit/>
          </a:bodyPr>
          <a:lstStyle/>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Definition: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i="1" dirty="0">
                <a:latin typeface="Calibri" panose="020F0502020204030204" pitchFamily="34" charset="0"/>
                <a:ea typeface="Calibri" panose="020F0502020204030204" pitchFamily="34" charset="0"/>
                <a:cs typeface="Calibri" panose="020F0502020204030204" pitchFamily="34" charset="0"/>
              </a:rPr>
              <a:t>Global, many-to-many scope</a:t>
            </a:r>
            <a:r>
              <a:rPr lang="en-US" sz="2400" dirty="0">
                <a:latin typeface="Calibri" panose="020F0502020204030204" pitchFamily="34" charset="0"/>
                <a:ea typeface="Calibri" panose="020F0502020204030204" pitchFamily="34" charset="0"/>
                <a:cs typeface="Calibri" panose="020F0502020204030204" pitchFamily="34" charset="0"/>
              </a:rPr>
              <a:t> means that information technology connects people all over the world, allowing many users to communicate and share information with many others at the same time, rather than just one-to-one.</a:t>
            </a:r>
          </a:p>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Social media platforms like Instagram or Twitter let millions of users worldwide share posts and interact with each other instantly.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p:nvPr/>
        </p:nvSpPr>
        <p:spPr>
          <a:xfrm>
            <a:off x="10760630" y="-358034"/>
            <a:ext cx="302332"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11</a:t>
            </a:r>
            <a:endParaRPr sz="2010" b="0" i="0" u="none" strike="noStrike" cap="none">
              <a:solidFill>
                <a:schemeClr val="dk1"/>
              </a:solidFill>
              <a:latin typeface="Arial"/>
              <a:ea typeface="Arial"/>
              <a:cs typeface="Arial"/>
              <a:sym typeface="Arial"/>
            </a:endParaRPr>
          </a:p>
        </p:txBody>
      </p:sp>
      <p:sp>
        <p:nvSpPr>
          <p:cNvPr id="258" name="Google Shape;258;p30"/>
          <p:cNvSpPr txBox="1">
            <a:spLocks noGrp="1"/>
          </p:cNvSpPr>
          <p:nvPr>
            <p:ph type="title"/>
          </p:nvPr>
        </p:nvSpPr>
        <p:spPr>
          <a:xfrm>
            <a:off x="1123444" y="1159014"/>
            <a:ext cx="11968667"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Distinctive</a:t>
            </a:r>
            <a:r>
              <a:rPr lang="en-US" dirty="0">
                <a:latin typeface="Times New Roman"/>
                <a:ea typeface="Times New Roman"/>
                <a:cs typeface="Times New Roman"/>
                <a:sym typeface="Times New Roman"/>
              </a:rPr>
              <a:t> </a:t>
            </a:r>
            <a:r>
              <a:rPr lang="en-US" dirty="0"/>
              <a:t>identity</a:t>
            </a:r>
            <a:r>
              <a:rPr lang="en-US" dirty="0">
                <a:latin typeface="Times New Roman"/>
                <a:ea typeface="Times New Roman"/>
                <a:cs typeface="Times New Roman"/>
                <a:sym typeface="Times New Roman"/>
              </a:rPr>
              <a:t> </a:t>
            </a:r>
            <a:r>
              <a:rPr lang="en-US" dirty="0"/>
              <a:t>conditions</a:t>
            </a:r>
            <a:endParaRPr dirty="0"/>
          </a:p>
        </p:txBody>
      </p:sp>
      <p:sp>
        <p:nvSpPr>
          <p:cNvPr id="259" name="Google Shape;259;p30"/>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260" name="Google Shape;260;p30"/>
          <p:cNvSpPr txBox="1"/>
          <p:nvPr/>
        </p:nvSpPr>
        <p:spPr>
          <a:xfrm>
            <a:off x="716712" y="2639732"/>
            <a:ext cx="12782129" cy="2601429"/>
          </a:xfrm>
          <a:prstGeom prst="rect">
            <a:avLst/>
          </a:prstGeom>
          <a:noFill/>
          <a:ln>
            <a:noFill/>
          </a:ln>
        </p:spPr>
        <p:txBody>
          <a:bodyPr spcFirstLastPara="1" wrap="square" lIns="0" tIns="15950" rIns="0" bIns="0" anchor="t" anchorCtr="0">
            <a:spAutoFit/>
          </a:bodyPr>
          <a:lstStyle/>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Definition: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i="1" dirty="0">
                <a:latin typeface="Calibri" panose="020F0502020204030204" pitchFamily="34" charset="0"/>
                <a:ea typeface="Calibri" panose="020F0502020204030204" pitchFamily="34" charset="0"/>
                <a:cs typeface="Calibri" panose="020F0502020204030204" pitchFamily="34" charset="0"/>
              </a:rPr>
              <a:t>Global, many-to-many scope</a:t>
            </a:r>
            <a:r>
              <a:rPr lang="en-US" sz="2400" dirty="0">
                <a:latin typeface="Calibri" panose="020F0502020204030204" pitchFamily="34" charset="0"/>
                <a:ea typeface="Calibri" panose="020F0502020204030204" pitchFamily="34" charset="0"/>
                <a:cs typeface="Calibri" panose="020F0502020204030204" pitchFamily="34" charset="0"/>
              </a:rPr>
              <a:t> means that information technology connects people across the world, allowing large numbers of users to communicate and share information with many others at the same time, instead of just one-to-one interaction.</a:t>
            </a:r>
          </a:p>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Social media platforms like Instagram or Twitter (X) enable millions of users worldwide to share posts, exchange ideas, and interact instantly.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p:nvPr/>
        </p:nvSpPr>
        <p:spPr>
          <a:xfrm>
            <a:off x="10747229" y="-358034"/>
            <a:ext cx="315893"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12</a:t>
            </a:r>
            <a:endParaRPr sz="2010" b="0" i="0" u="none" strike="noStrike" cap="none">
              <a:solidFill>
                <a:schemeClr val="dk1"/>
              </a:solidFill>
              <a:latin typeface="Arial"/>
              <a:ea typeface="Arial"/>
              <a:cs typeface="Arial"/>
              <a:sym typeface="Arial"/>
            </a:endParaRPr>
          </a:p>
        </p:txBody>
      </p:sp>
      <p:sp>
        <p:nvSpPr>
          <p:cNvPr id="266" name="Google Shape;266;p31"/>
          <p:cNvSpPr txBox="1">
            <a:spLocks noGrp="1"/>
          </p:cNvSpPr>
          <p:nvPr>
            <p:ph type="title"/>
          </p:nvPr>
        </p:nvSpPr>
        <p:spPr>
          <a:xfrm>
            <a:off x="999067" y="1094956"/>
            <a:ext cx="10686015"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Reproducibility</a:t>
            </a:r>
            <a:endParaRPr dirty="0"/>
          </a:p>
        </p:txBody>
      </p:sp>
      <p:sp>
        <p:nvSpPr>
          <p:cNvPr id="267" name="Google Shape;267;p31"/>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7" name="TextBox 6">
            <a:extLst>
              <a:ext uri="{FF2B5EF4-FFF2-40B4-BE49-F238E27FC236}">
                <a16:creationId xmlns:a16="http://schemas.microsoft.com/office/drawing/2014/main" id="{0CC15042-FC0D-48B7-94E4-FB5379457AC0}"/>
              </a:ext>
            </a:extLst>
          </p:cNvPr>
          <p:cNvSpPr txBox="1"/>
          <p:nvPr/>
        </p:nvSpPr>
        <p:spPr>
          <a:xfrm>
            <a:off x="999067" y="2975170"/>
            <a:ext cx="11060652" cy="2308324"/>
          </a:xfrm>
          <a:prstGeom prst="rect">
            <a:avLst/>
          </a:prstGeom>
          <a:noFill/>
        </p:spPr>
        <p:txBody>
          <a:bodyPr wrap="square">
            <a:spAutoFit/>
          </a:bodyPr>
          <a:lstStyle/>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Definition: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i="1" dirty="0">
                <a:latin typeface="Calibri" panose="020F0502020204030204" pitchFamily="34" charset="0"/>
                <a:ea typeface="Calibri" panose="020F0502020204030204" pitchFamily="34" charset="0"/>
                <a:cs typeface="Calibri" panose="020F0502020204030204" pitchFamily="34" charset="0"/>
              </a:rPr>
              <a:t>Reproducibility</a:t>
            </a:r>
            <a:r>
              <a:rPr lang="en-US" sz="2400" dirty="0">
                <a:latin typeface="Calibri" panose="020F0502020204030204" pitchFamily="34" charset="0"/>
                <a:ea typeface="Calibri" panose="020F0502020204030204" pitchFamily="34" charset="0"/>
                <a:cs typeface="Calibri" panose="020F0502020204030204" pitchFamily="34" charset="0"/>
              </a:rPr>
              <a:t> means the ability of digital information to be easily copied, shared, or reproduced without losing its quality or original form.</a:t>
            </a:r>
          </a:p>
          <a:p>
            <a:r>
              <a:rPr lang="en-US" sz="2400" b="1"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A digital photo or video can be duplicated and sent to many people instantly without changing or damaging the original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a:spLocks noGrp="1"/>
          </p:cNvSpPr>
          <p:nvPr>
            <p:ph type="ctrTitle"/>
          </p:nvPr>
        </p:nvSpPr>
        <p:spPr>
          <a:xfrm>
            <a:off x="3505950" y="3925042"/>
            <a:ext cx="10823400" cy="2815200"/>
          </a:xfrm>
          <a:prstGeom prst="rect">
            <a:avLst/>
          </a:prstGeom>
          <a:noFill/>
          <a:ln>
            <a:noFill/>
          </a:ln>
        </p:spPr>
        <p:txBody>
          <a:bodyPr spcFirstLastPara="1" wrap="square" lIns="100725" tIns="50350" rIns="100725" bIns="50350" anchor="b" anchorCtr="0">
            <a:normAutofit/>
          </a:bodyPr>
          <a:lstStyle/>
          <a:p>
            <a:pPr marL="0" lvl="0" indent="0" algn="l" rtl="0">
              <a:spcBef>
                <a:spcPts val="0"/>
              </a:spcBef>
              <a:spcAft>
                <a:spcPts val="0"/>
              </a:spcAft>
              <a:buClr>
                <a:srgbClr val="262626"/>
              </a:buClr>
              <a:buSzPts val="5900"/>
              <a:buFont typeface="Century Gothic"/>
              <a:buNone/>
            </a:pPr>
            <a:r>
              <a:rPr lang="en-US" sz="4400" b="1" i="1" dirty="0">
                <a:solidFill>
                  <a:srgbClr val="FF0000"/>
                </a:solidFill>
                <a:latin typeface="Arial"/>
                <a:ea typeface="Arial"/>
                <a:cs typeface="Arial"/>
                <a:sym typeface="Arial"/>
              </a:rPr>
              <a:t>Risks &amp; PRIVACY</a:t>
            </a:r>
            <a:endParaRPr sz="4400" dirty="0">
              <a:solidFill>
                <a:srgbClr val="FF0000"/>
              </a:solidFil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47847" y="757718"/>
            <a:ext cx="10818900" cy="1555200"/>
          </a:xfrm>
          <a:prstGeom prst="rect">
            <a:avLst/>
          </a:prstGeom>
          <a:noFill/>
          <a:ln>
            <a:noFill/>
          </a:ln>
        </p:spPr>
        <p:txBody>
          <a:bodyPr spcFirstLastPara="1" wrap="square" lIns="100725" tIns="50350" rIns="100725" bIns="50350" anchor="t" anchorCtr="0">
            <a:normAutofit fontScale="90000"/>
          </a:bodyPr>
          <a:lstStyle/>
          <a:p>
            <a:pPr marL="0" lvl="0" indent="0" algn="l" rtl="0">
              <a:spcBef>
                <a:spcPts val="0"/>
              </a:spcBef>
              <a:spcAft>
                <a:spcPts val="0"/>
              </a:spcAft>
              <a:buClr>
                <a:srgbClr val="262626"/>
              </a:buClr>
              <a:buSzPct val="100857"/>
              <a:buFont typeface="Century Gothic"/>
              <a:buNone/>
            </a:pPr>
            <a:br>
              <a:rPr lang="en-US" b="1"/>
            </a:br>
            <a:r>
              <a:rPr lang="en-US" b="1"/>
              <a:t>Agenda/Objectives</a:t>
            </a:r>
            <a:br>
              <a:rPr lang="en-US" b="1"/>
            </a:br>
            <a:endParaRPr/>
          </a:p>
        </p:txBody>
      </p:sp>
      <p:sp>
        <p:nvSpPr>
          <p:cNvPr id="279" name="Google Shape;279;p33"/>
          <p:cNvSpPr txBox="1">
            <a:spLocks noGrp="1"/>
          </p:cNvSpPr>
          <p:nvPr>
            <p:ph idx="1"/>
          </p:nvPr>
        </p:nvSpPr>
        <p:spPr>
          <a:xfrm>
            <a:off x="795867" y="3115732"/>
            <a:ext cx="11921066" cy="3908623"/>
          </a:xfrm>
          <a:prstGeom prst="rect">
            <a:avLst/>
          </a:prstGeom>
          <a:noFill/>
          <a:ln>
            <a:noFill/>
          </a:ln>
        </p:spPr>
        <p:txBody>
          <a:bodyPr spcFirstLastPara="1" wrap="square" lIns="100725" tIns="50350" rIns="100725" bIns="50350" anchor="t" anchorCtr="0">
            <a:normAutofit/>
          </a:bodyPr>
          <a:lstStyle/>
          <a:p>
            <a:pPr marL="381000" lvl="0" indent="-393700" algn="l" rtl="0">
              <a:spcBef>
                <a:spcPts val="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Understand the Concept of Privacy</a:t>
            </a:r>
            <a:endParaRPr dirty="0">
              <a:solidFill>
                <a:schemeClr val="tx1">
                  <a:lumMod val="85000"/>
                  <a:lumOff val="15000"/>
                </a:schemeClr>
              </a:solidFill>
            </a:endParaRPr>
          </a:p>
          <a:p>
            <a:pPr marL="381000" lvl="0" indent="-393700" algn="l" rtl="0">
              <a:spcBef>
                <a:spcPts val="110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Identify Privacy Threats</a:t>
            </a:r>
            <a:endParaRPr dirty="0">
              <a:solidFill>
                <a:schemeClr val="tx1">
                  <a:lumMod val="85000"/>
                  <a:lumOff val="15000"/>
                </a:schemeClr>
              </a:solidFill>
              <a:latin typeface="Times New Roman"/>
              <a:ea typeface="Times New Roman"/>
              <a:cs typeface="Times New Roman"/>
              <a:sym typeface="Times New Roman"/>
            </a:endParaRPr>
          </a:p>
          <a:p>
            <a:pPr marL="381000" lvl="0" indent="-393700" algn="l" rtl="0">
              <a:spcBef>
                <a:spcPts val="110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Examine the Impact of Computer Technology on Privacy</a:t>
            </a:r>
            <a:endParaRPr dirty="0">
              <a:solidFill>
                <a:schemeClr val="tx1">
                  <a:lumMod val="85000"/>
                  <a:lumOff val="15000"/>
                </a:schemeClr>
              </a:solidFill>
            </a:endParaRPr>
          </a:p>
          <a:p>
            <a:pPr marL="381000" lvl="0" indent="-393700" algn="l" rtl="0">
              <a:spcBef>
                <a:spcPts val="110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Explore Key Privacy Issues</a:t>
            </a:r>
            <a:endParaRPr dirty="0">
              <a:solidFill>
                <a:schemeClr val="tx1">
                  <a:lumMod val="85000"/>
                  <a:lumOff val="15000"/>
                </a:schemeClr>
              </a:solidFill>
            </a:endParaRPr>
          </a:p>
          <a:p>
            <a:pPr marL="381000" lvl="0" indent="-393700" algn="l" rtl="0">
              <a:spcBef>
                <a:spcPts val="110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Learn Privacy Protection Principles</a:t>
            </a:r>
            <a:endParaRPr dirty="0">
              <a:solidFill>
                <a:schemeClr val="tx1">
                  <a:lumMod val="85000"/>
                  <a:lumOff val="15000"/>
                </a:schemeClr>
              </a:solidFill>
            </a:endParaRPr>
          </a:p>
          <a:p>
            <a:pPr marL="381000" lvl="0" indent="-393700" algn="l" rtl="0">
              <a:spcBef>
                <a:spcPts val="1100"/>
              </a:spcBef>
              <a:spcAft>
                <a:spcPts val="0"/>
              </a:spcAft>
              <a:buSzPts val="2000"/>
              <a:buFont typeface="Arial"/>
              <a:buChar char="•"/>
            </a:pPr>
            <a:r>
              <a:rPr lang="en-US" b="1" dirty="0">
                <a:solidFill>
                  <a:schemeClr val="tx1">
                    <a:lumMod val="85000"/>
                    <a:lumOff val="15000"/>
                  </a:schemeClr>
                </a:solidFill>
                <a:latin typeface="Times New Roman"/>
                <a:ea typeface="Times New Roman"/>
                <a:cs typeface="Times New Roman"/>
                <a:sym typeface="Times New Roman"/>
              </a:rPr>
              <a:t>Develop Critical Thinking on Privacy</a:t>
            </a:r>
            <a:endParaRPr dirty="0">
              <a:solidFill>
                <a:schemeClr val="tx1">
                  <a:lumMod val="85000"/>
                  <a:lumOff val="1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1014247" y="1147184"/>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t>Information Privacy</a:t>
            </a:r>
            <a:endParaRPr dirty="0"/>
          </a:p>
        </p:txBody>
      </p:sp>
      <p:sp>
        <p:nvSpPr>
          <p:cNvPr id="285" name="Google Shape;285;p34"/>
          <p:cNvSpPr txBox="1">
            <a:spLocks noGrp="1"/>
          </p:cNvSpPr>
          <p:nvPr>
            <p:ph idx="1"/>
          </p:nvPr>
        </p:nvSpPr>
        <p:spPr>
          <a:xfrm>
            <a:off x="806539" y="2488756"/>
            <a:ext cx="10823400" cy="45864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SzPts val="2400"/>
              <a:buNone/>
            </a:pPr>
            <a:r>
              <a:rPr lang="en-US" sz="2200" dirty="0">
                <a:latin typeface="Calibri" panose="020F0502020204030204" pitchFamily="34" charset="0"/>
                <a:ea typeface="Calibri" panose="020F0502020204030204" pitchFamily="34" charset="0"/>
                <a:cs typeface="Calibri" panose="020F0502020204030204" pitchFamily="34" charset="0"/>
                <a:sym typeface="Times New Roman"/>
              </a:rPr>
              <a:t>Definition of privacy </a:t>
            </a:r>
            <a:r>
              <a:rPr lang="en-US" sz="2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sym typeface="Times New Roman"/>
              </a:rPr>
              <a:t>“The right to be left alone”</a:t>
            </a:r>
            <a:endParaRPr sz="2200"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endParaRPr>
          </a:p>
          <a:p>
            <a:r>
              <a:rPr lang="en-US" sz="2200" b="1" dirty="0">
                <a:latin typeface="Calibri" panose="020F0502020204030204" pitchFamily="34" charset="0"/>
                <a:ea typeface="Calibri" panose="020F0502020204030204" pitchFamily="34" charset="0"/>
                <a:cs typeface="Calibri" panose="020F0502020204030204" pitchFamily="34" charset="0"/>
              </a:rPr>
              <a:t>Definition:</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i="1" dirty="0">
                <a:latin typeface="Calibri" panose="020F0502020204030204" pitchFamily="34" charset="0"/>
                <a:ea typeface="Calibri" panose="020F0502020204030204" pitchFamily="34" charset="0"/>
                <a:cs typeface="Calibri" panose="020F0502020204030204" pitchFamily="34" charset="0"/>
              </a:rPr>
              <a:t>Information privacy</a:t>
            </a:r>
            <a:r>
              <a:rPr lang="en-US" sz="2200" dirty="0">
                <a:latin typeface="Calibri" panose="020F0502020204030204" pitchFamily="34" charset="0"/>
                <a:ea typeface="Calibri" panose="020F0502020204030204" pitchFamily="34" charset="0"/>
                <a:cs typeface="Calibri" panose="020F0502020204030204" pitchFamily="34" charset="0"/>
              </a:rPr>
              <a:t> refers to the right and ability of individuals to control how their personal data is collected, used, and shared by others, especially through digital or online systems.</a:t>
            </a:r>
          </a:p>
          <a:p>
            <a:r>
              <a:rPr lang="en-US" sz="2200" b="1" dirty="0">
                <a:latin typeface="Calibri" panose="020F0502020204030204" pitchFamily="34" charset="0"/>
                <a:ea typeface="Calibri" panose="020F0502020204030204" pitchFamily="34" charset="0"/>
                <a:cs typeface="Calibri" panose="020F0502020204030204" pitchFamily="34" charset="0"/>
              </a:rPr>
              <a:t>Example:</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When a website asks for your permission before using your personal information, such as your email or location, it is protecting your information privacy.</a:t>
            </a:r>
          </a:p>
          <a:p>
            <a:pPr marL="812800" lvl="1" indent="-203200" algn="l" rtl="0">
              <a:spcBef>
                <a:spcPts val="1100"/>
              </a:spcBef>
              <a:spcAft>
                <a:spcPts val="0"/>
              </a:spcAft>
              <a:buSzPts val="1800"/>
              <a:buNone/>
            </a:pPr>
            <a:endParaRPr sz="2200"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spcBef>
                <a:spcPts val="1100"/>
              </a:spcBef>
              <a:spcAft>
                <a:spcPts val="0"/>
              </a:spcAft>
              <a:buSzPts val="2400"/>
              <a:buNone/>
            </a:pPr>
            <a:r>
              <a:rPr lang="en-US" sz="2200" dirty="0">
                <a:latin typeface="Calibri" panose="020F0502020204030204" pitchFamily="34" charset="0"/>
                <a:ea typeface="Calibri" panose="020F0502020204030204" pitchFamily="34" charset="0"/>
                <a:cs typeface="Calibri" panose="020F0502020204030204" pitchFamily="34" charset="0"/>
                <a:sym typeface="Times New Roman"/>
              </a:rPr>
              <a:t>Information privacy is a combination of:</a:t>
            </a:r>
            <a:endParaRPr sz="2200" dirty="0">
              <a:latin typeface="Calibri" panose="020F0502020204030204" pitchFamily="34" charset="0"/>
              <a:ea typeface="Calibri" panose="020F0502020204030204" pitchFamily="34" charset="0"/>
              <a:cs typeface="Calibri" panose="020F0502020204030204" pitchFamily="34" charset="0"/>
            </a:endParaRPr>
          </a:p>
          <a:p>
            <a:pPr marL="812800" lvl="1" indent="-342900">
              <a:spcBef>
                <a:spcPts val="1100"/>
              </a:spcBef>
              <a:spcAft>
                <a:spcPts val="0"/>
              </a:spcAft>
              <a:buSzPts val="2200"/>
            </a:pPr>
            <a:r>
              <a:rPr lang="en-US" sz="2200" dirty="0">
                <a:latin typeface="Calibri" panose="020F0502020204030204" pitchFamily="34" charset="0"/>
                <a:ea typeface="Calibri" panose="020F0502020204030204" pitchFamily="34" charset="0"/>
                <a:cs typeface="Calibri" panose="020F0502020204030204" pitchFamily="34" charset="0"/>
                <a:sym typeface="Times New Roman"/>
              </a:rPr>
              <a:t>Communications privacy</a:t>
            </a:r>
            <a:endParaRPr sz="2200" dirty="0">
              <a:latin typeface="Calibri" panose="020F0502020204030204" pitchFamily="34" charset="0"/>
              <a:ea typeface="Calibri" panose="020F0502020204030204" pitchFamily="34" charset="0"/>
              <a:cs typeface="Calibri" panose="020F0502020204030204" pitchFamily="34" charset="0"/>
            </a:endParaRPr>
          </a:p>
          <a:p>
            <a:pPr marL="812800" lvl="1" indent="-342900">
              <a:spcBef>
                <a:spcPts val="1100"/>
              </a:spcBef>
              <a:spcAft>
                <a:spcPts val="0"/>
              </a:spcAft>
              <a:buSzPts val="2200"/>
            </a:pPr>
            <a:r>
              <a:rPr lang="en-US" sz="2200" dirty="0">
                <a:latin typeface="Calibri" panose="020F0502020204030204" pitchFamily="34" charset="0"/>
                <a:ea typeface="Calibri" panose="020F0502020204030204" pitchFamily="34" charset="0"/>
                <a:cs typeface="Calibri" panose="020F0502020204030204" pitchFamily="34" charset="0"/>
                <a:sym typeface="Times New Roman"/>
              </a:rPr>
              <a:t>Data privacy</a:t>
            </a:r>
            <a:endParaRPr sz="2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1100"/>
              </a:spcBef>
              <a:spcAft>
                <a:spcPts val="0"/>
              </a:spcAft>
              <a:buSzPts val="2000"/>
              <a:buNone/>
            </a:pPr>
            <a:endParaRPr sz="2200" dirty="0">
              <a:latin typeface="Calibri" panose="020F0502020204030204" pitchFamily="34" charset="0"/>
              <a:ea typeface="Calibri" panose="020F0502020204030204" pitchFamily="34" charset="0"/>
              <a:cs typeface="Calibri" panose="020F0502020204030204" pitchFamily="34" charset="0"/>
            </a:endParaRPr>
          </a:p>
          <a:p>
            <a:pPr marL="381000" lvl="0" indent="-254000" algn="l" rtl="0">
              <a:spcBef>
                <a:spcPts val="1100"/>
              </a:spcBef>
              <a:spcAft>
                <a:spcPts val="0"/>
              </a:spcAft>
              <a:buSzPts val="2000"/>
              <a:buNone/>
            </a:pPr>
            <a:endParaRPr sz="2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a:spLocks noGrp="1"/>
          </p:cNvSpPr>
          <p:nvPr>
            <p:ph type="title"/>
          </p:nvPr>
        </p:nvSpPr>
        <p:spPr>
          <a:xfrm>
            <a:off x="1088214" y="853107"/>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t>Privacy threats/ risks</a:t>
            </a:r>
            <a:endParaRPr dirty="0"/>
          </a:p>
        </p:txBody>
      </p:sp>
      <p:sp>
        <p:nvSpPr>
          <p:cNvPr id="291" name="Google Shape;291;p35"/>
          <p:cNvSpPr txBox="1">
            <a:spLocks noGrp="1"/>
          </p:cNvSpPr>
          <p:nvPr>
            <p:ph idx="1"/>
          </p:nvPr>
        </p:nvSpPr>
        <p:spPr>
          <a:xfrm>
            <a:off x="878873" y="2116993"/>
            <a:ext cx="12295260" cy="4586400"/>
          </a:xfrm>
          <a:prstGeom prst="rect">
            <a:avLst/>
          </a:prstGeom>
          <a:noFill/>
          <a:ln>
            <a:noFill/>
          </a:ln>
        </p:spPr>
        <p:txBody>
          <a:bodyPr spcFirstLastPara="1" wrap="square" lIns="100725" tIns="50350" rIns="100725" bIns="50350" anchor="t" anchorCtr="0">
            <a:noAutofit/>
          </a:bodyPr>
          <a:lstStyle/>
          <a:p>
            <a:pPr marL="342900" lvl="0" indent="-342900" algn="l" rtl="0">
              <a:lnSpc>
                <a:spcPct val="100000"/>
              </a:lnSpc>
              <a:spcBef>
                <a:spcPts val="0"/>
              </a:spcBef>
              <a:spcAft>
                <a:spcPts val="0"/>
              </a:spcAft>
              <a:buSzPts val="2000"/>
              <a:buAutoNum type="arabicParenR"/>
            </a:pP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Intentional, institutional uses of personal information</a:t>
            </a:r>
          </a:p>
          <a:p>
            <a:pPr marL="0" lvl="0" indent="0" algn="l" rtl="0">
              <a:lnSpc>
                <a:spcPct val="100000"/>
              </a:lnSpc>
              <a:spcBef>
                <a:spcPts val="0"/>
              </a:spcBef>
              <a:spcAft>
                <a:spcPts val="0"/>
              </a:spcAft>
              <a:buSzPts val="2000"/>
              <a:buNone/>
            </a:pPr>
            <a:endParaRPr lang="en-US" sz="2000" b="1"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100000"/>
              </a:lnSpc>
              <a:spcBef>
                <a:spcPts val="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Example: </a:t>
            </a:r>
            <a:r>
              <a:rPr lang="en-US" sz="2000" dirty="0">
                <a:latin typeface="Calibri" panose="020F0502020204030204" pitchFamily="34" charset="0"/>
                <a:ea typeface="Calibri" panose="020F0502020204030204" pitchFamily="34" charset="0"/>
                <a:cs typeface="Calibri" panose="020F0502020204030204" pitchFamily="34" charset="0"/>
              </a:rPr>
              <a:t>When a hospital stores and uses patients’ medical records to provide treatment or a bank uses customers’ financial data to manage accounts, these are </a:t>
            </a:r>
            <a:r>
              <a:rPr lang="en-US" sz="2000" i="1" dirty="0">
                <a:latin typeface="Calibri" panose="020F0502020204030204" pitchFamily="34" charset="0"/>
                <a:ea typeface="Calibri" panose="020F0502020204030204" pitchFamily="34" charset="0"/>
                <a:cs typeface="Calibri" panose="020F0502020204030204" pitchFamily="34" charset="0"/>
              </a:rPr>
              <a:t>intentional, institutional uses of personal information</a:t>
            </a:r>
            <a:r>
              <a:rPr lang="en-US" sz="2000" dirty="0">
                <a:latin typeface="Calibri" panose="020F0502020204030204" pitchFamily="34" charset="0"/>
                <a:ea typeface="Calibri" panose="020F0502020204030204" pitchFamily="34" charset="0"/>
                <a:cs typeface="Calibri" panose="020F0502020204030204" pitchFamily="34" charset="0"/>
              </a:rPr>
              <a:t> — organized and purposeful uses by trusted institutions.</a:t>
            </a:r>
            <a:endParaRPr sz="20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1100"/>
              </a:spcBef>
              <a:spcAft>
                <a:spcPts val="0"/>
              </a:spcAft>
              <a:buSzPts val="2000"/>
              <a:buNone/>
            </a:pPr>
            <a:r>
              <a:rPr lang="en-US" sz="2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Times New Roman"/>
              </a:rPr>
              <a:t>2)</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 Unauthorized use or release by “insiders,” </a:t>
            </a:r>
          </a:p>
          <a:p>
            <a:pPr marL="0" lvl="0" indent="0" algn="l" rtl="0">
              <a:lnSpc>
                <a:spcPct val="150000"/>
              </a:lnSpc>
              <a:spcBef>
                <a:spcPts val="110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Example: </a:t>
            </a:r>
            <a:r>
              <a:rPr lang="en-US" sz="2000" dirty="0">
                <a:latin typeface="Calibri" panose="020F0502020204030204" pitchFamily="34" charset="0"/>
                <a:ea typeface="Calibri" panose="020F0502020204030204" pitchFamily="34" charset="0"/>
                <a:cs typeface="Calibri" panose="020F0502020204030204" pitchFamily="34" charset="0"/>
              </a:rPr>
              <a:t>A company employee who accesses customers’ personal data and shares it with outsiders without permission is an example of </a:t>
            </a:r>
            <a:r>
              <a:rPr lang="en-US" sz="2000" i="1" dirty="0">
                <a:latin typeface="Calibri" panose="020F0502020204030204" pitchFamily="34" charset="0"/>
                <a:ea typeface="Calibri" panose="020F0502020204030204" pitchFamily="34" charset="0"/>
                <a:cs typeface="Calibri" panose="020F0502020204030204" pitchFamily="34" charset="0"/>
              </a:rPr>
              <a:t>unauthorized use or release by insiders</a:t>
            </a:r>
            <a:r>
              <a:rPr lang="en-US" sz="2000" dirty="0">
                <a:latin typeface="Calibri" panose="020F0502020204030204" pitchFamily="34" charset="0"/>
                <a:ea typeface="Calibri" panose="020F0502020204030204" pitchFamily="34" charset="0"/>
                <a:cs typeface="Calibri" panose="020F0502020204030204" pitchFamily="34" charset="0"/>
              </a:rPr>
              <a:t>. For instance, a bank worker leaking client information to scammers.</a:t>
            </a:r>
            <a:endParaRPr lang="en-US" sz="2000"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l" rtl="0">
              <a:lnSpc>
                <a:spcPct val="150000"/>
              </a:lnSpc>
              <a:spcBef>
                <a:spcPts val="1100"/>
              </a:spcBef>
              <a:spcAft>
                <a:spcPts val="0"/>
              </a:spcAft>
              <a:buSzPts val="2000"/>
              <a:buNone/>
            </a:pPr>
            <a:r>
              <a:rPr lang="en-US" sz="20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Times New Roman"/>
              </a:rPr>
              <a:t>3) </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Theft of information</a:t>
            </a:r>
          </a:p>
          <a:p>
            <a:pPr marL="0" lvl="0" indent="0" algn="l" rtl="0">
              <a:lnSpc>
                <a:spcPct val="150000"/>
              </a:lnSpc>
              <a:spcBef>
                <a:spcPts val="110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Example: </a:t>
            </a:r>
            <a:r>
              <a:rPr lang="en-US" sz="2000" dirty="0">
                <a:latin typeface="Calibri" panose="020F0502020204030204" pitchFamily="34" charset="0"/>
                <a:ea typeface="Calibri" panose="020F0502020204030204" pitchFamily="34" charset="0"/>
                <a:cs typeface="Calibri" panose="020F0502020204030204" pitchFamily="34" charset="0"/>
              </a:rPr>
              <a:t>When hackers break into a company’s database and steal customers’ credit card numbers or passwords, it is called </a:t>
            </a:r>
            <a:r>
              <a:rPr lang="en-US" sz="2000" i="1" dirty="0">
                <a:latin typeface="Calibri" panose="020F0502020204030204" pitchFamily="34" charset="0"/>
                <a:ea typeface="Calibri" panose="020F0502020204030204" pitchFamily="34" charset="0"/>
                <a:cs typeface="Calibri" panose="020F0502020204030204" pitchFamily="34" charset="0"/>
              </a:rPr>
              <a:t>theft of information</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150000"/>
              </a:lnSpc>
              <a:spcBef>
                <a:spcPts val="1100"/>
              </a:spcBef>
              <a:spcAft>
                <a:spcPts val="0"/>
              </a:spcAft>
              <a:buSzPts val="2000"/>
              <a:buNone/>
            </a:pPr>
            <a:endParaRPr sz="2000" dirty="0">
              <a:latin typeface="Calibri" panose="020F0502020204030204" pitchFamily="34" charset="0"/>
              <a:ea typeface="Calibri" panose="020F0502020204030204" pitchFamily="34" charset="0"/>
              <a:cs typeface="Calibri" panose="020F0502020204030204" pitchFamily="34" charset="0"/>
              <a:sym typeface="Times New Roman"/>
            </a:endParaRPr>
          </a:p>
          <a:p>
            <a:pPr marL="381000" lvl="0" indent="-254000" algn="l" rtl="0">
              <a:spcBef>
                <a:spcPts val="1100"/>
              </a:spcBef>
              <a:spcAft>
                <a:spcPts val="0"/>
              </a:spcAft>
              <a:buSzPts val="2000"/>
              <a:buNone/>
            </a:pPr>
            <a:endParaRPr sz="20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D6C0-56DC-4D2B-9D61-E58ACC755B6C}"/>
              </a:ext>
            </a:extLst>
          </p:cNvPr>
          <p:cNvSpPr>
            <a:spLocks noGrp="1"/>
          </p:cNvSpPr>
          <p:nvPr>
            <p:ph type="title"/>
          </p:nvPr>
        </p:nvSpPr>
        <p:spPr/>
        <p:txBody>
          <a:bodyPr/>
          <a:lstStyle/>
          <a:p>
            <a:r>
              <a:rPr lang="en-US" dirty="0"/>
              <a:t>Privacy threats/ risks</a:t>
            </a:r>
            <a:endParaRPr lang="en-PK" dirty="0"/>
          </a:p>
        </p:txBody>
      </p:sp>
      <p:sp>
        <p:nvSpPr>
          <p:cNvPr id="3" name="Content Placeholder 2">
            <a:extLst>
              <a:ext uri="{FF2B5EF4-FFF2-40B4-BE49-F238E27FC236}">
                <a16:creationId xmlns:a16="http://schemas.microsoft.com/office/drawing/2014/main" id="{41A10BA5-C178-4924-AD3C-3CD75F8FDA9F}"/>
              </a:ext>
            </a:extLst>
          </p:cNvPr>
          <p:cNvSpPr>
            <a:spLocks noGrp="1"/>
          </p:cNvSpPr>
          <p:nvPr>
            <p:ph idx="1"/>
          </p:nvPr>
        </p:nvSpPr>
        <p:spPr/>
        <p:txBody>
          <a:bodyPr>
            <a:normAutofit/>
          </a:bodyPr>
          <a:lstStyle/>
          <a:p>
            <a:pPr marL="0" lvl="0" indent="0" algn="l" rtl="0">
              <a:lnSpc>
                <a:spcPct val="150000"/>
              </a:lnSpc>
              <a:spcBef>
                <a:spcPts val="110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4. </a:t>
            </a: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Inadvertent leakage of information through negligence or carelessness</a:t>
            </a:r>
          </a:p>
          <a:p>
            <a:pPr marL="0" indent="0">
              <a:lnSpc>
                <a:spcPct val="150000"/>
              </a:lnSpc>
              <a:spcBef>
                <a:spcPts val="110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Example: </a:t>
            </a:r>
            <a:r>
              <a:rPr lang="en-US" sz="2000" dirty="0">
                <a:latin typeface="Calibri" panose="020F0502020204030204" pitchFamily="34" charset="0"/>
                <a:ea typeface="Calibri" panose="020F0502020204030204" pitchFamily="34" charset="0"/>
                <a:cs typeface="Calibri" panose="020F0502020204030204" pitchFamily="34" charset="0"/>
              </a:rPr>
              <a:t>If an employee accidentally sends a file containing customers’ personal details to the wrong email address, it is an </a:t>
            </a:r>
            <a:r>
              <a:rPr lang="en-US" sz="2000" i="1" dirty="0">
                <a:latin typeface="Calibri" panose="020F0502020204030204" pitchFamily="34" charset="0"/>
                <a:ea typeface="Calibri" panose="020F0502020204030204" pitchFamily="34" charset="0"/>
                <a:cs typeface="Calibri" panose="020F0502020204030204" pitchFamily="34" charset="0"/>
              </a:rPr>
              <a:t>inadvertent leakage of information through negligence or carelessness</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150000"/>
              </a:lnSpc>
              <a:spcBef>
                <a:spcPts val="1100"/>
              </a:spcBef>
              <a:spcAft>
                <a:spcPts val="0"/>
              </a:spcAft>
              <a:buSzPts val="2000"/>
              <a:buNone/>
            </a:pPr>
            <a:r>
              <a:rPr lang="en-US" sz="2000" b="1" dirty="0">
                <a:latin typeface="Calibri" panose="020F0502020204030204" pitchFamily="34" charset="0"/>
                <a:ea typeface="Calibri" panose="020F0502020204030204" pitchFamily="34" charset="0"/>
                <a:cs typeface="Calibri" panose="020F0502020204030204" pitchFamily="34" charset="0"/>
                <a:sym typeface="Times New Roman"/>
              </a:rPr>
              <a:t>5. Our own actions</a:t>
            </a:r>
          </a:p>
          <a:p>
            <a:pPr marL="0" lvl="0" indent="0" algn="l" rtl="0">
              <a:lnSpc>
                <a:spcPct val="150000"/>
              </a:lnSpc>
              <a:spcBef>
                <a:spcPts val="1100"/>
              </a:spcBef>
              <a:spcAft>
                <a:spcPts val="0"/>
              </a:spcAft>
              <a:buSzPts val="2000"/>
              <a:buNone/>
            </a:pPr>
            <a:r>
              <a:rPr lang="en-US" sz="2000" dirty="0">
                <a:latin typeface="Calibri" panose="020F0502020204030204" pitchFamily="34" charset="0"/>
                <a:ea typeface="Calibri" panose="020F0502020204030204" pitchFamily="34" charset="0"/>
                <a:cs typeface="Calibri" panose="020F0502020204030204" pitchFamily="34" charset="0"/>
                <a:sym typeface="Times New Roman"/>
              </a:rPr>
              <a:t>Example: </a:t>
            </a:r>
            <a:r>
              <a:rPr lang="en-US" sz="2000" dirty="0">
                <a:latin typeface="Calibri" panose="020F0502020204030204" pitchFamily="34" charset="0"/>
                <a:ea typeface="Calibri" panose="020F0502020204030204" pitchFamily="34" charset="0"/>
                <a:cs typeface="Calibri" panose="020F0502020204030204" pitchFamily="34" charset="0"/>
              </a:rPr>
              <a:t>When a person shares too much personal information on social media, like their address or daily routine, and it becomes publicly visible, it is an example of privacy loss caused by </a:t>
            </a:r>
            <a:r>
              <a:rPr lang="en-US" sz="2000" i="1" dirty="0">
                <a:latin typeface="Calibri" panose="020F0502020204030204" pitchFamily="34" charset="0"/>
                <a:ea typeface="Calibri" panose="020F0502020204030204" pitchFamily="34" charset="0"/>
                <a:cs typeface="Calibri" panose="020F0502020204030204" pitchFamily="34" charset="0"/>
              </a:rPr>
              <a:t>our own actions</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PK"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220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1148522" y="1011718"/>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t>Privacy and Computer Technology</a:t>
            </a:r>
            <a:endParaRPr dirty="0"/>
          </a:p>
        </p:txBody>
      </p:sp>
      <p:sp>
        <p:nvSpPr>
          <p:cNvPr id="297" name="Google Shape;297;p36"/>
          <p:cNvSpPr txBox="1">
            <a:spLocks noGrp="1"/>
          </p:cNvSpPr>
          <p:nvPr>
            <p:ph idx="1"/>
          </p:nvPr>
        </p:nvSpPr>
        <p:spPr>
          <a:xfrm>
            <a:off x="1144022" y="2212382"/>
            <a:ext cx="10823400" cy="4586400"/>
          </a:xfrm>
          <a:prstGeom prst="rect">
            <a:avLst/>
          </a:prstGeom>
          <a:noFill/>
          <a:ln>
            <a:noFill/>
          </a:ln>
        </p:spPr>
        <p:txBody>
          <a:bodyPr spcFirstLastPara="1" wrap="square" lIns="100725" tIns="50350" rIns="100725" bIns="50350" anchor="t" anchorCtr="0">
            <a:norm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Definition: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i="1" dirty="0">
                <a:latin typeface="Calibri" panose="020F0502020204030204" pitchFamily="34" charset="0"/>
                <a:ea typeface="Calibri" panose="020F0502020204030204" pitchFamily="34" charset="0"/>
                <a:cs typeface="Calibri" panose="020F0502020204030204" pitchFamily="34" charset="0"/>
              </a:rPr>
              <a:t>Privacy and computer technology</a:t>
            </a:r>
            <a:r>
              <a:rPr lang="en-US" sz="2400" dirty="0">
                <a:latin typeface="Calibri" panose="020F0502020204030204" pitchFamily="34" charset="0"/>
                <a:ea typeface="Calibri" panose="020F0502020204030204" pitchFamily="34" charset="0"/>
                <a:cs typeface="Calibri" panose="020F0502020204030204" pitchFamily="34" charset="0"/>
              </a:rPr>
              <a:t> refers to how computers and digital systems collect, store, and share personal information — and the challenges this creates in protecting people’s privacy.</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Websites and apps often track users’ online activities to show personalized ads. This use of computer technology raises concerns about how much personal data is being collected and who can access 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14D4-C085-42C2-84C7-C2A1AEFA318A}"/>
              </a:ext>
            </a:extLst>
          </p:cNvPr>
          <p:cNvSpPr>
            <a:spLocks noGrp="1"/>
          </p:cNvSpPr>
          <p:nvPr>
            <p:ph type="title"/>
          </p:nvPr>
        </p:nvSpPr>
        <p:spPr>
          <a:xfrm>
            <a:off x="1583613" y="253842"/>
            <a:ext cx="9403398" cy="1660565"/>
          </a:xfrm>
        </p:spPr>
        <p:txBody>
          <a:bodyPr/>
          <a:lstStyle/>
          <a:p>
            <a:r>
              <a:rPr lang="en-US" dirty="0"/>
              <a:t>This week </a:t>
            </a:r>
            <a:endParaRPr lang="en-PK" dirty="0"/>
          </a:p>
        </p:txBody>
      </p:sp>
      <p:graphicFrame>
        <p:nvGraphicFramePr>
          <p:cNvPr id="5" name="Table 5">
            <a:extLst>
              <a:ext uri="{FF2B5EF4-FFF2-40B4-BE49-F238E27FC236}">
                <a16:creationId xmlns:a16="http://schemas.microsoft.com/office/drawing/2014/main" id="{C84BB851-8AF7-4007-86BC-5E00F14DE11F}"/>
              </a:ext>
            </a:extLst>
          </p:cNvPr>
          <p:cNvGraphicFramePr>
            <a:graphicFrameLocks noGrp="1"/>
          </p:cNvGraphicFramePr>
          <p:nvPr>
            <p:extLst>
              <p:ext uri="{D42A27DB-BD31-4B8C-83A1-F6EECF244321}">
                <p14:modId xmlns:p14="http://schemas.microsoft.com/office/powerpoint/2010/main" val="939389470"/>
              </p:ext>
            </p:extLst>
          </p:nvPr>
        </p:nvGraphicFramePr>
        <p:xfrm>
          <a:off x="1236132" y="1914407"/>
          <a:ext cx="9144001" cy="5183024"/>
        </p:xfrm>
        <a:graphic>
          <a:graphicData uri="http://schemas.openxmlformats.org/drawingml/2006/table">
            <a:tbl>
              <a:tblPr firstRow="1" bandRow="1">
                <a:tableStyleId>{46F890A9-2807-4EBB-B81D-B2AA78EC7F39}</a:tableStyleId>
              </a:tblPr>
              <a:tblGrid>
                <a:gridCol w="1172289">
                  <a:extLst>
                    <a:ext uri="{9D8B030D-6E8A-4147-A177-3AD203B41FA5}">
                      <a16:colId xmlns:a16="http://schemas.microsoft.com/office/drawing/2014/main" val="3750181820"/>
                    </a:ext>
                  </a:extLst>
                </a:gridCol>
                <a:gridCol w="4695840">
                  <a:extLst>
                    <a:ext uri="{9D8B030D-6E8A-4147-A177-3AD203B41FA5}">
                      <a16:colId xmlns:a16="http://schemas.microsoft.com/office/drawing/2014/main" val="1539295844"/>
                    </a:ext>
                  </a:extLst>
                </a:gridCol>
                <a:gridCol w="2264509">
                  <a:extLst>
                    <a:ext uri="{9D8B030D-6E8A-4147-A177-3AD203B41FA5}">
                      <a16:colId xmlns:a16="http://schemas.microsoft.com/office/drawing/2014/main" val="669347613"/>
                    </a:ext>
                  </a:extLst>
                </a:gridCol>
                <a:gridCol w="1011363">
                  <a:extLst>
                    <a:ext uri="{9D8B030D-6E8A-4147-A177-3AD203B41FA5}">
                      <a16:colId xmlns:a16="http://schemas.microsoft.com/office/drawing/2014/main" val="2720674928"/>
                    </a:ext>
                  </a:extLst>
                </a:gridCol>
              </a:tblGrid>
              <a:tr h="458624">
                <a:tc>
                  <a:txBody>
                    <a:bodyPr/>
                    <a:lstStyle/>
                    <a:p>
                      <a:pPr algn="l"/>
                      <a:r>
                        <a:rPr lang="en-US" sz="1600" dirty="0"/>
                        <a:t>Week No,</a:t>
                      </a:r>
                      <a:endParaRPr lang="en-PK" sz="1600" dirty="0">
                        <a:latin typeface="+mj-lt"/>
                      </a:endParaRPr>
                    </a:p>
                  </a:txBody>
                  <a:tcPr/>
                </a:tc>
                <a:tc>
                  <a:txBody>
                    <a:bodyPr/>
                    <a:lstStyle/>
                    <a:p>
                      <a:pPr algn="l"/>
                      <a:r>
                        <a:rPr lang="en-US" sz="1600" dirty="0"/>
                        <a:t>Contents</a:t>
                      </a:r>
                      <a:endParaRPr lang="en-PK" sz="1600" dirty="0">
                        <a:latin typeface="+mj-lt"/>
                      </a:endParaRPr>
                    </a:p>
                  </a:txBody>
                  <a:tcPr/>
                </a:tc>
                <a:tc>
                  <a:txBody>
                    <a:bodyPr/>
                    <a:lstStyle/>
                    <a:p>
                      <a:pPr algn="l"/>
                      <a:r>
                        <a:rPr lang="en-US" sz="1600" dirty="0"/>
                        <a:t>Book </a:t>
                      </a:r>
                      <a:endParaRPr lang="en-PK" sz="1600" dirty="0">
                        <a:latin typeface="+mj-lt"/>
                      </a:endParaRPr>
                    </a:p>
                  </a:txBody>
                  <a:tcPr/>
                </a:tc>
                <a:tc>
                  <a:txBody>
                    <a:bodyPr/>
                    <a:lstStyle/>
                    <a:p>
                      <a:pPr algn="l"/>
                      <a:r>
                        <a:rPr lang="en-US" sz="1600" dirty="0"/>
                        <a:t>CLO </a:t>
                      </a:r>
                      <a:endParaRPr lang="en-PK" sz="1600" dirty="0">
                        <a:latin typeface="+mj-lt"/>
                      </a:endParaRPr>
                    </a:p>
                  </a:txBody>
                  <a:tcPr/>
                </a:tc>
                <a:extLst>
                  <a:ext uri="{0D108BD9-81ED-4DB2-BD59-A6C34878D82A}">
                    <a16:rowId xmlns:a16="http://schemas.microsoft.com/office/drawing/2014/main" val="1759504367"/>
                  </a:ext>
                </a:extLst>
              </a:tr>
              <a:tr h="1806912">
                <a:tc rowSpan="2">
                  <a:txBody>
                    <a:bodyPr/>
                    <a:lstStyle/>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r>
                        <a:rPr lang="en-US" sz="1600" dirty="0"/>
                        <a:t>Week 4</a:t>
                      </a:r>
                      <a:endParaRPr lang="en-PK" sz="1600" dirty="0">
                        <a:latin typeface="+mj-lt"/>
                      </a:endParaRPr>
                    </a:p>
                  </a:txBody>
                  <a:tcPr/>
                </a:tc>
                <a:tc>
                  <a:txBody>
                    <a:bodyPr/>
                    <a:lstStyle/>
                    <a:p>
                      <a:pPr algn="l"/>
                      <a:r>
                        <a:rPr lang="en-US" sz="1600" u="sng" dirty="0">
                          <a:effectLst/>
                        </a:rPr>
                        <a:t>Risks and Privacy</a:t>
                      </a:r>
                      <a:endParaRPr lang="en-PK" sz="1600" dirty="0">
                        <a:effectLst/>
                      </a:endParaRPr>
                    </a:p>
                    <a:p>
                      <a:pPr algn="l"/>
                      <a:r>
                        <a:rPr lang="en-US" sz="1600" dirty="0">
                          <a:effectLst/>
                        </a:rPr>
                        <a:t>Privacy Risks and Principles</a:t>
                      </a:r>
                      <a:endParaRPr lang="en-PK" sz="1600" dirty="0">
                        <a:effectLst/>
                      </a:endParaRPr>
                    </a:p>
                    <a:p>
                      <a:pPr algn="l"/>
                      <a:r>
                        <a:rPr lang="en-US" sz="1600" dirty="0">
                          <a:effectLst/>
                        </a:rPr>
                        <a:t>Key privacy and Anonymity issues</a:t>
                      </a:r>
                      <a:endParaRPr lang="en-PK" sz="1600" dirty="0">
                        <a:effectLst/>
                      </a:endParaRPr>
                    </a:p>
                    <a:p>
                      <a:pPr algn="l"/>
                      <a:r>
                        <a:rPr lang="en-US" sz="1600" dirty="0">
                          <a:effectLst/>
                        </a:rPr>
                        <a:t>Identify Theft</a:t>
                      </a:r>
                      <a:endParaRPr lang="en-PK" sz="1600" dirty="0">
                        <a:effectLst/>
                      </a:endParaRPr>
                    </a:p>
                    <a:p>
                      <a:pPr algn="l"/>
                      <a:r>
                        <a:rPr lang="en-US" sz="1600" dirty="0">
                          <a:effectLst/>
                        </a:rPr>
                        <a:t>Consumer profiling </a:t>
                      </a:r>
                      <a:endParaRPr lang="en-PK" sz="1600" dirty="0">
                        <a:effectLst/>
                      </a:endParaRPr>
                    </a:p>
                    <a:p>
                      <a:pPr algn="l"/>
                      <a:r>
                        <a:rPr lang="en-US" sz="1600" dirty="0">
                          <a:effectLst/>
                        </a:rPr>
                        <a:t>Treating consumer data Responsibly</a:t>
                      </a:r>
                      <a:endParaRPr lang="en-PK" sz="1600" dirty="0">
                        <a:effectLst/>
                      </a:endParaRPr>
                    </a:p>
                    <a:p>
                      <a:pPr algn="l"/>
                      <a:r>
                        <a:rPr lang="en-US" sz="1600" u="sng" dirty="0">
                          <a:effectLst/>
                        </a:rPr>
                        <a:t>Errors Failures and Risks</a:t>
                      </a:r>
                    </a:p>
                    <a:p>
                      <a:pPr algn="l"/>
                      <a:r>
                        <a:rPr lang="en-US" sz="1600" dirty="0">
                          <a:effectLst/>
                        </a:rPr>
                        <a:t>Failures and Errors in Computer Systems</a:t>
                      </a:r>
                      <a:endParaRPr lang="en-PK" sz="1600" dirty="0">
                        <a:effectLst/>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R.B5 Chapter#4 and 8</a:t>
                      </a:r>
                      <a:endParaRPr lang="en-PK" sz="1600" dirty="0">
                        <a:effectLst/>
                      </a:endParaRPr>
                    </a:p>
                    <a:p>
                      <a:pPr algn="l"/>
                      <a:endParaRPr lang="en-PK" sz="1600" dirty="0">
                        <a:latin typeface="+mj-lt"/>
                      </a:endParaRPr>
                    </a:p>
                  </a:txBody>
                  <a:tcPr/>
                </a:tc>
                <a:tc>
                  <a:txBody>
                    <a:bodyPr/>
                    <a:lstStyle/>
                    <a:p>
                      <a:pPr algn="l"/>
                      <a:r>
                        <a:rPr lang="en-US" sz="1600" dirty="0"/>
                        <a:t>CLO 2</a:t>
                      </a:r>
                      <a:endParaRPr lang="en-PK" sz="1600" dirty="0">
                        <a:latin typeface="+mj-lt"/>
                      </a:endParaRPr>
                    </a:p>
                  </a:txBody>
                  <a:tcPr/>
                </a:tc>
                <a:extLst>
                  <a:ext uri="{0D108BD9-81ED-4DB2-BD59-A6C34878D82A}">
                    <a16:rowId xmlns:a16="http://schemas.microsoft.com/office/drawing/2014/main" val="1692946324"/>
                  </a:ext>
                </a:extLst>
              </a:tr>
              <a:tr h="2373257">
                <a:tc vMerge="1">
                  <a:txBody>
                    <a:bodyPr/>
                    <a:lstStyle/>
                    <a:p>
                      <a:pPr algn="l"/>
                      <a:endParaRPr lang="en-PK" sz="1400" dirty="0">
                        <a:latin typeface="+mj-lt"/>
                      </a:endParaRPr>
                    </a:p>
                  </a:txBody>
                  <a:tcPr/>
                </a:tc>
                <a:tc>
                  <a:txBody>
                    <a:bodyPr/>
                    <a:lstStyle/>
                    <a:p>
                      <a:pPr algn="l"/>
                      <a:r>
                        <a:rPr lang="en-US" sz="1600" b="0" u="sng" dirty="0">
                          <a:effectLst/>
                        </a:rPr>
                        <a:t>Professional Societies (IT configured Societies)</a:t>
                      </a:r>
                    </a:p>
                    <a:p>
                      <a:pPr algn="l"/>
                      <a:r>
                        <a:rPr lang="en-US" sz="1600" dirty="0">
                          <a:effectLst/>
                        </a:rPr>
                        <a:t>Technology as the Instrumentation of Human Action</a:t>
                      </a:r>
                    </a:p>
                    <a:p>
                      <a:pPr algn="l"/>
                      <a:r>
                        <a:rPr lang="en-US" sz="1600" dirty="0">
                          <a:effectLst/>
                        </a:rPr>
                        <a:t>Cyborgs, Robots, and Humans</a:t>
                      </a:r>
                    </a:p>
                    <a:p>
                      <a:pPr algn="l"/>
                      <a:r>
                        <a:rPr lang="en-US" sz="1600" dirty="0">
                          <a:effectLst/>
                        </a:rPr>
                        <a:t>Three Features of IT-Configured Activities</a:t>
                      </a:r>
                    </a:p>
                    <a:p>
                      <a:pPr algn="l"/>
                      <a:r>
                        <a:rPr lang="en-US" sz="1600" dirty="0">
                          <a:effectLst/>
                        </a:rPr>
                        <a:t>Global, Many-to-Many Scope</a:t>
                      </a:r>
                    </a:p>
                    <a:p>
                      <a:pPr algn="l"/>
                      <a:r>
                        <a:rPr lang="en-US" sz="1600" dirty="0">
                          <a:effectLst/>
                        </a:rPr>
                        <a:t>Distinctive Identity Conditions</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u="none" strike="noStrike" cap="none" dirty="0">
                          <a:solidFill>
                            <a:schemeClr val="dk1"/>
                          </a:solidFill>
                          <a:effectLst/>
                          <a:sym typeface="Arial"/>
                        </a:rPr>
                        <a:t>R.B Chapter 3</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600" b="0" u="none" strike="noStrike" cap="none" dirty="0">
                        <a:solidFill>
                          <a:schemeClr val="dk1"/>
                        </a:solidFill>
                        <a:effectLst/>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PK" sz="1600" b="0" u="none" strike="noStrike" cap="none" dirty="0">
                        <a:solidFill>
                          <a:schemeClr val="dk1"/>
                        </a:solidFill>
                        <a:effectLst/>
                        <a:sym typeface="Arial"/>
                      </a:endParaRPr>
                    </a:p>
                    <a:p>
                      <a:pPr algn="l"/>
                      <a:endParaRPr lang="en-PK" sz="1600" dirty="0">
                        <a:effectLst/>
                        <a:latin typeface="+mj-lt"/>
                        <a:ea typeface="Times New Roman" panose="02020603050405020304" pitchFamily="18" charset="0"/>
                      </a:endParaRPr>
                    </a:p>
                  </a:txBody>
                  <a:tcPr marL="68580" marR="68580" marT="0" marB="0" anchor="ctr"/>
                </a:tc>
                <a:tc>
                  <a:txBody>
                    <a:bodyPr/>
                    <a:lstStyle/>
                    <a:p>
                      <a:pPr algn="l"/>
                      <a:r>
                        <a:rPr lang="en-US" sz="1600" dirty="0">
                          <a:effectLst/>
                        </a:rPr>
                        <a:t>CLO3</a:t>
                      </a:r>
                      <a:endParaRPr lang="en-PK" sz="1600" dirty="0">
                        <a:effectLst/>
                        <a:latin typeface="+mj-lt"/>
                        <a:ea typeface="Times New Roman" panose="02020603050405020304" pitchFamily="18" charset="0"/>
                      </a:endParaRPr>
                    </a:p>
                  </a:txBody>
                  <a:tcPr marL="68580" marR="68580" marT="0" marB="0"/>
                </a:tc>
                <a:extLst>
                  <a:ext uri="{0D108BD9-81ED-4DB2-BD59-A6C34878D82A}">
                    <a16:rowId xmlns:a16="http://schemas.microsoft.com/office/drawing/2014/main" val="1297754043"/>
                  </a:ext>
                </a:extLst>
              </a:tr>
            </a:tbl>
          </a:graphicData>
        </a:graphic>
      </p:graphicFrame>
    </p:spTree>
    <p:extLst>
      <p:ext uri="{BB962C8B-B14F-4D97-AF65-F5344CB8AC3E}">
        <p14:creationId xmlns:p14="http://schemas.microsoft.com/office/powerpoint/2010/main" val="105484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1118745" y="1153690"/>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t>Privacy and Computer Technology</a:t>
            </a:r>
            <a:endParaRPr dirty="0"/>
          </a:p>
        </p:txBody>
      </p:sp>
      <p:sp>
        <p:nvSpPr>
          <p:cNvPr id="303" name="Google Shape;303;p37"/>
          <p:cNvSpPr txBox="1">
            <a:spLocks noGrp="1"/>
          </p:cNvSpPr>
          <p:nvPr>
            <p:ph idx="1"/>
          </p:nvPr>
        </p:nvSpPr>
        <p:spPr>
          <a:xfrm>
            <a:off x="1305012" y="2454890"/>
            <a:ext cx="10823400" cy="4586400"/>
          </a:xfrm>
          <a:prstGeom prst="rect">
            <a:avLst/>
          </a:prstGeom>
          <a:noFill/>
          <a:ln>
            <a:noFill/>
          </a:ln>
        </p:spPr>
        <p:txBody>
          <a:bodyPr spcFirstLastPara="1" wrap="square" lIns="100725" tIns="50350" rIns="100725" bIns="50350" anchor="t" anchorCtr="0">
            <a:normAutofit/>
          </a:bodyPr>
          <a:lstStyle/>
          <a:p>
            <a:pPr marL="381000" lvl="0" indent="-381000" algn="l" rtl="0">
              <a:spcBef>
                <a:spcPts val="0"/>
              </a:spcBef>
              <a:spcAft>
                <a:spcPts val="0"/>
              </a:spcAft>
              <a:buSzPts val="2000"/>
              <a:buFont typeface="Times New Roman"/>
              <a:buNone/>
            </a:pP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Key Aspects of Privacy:</a:t>
            </a:r>
          </a:p>
          <a:p>
            <a:pPr marL="381000" lvl="0" indent="-381000" algn="l" rtl="0">
              <a:spcBef>
                <a:spcPts val="0"/>
              </a:spcBef>
              <a:spcAft>
                <a:spcPts val="0"/>
              </a:spcAft>
              <a:buSzPts val="2000"/>
              <a:buFont typeface="Times New Roman"/>
              <a:buNone/>
            </a:pPr>
            <a:endParaRPr sz="2400" dirty="0">
              <a:latin typeface="Calibri" panose="020F0502020204030204" pitchFamily="34" charset="0"/>
              <a:ea typeface="Calibri" panose="020F0502020204030204" pitchFamily="34" charset="0"/>
              <a:cs typeface="Calibri" panose="020F0502020204030204" pitchFamily="34" charset="0"/>
            </a:endParaRPr>
          </a:p>
          <a:p>
            <a:pPr lvl="0" algn="l" rtl="0">
              <a:spcBef>
                <a:spcPts val="1100"/>
              </a:spcBef>
              <a:spcAft>
                <a:spcPts val="0"/>
              </a:spcAft>
              <a:buSzPts val="20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Freedom from intrusion (being left alone)</a:t>
            </a:r>
            <a:endParaRPr sz="2400" dirty="0">
              <a:latin typeface="Calibri" panose="020F0502020204030204" pitchFamily="34" charset="0"/>
              <a:ea typeface="Calibri" panose="020F0502020204030204" pitchFamily="34" charset="0"/>
              <a:cs typeface="Calibri" panose="020F0502020204030204" pitchFamily="34" charset="0"/>
            </a:endParaRPr>
          </a:p>
          <a:p>
            <a:pPr lvl="0" algn="l" rtl="0">
              <a:spcBef>
                <a:spcPts val="1100"/>
              </a:spcBef>
              <a:spcAft>
                <a:spcPts val="0"/>
              </a:spcAft>
              <a:buSzPts val="20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Control of information about oneself</a:t>
            </a:r>
            <a:endParaRPr sz="2400" dirty="0">
              <a:latin typeface="Calibri" panose="020F0502020204030204" pitchFamily="34" charset="0"/>
              <a:ea typeface="Calibri" panose="020F0502020204030204" pitchFamily="34" charset="0"/>
              <a:cs typeface="Calibri" panose="020F0502020204030204" pitchFamily="34" charset="0"/>
            </a:endParaRPr>
          </a:p>
          <a:p>
            <a:pPr lvl="0" algn="l" rtl="0">
              <a:spcBef>
                <a:spcPts val="1100"/>
              </a:spcBef>
              <a:spcAft>
                <a:spcPts val="0"/>
              </a:spcAft>
              <a:buSzPts val="2000"/>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Freedom from surveillance (being tracked, followed, watched)</a:t>
            </a:r>
            <a:endParaRPr sz="2400" dirty="0">
              <a:latin typeface="Calibri" panose="020F0502020204030204" pitchFamily="34" charset="0"/>
              <a:ea typeface="Calibri" panose="020F0502020204030204" pitchFamily="34" charset="0"/>
              <a:cs typeface="Calibri" panose="020F0502020204030204" pitchFamily="34" charset="0"/>
            </a:endParaRPr>
          </a:p>
          <a:p>
            <a:pPr marL="381000" lvl="0" indent="-254000" algn="l" rtl="0">
              <a:spcBef>
                <a:spcPts val="110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a:p>
            <a:pPr marL="381000" lvl="0" indent="-254000" algn="l" rtl="0">
              <a:spcBef>
                <a:spcPts val="110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8"/>
          <p:cNvSpPr txBox="1">
            <a:spLocks noGrp="1"/>
          </p:cNvSpPr>
          <p:nvPr>
            <p:ph type="title"/>
          </p:nvPr>
        </p:nvSpPr>
        <p:spPr>
          <a:xfrm>
            <a:off x="853456" y="1073684"/>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t>Privacy and Computer Technology (cont.)</a:t>
            </a:r>
            <a:endParaRPr dirty="0"/>
          </a:p>
        </p:txBody>
      </p:sp>
      <p:sp>
        <p:nvSpPr>
          <p:cNvPr id="309" name="Google Shape;309;p38"/>
          <p:cNvSpPr txBox="1">
            <a:spLocks noGrp="1"/>
          </p:cNvSpPr>
          <p:nvPr>
            <p:ph idx="1"/>
          </p:nvPr>
        </p:nvSpPr>
        <p:spPr>
          <a:xfrm>
            <a:off x="853456" y="2387482"/>
            <a:ext cx="12236011" cy="4586400"/>
          </a:xfrm>
          <a:prstGeom prst="rect">
            <a:avLst/>
          </a:prstGeom>
          <a:noFill/>
          <a:ln>
            <a:noFill/>
          </a:ln>
        </p:spPr>
        <p:txBody>
          <a:bodyPr spcFirstLastPara="1" wrap="square" lIns="100725" tIns="50350" rIns="100725" bIns="50350" anchor="t" anchorCtr="0">
            <a:normAutofit/>
          </a:bodyPr>
          <a:lstStyle/>
          <a:p>
            <a:pPr marL="381000" lvl="0" indent="-381000" algn="l" rtl="0">
              <a:lnSpc>
                <a:spcPct val="200000"/>
              </a:lnSpc>
              <a:spcBef>
                <a:spcPts val="0"/>
              </a:spcBef>
              <a:spcAft>
                <a:spcPts val="0"/>
              </a:spcAft>
              <a:buSzPts val="2000"/>
              <a:buFont typeface="Times New Roman"/>
              <a:buNone/>
            </a:pPr>
            <a:r>
              <a:rPr lang="en-US" sz="2400" b="1" dirty="0">
                <a:latin typeface="Calibri" panose="020F0502020204030204" pitchFamily="34" charset="0"/>
                <a:ea typeface="Calibri" panose="020F0502020204030204" pitchFamily="34" charset="0"/>
                <a:cs typeface="Calibri" panose="020F0502020204030204" pitchFamily="34" charset="0"/>
                <a:sym typeface="Times New Roman"/>
              </a:rPr>
              <a:t>New Technology, New Risks:</a:t>
            </a:r>
            <a:endParaRPr sz="2400" b="1"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200000"/>
              </a:lnSpc>
              <a:spcBef>
                <a:spcPts val="1100"/>
              </a:spcBef>
              <a:spcAft>
                <a:spcPts val="0"/>
              </a:spcAft>
              <a:buSzPts val="2200"/>
              <a:buNone/>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1. Government and private databases</a:t>
            </a:r>
            <a:endParaRPr sz="26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200000"/>
              </a:lnSpc>
              <a:spcBef>
                <a:spcPts val="1100"/>
              </a:spcBef>
              <a:spcAft>
                <a:spcPts val="0"/>
              </a:spcAft>
              <a:buSzPts val="2200"/>
              <a:buNone/>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2. Sophisticated tools for surveillance and data analysis</a:t>
            </a:r>
            <a:endParaRPr lang="en-US" sz="26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200000"/>
              </a:lnSpc>
              <a:spcBef>
                <a:spcPts val="1100"/>
              </a:spcBef>
              <a:spcAft>
                <a:spcPts val="0"/>
              </a:spcAft>
              <a:buSzPts val="2200"/>
              <a:buNone/>
            </a:pPr>
            <a:r>
              <a:rPr lang="en-US" sz="2600" dirty="0">
                <a:latin typeface="Calibri" panose="020F0502020204030204" pitchFamily="34" charset="0"/>
                <a:ea typeface="Calibri" panose="020F0502020204030204" pitchFamily="34" charset="0"/>
                <a:cs typeface="Calibri" panose="020F0502020204030204" pitchFamily="34" charset="0"/>
                <a:sym typeface="Times New Roman"/>
              </a:rPr>
              <a:t>3. Vulnerability of data</a:t>
            </a:r>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6D11-6963-43FD-997D-F692B952D211}"/>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sym typeface="Times New Roman"/>
              </a:rPr>
              <a:t>1. Government and private databases:</a:t>
            </a:r>
            <a:endParaRPr lang="en-PK" sz="4400" dirty="0"/>
          </a:p>
        </p:txBody>
      </p:sp>
      <p:sp>
        <p:nvSpPr>
          <p:cNvPr id="3" name="Content Placeholder 2">
            <a:extLst>
              <a:ext uri="{FF2B5EF4-FFF2-40B4-BE49-F238E27FC236}">
                <a16:creationId xmlns:a16="http://schemas.microsoft.com/office/drawing/2014/main" id="{2B86BFD4-A052-4B61-84D7-06575D8956A6}"/>
              </a:ext>
            </a:extLst>
          </p:cNvPr>
          <p:cNvSpPr>
            <a:spLocks noGrp="1"/>
          </p:cNvSpPr>
          <p:nvPr>
            <p:ph idx="1"/>
          </p:nvPr>
        </p:nvSpPr>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Example : Government and private organizations maintain large </a:t>
            </a:r>
            <a:r>
              <a:rPr lang="en-US" sz="2400" b="1" dirty="0">
                <a:latin typeface="Calibri" panose="020F0502020204030204" pitchFamily="34" charset="0"/>
                <a:ea typeface="Calibri" panose="020F0502020204030204" pitchFamily="34" charset="0"/>
                <a:cs typeface="Calibri" panose="020F0502020204030204" pitchFamily="34" charset="0"/>
              </a:rPr>
              <a:t>databases</a:t>
            </a:r>
            <a:r>
              <a:rPr lang="en-US" sz="2400" dirty="0">
                <a:latin typeface="Calibri" panose="020F0502020204030204" pitchFamily="34" charset="0"/>
                <a:ea typeface="Calibri" panose="020F0502020204030204" pitchFamily="34" charset="0"/>
                <a:cs typeface="Calibri" panose="020F0502020204030204" pitchFamily="34" charset="0"/>
              </a:rPr>
              <a:t> that store citizens’ or customers’ personal information — such as ID numbers, addresses, and financial records. For instance, a national ID system or a bank’s customer database contains sensitive personal data that must be protected from misuse or unauthorized access.</a:t>
            </a:r>
          </a:p>
          <a:p>
            <a:endParaRPr lang="en-PK"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94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CA26-A8DE-413C-B75A-F4FED3B549AA}"/>
              </a:ext>
            </a:extLst>
          </p:cNvPr>
          <p:cNvSpPr>
            <a:spLocks noGrp="1"/>
          </p:cNvSpPr>
          <p:nvPr>
            <p:ph type="title"/>
          </p:nvPr>
        </p:nvSpPr>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sym typeface="Times New Roman"/>
              </a:rPr>
              <a:t>2. Sophisticated tools for surveillance and data analysis:</a:t>
            </a:r>
            <a:endParaRPr lang="en-PK" sz="3600" dirty="0"/>
          </a:p>
        </p:txBody>
      </p:sp>
      <p:sp>
        <p:nvSpPr>
          <p:cNvPr id="3" name="Content Placeholder 2">
            <a:extLst>
              <a:ext uri="{FF2B5EF4-FFF2-40B4-BE49-F238E27FC236}">
                <a16:creationId xmlns:a16="http://schemas.microsoft.com/office/drawing/2014/main" id="{D10F1D9F-7C43-4C86-B34C-3212A7219A01}"/>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Example: </a:t>
            </a:r>
            <a:r>
              <a:rPr lang="en-US" sz="2800" b="1" dirty="0">
                <a:latin typeface="Calibri" panose="020F0502020204030204" pitchFamily="34" charset="0"/>
                <a:ea typeface="Calibri" panose="020F0502020204030204" pitchFamily="34" charset="0"/>
                <a:cs typeface="Calibri" panose="020F0502020204030204" pitchFamily="34" charset="0"/>
              </a:rPr>
              <a:t>Facial recognition</a:t>
            </a:r>
            <a:r>
              <a:rPr lang="en-US" sz="2800" dirty="0">
                <a:latin typeface="Calibri" panose="020F0502020204030204" pitchFamily="34" charset="0"/>
                <a:ea typeface="Calibri" panose="020F0502020204030204" pitchFamily="34" charset="0"/>
                <a:cs typeface="Calibri" panose="020F0502020204030204" pitchFamily="34" charset="0"/>
              </a:rPr>
              <a:t> and </a:t>
            </a:r>
            <a:r>
              <a:rPr lang="en-US" sz="2800" b="1" dirty="0">
                <a:latin typeface="Calibri" panose="020F0502020204030204" pitchFamily="34" charset="0"/>
                <a:ea typeface="Calibri" panose="020F0502020204030204" pitchFamily="34" charset="0"/>
                <a:cs typeface="Calibri" panose="020F0502020204030204" pitchFamily="34" charset="0"/>
              </a:rPr>
              <a:t>data tracking</a:t>
            </a:r>
            <a:r>
              <a:rPr lang="en-US" sz="2800" dirty="0">
                <a:latin typeface="Calibri" panose="020F0502020204030204" pitchFamily="34" charset="0"/>
                <a:ea typeface="Calibri" panose="020F0502020204030204" pitchFamily="34" charset="0"/>
                <a:cs typeface="Calibri" panose="020F0502020204030204" pitchFamily="34" charset="0"/>
              </a:rPr>
              <a:t> technologies can monitor people’s movements — for example, security cameras in public places or apps that track users’ locations through their phones.</a:t>
            </a:r>
          </a:p>
          <a:p>
            <a:endParaRPr lang="en-PK"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204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951E-B938-4C84-BE80-FE1C5DB11ED8}"/>
              </a:ext>
            </a:extLst>
          </p:cNvPr>
          <p:cNvSpPr>
            <a:spLocks noGrp="1"/>
          </p:cNvSpPr>
          <p:nvPr>
            <p:ph type="title"/>
          </p:nvPr>
        </p:nvSpPr>
        <p:spPr/>
        <p:txBody>
          <a:bodyPr>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sym typeface="Times New Roman"/>
              </a:rPr>
              <a:t>3. Vulnerability of data:</a:t>
            </a:r>
            <a:endParaRPr lang="en-PK" sz="4400" dirty="0"/>
          </a:p>
        </p:txBody>
      </p:sp>
      <p:sp>
        <p:nvSpPr>
          <p:cNvPr id="3" name="Content Placeholder 2">
            <a:extLst>
              <a:ext uri="{FF2B5EF4-FFF2-40B4-BE49-F238E27FC236}">
                <a16:creationId xmlns:a16="http://schemas.microsoft.com/office/drawing/2014/main" id="{32C50E20-4EAA-47E0-A717-3DEA428023B2}"/>
              </a:ext>
            </a:extLst>
          </p:cNvPr>
          <p:cNvSpPr>
            <a:spLocks noGrp="1"/>
          </p:cNvSpPr>
          <p:nvPr>
            <p:ph idx="1"/>
          </p:nvPr>
        </p:nvSpPr>
        <p:spPr/>
        <p:txBody>
          <a:bodyPr>
            <a:normAutofit/>
          </a:bodyPr>
          <a:lstStyle/>
          <a:p>
            <a:r>
              <a:rPr lang="en-US" sz="2420" b="1" dirty="0">
                <a:latin typeface="Calibri" panose="020F0502020204030204" pitchFamily="34" charset="0"/>
                <a:ea typeface="Calibri" panose="020F0502020204030204" pitchFamily="34" charset="0"/>
                <a:cs typeface="Calibri" panose="020F0502020204030204" pitchFamily="34" charset="0"/>
              </a:rPr>
              <a:t>Example:</a:t>
            </a:r>
            <a:br>
              <a:rPr lang="en-US" sz="2420" dirty="0">
                <a:latin typeface="Calibri" panose="020F0502020204030204" pitchFamily="34" charset="0"/>
                <a:ea typeface="Calibri" panose="020F0502020204030204" pitchFamily="34" charset="0"/>
                <a:cs typeface="Calibri" panose="020F0502020204030204" pitchFamily="34" charset="0"/>
              </a:rPr>
            </a:br>
            <a:r>
              <a:rPr lang="en-US" sz="2420" dirty="0">
                <a:latin typeface="Calibri" panose="020F0502020204030204" pitchFamily="34" charset="0"/>
                <a:ea typeface="Calibri" panose="020F0502020204030204" pitchFamily="34" charset="0"/>
                <a:cs typeface="Calibri" panose="020F0502020204030204" pitchFamily="34" charset="0"/>
              </a:rPr>
              <a:t>The </a:t>
            </a:r>
            <a:r>
              <a:rPr lang="en-US" sz="2420" b="1" dirty="0">
                <a:latin typeface="Calibri" panose="020F0502020204030204" pitchFamily="34" charset="0"/>
                <a:ea typeface="Calibri" panose="020F0502020204030204" pitchFamily="34" charset="0"/>
                <a:cs typeface="Calibri" panose="020F0502020204030204" pitchFamily="34" charset="0"/>
              </a:rPr>
              <a:t>vulnerability of data</a:t>
            </a:r>
            <a:r>
              <a:rPr lang="en-US" sz="2420" dirty="0">
                <a:latin typeface="Calibri" panose="020F0502020204030204" pitchFamily="34" charset="0"/>
                <a:ea typeface="Calibri" panose="020F0502020204030204" pitchFamily="34" charset="0"/>
                <a:cs typeface="Calibri" panose="020F0502020204030204" pitchFamily="34" charset="0"/>
              </a:rPr>
              <a:t> means that hackers can break into systems and </a:t>
            </a:r>
            <a:r>
              <a:rPr lang="en-US" sz="2420" b="1" dirty="0">
                <a:latin typeface="Calibri" panose="020F0502020204030204" pitchFamily="34" charset="0"/>
                <a:ea typeface="Calibri" panose="020F0502020204030204" pitchFamily="34" charset="0"/>
                <a:cs typeface="Calibri" panose="020F0502020204030204" pitchFamily="34" charset="0"/>
              </a:rPr>
              <a:t>steal or misuse sensitive information</a:t>
            </a:r>
            <a:r>
              <a:rPr lang="en-US" sz="2420" dirty="0">
                <a:latin typeface="Calibri" panose="020F0502020204030204" pitchFamily="34" charset="0"/>
                <a:ea typeface="Calibri" panose="020F0502020204030204" pitchFamily="34" charset="0"/>
                <a:cs typeface="Calibri" panose="020F0502020204030204" pitchFamily="34" charset="0"/>
              </a:rPr>
              <a:t>, such as credit card details, passwords, or medical records. For example, if a company’s database is not properly secured, cybercriminals could access customer data and use it for identity theft or fraud.</a:t>
            </a:r>
            <a:endParaRPr lang="en-PK" sz="242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3715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C1455-E2E4-41BC-A76C-A0E81C98928F}"/>
              </a:ext>
            </a:extLst>
          </p:cNvPr>
          <p:cNvSpPr>
            <a:spLocks noGrp="1"/>
          </p:cNvSpPr>
          <p:nvPr>
            <p:ph type="ctrTitle"/>
          </p:nvPr>
        </p:nvSpPr>
        <p:spPr/>
        <p:txBody>
          <a:bodyPr/>
          <a:lstStyle/>
          <a:p>
            <a:r>
              <a:rPr lang="en-US" dirty="0"/>
              <a:t>Privacy &amp; anonymity issues</a:t>
            </a:r>
            <a:endParaRPr lang="en-PK" dirty="0"/>
          </a:p>
        </p:txBody>
      </p:sp>
      <p:sp>
        <p:nvSpPr>
          <p:cNvPr id="5" name="Subtitle 4">
            <a:extLst>
              <a:ext uri="{FF2B5EF4-FFF2-40B4-BE49-F238E27FC236}">
                <a16:creationId xmlns:a16="http://schemas.microsoft.com/office/drawing/2014/main" id="{CEBDE5D5-D50D-4C46-9FEE-32866E98D31D}"/>
              </a:ext>
            </a:extLst>
          </p:cNvPr>
          <p:cNvSpPr>
            <a:spLocks noGrp="1"/>
          </p:cNvSpPr>
          <p:nvPr>
            <p:ph type="subTitle" idx="1"/>
          </p:nvPr>
        </p:nvSpPr>
        <p:spPr/>
        <p:txBody>
          <a:bodyPr/>
          <a:lstStyle/>
          <a:p>
            <a:r>
              <a:rPr lang="en-US" sz="1800" dirty="0">
                <a:effectLst/>
                <a:latin typeface="Times New Roman" panose="02020603050405020304" pitchFamily="18" charset="0"/>
                <a:ea typeface="Times New Roman" panose="02020603050405020304" pitchFamily="18" charset="0"/>
              </a:rPr>
              <a:t>Identify Theft</a:t>
            </a:r>
            <a:endParaRPr lang="en-PK"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Consumer profiling </a:t>
            </a:r>
            <a:endParaRPr lang="en-PK"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Treating consumer data Responsibly</a:t>
            </a:r>
            <a:endParaRPr lang="en-PK"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183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5"/>
          <p:cNvSpPr txBox="1">
            <a:spLocks noGrp="1"/>
          </p:cNvSpPr>
          <p:nvPr>
            <p:ph type="title"/>
          </p:nvPr>
        </p:nvSpPr>
        <p:spPr>
          <a:xfrm>
            <a:off x="1189061" y="1113318"/>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dirty="0">
                <a:latin typeface="Franklin Gothic Medium Cond" panose="020B0606030402020204" pitchFamily="34" charset="0"/>
              </a:rPr>
              <a:t>Key Privacy &amp; anonymity issues</a:t>
            </a:r>
            <a:endParaRPr dirty="0">
              <a:latin typeface="Franklin Gothic Medium Cond" panose="020B0606030402020204" pitchFamily="34" charset="0"/>
            </a:endParaRPr>
          </a:p>
        </p:txBody>
      </p:sp>
      <p:sp>
        <p:nvSpPr>
          <p:cNvPr id="3" name="Content Placeholder 2">
            <a:extLst>
              <a:ext uri="{FF2B5EF4-FFF2-40B4-BE49-F238E27FC236}">
                <a16:creationId xmlns:a16="http://schemas.microsoft.com/office/drawing/2014/main" id="{6AE05EE0-0604-4C97-AE75-3F075BCECDE3}"/>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Privacy and anonymity issues arise when personal information or online identity is exposed, misused, or tracked without consent. These issues involve how data is collected, shared, and protected in digital environments.</a:t>
            </a:r>
            <a:endParaRPr lang="en-PK"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6"/>
          <p:cNvSpPr txBox="1">
            <a:spLocks noGrp="1"/>
          </p:cNvSpPr>
          <p:nvPr>
            <p:ph type="title"/>
          </p:nvPr>
        </p:nvSpPr>
        <p:spPr>
          <a:xfrm>
            <a:off x="1065047" y="1113318"/>
            <a:ext cx="1177042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sz="4800" b="1" dirty="0">
                <a:latin typeface="Franklin Gothic Medium Cond" panose="020B0606030402020204" pitchFamily="34" charset="0"/>
                <a:ea typeface="Calibri" panose="020F0502020204030204" pitchFamily="34" charset="0"/>
                <a:cs typeface="Calibri" panose="020F0502020204030204" pitchFamily="34" charset="0"/>
              </a:rPr>
              <a:t>1. Invisible Information Gathering</a:t>
            </a:r>
            <a:r>
              <a:rPr lang="en-US" sz="4800" dirty="0">
                <a:latin typeface="Franklin Gothic Medium Cond" panose="020B0606030402020204" pitchFamily="34" charset="0"/>
                <a:ea typeface="Calibri" panose="020F0502020204030204" pitchFamily="34" charset="0"/>
                <a:cs typeface="Calibri" panose="020F0502020204030204" pitchFamily="34" charset="0"/>
              </a:rPr>
              <a:t> </a:t>
            </a:r>
            <a:endParaRPr sz="4800" dirty="0">
              <a:latin typeface="Franklin Gothic Medium Cond" panose="020B0606030402020204" pitchFamily="34" charset="0"/>
              <a:ea typeface="Calibri" panose="020F0502020204030204" pitchFamily="34" charset="0"/>
              <a:cs typeface="Calibri" panose="020F0502020204030204" pitchFamily="34" charset="0"/>
            </a:endParaRPr>
          </a:p>
        </p:txBody>
      </p:sp>
      <p:sp>
        <p:nvSpPr>
          <p:cNvPr id="357" name="Google Shape;357;p46"/>
          <p:cNvSpPr txBox="1">
            <a:spLocks noGrp="1"/>
          </p:cNvSpPr>
          <p:nvPr>
            <p:ph idx="1"/>
          </p:nvPr>
        </p:nvSpPr>
        <p:spPr>
          <a:xfrm>
            <a:off x="762000" y="2278806"/>
            <a:ext cx="12477064" cy="4586400"/>
          </a:xfrm>
          <a:prstGeom prst="rect">
            <a:avLst/>
          </a:prstGeom>
          <a:noFill/>
          <a:ln>
            <a:noFill/>
          </a:ln>
        </p:spPr>
        <p:txBody>
          <a:bodyPr spcFirstLastPara="1" wrap="square" lIns="100725" tIns="50350" rIns="100725" bIns="50350" anchor="t" anchorCtr="0">
            <a:noAutofit/>
          </a:bodyPr>
          <a:lstStyle/>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Personal information is sometimes collected without a person’s knowledge.</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The ethical problem is that people cannot give or refuse consent if they don’t know their data is being collected.</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Whether data collection is “invisible” depends on how aware the public is.</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Devices automatically share hidden details like browser type or system information when visiting websites.</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Companies use </a:t>
            </a:r>
            <a:r>
              <a:rPr lang="en-US" sz="2000" b="1" dirty="0">
                <a:latin typeface="Calibri" panose="020F0502020204030204" pitchFamily="34" charset="0"/>
                <a:ea typeface="Calibri" panose="020F0502020204030204" pitchFamily="34" charset="0"/>
                <a:cs typeface="Calibri" panose="020F0502020204030204" pitchFamily="34" charset="0"/>
              </a:rPr>
              <a:t>device fingerprinting</a:t>
            </a:r>
            <a:r>
              <a:rPr lang="en-US" sz="2000" dirty="0">
                <a:latin typeface="Calibri" panose="020F0502020204030204" pitchFamily="34" charset="0"/>
                <a:ea typeface="Calibri" panose="020F0502020204030204" pitchFamily="34" charset="0"/>
                <a:cs typeface="Calibri" panose="020F0502020204030204" pitchFamily="34" charset="0"/>
              </a:rPr>
              <a:t> to track users or prevent fraud, often without them knowing.</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Data is sometimes collected silently for </a:t>
            </a:r>
            <a:r>
              <a:rPr lang="en-US" sz="2000" b="1" dirty="0">
                <a:latin typeface="Calibri" panose="020F0502020204030204" pitchFamily="34" charset="0"/>
                <a:ea typeface="Calibri" panose="020F0502020204030204" pitchFamily="34" charset="0"/>
                <a:cs typeface="Calibri" panose="020F0502020204030204" pitchFamily="34" charset="0"/>
              </a:rPr>
              <a:t>marketing or profiling</a:t>
            </a:r>
            <a:r>
              <a:rPr lang="en-US" sz="2000" dirty="0">
                <a:latin typeface="Calibri" panose="020F0502020204030204" pitchFamily="34" charset="0"/>
                <a:ea typeface="Calibri" panose="020F0502020204030204" pitchFamily="34" charset="0"/>
                <a:cs typeface="Calibri" panose="020F0502020204030204" pitchFamily="34" charset="0"/>
              </a:rPr>
              <a:t> purposes.</a:t>
            </a:r>
          </a:p>
          <a:p>
            <a:pPr marL="514350" indent="-514350">
              <a:buFont typeface="+mj-lt"/>
              <a:buAutoNum type="romanUcPeriod"/>
            </a:pPr>
            <a:r>
              <a:rPr lang="en-US" sz="2000" b="1" dirty="0">
                <a:latin typeface="Calibri" panose="020F0502020204030204" pitchFamily="34" charset="0"/>
                <a:ea typeface="Calibri" panose="020F0502020204030204" pitchFamily="34" charset="0"/>
                <a:cs typeface="Calibri" panose="020F0502020204030204" pitchFamily="34" charset="0"/>
              </a:rPr>
              <a:t>Cookies</a:t>
            </a:r>
            <a:r>
              <a:rPr lang="en-US" sz="2000" dirty="0">
                <a:latin typeface="Calibri" panose="020F0502020204030204" pitchFamily="34" charset="0"/>
                <a:ea typeface="Calibri" panose="020F0502020204030204" pitchFamily="34" charset="0"/>
                <a:cs typeface="Calibri" panose="020F0502020204030204" pitchFamily="34" charset="0"/>
              </a:rPr>
              <a:t> store user activities like viewed items or shopping carts to personalize experiences.</a:t>
            </a:r>
          </a:p>
          <a:p>
            <a:pPr marL="514350" indent="-51435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Some cookies also track users across different websites, though many browsers now block or delete them.</a:t>
            </a:r>
          </a:p>
          <a:p>
            <a:pPr marL="514350" indent="-514350">
              <a:buFont typeface="+mj-lt"/>
              <a:buAutoNum type="romanUcPeriod"/>
            </a:pPr>
            <a:r>
              <a:rPr lang="en-US" sz="2000" b="1" dirty="0">
                <a:latin typeface="Calibri" panose="020F0502020204030204" pitchFamily="34" charset="0"/>
                <a:ea typeface="Calibri" panose="020F0502020204030204" pitchFamily="34" charset="0"/>
                <a:cs typeface="Calibri" panose="020F0502020204030204" pitchFamily="34" charset="0"/>
              </a:rPr>
              <a:t>Examples:</a:t>
            </a:r>
            <a:r>
              <a:rPr lang="en-US" sz="2000" dirty="0">
                <a:latin typeface="Calibri" panose="020F0502020204030204" pitchFamily="34" charset="0"/>
                <a:ea typeface="Calibri" panose="020F0502020204030204" pitchFamily="34" charset="0"/>
                <a:cs typeface="Calibri" panose="020F0502020204030204" pitchFamily="34" charset="0"/>
              </a:rPr>
              <a:t> cartoon character cursors, spyware, and event data recorders in cars.</a:t>
            </a:r>
          </a:p>
          <a:p>
            <a:pPr marL="381000" lvl="0" indent="-342900" algn="l" rtl="0">
              <a:lnSpc>
                <a:spcPct val="90000"/>
              </a:lnSpc>
              <a:spcBef>
                <a:spcPts val="1100"/>
              </a:spcBef>
              <a:spcAft>
                <a:spcPts val="0"/>
              </a:spcAft>
              <a:buSzPct val="50824"/>
              <a:buFont typeface="+mj-lt"/>
              <a:buAutoNum type="romanUcPeriod"/>
            </a:pPr>
            <a:endParaRPr sz="20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1100"/>
              </a:spcBef>
              <a:spcAft>
                <a:spcPts val="0"/>
              </a:spcAft>
              <a:buSzPct val="10000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     </a:t>
            </a:r>
            <a:endParaRPr sz="20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1100"/>
              </a:spcBef>
              <a:spcAft>
                <a:spcPts val="0"/>
              </a:spcAft>
              <a:buSzPct val="10000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	</a:t>
            </a:r>
            <a:endParaRPr sz="20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1100"/>
              </a:spcBef>
              <a:spcAft>
                <a:spcPts val="0"/>
              </a:spcAft>
              <a:buSzPct val="100000"/>
              <a:buFont typeface="+mj-lt"/>
              <a:buAutoNum type="romanUcPeriod"/>
            </a:pPr>
            <a:r>
              <a:rPr lang="en-US" sz="2000" dirty="0">
                <a:latin typeface="Calibri" panose="020F0502020204030204" pitchFamily="34" charset="0"/>
                <a:ea typeface="Calibri" panose="020F0502020204030204" pitchFamily="34" charset="0"/>
                <a:cs typeface="Calibri" panose="020F0502020204030204" pitchFamily="34" charset="0"/>
              </a:rPr>
              <a:t>          </a:t>
            </a:r>
            <a:endParaRPr sz="2000"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lnSpc>
                <a:spcPct val="90000"/>
              </a:lnSpc>
              <a:spcBef>
                <a:spcPts val="1100"/>
              </a:spcBef>
              <a:spcAft>
                <a:spcPts val="0"/>
              </a:spcAft>
              <a:buSzPct val="100000"/>
              <a:buFont typeface="+mj-lt"/>
              <a:buAutoNum type="romanUcPeriod"/>
            </a:pPr>
            <a:endParaRPr sz="2000" dirty="0">
              <a:latin typeface="Calibri" panose="020F0502020204030204" pitchFamily="34" charset="0"/>
              <a:ea typeface="Calibri" panose="020F0502020204030204" pitchFamily="34" charset="0"/>
              <a:cs typeface="Calibri" panose="020F0502020204030204" pitchFamily="34" charset="0"/>
            </a:endParaRPr>
          </a:p>
          <a:p>
            <a:pPr marL="628650" lvl="0" indent="-514350" algn="l" rtl="0">
              <a:spcBef>
                <a:spcPts val="1100"/>
              </a:spcBef>
              <a:spcAft>
                <a:spcPts val="0"/>
              </a:spcAft>
              <a:buSzPct val="100857"/>
              <a:buFont typeface="+mj-lt"/>
              <a:buAutoNum type="romanUcPeriod"/>
            </a:pP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9"/>
          <p:cNvSpPr txBox="1">
            <a:spLocks noGrp="1"/>
          </p:cNvSpPr>
          <p:nvPr>
            <p:ph type="title"/>
          </p:nvPr>
        </p:nvSpPr>
        <p:spPr>
          <a:xfrm>
            <a:off x="912647" y="1065940"/>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b="1" dirty="0">
                <a:latin typeface="Franklin Gothic Medium Cond" panose="020B0606030402020204" pitchFamily="34" charset="0"/>
              </a:rPr>
              <a:t>2. Secondary use</a:t>
            </a:r>
            <a:r>
              <a:rPr lang="en-US" dirty="0">
                <a:latin typeface="Franklin Gothic Medium Cond" panose="020B0606030402020204" pitchFamily="34" charset="0"/>
              </a:rPr>
              <a:t> </a:t>
            </a:r>
            <a:endParaRPr dirty="0">
              <a:latin typeface="Franklin Gothic Medium Cond" panose="020B0606030402020204" pitchFamily="34" charset="0"/>
            </a:endParaRPr>
          </a:p>
        </p:txBody>
      </p:sp>
      <p:sp>
        <p:nvSpPr>
          <p:cNvPr id="377" name="Google Shape;377;p49"/>
          <p:cNvSpPr txBox="1">
            <a:spLocks noGrp="1"/>
          </p:cNvSpPr>
          <p:nvPr>
            <p:ph idx="1"/>
          </p:nvPr>
        </p:nvSpPr>
        <p:spPr>
          <a:xfrm>
            <a:off x="611039" y="2621140"/>
            <a:ext cx="10823400" cy="4586400"/>
          </a:xfrm>
          <a:prstGeom prst="rect">
            <a:avLst/>
          </a:prstGeom>
          <a:noFill/>
          <a:ln>
            <a:noFill/>
          </a:ln>
        </p:spPr>
        <p:txBody>
          <a:bodyPr spcFirstLastPara="1" wrap="square" lIns="100725" tIns="50350" rIns="100725" bIns="50350" anchor="t" anchorCtr="0">
            <a:normAutofit/>
          </a:bodyPr>
          <a:lstStyle/>
          <a:p>
            <a:pPr marL="82550" lvl="0" indent="0" rtl="0">
              <a:lnSpc>
                <a:spcPct val="150000"/>
              </a:lnSpc>
              <a:spcBef>
                <a:spcPts val="1200"/>
              </a:spcBef>
              <a:spcAft>
                <a:spcPts val="0"/>
              </a:spcAft>
              <a:buClr>
                <a:schemeClr val="dk1"/>
              </a:buClr>
              <a:buSzPts val="2300"/>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Definition: Using personal data for purposes other than originally intended.</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82550" lvl="0" indent="0" rtl="0">
              <a:lnSpc>
                <a:spcPct val="100000"/>
              </a:lnSpc>
              <a:spcBef>
                <a:spcPts val="0"/>
              </a:spcBef>
              <a:spcAft>
                <a:spcPts val="0"/>
              </a:spcAft>
              <a:buClr>
                <a:schemeClr val="dk1"/>
              </a:buClr>
              <a:buSzPts val="2300"/>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Example: </a:t>
            </a:r>
          </a:p>
          <a:p>
            <a:pPr marL="82550" lvl="0" indent="0" rtl="0">
              <a:lnSpc>
                <a:spcPct val="100000"/>
              </a:lnSpc>
              <a:spcBef>
                <a:spcPts val="0"/>
              </a:spcBef>
              <a:spcAft>
                <a:spcPts val="0"/>
              </a:spcAft>
              <a:buClr>
                <a:schemeClr val="dk1"/>
              </a:buClr>
              <a:buSzPts val="2300"/>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Selling user information to marketers or third-party businesses without consent.</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br>
            <a:endParaRPr sz="2400" dirty="0">
              <a:latin typeface="Calibri" panose="020F0502020204030204" pitchFamily="34" charset="0"/>
              <a:ea typeface="Calibri" panose="020F0502020204030204" pitchFamily="34" charset="0"/>
              <a:cs typeface="Calibri" panose="020F0502020204030204" pitchFamily="34" charset="0"/>
            </a:endParaRPr>
          </a:p>
          <a:p>
            <a:pPr marL="381000" lvl="0" indent="-152400" algn="l" rtl="0">
              <a:lnSpc>
                <a:spcPct val="90000"/>
              </a:lnSpc>
              <a:spcBef>
                <a:spcPts val="1200"/>
              </a:spcBef>
              <a:spcAft>
                <a:spcPts val="0"/>
              </a:spcAft>
              <a:buSzPts val="3500"/>
              <a:buNone/>
            </a:pPr>
            <a:endParaRPr sz="2400" dirty="0">
              <a:latin typeface="Calibri" panose="020F0502020204030204" pitchFamily="34" charset="0"/>
              <a:ea typeface="Calibri" panose="020F0502020204030204" pitchFamily="34" charset="0"/>
              <a:cs typeface="Calibri" panose="020F0502020204030204" pitchFamily="34" charset="0"/>
            </a:endParaRPr>
          </a:p>
          <a:p>
            <a:pPr marL="381000" lvl="0" indent="-254000" algn="l" rtl="0">
              <a:lnSpc>
                <a:spcPct val="90000"/>
              </a:lnSpc>
              <a:spcBef>
                <a:spcPts val="110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a:p>
            <a:pPr marL="381000" lvl="0" indent="-254000" algn="l" rtl="0">
              <a:spcBef>
                <a:spcPts val="110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2"/>
          <p:cNvSpPr txBox="1">
            <a:spLocks noGrp="1"/>
          </p:cNvSpPr>
          <p:nvPr>
            <p:ph type="title"/>
          </p:nvPr>
        </p:nvSpPr>
        <p:spPr>
          <a:xfrm>
            <a:off x="963447" y="910118"/>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b="1" dirty="0">
                <a:latin typeface="Franklin Gothic Medium Cond" panose="020B0606030402020204" pitchFamily="34" charset="0"/>
              </a:rPr>
              <a:t>3. Identity Theft</a:t>
            </a:r>
            <a:endParaRPr b="1" dirty="0">
              <a:latin typeface="Franklin Gothic Medium Cond" panose="020B0606030402020204" pitchFamily="34" charset="0"/>
            </a:endParaRPr>
          </a:p>
        </p:txBody>
      </p:sp>
      <p:sp>
        <p:nvSpPr>
          <p:cNvPr id="395" name="Google Shape;395;p52"/>
          <p:cNvSpPr txBox="1">
            <a:spLocks noGrp="1"/>
          </p:cNvSpPr>
          <p:nvPr>
            <p:ph idx="1"/>
          </p:nvPr>
        </p:nvSpPr>
        <p:spPr>
          <a:xfrm>
            <a:off x="520171" y="2193675"/>
            <a:ext cx="10965300" cy="5229000"/>
          </a:xfrm>
          <a:prstGeom prst="rect">
            <a:avLst/>
          </a:prstGeom>
          <a:noFill/>
          <a:ln>
            <a:noFill/>
          </a:ln>
        </p:spPr>
        <p:txBody>
          <a:bodyPr spcFirstLastPara="1" wrap="square" lIns="100725" tIns="50350" rIns="100725" bIns="50350" anchor="t" anchorCtr="0">
            <a:normAutofit lnSpcReduction="10000"/>
          </a:bodyPr>
          <a:lstStyle/>
          <a:p>
            <a:pPr marL="9525" lvl="0" indent="0" algn="l" rtl="0">
              <a:spcBef>
                <a:spcPts val="0"/>
              </a:spcBef>
              <a:spcAft>
                <a:spcPts val="0"/>
              </a:spcAft>
              <a:buSzPct val="100857"/>
              <a:buNone/>
            </a:pPr>
            <a:r>
              <a:rPr lang="en-US" dirty="0">
                <a:latin typeface="Calibri" panose="020F0502020204030204" pitchFamily="34" charset="0"/>
                <a:ea typeface="Calibri" panose="020F0502020204030204" pitchFamily="34" charset="0"/>
                <a:cs typeface="Calibri" panose="020F0502020204030204" pitchFamily="34" charset="0"/>
                <a:sym typeface="Times New Roman"/>
              </a:rPr>
              <a:t>Theft of key pieces of personal information to impersonate a person, including:</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Name</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Address</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Date of birth</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Social Security number</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Passport number</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Driver’s license number</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Mother’s maiden name</a:t>
            </a:r>
            <a:endParaRPr dirty="0">
              <a:latin typeface="Calibri" panose="020F0502020204030204" pitchFamily="34" charset="0"/>
              <a:ea typeface="Calibri" panose="020F0502020204030204" pitchFamily="34" charset="0"/>
              <a:cs typeface="Calibri" panose="020F0502020204030204" pitchFamily="34" charset="0"/>
            </a:endParaRPr>
          </a:p>
          <a:p>
            <a:pPr marL="9525" lvl="0" indent="0" algn="l" rtl="0">
              <a:spcBef>
                <a:spcPts val="1100"/>
              </a:spcBef>
              <a:spcAft>
                <a:spcPts val="0"/>
              </a:spcAft>
              <a:buSzPct val="100857"/>
              <a:buNone/>
            </a:pPr>
            <a:r>
              <a:rPr lang="en-US" dirty="0">
                <a:latin typeface="Calibri" panose="020F0502020204030204" pitchFamily="34" charset="0"/>
                <a:ea typeface="Calibri" panose="020F0502020204030204" pitchFamily="34" charset="0"/>
                <a:cs typeface="Calibri" panose="020F0502020204030204" pitchFamily="34" charset="0"/>
                <a:sym typeface="Times New Roman"/>
              </a:rPr>
              <a:t>Four approaches used by identity thieves</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Create a data breach (caused by hacking, theft.)</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Purchase personal data</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Use phishing to entice users to give up data</a:t>
            </a:r>
            <a:endParaRPr dirty="0">
              <a:latin typeface="Calibri" panose="020F0502020204030204" pitchFamily="34" charset="0"/>
              <a:ea typeface="Calibri" panose="020F0502020204030204" pitchFamily="34" charset="0"/>
              <a:cs typeface="Calibri" panose="020F0502020204030204" pitchFamily="34" charset="0"/>
            </a:endParaRPr>
          </a:p>
          <a:p>
            <a:pPr marL="846773" lvl="1" indent="-342900" algn="l" rtl="0">
              <a:spcBef>
                <a:spcPts val="1100"/>
              </a:spcBef>
              <a:spcAft>
                <a:spcPts val="0"/>
              </a:spcAft>
              <a:buSzPct val="102098"/>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sym typeface="Times New Roman"/>
              </a:rPr>
              <a:t>Install spyware to capture keystrokes of victims</a:t>
            </a:r>
            <a:endParaRPr dirty="0">
              <a:latin typeface="Calibri" panose="020F0502020204030204" pitchFamily="34" charset="0"/>
              <a:ea typeface="Calibri" panose="020F0502020204030204" pitchFamily="34" charset="0"/>
              <a:cs typeface="Calibri" panose="020F0502020204030204" pitchFamily="34" charset="0"/>
            </a:endParaRPr>
          </a:p>
          <a:p>
            <a:pPr marL="812800" lvl="1" indent="-203200" algn="l" rtl="0">
              <a:spcBef>
                <a:spcPts val="1100"/>
              </a:spcBef>
              <a:spcAft>
                <a:spcPts val="0"/>
              </a:spcAft>
              <a:buSzPct val="102098"/>
              <a:buNone/>
            </a:pPr>
            <a:endParaRPr dirty="0">
              <a:latin typeface="Calibri" panose="020F0502020204030204" pitchFamily="34" charset="0"/>
              <a:ea typeface="Calibri" panose="020F0502020204030204" pitchFamily="34" charset="0"/>
              <a:cs typeface="Calibri" panose="020F0502020204030204" pitchFamily="34" charset="0"/>
              <a:sym typeface="Times New Roman"/>
            </a:endParaRPr>
          </a:p>
          <a:p>
            <a:pPr marL="381000" lvl="0" indent="-254000" algn="l" rtl="0">
              <a:spcBef>
                <a:spcPts val="1100"/>
              </a:spcBef>
              <a:spcAft>
                <a:spcPts val="0"/>
              </a:spcAft>
              <a:buSzPct val="100857"/>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3</a:t>
            </a:r>
            <a:endParaRPr sz="2010" b="0" i="0" u="none" strike="noStrike" cap="none">
              <a:solidFill>
                <a:schemeClr val="dk1"/>
              </a:solidFill>
              <a:latin typeface="Arial"/>
              <a:ea typeface="Arial"/>
              <a:cs typeface="Arial"/>
              <a:sym typeface="Arial"/>
            </a:endParaRPr>
          </a:p>
        </p:txBody>
      </p:sp>
      <p:sp>
        <p:nvSpPr>
          <p:cNvPr id="184" name="Google Shape;184;p21"/>
          <p:cNvSpPr txBox="1">
            <a:spLocks noGrp="1"/>
          </p:cNvSpPr>
          <p:nvPr>
            <p:ph type="title"/>
          </p:nvPr>
        </p:nvSpPr>
        <p:spPr>
          <a:xfrm>
            <a:off x="1873780" y="931466"/>
            <a:ext cx="10439400" cy="863094"/>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IT-configured</a:t>
            </a:r>
            <a:r>
              <a:rPr lang="en-US" dirty="0">
                <a:latin typeface="Times New Roman"/>
                <a:ea typeface="Times New Roman"/>
                <a:cs typeface="Times New Roman"/>
                <a:sym typeface="Times New Roman"/>
              </a:rPr>
              <a:t> </a:t>
            </a:r>
            <a:r>
              <a:rPr lang="en-US" dirty="0"/>
              <a:t>societies</a:t>
            </a:r>
            <a:endParaRPr dirty="0"/>
          </a:p>
        </p:txBody>
      </p:sp>
      <p:sp>
        <p:nvSpPr>
          <p:cNvPr id="185" name="Google Shape;185;p21"/>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186" name="Google Shape;186;p21"/>
          <p:cNvSpPr txBox="1"/>
          <p:nvPr/>
        </p:nvSpPr>
        <p:spPr>
          <a:xfrm>
            <a:off x="1074773" y="2759441"/>
            <a:ext cx="11709893" cy="2904589"/>
          </a:xfrm>
          <a:prstGeom prst="rect">
            <a:avLst/>
          </a:prstGeom>
          <a:noFill/>
          <a:ln>
            <a:noFill/>
          </a:ln>
        </p:spPr>
        <p:txBody>
          <a:bodyPr spcFirstLastPara="1" wrap="square" lIns="0" tIns="15950" rIns="0" bIns="0" anchor="t" anchorCtr="0">
            <a:spAutoFit/>
          </a:bodyPr>
          <a:lstStyle/>
          <a:p>
            <a:pPr marL="493768" marR="6381" lvl="0" indent="-478612" algn="l" rtl="0">
              <a:lnSpc>
                <a:spcPct val="110000"/>
              </a:lnSpc>
              <a:spcBef>
                <a:spcPts val="0"/>
              </a:spcBef>
              <a:spcAft>
                <a:spcPts val="0"/>
              </a:spcAft>
              <a:buClr>
                <a:srgbClr val="003E6D"/>
              </a:buClr>
              <a:buSzPts val="2512"/>
              <a:buFont typeface="Noto Sans Symbols"/>
              <a:buChar char="▪"/>
            </a:pPr>
            <a:r>
              <a:rPr lang="en-US" sz="2400" b="1" i="0" u="none" strike="noStrike" cap="none"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Verdana"/>
              </a:rPr>
              <a:t>Definition: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term</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‘information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society’</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often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used</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refer</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societies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which</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critical</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part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of</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infrastructure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through</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which</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economic</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political</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and</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cultural</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life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constituted</a:t>
            </a:r>
            <a:endParaRPr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endParaRPr>
          </a:p>
          <a:p>
            <a:pPr marL="493768" marR="0" lvl="0" indent="-477815" algn="l" rtl="0">
              <a:spcBef>
                <a:spcPts val="1507"/>
              </a:spcBef>
              <a:spcAft>
                <a:spcPts val="0"/>
              </a:spcAft>
              <a:buClr>
                <a:srgbClr val="003E6D"/>
              </a:buClr>
              <a:buSzPts val="2512"/>
              <a:buFont typeface="Noto Sans Symbols"/>
              <a:buChar char="▪"/>
            </a:pPr>
            <a:r>
              <a:rPr lang="en-US" sz="240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Example: </a:t>
            </a:r>
            <a:r>
              <a:rPr lang="en-US" sz="2400" dirty="0">
                <a:latin typeface="Calibri" panose="020F0502020204030204" pitchFamily="34" charset="0"/>
                <a:ea typeface="Calibri" panose="020F0502020204030204" pitchFamily="34" charset="0"/>
                <a:cs typeface="Calibri" panose="020F0502020204030204" pitchFamily="34" charset="0"/>
              </a:rPr>
              <a:t>Modern Japan is often considered an </a:t>
            </a:r>
            <a:r>
              <a:rPr lang="en-US" sz="2400" i="1" dirty="0">
                <a:latin typeface="Calibri" panose="020F0502020204030204" pitchFamily="34" charset="0"/>
                <a:ea typeface="Calibri" panose="020F0502020204030204" pitchFamily="34" charset="0"/>
                <a:cs typeface="Calibri" panose="020F0502020204030204" pitchFamily="34" charset="0"/>
              </a:rPr>
              <a:t>information society</a:t>
            </a:r>
            <a:r>
              <a:rPr lang="en-US" sz="2400" dirty="0">
                <a:latin typeface="Calibri" panose="020F0502020204030204" pitchFamily="34" charset="0"/>
                <a:ea typeface="Calibri" panose="020F0502020204030204" pitchFamily="34" charset="0"/>
                <a:cs typeface="Calibri" panose="020F0502020204030204" pitchFamily="34" charset="0"/>
              </a:rPr>
              <a:t> because its economy, government, and daily life depend heavily on information technology. For example, people use digital payment systems for shopping, online platforms for education, and e-government services for public administration</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959821" y="772608"/>
            <a:ext cx="10818900" cy="1555200"/>
          </a:xfrm>
          <a:prstGeom prst="rect">
            <a:avLst/>
          </a:prstGeom>
          <a:noFill/>
          <a:ln>
            <a:noFill/>
          </a:ln>
        </p:spPr>
        <p:txBody>
          <a:bodyPr spcFirstLastPara="1" wrap="square" lIns="100725" tIns="50350" rIns="100725" bIns="50350" anchor="t" anchorCtr="0">
            <a:normAutofit/>
          </a:bodyPr>
          <a:lstStyle/>
          <a:p>
            <a:pPr marL="0" lvl="0" indent="0" algn="l" rtl="0">
              <a:lnSpc>
                <a:spcPct val="115000"/>
              </a:lnSpc>
              <a:spcBef>
                <a:spcPts val="1400"/>
              </a:spcBef>
              <a:spcAft>
                <a:spcPts val="400"/>
              </a:spcAft>
              <a:buClr>
                <a:schemeClr val="dk1"/>
              </a:buClr>
              <a:buSzPts val="1100"/>
              <a:buFont typeface="Arial"/>
              <a:buNone/>
            </a:pPr>
            <a:r>
              <a:rPr lang="en-US" sz="3600" b="1" dirty="0">
                <a:solidFill>
                  <a:schemeClr val="dk1"/>
                </a:solidFill>
                <a:latin typeface="Franklin Gothic Medium Cond" panose="020B0606030402020204" pitchFamily="34" charset="0"/>
              </a:rPr>
              <a:t>4. Consumer Profiling</a:t>
            </a:r>
            <a:endParaRPr sz="3600" b="1" dirty="0">
              <a:solidFill>
                <a:schemeClr val="dk1"/>
              </a:solidFill>
              <a:latin typeface="Franklin Gothic Medium Cond" panose="020B0606030402020204" pitchFamily="34" charset="0"/>
            </a:endParaRPr>
          </a:p>
        </p:txBody>
      </p:sp>
      <p:sp>
        <p:nvSpPr>
          <p:cNvPr id="401" name="Google Shape;401;p53"/>
          <p:cNvSpPr txBox="1">
            <a:spLocks noGrp="1"/>
          </p:cNvSpPr>
          <p:nvPr>
            <p:ph idx="1"/>
          </p:nvPr>
        </p:nvSpPr>
        <p:spPr>
          <a:xfrm>
            <a:off x="813421" y="1838074"/>
            <a:ext cx="10965300" cy="5229000"/>
          </a:xfrm>
          <a:prstGeom prst="rect">
            <a:avLst/>
          </a:prstGeom>
          <a:noFill/>
          <a:ln>
            <a:noFill/>
          </a:ln>
        </p:spPr>
        <p:txBody>
          <a:bodyPr spcFirstLastPara="1" wrap="square" lIns="100725" tIns="50350" rIns="100725" bIns="50350" anchor="t" anchorCtr="0">
            <a:normAutofit/>
          </a:bodyPr>
          <a:lstStyle/>
          <a:p>
            <a:pPr marL="0" lvl="0" indent="0" algn="l" rtl="0">
              <a:lnSpc>
                <a:spcPct val="115000"/>
              </a:lnSpc>
              <a:spcBef>
                <a:spcPts val="1200"/>
              </a:spcBef>
              <a:spcAft>
                <a:spcPts val="0"/>
              </a:spcAft>
              <a:buNone/>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The process of collecting and analyzing consumer data to predict behavior, preferences, and interests.</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lnSpc>
                <a:spcPct val="115000"/>
              </a:lnSpc>
              <a:spcBef>
                <a:spcPts val="1200"/>
              </a:spcBef>
              <a:spcAft>
                <a:spcPts val="0"/>
              </a:spcAft>
              <a:buNone/>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Key Points:</a:t>
            </a:r>
            <a:endParaRPr sz="2400" b="1"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419100" indent="-342900">
              <a:lnSpc>
                <a:spcPct val="115000"/>
              </a:lnSpc>
              <a:spcBef>
                <a:spcPts val="1200"/>
              </a:spcBef>
              <a:spcAft>
                <a:spcPts val="0"/>
              </a:spcAft>
              <a:buClr>
                <a:schemeClr val="dk1"/>
              </a:buClr>
              <a:buSzPts val="2400"/>
              <a:buFont typeface="Wingdings" panose="05000000000000000000" pitchFamily="2" charset="2"/>
              <a:buChar char="Ø"/>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Companies track online activity to understand habits and choices.</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419100" indent="-342900">
              <a:lnSpc>
                <a:spcPct val="115000"/>
              </a:lnSpc>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Data is used to target ads and personalize experiences.</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419100" indent="-342900">
              <a:lnSpc>
                <a:spcPct val="115000"/>
              </a:lnSpc>
              <a:spcBef>
                <a:spcPts val="0"/>
              </a:spcBef>
              <a:spcAft>
                <a:spcPts val="0"/>
              </a:spcAft>
              <a:buClr>
                <a:schemeClr val="dk1"/>
              </a:buClr>
              <a:buSzPts val="2400"/>
              <a:buFont typeface="Wingdings" panose="05000000000000000000" pitchFamily="2" charset="2"/>
              <a:buChar char="Ø"/>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Can lead to bias, manipulation, or privacy loss.</a:t>
            </a: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endParaRPr>
          </a:p>
          <a:p>
            <a:pPr marL="812800" lvl="1" indent="-203200" algn="l" rtl="0">
              <a:spcBef>
                <a:spcPts val="1200"/>
              </a:spcBef>
              <a:spcAft>
                <a:spcPts val="0"/>
              </a:spcAft>
              <a:buSzPts val="1800"/>
              <a:buNone/>
            </a:pP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381000" lvl="0" indent="-254000" algn="l" rtl="0">
              <a:spcBef>
                <a:spcPts val="1100"/>
              </a:spcBef>
              <a:spcAft>
                <a:spcPts val="0"/>
              </a:spcAft>
              <a:buSzPts val="200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ts val="400"/>
              </a:spcAft>
              <a:buNone/>
            </a:pPr>
            <a:r>
              <a:rPr lang="en-US" sz="5400" dirty="0">
                <a:solidFill>
                  <a:schemeClr val="dk1"/>
                </a:solidFill>
              </a:rPr>
              <a:t>Treating Consumer Data Responsibly</a:t>
            </a:r>
            <a:endParaRPr sz="5400" dirty="0"/>
          </a:p>
        </p:txBody>
      </p:sp>
      <p:sp>
        <p:nvSpPr>
          <p:cNvPr id="414" name="Google Shape;414;p55"/>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81000" algn="l" rtl="0">
              <a:lnSpc>
                <a:spcPct val="115000"/>
              </a:lnSpc>
              <a:spcBef>
                <a:spcPts val="1200"/>
              </a:spcBef>
              <a:spcAft>
                <a:spcPts val="0"/>
              </a:spcAft>
              <a:buClr>
                <a:schemeClr val="dk1"/>
              </a:buClr>
              <a:buSzPts val="2400"/>
              <a:buFont typeface="Wingdings" panose="05000000000000000000" pitchFamily="2" charset="2"/>
              <a:buChar char="Ø"/>
            </a:pPr>
            <a:r>
              <a:rPr lang="en-US" sz="2400" dirty="0">
                <a:solidFill>
                  <a:schemeClr val="dk1"/>
                </a:solidFill>
              </a:rPr>
              <a:t>Collect only necessary data and use it with consent.</a:t>
            </a:r>
            <a:br>
              <a:rPr lang="en-US" sz="2400" dirty="0">
                <a:solidFill>
                  <a:schemeClr val="dk1"/>
                </a:solidFill>
              </a:rPr>
            </a:br>
            <a:endParaRPr sz="2400" dirty="0">
              <a:solidFill>
                <a:schemeClr val="dk1"/>
              </a:solidFill>
            </a:endParaRPr>
          </a:p>
          <a:p>
            <a:pPr marL="457200" lvl="0" indent="-381000" algn="l" rtl="0">
              <a:lnSpc>
                <a:spcPct val="115000"/>
              </a:lnSpc>
              <a:spcBef>
                <a:spcPts val="0"/>
              </a:spcBef>
              <a:spcAft>
                <a:spcPts val="0"/>
              </a:spcAft>
              <a:buClr>
                <a:schemeClr val="dk1"/>
              </a:buClr>
              <a:buSzPts val="2400"/>
              <a:buFont typeface="Wingdings" panose="05000000000000000000" pitchFamily="2" charset="2"/>
              <a:buChar char="Ø"/>
            </a:pPr>
            <a:r>
              <a:rPr lang="en-US" sz="2400" dirty="0">
                <a:solidFill>
                  <a:schemeClr val="dk1"/>
                </a:solidFill>
              </a:rPr>
              <a:t>Protect personal information from misuse or leaks.</a:t>
            </a:r>
            <a:br>
              <a:rPr lang="en-US" sz="2400" dirty="0">
                <a:solidFill>
                  <a:schemeClr val="dk1"/>
                </a:solidFill>
              </a:rPr>
            </a:br>
            <a:endParaRPr sz="2400" dirty="0">
              <a:solidFill>
                <a:schemeClr val="dk1"/>
              </a:solidFill>
            </a:endParaRPr>
          </a:p>
          <a:p>
            <a:pPr marL="457200" lvl="0" indent="-381000" algn="l" rtl="0">
              <a:lnSpc>
                <a:spcPct val="115000"/>
              </a:lnSpc>
              <a:spcBef>
                <a:spcPts val="0"/>
              </a:spcBef>
              <a:spcAft>
                <a:spcPts val="0"/>
              </a:spcAft>
              <a:buClr>
                <a:schemeClr val="dk1"/>
              </a:buClr>
              <a:buSzPts val="2400"/>
              <a:buFont typeface="Wingdings" panose="05000000000000000000" pitchFamily="2" charset="2"/>
              <a:buChar char="Ø"/>
            </a:pPr>
            <a:r>
              <a:rPr lang="en-US" sz="2400" dirty="0">
                <a:solidFill>
                  <a:schemeClr val="dk1"/>
                </a:solidFill>
              </a:rPr>
              <a:t>Be transparent about data storage, sharing, and purpose.</a:t>
            </a:r>
            <a:br>
              <a:rPr lang="en-US" sz="2400" dirty="0">
                <a:solidFill>
                  <a:schemeClr val="dk1"/>
                </a:solidFill>
              </a:rPr>
            </a:br>
            <a:endParaRPr sz="2400" dirty="0">
              <a:solidFill>
                <a:schemeClr val="dk1"/>
              </a:solidFill>
            </a:endParaRPr>
          </a:p>
          <a:p>
            <a:pPr marL="457200" lvl="0" indent="-381000" algn="l" rtl="0">
              <a:lnSpc>
                <a:spcPct val="115000"/>
              </a:lnSpc>
              <a:spcBef>
                <a:spcPts val="0"/>
              </a:spcBef>
              <a:spcAft>
                <a:spcPts val="0"/>
              </a:spcAft>
              <a:buClr>
                <a:schemeClr val="dk1"/>
              </a:buClr>
              <a:buSzPts val="2400"/>
              <a:buFont typeface="Wingdings" panose="05000000000000000000" pitchFamily="2" charset="2"/>
              <a:buChar char="Ø"/>
            </a:pPr>
            <a:r>
              <a:rPr lang="en-US" sz="2400" dirty="0">
                <a:solidFill>
                  <a:schemeClr val="dk1"/>
                </a:solidFill>
              </a:rPr>
              <a:t>Respect user privacy and follow data protection laws.</a:t>
            </a:r>
            <a:endParaRPr sz="2400" dirty="0">
              <a:solidFill>
                <a:schemeClr val="dk1"/>
              </a:solidFill>
            </a:endParaRPr>
          </a:p>
          <a:p>
            <a:pPr marL="0" lvl="0" indent="0" algn="l" rtl="0">
              <a:spcBef>
                <a:spcPts val="12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1132781" y="1035156"/>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SzPts val="2000"/>
              <a:buNone/>
            </a:pPr>
            <a:r>
              <a:rPr lang="en-US" sz="4000" b="1" dirty="0">
                <a:latin typeface="Franklin Gothic Medium Cond" panose="020B0606030402020204" pitchFamily="34" charset="0"/>
                <a:ea typeface="Calibri" panose="020F0502020204030204" pitchFamily="34" charset="0"/>
                <a:cs typeface="Calibri" panose="020F0502020204030204" pitchFamily="34" charset="0"/>
                <a:sym typeface="Times New Roman"/>
              </a:rPr>
              <a:t>Principles for Data Collection and Use:</a:t>
            </a:r>
            <a:endParaRPr lang="en-US" sz="4000" b="1" dirty="0">
              <a:latin typeface="Franklin Gothic Medium Cond" panose="020B0606030402020204" pitchFamily="34" charset="0"/>
              <a:ea typeface="Calibri" panose="020F0502020204030204" pitchFamily="34" charset="0"/>
              <a:cs typeface="Calibri" panose="020F0502020204030204" pitchFamily="34" charset="0"/>
            </a:endParaRPr>
          </a:p>
        </p:txBody>
      </p:sp>
      <p:sp>
        <p:nvSpPr>
          <p:cNvPr id="407" name="Google Shape;407;p54"/>
          <p:cNvSpPr txBox="1">
            <a:spLocks noGrp="1"/>
          </p:cNvSpPr>
          <p:nvPr>
            <p:ph idx="1"/>
          </p:nvPr>
        </p:nvSpPr>
        <p:spPr>
          <a:xfrm>
            <a:off x="958939" y="2421023"/>
            <a:ext cx="10823400" cy="4586400"/>
          </a:xfrm>
          <a:prstGeom prst="rect">
            <a:avLst/>
          </a:prstGeom>
          <a:noFill/>
          <a:ln>
            <a:noFill/>
          </a:ln>
        </p:spPr>
        <p:txBody>
          <a:bodyPr spcFirstLastPara="1" wrap="square" lIns="100725" tIns="50350" rIns="100725" bIns="50350" anchor="t" anchorCtr="0">
            <a:normAutofit/>
          </a:bodyPr>
          <a:lstStyle/>
          <a:p>
            <a:pPr marL="514350" lvl="0" indent="-514350" algn="l" rtl="0">
              <a:spcBef>
                <a:spcPts val="1100"/>
              </a:spcBef>
              <a:spcAft>
                <a:spcPts val="0"/>
              </a:spcAft>
              <a:buSzPts val="2000"/>
              <a:buFont typeface="+mj-lt"/>
              <a:buAutoNum type="romanUcPeriod"/>
            </a:pPr>
            <a:r>
              <a:rPr lang="en-US" dirty="0">
                <a:latin typeface="Times New Roman"/>
                <a:ea typeface="Times New Roman"/>
                <a:cs typeface="Times New Roman"/>
                <a:sym typeface="Times New Roman"/>
              </a:rPr>
              <a:t>Informed consent</a:t>
            </a:r>
          </a:p>
          <a:p>
            <a:pPr marL="514350" lvl="0" indent="-514350" algn="l" rtl="0">
              <a:spcBef>
                <a:spcPts val="1100"/>
              </a:spcBef>
              <a:spcAft>
                <a:spcPts val="0"/>
              </a:spcAft>
              <a:buSzPts val="2000"/>
              <a:buFont typeface="+mj-lt"/>
              <a:buAutoNum type="romanUcPeriod"/>
            </a:pPr>
            <a:r>
              <a:rPr lang="en-US" dirty="0">
                <a:latin typeface="Times New Roman"/>
                <a:ea typeface="Times New Roman"/>
                <a:cs typeface="Times New Roman"/>
                <a:sym typeface="Times New Roman"/>
              </a:rPr>
              <a:t>Opt-in and opt-out policies</a:t>
            </a:r>
            <a:endParaRPr dirty="0"/>
          </a:p>
          <a:p>
            <a:pPr marL="514350" lvl="0" indent="-514350" algn="l" rtl="0">
              <a:spcBef>
                <a:spcPts val="1100"/>
              </a:spcBef>
              <a:spcAft>
                <a:spcPts val="0"/>
              </a:spcAft>
              <a:buSzPts val="2000"/>
              <a:buFont typeface="+mj-lt"/>
              <a:buAutoNum type="romanUcPeriod"/>
            </a:pPr>
            <a:r>
              <a:rPr lang="en-US" dirty="0">
                <a:latin typeface="Times New Roman"/>
                <a:ea typeface="Times New Roman"/>
                <a:cs typeface="Times New Roman"/>
                <a:sym typeface="Times New Roman"/>
              </a:rPr>
              <a:t>Fair Information Principles (or Practices)</a:t>
            </a:r>
            <a:endParaRPr dirty="0"/>
          </a:p>
          <a:p>
            <a:pPr marL="381000" lvl="0" indent="-254000" algn="l" rtl="0">
              <a:spcBef>
                <a:spcPts val="1100"/>
              </a:spcBef>
              <a:spcAft>
                <a:spcPts val="0"/>
              </a:spcAft>
              <a:buSzPts val="20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title"/>
          </p:nvPr>
        </p:nvSpPr>
        <p:spPr>
          <a:xfrm>
            <a:off x="1138276" y="1106742"/>
            <a:ext cx="10818900" cy="1555200"/>
          </a:xfrm>
          <a:prstGeom prst="rect">
            <a:avLst/>
          </a:prstGeom>
          <a:noFill/>
          <a:ln>
            <a:noFill/>
          </a:ln>
        </p:spPr>
        <p:txBody>
          <a:bodyPr spcFirstLastPara="1" wrap="square" lIns="100725" tIns="50350" rIns="100725" bIns="50350" anchor="t" anchorCtr="0">
            <a:normAutofit/>
          </a:bodyPr>
          <a:lstStyle/>
          <a:p>
            <a:pPr lvl="0" algn="l" rtl="0">
              <a:spcBef>
                <a:spcPts val="0"/>
              </a:spcBef>
              <a:spcAft>
                <a:spcPts val="0"/>
              </a:spcAft>
              <a:buClr>
                <a:srgbClr val="262626"/>
              </a:buClr>
              <a:buSzPts val="4000"/>
            </a:pPr>
            <a:r>
              <a:rPr lang="en-US" b="1" dirty="0">
                <a:latin typeface="Calibri" panose="020F0502020204030204" pitchFamily="34" charset="0"/>
                <a:ea typeface="Calibri" panose="020F0502020204030204" pitchFamily="34" charset="0"/>
                <a:cs typeface="Calibri" panose="020F0502020204030204" pitchFamily="34" charset="0"/>
              </a:rPr>
              <a:t>1. Informed consent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420" name="Google Shape;420;p56"/>
          <p:cNvSpPr txBox="1">
            <a:spLocks noGrp="1"/>
          </p:cNvSpPr>
          <p:nvPr>
            <p:ph idx="1"/>
          </p:nvPr>
        </p:nvSpPr>
        <p:spPr>
          <a:xfrm>
            <a:off x="1138276" y="2272475"/>
            <a:ext cx="11495700" cy="4586400"/>
          </a:xfrm>
          <a:prstGeom prst="rect">
            <a:avLst/>
          </a:prstGeom>
          <a:noFill/>
          <a:ln>
            <a:noFill/>
          </a:ln>
        </p:spPr>
        <p:txBody>
          <a:bodyPr spcFirstLastPara="1" wrap="square" lIns="100725" tIns="50350" rIns="100725" bIns="50350" anchor="t" anchorCtr="0">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People should be clearly told what data is being collected, why it’s needed, and how it will be used — and they must agree before the collection happens.</a:t>
            </a:r>
          </a:p>
          <a:p>
            <a:r>
              <a:rPr lang="en-US" sz="2400" b="1" dirty="0">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A mobile app asks for permission to access your location and explains why it needs it before you accept.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115847" y="1259442"/>
            <a:ext cx="10818900" cy="1555200"/>
          </a:xfrm>
          <a:prstGeom prst="rect">
            <a:avLst/>
          </a:prstGeom>
          <a:noFill/>
          <a:ln>
            <a:noFill/>
          </a:ln>
        </p:spPr>
        <p:txBody>
          <a:bodyPr spcFirstLastPara="1" wrap="square" lIns="100725" tIns="50350" rIns="100725" bIns="50350" anchor="t" anchorCtr="0">
            <a:normAutofit/>
          </a:bodyPr>
          <a:lstStyle/>
          <a:p>
            <a:pPr lvl="0" algn="l" rtl="0">
              <a:spcBef>
                <a:spcPts val="0"/>
              </a:spcBef>
              <a:spcAft>
                <a:spcPts val="0"/>
              </a:spcAft>
              <a:buClr>
                <a:srgbClr val="262626"/>
              </a:buClr>
              <a:buSzPts val="4000"/>
            </a:pPr>
            <a:r>
              <a:rPr lang="en-US" b="1" dirty="0">
                <a:latin typeface="Calibri" panose="020F0502020204030204" pitchFamily="34" charset="0"/>
                <a:ea typeface="Calibri" panose="020F0502020204030204" pitchFamily="34" charset="0"/>
                <a:cs typeface="Calibri" panose="020F0502020204030204" pitchFamily="34" charset="0"/>
              </a:rPr>
              <a:t>2. </a:t>
            </a:r>
            <a:r>
              <a:rPr lang="en-US" b="1" dirty="0" err="1">
                <a:latin typeface="Calibri" panose="020F0502020204030204" pitchFamily="34" charset="0"/>
                <a:ea typeface="Calibri" panose="020F0502020204030204" pitchFamily="34" charset="0"/>
                <a:cs typeface="Calibri" panose="020F0502020204030204" pitchFamily="34" charset="0"/>
              </a:rPr>
              <a:t>Opt</a:t>
            </a:r>
            <a:r>
              <a:rPr lang="en-US" b="1" dirty="0">
                <a:latin typeface="Calibri" panose="020F0502020204030204" pitchFamily="34" charset="0"/>
                <a:ea typeface="Calibri" panose="020F0502020204030204" pitchFamily="34" charset="0"/>
                <a:cs typeface="Calibri" panose="020F0502020204030204" pitchFamily="34" charset="0"/>
              </a:rPr>
              <a:t> in- opt out policies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521E0EE-4DB0-4E92-AEB2-F36ABF4D4812}"/>
              </a:ext>
            </a:extLst>
          </p:cNvPr>
          <p:cNvSpPr txBox="1"/>
          <p:nvPr/>
        </p:nvSpPr>
        <p:spPr>
          <a:xfrm>
            <a:off x="1115848" y="2492909"/>
            <a:ext cx="11201730" cy="3046988"/>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These policies give users control over whether their personal data can be collected or used.</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Opt-in:</a:t>
            </a:r>
            <a:r>
              <a:rPr lang="en-US" sz="2400" dirty="0">
                <a:latin typeface="Calibri" panose="020F0502020204030204" pitchFamily="34" charset="0"/>
                <a:ea typeface="Calibri" panose="020F0502020204030204" pitchFamily="34" charset="0"/>
                <a:cs typeface="Calibri" panose="020F0502020204030204" pitchFamily="34" charset="0"/>
              </a:rPr>
              <a:t> Users must give permission before their data is collected or shared.</a:t>
            </a:r>
          </a:p>
          <a:p>
            <a:pPr>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Opt-out:</a:t>
            </a:r>
            <a:r>
              <a:rPr lang="en-US" sz="2400" dirty="0">
                <a:latin typeface="Calibri" panose="020F0502020204030204" pitchFamily="34" charset="0"/>
                <a:ea typeface="Calibri" panose="020F0502020204030204" pitchFamily="34" charset="0"/>
                <a:cs typeface="Calibri" panose="020F0502020204030204" pitchFamily="34" charset="0"/>
              </a:rPr>
              <a:t> Data is collected by default, but users can choose to stop or limit it.</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1" dirty="0">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A website asks you to </a:t>
            </a:r>
            <a:r>
              <a:rPr lang="en-US" sz="2400" b="1" dirty="0">
                <a:latin typeface="Calibri" panose="020F0502020204030204" pitchFamily="34" charset="0"/>
                <a:ea typeface="Calibri" panose="020F0502020204030204" pitchFamily="34" charset="0"/>
                <a:cs typeface="Calibri" panose="020F0502020204030204" pitchFamily="34" charset="0"/>
              </a:rPr>
              <a:t>opt-in</a:t>
            </a:r>
            <a:r>
              <a:rPr lang="en-US" sz="2400" dirty="0">
                <a:latin typeface="Calibri" panose="020F0502020204030204" pitchFamily="34" charset="0"/>
                <a:ea typeface="Calibri" panose="020F0502020204030204" pitchFamily="34" charset="0"/>
                <a:cs typeface="Calibri" panose="020F0502020204030204" pitchFamily="34" charset="0"/>
              </a:rPr>
              <a:t> to receive promotional emails, or allows you to </a:t>
            </a:r>
            <a:r>
              <a:rPr lang="en-US" sz="2400" b="1" dirty="0">
                <a:latin typeface="Calibri" panose="020F0502020204030204" pitchFamily="34" charset="0"/>
                <a:ea typeface="Calibri" panose="020F0502020204030204" pitchFamily="34" charset="0"/>
                <a:cs typeface="Calibri" panose="020F0502020204030204" pitchFamily="34" charset="0"/>
              </a:rPr>
              <a:t>opt-out</a:t>
            </a:r>
            <a:r>
              <a:rPr lang="en-US" sz="2400" dirty="0">
                <a:latin typeface="Calibri" panose="020F0502020204030204" pitchFamily="34" charset="0"/>
                <a:ea typeface="Calibri" panose="020F0502020204030204" pitchFamily="34" charset="0"/>
                <a:cs typeface="Calibri" panose="020F0502020204030204" pitchFamily="34" charset="0"/>
              </a:rPr>
              <a:t> later if you no longer want them.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a:xfrm>
            <a:off x="1072433" y="1130252"/>
            <a:ext cx="12091435" cy="1020281"/>
          </a:xfrm>
          <a:prstGeom prst="rect">
            <a:avLst/>
          </a:prstGeom>
          <a:noFill/>
          <a:ln>
            <a:noFill/>
          </a:ln>
        </p:spPr>
        <p:txBody>
          <a:bodyPr spcFirstLastPara="1" wrap="square" lIns="100725" tIns="50350" rIns="100725" bIns="50350" anchor="t" anchorCtr="0">
            <a:normAutofit fontScale="90000"/>
          </a:bodyPr>
          <a:lstStyle/>
          <a:p>
            <a:pPr marL="0" lvl="0" indent="0" algn="l" rtl="0">
              <a:spcBef>
                <a:spcPts val="0"/>
              </a:spcBef>
              <a:spcAft>
                <a:spcPts val="0"/>
              </a:spcAft>
              <a:buClr>
                <a:srgbClr val="262626"/>
              </a:buClr>
              <a:buSzPts val="4000"/>
              <a:buFont typeface="Century Gothic"/>
              <a:buNone/>
            </a:pPr>
            <a:r>
              <a:rPr lang="en-US" sz="4400" b="1" dirty="0">
                <a:latin typeface="Calibri" panose="020F0502020204030204" pitchFamily="34" charset="0"/>
                <a:ea typeface="Calibri" panose="020F0502020204030204" pitchFamily="34" charset="0"/>
                <a:cs typeface="Calibri" panose="020F0502020204030204" pitchFamily="34" charset="0"/>
              </a:rPr>
              <a:t>3. Fair Information Principles (or Practices)</a:t>
            </a:r>
            <a:endParaRPr sz="4400" dirty="0">
              <a:latin typeface="Calibri" panose="020F0502020204030204" pitchFamily="34" charset="0"/>
              <a:ea typeface="Calibri" panose="020F0502020204030204" pitchFamily="34" charset="0"/>
              <a:cs typeface="Calibri" panose="020F0502020204030204" pitchFamily="34" charset="0"/>
            </a:endParaRPr>
          </a:p>
        </p:txBody>
      </p:sp>
      <p:sp>
        <p:nvSpPr>
          <p:cNvPr id="432" name="Google Shape;432;p58"/>
          <p:cNvSpPr txBox="1">
            <a:spLocks noGrp="1"/>
          </p:cNvSpPr>
          <p:nvPr>
            <p:ph idx="1"/>
          </p:nvPr>
        </p:nvSpPr>
        <p:spPr>
          <a:xfrm>
            <a:off x="818262" y="2433282"/>
            <a:ext cx="11796899" cy="4164334"/>
          </a:xfrm>
          <a:prstGeom prst="rect">
            <a:avLst/>
          </a:prstGeom>
          <a:noFill/>
          <a:ln>
            <a:noFill/>
          </a:ln>
        </p:spPr>
        <p:txBody>
          <a:bodyPr spcFirstLastPara="1" wrap="square" lIns="100725" tIns="50350" rIns="100725" bIns="50350" anchor="ctr" anchorCtr="0">
            <a:spAutoFit/>
          </a:bodyPr>
          <a:lstStyle/>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Notice / Awareness</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 Inform individuals about data collection and use.  </a:t>
            </a:r>
            <a:r>
              <a:rPr lang="en-US" sz="2400" b="1" dirty="0">
                <a:latin typeface="Calibri" panose="020F0502020204030204" pitchFamily="34" charset="0"/>
                <a:ea typeface="Calibri" panose="020F0502020204030204" pitchFamily="34" charset="0"/>
                <a:cs typeface="Calibri" panose="020F0502020204030204" pitchFamily="34" charset="0"/>
              </a:rPr>
              <a:t>Example: </a:t>
            </a:r>
            <a:r>
              <a:rPr lang="en-US" sz="2400" dirty="0">
                <a:latin typeface="Calibri" panose="020F0502020204030204" pitchFamily="34" charset="0"/>
                <a:ea typeface="Calibri" panose="020F0502020204030204" pitchFamily="34" charset="0"/>
                <a:cs typeface="Calibri" panose="020F0502020204030204" pitchFamily="34" charset="0"/>
              </a:rPr>
              <a:t>A website displays a privacy notice or cookie banner informing users that their data will be collected and explaining how it will be used before they continue browsing.</a:t>
            </a:r>
          </a:p>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endParaRPr sz="2400" dirty="0">
              <a:latin typeface="Calibri" panose="020F0502020204030204" pitchFamily="34" charset="0"/>
              <a:ea typeface="Calibri" panose="020F0502020204030204" pitchFamily="34" charset="0"/>
              <a:cs typeface="Calibri" panose="020F0502020204030204" pitchFamily="34" charset="0"/>
            </a:endParaRPr>
          </a:p>
          <a:p>
            <a:pPr marL="215900" indent="-342900">
              <a:lnSpc>
                <a:spcPct val="100000"/>
              </a:lnSpc>
              <a:spcBef>
                <a:spcPts val="0"/>
              </a:spcBef>
              <a:spcAft>
                <a:spcPts val="0"/>
              </a:spcAft>
              <a:buClr>
                <a:schemeClr val="dk1"/>
              </a:buClr>
              <a:buSzPts val="2000"/>
              <a:buFont typeface="Wingdings" panose="05000000000000000000" pitchFamily="2" charset="2"/>
              <a:buChar char="Ø"/>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Choice / Consent</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 Give individuals control (opt-in/opt-out). </a:t>
            </a:r>
            <a:r>
              <a:rPr lang="en-US" sz="2400" b="1" dirty="0">
                <a:latin typeface="Calibri" panose="020F0502020204030204" pitchFamily="34" charset="0"/>
                <a:ea typeface="Calibri" panose="020F0502020204030204" pitchFamily="34" charset="0"/>
                <a:cs typeface="Calibri" panose="020F0502020204030204" pitchFamily="34" charset="0"/>
              </a:rPr>
              <a:t>Example: </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dirty="0">
                <a:latin typeface="Calibri" panose="020F0502020204030204" pitchFamily="34" charset="0"/>
                <a:ea typeface="Calibri" panose="020F0502020204030204" pitchFamily="34" charset="0"/>
                <a:cs typeface="Calibri" panose="020F0502020204030204" pitchFamily="34" charset="0"/>
              </a:rPr>
              <a:t>When signing up for a newsletter, users are given the </a:t>
            </a:r>
            <a:r>
              <a:rPr lang="en-US" sz="2400" b="1" dirty="0">
                <a:latin typeface="Calibri" panose="020F0502020204030204" pitchFamily="34" charset="0"/>
                <a:ea typeface="Calibri" panose="020F0502020204030204" pitchFamily="34" charset="0"/>
                <a:cs typeface="Calibri" panose="020F0502020204030204" pitchFamily="34" charset="0"/>
              </a:rPr>
              <a:t>choice</a:t>
            </a:r>
            <a:r>
              <a:rPr lang="en-US" sz="2400" dirty="0">
                <a:latin typeface="Calibri" panose="020F0502020204030204" pitchFamily="34" charset="0"/>
                <a:ea typeface="Calibri" panose="020F0502020204030204" pitchFamily="34" charset="0"/>
                <a:cs typeface="Calibri" panose="020F0502020204030204" pitchFamily="34" charset="0"/>
              </a:rPr>
              <a:t> to check a box (opt-in) if they want to receive emails, or leave it unchecked (opt-out) if they don’t.</a:t>
            </a:r>
          </a:p>
          <a:p>
            <a:pPr marL="215900" indent="-342900">
              <a:lnSpc>
                <a:spcPct val="100000"/>
              </a:lnSpc>
              <a:spcBef>
                <a:spcPts val="0"/>
              </a:spcBef>
              <a:spcAft>
                <a:spcPts val="0"/>
              </a:spcAft>
              <a:buClr>
                <a:schemeClr val="dk1"/>
              </a:buClr>
              <a:buSzPts val="2000"/>
              <a:buFont typeface="Wingdings" panose="05000000000000000000" pitchFamily="2" charset="2"/>
              <a:buChar char="Ø"/>
            </a:pPr>
            <a:endParaRPr sz="2400" dirty="0">
              <a:latin typeface="Calibri" panose="020F0502020204030204" pitchFamily="34" charset="0"/>
              <a:ea typeface="Calibri" panose="020F0502020204030204" pitchFamily="34" charset="0"/>
              <a:cs typeface="Calibri" panose="020F0502020204030204" pitchFamily="34" charset="0"/>
            </a:endParaRPr>
          </a:p>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Access / Participation</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 Allow individuals to see and correct their data</a:t>
            </a: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Example</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a:t>
            </a:r>
            <a:r>
              <a:rPr lang="en-US" sz="2400" dirty="0">
                <a:latin typeface="Calibri" panose="020F0502020204030204" pitchFamily="34" charset="0"/>
                <a:ea typeface="Calibri" panose="020F0502020204030204" pitchFamily="34" charset="0"/>
                <a:cs typeface="Calibri" panose="020F0502020204030204" pitchFamily="34" charset="0"/>
              </a:rPr>
              <a:t>A social media site lets users </a:t>
            </a:r>
            <a:r>
              <a:rPr lang="en-US" sz="2400" b="1" dirty="0">
                <a:latin typeface="Calibri" panose="020F0502020204030204" pitchFamily="34" charset="0"/>
                <a:ea typeface="Calibri" panose="020F0502020204030204" pitchFamily="34" charset="0"/>
                <a:cs typeface="Calibri" panose="020F0502020204030204" pitchFamily="34" charset="0"/>
              </a:rPr>
              <a:t>view and edit</a:t>
            </a:r>
            <a:r>
              <a:rPr lang="en-US" sz="2400" dirty="0">
                <a:latin typeface="Calibri" panose="020F0502020204030204" pitchFamily="34" charset="0"/>
                <a:ea typeface="Calibri" panose="020F0502020204030204" pitchFamily="34" charset="0"/>
                <a:cs typeface="Calibri" panose="020F0502020204030204" pitchFamily="34" charset="0"/>
              </a:rPr>
              <a:t> their personal information, such as name, email, or phone number, in their account settings.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5647-C339-4875-A951-E2F2CE28682E}"/>
              </a:ext>
            </a:extLst>
          </p:cNvPr>
          <p:cNvSpPr>
            <a:spLocks noGrp="1"/>
          </p:cNvSpPr>
          <p:nvPr>
            <p:ph type="title"/>
          </p:nvPr>
        </p:nvSpPr>
        <p:spPr>
          <a:xfrm>
            <a:off x="1128408" y="644821"/>
            <a:ext cx="11977992" cy="1652355"/>
          </a:xfrm>
        </p:spPr>
        <p:txBody>
          <a:bodyPr>
            <a:normAutofit/>
          </a:bodyPr>
          <a:lstStyle/>
          <a:p>
            <a:r>
              <a:rPr lang="en-US" sz="4400" b="1" dirty="0">
                <a:latin typeface="Calibri" panose="020F0502020204030204" pitchFamily="34" charset="0"/>
                <a:ea typeface="Calibri" panose="020F0502020204030204" pitchFamily="34" charset="0"/>
                <a:cs typeface="Calibri" panose="020F0502020204030204" pitchFamily="34" charset="0"/>
              </a:rPr>
              <a:t>4. Fair Information Principles (or Practices)</a:t>
            </a:r>
            <a:endParaRPr lang="en-PK"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AC3F4D6-B50D-4F59-A9BF-6D418A701BEC}"/>
              </a:ext>
            </a:extLst>
          </p:cNvPr>
          <p:cNvSpPr>
            <a:spLocks noGrp="1"/>
          </p:cNvSpPr>
          <p:nvPr>
            <p:ph idx="1"/>
          </p:nvPr>
        </p:nvSpPr>
        <p:spPr/>
        <p:txBody>
          <a:bodyPr/>
          <a:lstStyle/>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Integrity / Security</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 Ensure accuracy and protect data against misuse. Example: </a:t>
            </a:r>
            <a:r>
              <a:rPr lang="en-US" sz="2400" dirty="0">
                <a:latin typeface="Calibri" panose="020F0502020204030204" pitchFamily="34" charset="0"/>
                <a:ea typeface="Calibri" panose="020F0502020204030204" pitchFamily="34" charset="0"/>
                <a:cs typeface="Calibri" panose="020F0502020204030204" pitchFamily="34" charset="0"/>
              </a:rPr>
              <a:t>A social media site lets users </a:t>
            </a:r>
            <a:r>
              <a:rPr lang="en-US" sz="2400" b="1" dirty="0">
                <a:latin typeface="Calibri" panose="020F0502020204030204" pitchFamily="34" charset="0"/>
                <a:ea typeface="Calibri" panose="020F0502020204030204" pitchFamily="34" charset="0"/>
                <a:cs typeface="Calibri" panose="020F0502020204030204" pitchFamily="34" charset="0"/>
              </a:rPr>
              <a:t>view and edit</a:t>
            </a:r>
            <a:r>
              <a:rPr lang="en-US" sz="2400" dirty="0">
                <a:latin typeface="Calibri" panose="020F0502020204030204" pitchFamily="34" charset="0"/>
                <a:ea typeface="Calibri" panose="020F0502020204030204" pitchFamily="34" charset="0"/>
                <a:cs typeface="Calibri" panose="020F0502020204030204" pitchFamily="34" charset="0"/>
              </a:rPr>
              <a:t> their personal information, such as name, email, or phone number, in their account settings.</a:t>
            </a:r>
          </a:p>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215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4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Enforcement / Accountability</a:t>
            </a:r>
            <a:r>
              <a:rPr lang="en-US"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Arial"/>
              </a:rPr>
              <a:t> – Provide legal/organizational means to ensure compliance. Example: </a:t>
            </a:r>
            <a:r>
              <a:rPr lang="en-US" sz="2400" dirty="0">
                <a:latin typeface="Calibri" panose="020F0502020204030204" pitchFamily="34" charset="0"/>
                <a:ea typeface="Calibri" panose="020F0502020204030204" pitchFamily="34" charset="0"/>
                <a:cs typeface="Calibri" panose="020F0502020204030204" pitchFamily="34" charset="0"/>
              </a:rPr>
              <a:t>A company appoints a </a:t>
            </a:r>
            <a:r>
              <a:rPr lang="en-US" sz="2400" b="1" dirty="0">
                <a:latin typeface="Calibri" panose="020F0502020204030204" pitchFamily="34" charset="0"/>
                <a:ea typeface="Calibri" panose="020F0502020204030204" pitchFamily="34" charset="0"/>
                <a:cs typeface="Calibri" panose="020F0502020204030204" pitchFamily="34" charset="0"/>
              </a:rPr>
              <a:t>data protection officer</a:t>
            </a:r>
            <a:r>
              <a:rPr lang="en-US" sz="2400" dirty="0">
                <a:latin typeface="Calibri" panose="020F0502020204030204" pitchFamily="34" charset="0"/>
                <a:ea typeface="Calibri" panose="020F0502020204030204" pitchFamily="34" charset="0"/>
                <a:cs typeface="Calibri" panose="020F0502020204030204" pitchFamily="34" charset="0"/>
              </a:rPr>
              <a:t> and follows privacy laws like the GDPR to make sure all employees handle personal data responsibly and comply with regulations.</a:t>
            </a:r>
          </a:p>
          <a:p>
            <a:endParaRPr lang="en-PK" dirty="0"/>
          </a:p>
        </p:txBody>
      </p:sp>
    </p:spTree>
    <p:extLst>
      <p:ext uri="{BB962C8B-B14F-4D97-AF65-F5344CB8AC3E}">
        <p14:creationId xmlns:p14="http://schemas.microsoft.com/office/powerpoint/2010/main" val="4265935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ctrTitle"/>
          </p:nvPr>
        </p:nvSpPr>
        <p:spPr>
          <a:xfrm>
            <a:off x="778933" y="3778250"/>
            <a:ext cx="9735522" cy="2815200"/>
          </a:xfrm>
          <a:prstGeom prst="rect">
            <a:avLst/>
          </a:prstGeom>
          <a:noFill/>
          <a:ln>
            <a:noFill/>
          </a:ln>
        </p:spPr>
        <p:txBody>
          <a:bodyPr spcFirstLastPara="1" wrap="square" lIns="100725" tIns="50350" rIns="100725" bIns="50350" anchor="b" anchorCtr="0">
            <a:normAutofit/>
          </a:bodyPr>
          <a:lstStyle/>
          <a:p>
            <a:pPr marL="0" lvl="0" indent="0" algn="l" rtl="0">
              <a:spcBef>
                <a:spcPts val="0"/>
              </a:spcBef>
              <a:spcAft>
                <a:spcPts val="0"/>
              </a:spcAft>
              <a:buClr>
                <a:srgbClr val="262626"/>
              </a:buClr>
              <a:buSzPts val="5900"/>
              <a:buFont typeface="Century Gothic"/>
              <a:buNone/>
            </a:pPr>
            <a:r>
              <a:rPr lang="en-US" sz="4000" b="1" i="1" dirty="0">
                <a:solidFill>
                  <a:srgbClr val="FF0000"/>
                </a:solidFill>
                <a:latin typeface="Arial"/>
                <a:ea typeface="Arial"/>
                <a:cs typeface="Arial"/>
                <a:sym typeface="Arial"/>
              </a:rPr>
              <a:t>Errors &amp; Failures &amp; Risks</a:t>
            </a:r>
            <a:endParaRPr sz="4000" dirty="0">
              <a:solidFill>
                <a:srgbClr val="FF0000"/>
              </a:solidFill>
            </a:endParaRPr>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83EA-4F14-4776-B28E-E3A2F61D5CF5}"/>
              </a:ext>
            </a:extLst>
          </p:cNvPr>
          <p:cNvSpPr>
            <a:spLocks noGrp="1"/>
          </p:cNvSpPr>
          <p:nvPr>
            <p:ph type="title"/>
          </p:nvPr>
        </p:nvSpPr>
        <p:spPr/>
        <p:txBody>
          <a:bodyPr/>
          <a:lstStyle/>
          <a:p>
            <a:r>
              <a:rPr lang="en-US" dirty="0"/>
              <a:t>Errors, Failures &amp; risks</a:t>
            </a:r>
            <a:endParaRPr lang="en-PK" dirty="0"/>
          </a:p>
        </p:txBody>
      </p:sp>
      <p:graphicFrame>
        <p:nvGraphicFramePr>
          <p:cNvPr id="4" name="Content Placeholder 3">
            <a:extLst>
              <a:ext uri="{FF2B5EF4-FFF2-40B4-BE49-F238E27FC236}">
                <a16:creationId xmlns:a16="http://schemas.microsoft.com/office/drawing/2014/main" id="{AB15A6B6-D0E5-411B-96CE-7F9F27A55283}"/>
              </a:ext>
            </a:extLst>
          </p:cNvPr>
          <p:cNvGraphicFramePr>
            <a:graphicFrameLocks noGrp="1"/>
          </p:cNvGraphicFramePr>
          <p:nvPr>
            <p:ph idx="1"/>
            <p:extLst>
              <p:ext uri="{D42A27DB-BD31-4B8C-83A1-F6EECF244321}">
                <p14:modId xmlns:p14="http://schemas.microsoft.com/office/powerpoint/2010/main" val="2247630313"/>
              </p:ext>
            </p:extLst>
          </p:nvPr>
        </p:nvGraphicFramePr>
        <p:xfrm>
          <a:off x="1128713" y="2739453"/>
          <a:ext cx="10709274" cy="3992119"/>
        </p:xfrm>
        <a:graphic>
          <a:graphicData uri="http://schemas.openxmlformats.org/drawingml/2006/table">
            <a:tbl>
              <a:tblPr>
                <a:tableStyleId>{D7AC3CCA-C797-4891-BE02-D94E43425B78}</a:tableStyleId>
              </a:tblPr>
              <a:tblGrid>
                <a:gridCol w="3569758">
                  <a:extLst>
                    <a:ext uri="{9D8B030D-6E8A-4147-A177-3AD203B41FA5}">
                      <a16:colId xmlns:a16="http://schemas.microsoft.com/office/drawing/2014/main" val="3066498678"/>
                    </a:ext>
                  </a:extLst>
                </a:gridCol>
                <a:gridCol w="3569758">
                  <a:extLst>
                    <a:ext uri="{9D8B030D-6E8A-4147-A177-3AD203B41FA5}">
                      <a16:colId xmlns:a16="http://schemas.microsoft.com/office/drawing/2014/main" val="3498852783"/>
                    </a:ext>
                  </a:extLst>
                </a:gridCol>
                <a:gridCol w="3569758">
                  <a:extLst>
                    <a:ext uri="{9D8B030D-6E8A-4147-A177-3AD203B41FA5}">
                      <a16:colId xmlns:a16="http://schemas.microsoft.com/office/drawing/2014/main" val="232496546"/>
                    </a:ext>
                  </a:extLst>
                </a:gridCol>
              </a:tblGrid>
              <a:tr h="0">
                <a:tc>
                  <a:txBody>
                    <a:bodyPr/>
                    <a:lstStyle/>
                    <a:p>
                      <a:r>
                        <a:rPr lang="en-US" b="1"/>
                        <a:t>Term</a:t>
                      </a:r>
                      <a:endParaRPr lang="en-US"/>
                    </a:p>
                  </a:txBody>
                  <a:tcPr anchor="ctr"/>
                </a:tc>
                <a:tc>
                  <a:txBody>
                    <a:bodyPr/>
                    <a:lstStyle/>
                    <a:p>
                      <a:r>
                        <a:rPr lang="en-US" b="1"/>
                        <a:t>Meaning</a:t>
                      </a:r>
                      <a:endParaRPr lang="en-US"/>
                    </a:p>
                  </a:txBody>
                  <a:tcPr anchor="ctr"/>
                </a:tc>
                <a:tc>
                  <a:txBody>
                    <a:bodyPr/>
                    <a:lstStyle/>
                    <a:p>
                      <a:r>
                        <a:rPr lang="en-US" b="1"/>
                        <a:t>Example</a:t>
                      </a:r>
                      <a:endParaRPr lang="en-US"/>
                    </a:p>
                  </a:txBody>
                  <a:tcPr anchor="ctr"/>
                </a:tc>
                <a:extLst>
                  <a:ext uri="{0D108BD9-81ED-4DB2-BD59-A6C34878D82A}">
                    <a16:rowId xmlns:a16="http://schemas.microsoft.com/office/drawing/2014/main" val="872950413"/>
                  </a:ext>
                </a:extLst>
              </a:tr>
              <a:tr h="0">
                <a:tc>
                  <a:txBody>
                    <a:bodyPr/>
                    <a:lstStyle/>
                    <a:p>
                      <a:r>
                        <a:rPr lang="en-US" b="1"/>
                        <a:t>Error</a:t>
                      </a:r>
                      <a:endParaRPr lang="en-US"/>
                    </a:p>
                  </a:txBody>
                  <a:tcPr anchor="ctr"/>
                </a:tc>
                <a:tc>
                  <a:txBody>
                    <a:bodyPr/>
                    <a:lstStyle/>
                    <a:p>
                      <a:r>
                        <a:rPr lang="en-US" dirty="0"/>
                        <a:t>A mistake made by a person while designing, coding, or using a system.</a:t>
                      </a:r>
                    </a:p>
                  </a:txBody>
                  <a:tcPr anchor="ctr"/>
                </a:tc>
                <a:tc>
                  <a:txBody>
                    <a:bodyPr/>
                    <a:lstStyle/>
                    <a:p>
                      <a:r>
                        <a:rPr lang="en-US"/>
                        <a:t>A programmer writes the wrong formula in a banking app, causing incorrect interest calculation.</a:t>
                      </a:r>
                    </a:p>
                  </a:txBody>
                  <a:tcPr anchor="ctr"/>
                </a:tc>
                <a:extLst>
                  <a:ext uri="{0D108BD9-81ED-4DB2-BD59-A6C34878D82A}">
                    <a16:rowId xmlns:a16="http://schemas.microsoft.com/office/drawing/2014/main" val="3700031197"/>
                  </a:ext>
                </a:extLst>
              </a:tr>
              <a:tr h="0">
                <a:tc>
                  <a:txBody>
                    <a:bodyPr/>
                    <a:lstStyle/>
                    <a:p>
                      <a:r>
                        <a:rPr lang="en-US" b="1"/>
                        <a:t>Failure</a:t>
                      </a:r>
                      <a:endParaRPr lang="en-US"/>
                    </a:p>
                  </a:txBody>
                  <a:tcPr anchor="ctr"/>
                </a:tc>
                <a:tc>
                  <a:txBody>
                    <a:bodyPr/>
                    <a:lstStyle/>
                    <a:p>
                      <a:r>
                        <a:rPr lang="en-US"/>
                        <a:t>When a system or software does not perform as expected or stops working properly.</a:t>
                      </a:r>
                    </a:p>
                  </a:txBody>
                  <a:tcPr anchor="ctr"/>
                </a:tc>
                <a:tc>
                  <a:txBody>
                    <a:bodyPr/>
                    <a:lstStyle/>
                    <a:p>
                      <a:r>
                        <a:rPr lang="en-US"/>
                        <a:t>The banking app crashes whenever a user tries to transfer money.</a:t>
                      </a:r>
                    </a:p>
                  </a:txBody>
                  <a:tcPr anchor="ctr"/>
                </a:tc>
                <a:extLst>
                  <a:ext uri="{0D108BD9-81ED-4DB2-BD59-A6C34878D82A}">
                    <a16:rowId xmlns:a16="http://schemas.microsoft.com/office/drawing/2014/main" val="1173078323"/>
                  </a:ext>
                </a:extLst>
              </a:tr>
              <a:tr h="0">
                <a:tc>
                  <a:txBody>
                    <a:bodyPr/>
                    <a:lstStyle/>
                    <a:p>
                      <a:r>
                        <a:rPr lang="en-US" b="1"/>
                        <a:t>Risk</a:t>
                      </a:r>
                      <a:endParaRPr lang="en-US"/>
                    </a:p>
                  </a:txBody>
                  <a:tcPr anchor="ctr"/>
                </a:tc>
                <a:tc>
                  <a:txBody>
                    <a:bodyPr/>
                    <a:lstStyle/>
                    <a:p>
                      <a:r>
                        <a:rPr lang="en-US"/>
                        <a:t>The possibility or chance that an error or failure might occur and cause harm or loss.</a:t>
                      </a:r>
                    </a:p>
                  </a:txBody>
                  <a:tcPr anchor="ctr"/>
                </a:tc>
                <a:tc>
                  <a:txBody>
                    <a:bodyPr/>
                    <a:lstStyle/>
                    <a:p>
                      <a:r>
                        <a:rPr lang="en-US" dirty="0"/>
                        <a:t>There is a risk that users might lose money if the banking app processes wrong transactions due to the error.</a:t>
                      </a:r>
                    </a:p>
                  </a:txBody>
                  <a:tcPr anchor="ctr"/>
                </a:tc>
                <a:extLst>
                  <a:ext uri="{0D108BD9-81ED-4DB2-BD59-A6C34878D82A}">
                    <a16:rowId xmlns:a16="http://schemas.microsoft.com/office/drawing/2014/main" val="2782454442"/>
                  </a:ext>
                </a:extLst>
              </a:tr>
            </a:tbl>
          </a:graphicData>
        </a:graphic>
      </p:graphicFrame>
    </p:spTree>
    <p:extLst>
      <p:ext uri="{BB962C8B-B14F-4D97-AF65-F5344CB8AC3E}">
        <p14:creationId xmlns:p14="http://schemas.microsoft.com/office/powerpoint/2010/main" val="3274994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CCB294-1BD6-45D5-9593-19E1CB55DEAC}"/>
              </a:ext>
            </a:extLst>
          </p:cNvPr>
          <p:cNvSpPr>
            <a:spLocks noGrp="1"/>
          </p:cNvSpPr>
          <p:nvPr>
            <p:ph type="ctrTitle"/>
          </p:nvPr>
        </p:nvSpPr>
        <p:spPr/>
        <p:txBody>
          <a:bodyPr/>
          <a:lstStyle/>
          <a:p>
            <a:r>
              <a:rPr lang="en-US" dirty="0"/>
              <a:t>Activity</a:t>
            </a:r>
            <a:endParaRPr lang="en-PK" dirty="0"/>
          </a:p>
        </p:txBody>
      </p:sp>
    </p:spTree>
    <p:extLst>
      <p:ext uri="{BB962C8B-B14F-4D97-AF65-F5344CB8AC3E}">
        <p14:creationId xmlns:p14="http://schemas.microsoft.com/office/powerpoint/2010/main" val="421269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4</a:t>
            </a:r>
            <a:endParaRPr sz="2010" b="0" i="0" u="none" strike="noStrike" cap="none">
              <a:solidFill>
                <a:schemeClr val="dk1"/>
              </a:solidFill>
              <a:latin typeface="Arial"/>
              <a:ea typeface="Arial"/>
              <a:cs typeface="Arial"/>
              <a:sym typeface="Arial"/>
            </a:endParaRPr>
          </a:p>
        </p:txBody>
      </p:sp>
      <p:sp>
        <p:nvSpPr>
          <p:cNvPr id="192" name="Google Shape;192;p22"/>
          <p:cNvSpPr txBox="1"/>
          <p:nvPr/>
        </p:nvSpPr>
        <p:spPr>
          <a:xfrm>
            <a:off x="761999" y="2478357"/>
            <a:ext cx="7484535" cy="2596299"/>
          </a:xfrm>
          <a:prstGeom prst="rect">
            <a:avLst/>
          </a:prstGeom>
          <a:noFill/>
          <a:ln>
            <a:noFill/>
          </a:ln>
        </p:spPr>
        <p:txBody>
          <a:bodyPr spcFirstLastPara="1" wrap="square" lIns="0" tIns="15950" rIns="0" bIns="0" anchor="t" anchorCtr="0">
            <a:spAutoFit/>
          </a:bodyPr>
          <a:lstStyle/>
          <a:p>
            <a:pPr marL="15954" marR="6381" lvl="0" indent="445907" algn="just" rtl="0">
              <a:lnSpc>
                <a:spcPct val="110000"/>
              </a:lnSpc>
              <a:spcBef>
                <a:spcPts val="0"/>
              </a:spcBef>
              <a:spcAft>
                <a:spcPts val="0"/>
              </a:spcAft>
              <a:buNone/>
            </a:pP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Computer</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experts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aren’t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just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building</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and</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manipulating</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hardware,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software,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and</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code,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they</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are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building</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systems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that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help</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to</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achieve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important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social</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functions</a:t>
            </a:r>
            <a:r>
              <a:rPr lang="en-US" sz="2400" b="0"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systems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that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constitute</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social</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arrangements,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relationships,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institutions,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1" u="none" strike="noStrike" cap="none" dirty="0">
                <a:latin typeface="Calibri" panose="020F0502020204030204" pitchFamily="34" charset="0"/>
                <a:ea typeface="Calibri" panose="020F0502020204030204" pitchFamily="34" charset="0"/>
                <a:cs typeface="Calibri" panose="020F0502020204030204" pitchFamily="34" charset="0"/>
                <a:sym typeface="Verdana"/>
              </a:rPr>
              <a:t>and</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rPr>
              <a:t> </a:t>
            </a:r>
            <a:r>
              <a:rPr lang="en-US" sz="2400" b="1" i="1"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values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a:p>
            <a:pPr marL="0" marR="6381" lvl="0" indent="0" algn="r" rtl="0">
              <a:spcBef>
                <a:spcPts val="1357"/>
              </a:spcBef>
              <a:spcAft>
                <a:spcPts val="0"/>
              </a:spcAft>
              <a:buNone/>
            </a:pPr>
            <a:r>
              <a:rPr lang="en-US" sz="2400" b="0" i="0" u="none" strike="noStrike" cap="none" dirty="0">
                <a:solidFill>
                  <a:srgbClr val="FF6500"/>
                </a:solidFill>
                <a:latin typeface="Calibri" panose="020F0502020204030204" pitchFamily="34" charset="0"/>
                <a:ea typeface="Calibri" panose="020F0502020204030204" pitchFamily="34" charset="0"/>
                <a:cs typeface="Calibri" panose="020F0502020204030204" pitchFamily="34" charset="0"/>
                <a:sym typeface="Verdana"/>
              </a:rPr>
              <a:t>(Johnson</a:t>
            </a:r>
            <a:r>
              <a:rPr lang="en-US" sz="2400" b="0" i="0" u="none" strike="noStrike" cap="none" dirty="0">
                <a:solidFill>
                  <a:srgbClr val="FF6500"/>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solidFill>
                  <a:srgbClr val="FF6500"/>
                </a:solidFill>
                <a:latin typeface="Calibri" panose="020F0502020204030204" pitchFamily="34" charset="0"/>
                <a:ea typeface="Calibri" panose="020F0502020204030204" pitchFamily="34" charset="0"/>
                <a:cs typeface="Calibri" panose="020F0502020204030204" pitchFamily="34" charset="0"/>
                <a:sym typeface="Verdana"/>
              </a:rPr>
              <a:t>2008)</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p:txBody>
      </p:sp>
      <p:sp>
        <p:nvSpPr>
          <p:cNvPr id="194" name="Google Shape;194;p22"/>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pic>
        <p:nvPicPr>
          <p:cNvPr id="195" name="Google Shape;195;p22"/>
          <p:cNvPicPr preferRelativeResize="0"/>
          <p:nvPr/>
        </p:nvPicPr>
        <p:blipFill rotWithShape="1">
          <a:blip r:embed="rId3">
            <a:alphaModFix/>
          </a:blip>
          <a:srcRect/>
          <a:stretch/>
        </p:blipFill>
        <p:spPr>
          <a:xfrm>
            <a:off x="8526963" y="1484595"/>
            <a:ext cx="3421216" cy="462735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004" b="1"/>
              <a:t>Activity</a:t>
            </a:r>
            <a:endParaRPr sz="4004" b="1"/>
          </a:p>
        </p:txBody>
      </p:sp>
      <p:sp>
        <p:nvSpPr>
          <p:cNvPr id="458" name="Google Shape;458;p62"/>
          <p:cNvSpPr txBox="1">
            <a:spLocks noGrp="1"/>
          </p:cNvSpPr>
          <p:nvPr>
            <p:ph type="body" sz="half" idx="2"/>
          </p:nvPr>
        </p:nvSpPr>
        <p:spPr>
          <a:xfrm>
            <a:off x="6535814" y="2099733"/>
            <a:ext cx="5709300" cy="4826240"/>
          </a:xfrm>
          <a:prstGeom prst="rect">
            <a:avLst/>
          </a:prstGeom>
        </p:spPr>
        <p:txBody>
          <a:bodyPr spcFirstLastPara="1" wrap="square" lIns="91425" tIns="45700" rIns="91425" bIns="45700" anchor="ctr" anchorCtr="0">
            <a:normAutofit fontScale="92500" lnSpcReduction="10000"/>
          </a:bodyPr>
          <a:lstStyle/>
          <a:p>
            <a:pPr marL="0" lvl="0" indent="0" algn="l" rtl="0">
              <a:lnSpc>
                <a:spcPct val="115000"/>
              </a:lnSpc>
              <a:spcBef>
                <a:spcPts val="1200"/>
              </a:spcBef>
              <a:spcAft>
                <a:spcPts val="0"/>
              </a:spcAft>
              <a:buClr>
                <a:schemeClr val="dk1"/>
              </a:buClr>
              <a:buSzPts val="1100"/>
              <a:buFont typeface="Arial"/>
              <a:buNone/>
            </a:pPr>
            <a:r>
              <a:rPr lang="en-US" sz="1800" dirty="0">
                <a:solidFill>
                  <a:schemeClr val="dk1"/>
                </a:solidFill>
              </a:rPr>
              <a:t> A hospital recently upgraded its patient management software. Due to a programming error in the system, patient allergy data wasn’t properly displayed during prescription checks. As a result, a nurse unknowingly administered medication to a patient allergic to it, leading to a serious health emergency.</a:t>
            </a:r>
            <a:endParaRPr sz="1800" dirty="0">
              <a:solidFill>
                <a:schemeClr val="dk1"/>
              </a:solidFill>
            </a:endParaRPr>
          </a:p>
          <a:p>
            <a:pPr marL="457200" lvl="0" indent="-342900" algn="l" rtl="0">
              <a:lnSpc>
                <a:spcPct val="115000"/>
              </a:lnSpc>
              <a:spcBef>
                <a:spcPts val="1200"/>
              </a:spcBef>
              <a:spcAft>
                <a:spcPts val="0"/>
              </a:spcAft>
              <a:buClr>
                <a:schemeClr val="dk1"/>
              </a:buClr>
              <a:buSzPts val="1800"/>
              <a:buFont typeface="Century Gothic"/>
              <a:buAutoNum type="arabicPeriod"/>
            </a:pPr>
            <a:r>
              <a:rPr lang="en-US" sz="1800" dirty="0">
                <a:solidFill>
                  <a:schemeClr val="dk1"/>
                </a:solidFill>
              </a:rPr>
              <a:t>What type of failure occurred — human, software, or process-related?</a:t>
            </a:r>
            <a:br>
              <a:rPr lang="en-US" sz="1800" dirty="0">
                <a:solidFill>
                  <a:schemeClr val="dk1"/>
                </a:solidFill>
              </a:rPr>
            </a:br>
            <a:endParaRPr sz="1800" dirty="0">
              <a:solidFill>
                <a:schemeClr val="dk1"/>
              </a:solidFill>
            </a:endParaRPr>
          </a:p>
          <a:p>
            <a:pPr marL="457200" lvl="0" indent="-342900" algn="l" rtl="0">
              <a:lnSpc>
                <a:spcPct val="115000"/>
              </a:lnSpc>
              <a:spcBef>
                <a:spcPts val="0"/>
              </a:spcBef>
              <a:spcAft>
                <a:spcPts val="0"/>
              </a:spcAft>
              <a:buClr>
                <a:schemeClr val="dk1"/>
              </a:buClr>
              <a:buSzPts val="1800"/>
              <a:buFont typeface="Century Gothic"/>
              <a:buAutoNum type="arabicPeriod"/>
            </a:pPr>
            <a:r>
              <a:rPr lang="en-US" sz="1800" dirty="0">
                <a:solidFill>
                  <a:schemeClr val="dk1"/>
                </a:solidFill>
              </a:rPr>
              <a:t>How could better testing or design have prevented this issue?</a:t>
            </a:r>
            <a:br>
              <a:rPr lang="en-US" sz="1800" dirty="0">
                <a:solidFill>
                  <a:schemeClr val="dk1"/>
                </a:solidFill>
              </a:rPr>
            </a:br>
            <a:endParaRPr sz="1800" dirty="0">
              <a:solidFill>
                <a:schemeClr val="dk1"/>
              </a:solidFill>
            </a:endParaRPr>
          </a:p>
          <a:p>
            <a:pPr marL="457200" lvl="0" indent="-342900" algn="l" rtl="0">
              <a:lnSpc>
                <a:spcPct val="115000"/>
              </a:lnSpc>
              <a:spcBef>
                <a:spcPts val="0"/>
              </a:spcBef>
              <a:spcAft>
                <a:spcPts val="0"/>
              </a:spcAft>
              <a:buClr>
                <a:schemeClr val="dk1"/>
              </a:buClr>
              <a:buSzPts val="1800"/>
              <a:buFont typeface="Century Gothic"/>
              <a:buAutoNum type="arabicPeriod"/>
            </a:pPr>
            <a:r>
              <a:rPr lang="en-US" sz="1800" dirty="0">
                <a:solidFill>
                  <a:schemeClr val="dk1"/>
                </a:solidFill>
              </a:rPr>
              <a:t>Who is responsible — developer, tester, or hospital management?</a:t>
            </a:r>
            <a:br>
              <a:rPr lang="en-US" sz="1800" dirty="0">
                <a:solidFill>
                  <a:schemeClr val="dk1"/>
                </a:solidFill>
              </a:rPr>
            </a:br>
            <a:endParaRPr sz="1800" dirty="0">
              <a:solidFill>
                <a:schemeClr val="dk1"/>
              </a:solidFill>
            </a:endParaRPr>
          </a:p>
          <a:p>
            <a:pPr marL="457200" lvl="0" indent="-342900" algn="l" rtl="0">
              <a:lnSpc>
                <a:spcPct val="115000"/>
              </a:lnSpc>
              <a:spcBef>
                <a:spcPts val="0"/>
              </a:spcBef>
              <a:spcAft>
                <a:spcPts val="0"/>
              </a:spcAft>
              <a:buClr>
                <a:schemeClr val="dk1"/>
              </a:buClr>
              <a:buSzPts val="1800"/>
              <a:buFont typeface="Century Gothic"/>
              <a:buAutoNum type="arabicPeriod"/>
            </a:pPr>
            <a:r>
              <a:rPr lang="en-US" sz="1800" dirty="0">
                <a:solidFill>
                  <a:schemeClr val="dk1"/>
                </a:solidFill>
              </a:rPr>
              <a:t>What steps should be taken to avoid such risks in the future?</a:t>
            </a:r>
            <a:endParaRPr sz="1800" dirty="0">
              <a:solidFill>
                <a:schemeClr val="dk1"/>
              </a:solidFill>
            </a:endParaRPr>
          </a:p>
          <a:p>
            <a:pPr marL="0" lvl="0" indent="0" algn="l" rtl="0">
              <a:spcBef>
                <a:spcPts val="1200"/>
              </a:spcBef>
              <a:spcAft>
                <a:spcPts val="0"/>
              </a:spcAft>
              <a:buNone/>
            </a:pPr>
            <a:endParaRPr dirty="0"/>
          </a:p>
        </p:txBody>
      </p:sp>
      <p:pic>
        <p:nvPicPr>
          <p:cNvPr id="459" name="Google Shape;459;p62" descr="preencoded.png"/>
          <p:cNvPicPr preferRelativeResize="0"/>
          <p:nvPr/>
        </p:nvPicPr>
        <p:blipFill rotWithShape="1">
          <a:blip r:embed="rId3">
            <a:alphaModFix/>
          </a:blip>
          <a:srcRect/>
          <a:stretch/>
        </p:blipFill>
        <p:spPr>
          <a:xfrm>
            <a:off x="1231072" y="1800713"/>
            <a:ext cx="4304996" cy="4284115"/>
          </a:xfrm>
          <a:prstGeom prst="rect">
            <a:avLst/>
          </a:prstGeom>
          <a:noFill/>
          <a:ln>
            <a:noFill/>
          </a:ln>
        </p:spPr>
      </p:pic>
      <p:sp>
        <p:nvSpPr>
          <p:cNvPr id="2" name="Rectangle 1">
            <a:extLst>
              <a:ext uri="{FF2B5EF4-FFF2-40B4-BE49-F238E27FC236}">
                <a16:creationId xmlns:a16="http://schemas.microsoft.com/office/drawing/2014/main" id="{A976A735-AED3-4237-9AEF-1AE4D7ED436B}"/>
              </a:ext>
            </a:extLst>
          </p:cNvPr>
          <p:cNvSpPr/>
          <p:nvPr/>
        </p:nvSpPr>
        <p:spPr>
          <a:xfrm>
            <a:off x="5150659" y="548342"/>
            <a:ext cx="27703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Activity 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1009875" y="1135887"/>
            <a:ext cx="10709798" cy="1652355"/>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Activity (Solution)</a:t>
            </a:r>
            <a:endParaRPr dirty="0"/>
          </a:p>
        </p:txBody>
      </p:sp>
      <p:sp>
        <p:nvSpPr>
          <p:cNvPr id="466" name="Google Shape;466;p63"/>
          <p:cNvSpPr txBox="1">
            <a:spLocks noGrp="1"/>
          </p:cNvSpPr>
          <p:nvPr>
            <p:ph idx="1"/>
          </p:nvPr>
        </p:nvSpPr>
        <p:spPr>
          <a:prstGeom prst="rect">
            <a:avLst/>
          </a:prstGeom>
        </p:spPr>
        <p:txBody>
          <a:bodyPr spcFirstLastPara="1" wrap="square" lIns="91425" tIns="45700" rIns="91425" bIns="45700" anchor="t" anchorCtr="0">
            <a:normAutofit/>
          </a:bodyPr>
          <a:lstStyle/>
          <a:p>
            <a:pPr lvl="0" algn="l" rtl="0">
              <a:spcBef>
                <a:spcPts val="1102"/>
              </a:spcBef>
              <a:spcAft>
                <a:spcPts val="0"/>
              </a:spcAft>
              <a:buClr>
                <a:schemeClr val="dk1"/>
              </a:buClr>
              <a:buSzPts val="1100"/>
              <a:buFont typeface="Wingdings" panose="05000000000000000000" pitchFamily="2" charset="2"/>
              <a:buChar char="Ø"/>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The error was a </a:t>
            </a: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rPr>
              <a:t>software failure</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caused by poor validation and inadequate testing.</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1102"/>
              </a:spcBef>
              <a:spcAft>
                <a:spcPts val="0"/>
              </a:spcAft>
              <a:buClr>
                <a:schemeClr val="dk1"/>
              </a:buClr>
              <a:buSzPts val="1100"/>
              <a:buFont typeface="Wingdings" panose="05000000000000000000" pitchFamily="2" charset="2"/>
              <a:buChar char="Ø"/>
            </a:pP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Stronger </a:t>
            </a: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rPr>
              <a:t>error handling</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and </a:t>
            </a: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rPr>
              <a:t>quality assurance (QA)</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could have prevented it.</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br>
            <a:endParaRPr sz="24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1102"/>
              </a:spcBef>
              <a:spcAft>
                <a:spcPts val="0"/>
              </a:spcAft>
              <a:buClr>
                <a:schemeClr val="dk1"/>
              </a:buClr>
              <a:buSzPts val="1100"/>
              <a:buFont typeface="Wingdings" panose="05000000000000000000" pitchFamily="2" charset="2"/>
              <a:buChar char="Ø"/>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rPr>
              <a:t>Shared responsibility</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 developers (coding), testers (validation), and management (oversight).</a:t>
            </a:r>
            <a:b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br>
            <a:endPar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lvl="0" algn="l" rtl="0">
              <a:spcBef>
                <a:spcPts val="1102"/>
              </a:spcBef>
              <a:spcAft>
                <a:spcPts val="0"/>
              </a:spcAft>
              <a:buClr>
                <a:schemeClr val="dk1"/>
              </a:buClr>
              <a:buSzPts val="1100"/>
              <a:buFont typeface="Wingdings" panose="05000000000000000000" pitchFamily="2" charset="2"/>
              <a:buChar char="Ø"/>
            </a:pPr>
            <a:r>
              <a:rPr lang="en-US" sz="2400" b="1" dirty="0">
                <a:solidFill>
                  <a:schemeClr val="dk1"/>
                </a:solidFill>
                <a:latin typeface="Calibri" panose="020F0502020204030204" pitchFamily="34" charset="0"/>
                <a:ea typeface="Calibri" panose="020F0502020204030204" pitchFamily="34" charset="0"/>
                <a:cs typeface="Calibri" panose="020F0502020204030204" pitchFamily="34" charset="0"/>
              </a:rPr>
              <a:t>Preventive measures:</a:t>
            </a:r>
            <a:r>
              <a:rPr lang="en-US" sz="2400" dirty="0">
                <a:solidFill>
                  <a:schemeClr val="dk1"/>
                </a:solidFill>
                <a:latin typeface="Calibri" panose="020F0502020204030204" pitchFamily="34" charset="0"/>
                <a:ea typeface="Calibri" panose="020F0502020204030204" pitchFamily="34" charset="0"/>
                <a:cs typeface="Calibri" panose="020F0502020204030204" pitchFamily="34" charset="0"/>
              </a:rPr>
              <a:t> rigorous testing, user feedback, audit logs, and regular system reviews.</a:t>
            </a: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907561" y="1119040"/>
            <a:ext cx="11768667" cy="1411500"/>
          </a:xfrm>
          <a:prstGeom prst="rect">
            <a:avLst/>
          </a:prstGeom>
          <a:noFill/>
          <a:ln>
            <a:noFill/>
          </a:ln>
        </p:spPr>
        <p:txBody>
          <a:bodyPr spcFirstLastPara="1" wrap="square" lIns="100725" tIns="50350" rIns="100725" bIns="50350" anchor="t" anchorCtr="0">
            <a:noAutofit/>
          </a:bodyPr>
          <a:lstStyle/>
          <a:p>
            <a:pPr marL="0" lvl="0" indent="0" algn="l" rtl="0">
              <a:spcBef>
                <a:spcPts val="0"/>
              </a:spcBef>
              <a:spcAft>
                <a:spcPts val="0"/>
              </a:spcAft>
              <a:buClr>
                <a:srgbClr val="262626"/>
              </a:buClr>
              <a:buSzPct val="100857"/>
              <a:buFont typeface="Century Gothic"/>
              <a:buNone/>
            </a:pPr>
            <a:br>
              <a:rPr lang="en-US" sz="4000" b="1" dirty="0"/>
            </a:br>
            <a:r>
              <a:rPr lang="en-US" sz="4000" b="1" dirty="0"/>
              <a:t>Real-World Scenario: Pakistan Data Breach (2023)</a:t>
            </a:r>
            <a:br>
              <a:rPr lang="en-US" sz="4000" b="1" dirty="0"/>
            </a:br>
            <a:endParaRPr sz="4000" dirty="0"/>
          </a:p>
        </p:txBody>
      </p:sp>
      <p:sp>
        <p:nvSpPr>
          <p:cNvPr id="472" name="Google Shape;472;p64"/>
          <p:cNvSpPr txBox="1">
            <a:spLocks noGrp="1"/>
          </p:cNvSpPr>
          <p:nvPr>
            <p:ph idx="1"/>
          </p:nvPr>
        </p:nvSpPr>
        <p:spPr>
          <a:xfrm>
            <a:off x="907561" y="2302933"/>
            <a:ext cx="11768667" cy="5017180"/>
          </a:xfrm>
          <a:prstGeom prst="rect">
            <a:avLst/>
          </a:prstGeom>
          <a:noFill/>
          <a:ln>
            <a:noFill/>
          </a:ln>
        </p:spPr>
        <p:txBody>
          <a:bodyPr spcFirstLastPara="1" wrap="square" lIns="100725" tIns="50350" rIns="100725" bIns="50350" anchor="t" anchorCtr="0">
            <a:normAutofit fontScale="92500" lnSpcReduction="10000"/>
          </a:bodyPr>
          <a:lstStyle/>
          <a:p>
            <a:pPr marL="0" lvl="0" indent="0" algn="l" rtl="0">
              <a:spcBef>
                <a:spcPts val="0"/>
              </a:spcBef>
              <a:spcAft>
                <a:spcPts val="0"/>
              </a:spcAft>
              <a:buSzPct val="100857"/>
              <a:buNone/>
            </a:pPr>
            <a:r>
              <a:rPr lang="en-US" b="1" dirty="0">
                <a:latin typeface="Times New Roman"/>
                <a:ea typeface="Times New Roman"/>
                <a:cs typeface="Times New Roman"/>
                <a:sym typeface="Times New Roman"/>
              </a:rPr>
              <a:t>Context</a:t>
            </a:r>
            <a:r>
              <a:rPr lang="en-US" dirty="0">
                <a:latin typeface="Times New Roman"/>
                <a:ea typeface="Times New Roman"/>
                <a:cs typeface="Times New Roman"/>
                <a:sym typeface="Times New Roman"/>
              </a:rPr>
              <a:t>: Between 2019 and 2023, the personal data of 2.7 million Pakistanis was compromised from the National Database and Registration Authority (NADRA) database, as confirmed by Pakistan’s Federal Investigation Agency. The breach involved sensitive information like national ID numbers, passport details, and financial records, allegedly facilitated by NADRA offices in Multan, Karachi, and Peshawar. The stolen data was moved to Dubai and sold in Argentina and Romania, raising significant privacy and national security concerns.</a:t>
            </a:r>
            <a:endParaRPr dirty="0"/>
          </a:p>
          <a:p>
            <a:pPr marL="0" lvl="0" indent="0" algn="l" rtl="0">
              <a:spcBef>
                <a:spcPts val="1100"/>
              </a:spcBef>
              <a:spcAft>
                <a:spcPts val="0"/>
              </a:spcAft>
              <a:buSzPct val="100857"/>
              <a:buNone/>
            </a:pPr>
            <a:r>
              <a:rPr lang="en-US" b="1" dirty="0">
                <a:latin typeface="Times New Roman"/>
                <a:ea typeface="Times New Roman"/>
                <a:cs typeface="Times New Roman"/>
                <a:sym typeface="Times New Roman"/>
              </a:rPr>
              <a:t>Privacy Threats</a:t>
            </a:r>
            <a:r>
              <a:rPr lang="en-US" dirty="0">
                <a:latin typeface="Times New Roman"/>
                <a:ea typeface="Times New Roman"/>
                <a:cs typeface="Times New Roman"/>
                <a:sym typeface="Times New Roman"/>
              </a:rPr>
              <a:t>:</a:t>
            </a:r>
            <a:endParaRPr dirty="0"/>
          </a:p>
          <a:p>
            <a:pPr marL="812800" lvl="1" indent="-308927" algn="l" rtl="0">
              <a:spcBef>
                <a:spcPts val="1100"/>
              </a:spcBef>
              <a:spcAft>
                <a:spcPts val="0"/>
              </a:spcAft>
              <a:buSzPct val="102098"/>
              <a:buFont typeface="Arial"/>
              <a:buChar char="•"/>
            </a:pPr>
            <a:r>
              <a:rPr lang="en-US" b="1" dirty="0">
                <a:latin typeface="Times New Roman"/>
                <a:ea typeface="Times New Roman"/>
                <a:cs typeface="Times New Roman"/>
                <a:sym typeface="Times New Roman"/>
              </a:rPr>
              <a:t>Theft of Information</a:t>
            </a:r>
            <a:r>
              <a:rPr lang="en-US" dirty="0">
                <a:latin typeface="Times New Roman"/>
                <a:ea typeface="Times New Roman"/>
                <a:cs typeface="Times New Roman"/>
                <a:sym typeface="Times New Roman"/>
              </a:rPr>
              <a:t>: Data was stolen, likely through insider misuse or lax security protocols.</a:t>
            </a:r>
            <a:endParaRPr dirty="0"/>
          </a:p>
          <a:p>
            <a:pPr marL="812800" lvl="1" indent="-308927" algn="l" rtl="0">
              <a:spcBef>
                <a:spcPts val="1100"/>
              </a:spcBef>
              <a:spcAft>
                <a:spcPts val="0"/>
              </a:spcAft>
              <a:buSzPct val="102098"/>
              <a:buFont typeface="Arial"/>
              <a:buChar char="•"/>
            </a:pPr>
            <a:r>
              <a:rPr lang="en-US" b="1" dirty="0">
                <a:latin typeface="Times New Roman"/>
                <a:ea typeface="Times New Roman"/>
                <a:cs typeface="Times New Roman"/>
                <a:sym typeface="Times New Roman"/>
              </a:rPr>
              <a:t>Secondary Use</a:t>
            </a:r>
            <a:r>
              <a:rPr lang="en-US" dirty="0">
                <a:latin typeface="Times New Roman"/>
                <a:ea typeface="Times New Roman"/>
                <a:cs typeface="Times New Roman"/>
                <a:sym typeface="Times New Roman"/>
              </a:rPr>
              <a:t>: The data was sold to third parties (e.g., in Argentina and Romania) for unauthorized purposes.</a:t>
            </a:r>
            <a:endParaRPr dirty="0"/>
          </a:p>
          <a:p>
            <a:pPr marL="812800" lvl="1" indent="-308927" algn="l" rtl="0">
              <a:spcBef>
                <a:spcPts val="1100"/>
              </a:spcBef>
              <a:spcAft>
                <a:spcPts val="0"/>
              </a:spcAft>
              <a:buSzPct val="102098"/>
              <a:buFont typeface="Arial"/>
              <a:buChar char="•"/>
            </a:pPr>
            <a:r>
              <a:rPr lang="en-US" b="1" dirty="0">
                <a:latin typeface="Times New Roman"/>
                <a:ea typeface="Times New Roman"/>
                <a:cs typeface="Times New Roman"/>
                <a:sym typeface="Times New Roman"/>
              </a:rPr>
              <a:t>Inadvertent Leakage</a:t>
            </a:r>
            <a:r>
              <a:rPr lang="en-US" dirty="0">
                <a:latin typeface="Times New Roman"/>
                <a:ea typeface="Times New Roman"/>
                <a:cs typeface="Times New Roman"/>
                <a:sym typeface="Times New Roman"/>
              </a:rPr>
              <a:t>: NADRA’s lack of robust cybersecurity allowed data to be exposed.</a:t>
            </a:r>
            <a:endParaRPr dirty="0"/>
          </a:p>
          <a:p>
            <a:pPr marL="0" lvl="0" indent="0" algn="l" rtl="0">
              <a:spcBef>
                <a:spcPts val="1100"/>
              </a:spcBef>
              <a:spcAft>
                <a:spcPts val="0"/>
              </a:spcAft>
              <a:buSzPct val="100857"/>
              <a:buNone/>
            </a:pPr>
            <a:r>
              <a:rPr lang="en-US" b="1" dirty="0">
                <a:latin typeface="Times New Roman"/>
                <a:ea typeface="Times New Roman"/>
                <a:cs typeface="Times New Roman"/>
                <a:sym typeface="Times New Roman"/>
              </a:rPr>
              <a:t>Impact</a:t>
            </a:r>
            <a:r>
              <a:rPr lang="en-US" dirty="0">
                <a:latin typeface="Times New Roman"/>
                <a:ea typeface="Times New Roman"/>
                <a:cs typeface="Times New Roman"/>
                <a:sym typeface="Times New Roman"/>
              </a:rPr>
              <a:t>: The breach exposed citizens to risks like identity theft, financial fraud, and potential misuse by criminals or foreign entities, highlighting vulnerabilities in Pakistan’s digital infrastructure.</a:t>
            </a:r>
            <a:endParaRPr dirty="0"/>
          </a:p>
          <a:p>
            <a:pPr marL="0" lvl="0" indent="0" algn="l" rtl="0">
              <a:spcBef>
                <a:spcPts val="1100"/>
              </a:spcBef>
              <a:spcAft>
                <a:spcPts val="0"/>
              </a:spcAft>
              <a:buSzPct val="100857"/>
              <a:buNone/>
            </a:pPr>
            <a:r>
              <a:rPr lang="en-US" b="1" dirty="0">
                <a:latin typeface="Times New Roman"/>
                <a:ea typeface="Times New Roman"/>
                <a:cs typeface="Times New Roman"/>
                <a:sym typeface="Times New Roman"/>
              </a:rPr>
              <a:t>Relevance to Lecture</a:t>
            </a:r>
            <a:r>
              <a:rPr lang="en-US" dirty="0">
                <a:latin typeface="Times New Roman"/>
                <a:ea typeface="Times New Roman"/>
                <a:cs typeface="Times New Roman"/>
                <a:sym typeface="Times New Roman"/>
              </a:rPr>
              <a:t>: This incident underscores the importance of Fair Information Principles (e.g., data security, limiting data collection) and the risks of insider threats and data vulnerability in government databases.</a:t>
            </a:r>
            <a:endParaRPr dirty="0"/>
          </a:p>
          <a:p>
            <a:pPr marL="381000" lvl="0" indent="-266700" algn="l" rtl="0">
              <a:spcBef>
                <a:spcPts val="1100"/>
              </a:spcBef>
              <a:spcAft>
                <a:spcPts val="0"/>
              </a:spcAft>
              <a:buSzPct val="100857"/>
              <a:buNone/>
            </a:pPr>
            <a:endParaRPr dirty="0"/>
          </a:p>
        </p:txBody>
      </p:sp>
      <p:sp>
        <p:nvSpPr>
          <p:cNvPr id="3" name="Rectangle 2">
            <a:extLst>
              <a:ext uri="{FF2B5EF4-FFF2-40B4-BE49-F238E27FC236}">
                <a16:creationId xmlns:a16="http://schemas.microsoft.com/office/drawing/2014/main" id="{4B7E9371-319B-423D-87BB-04A2CAB416BA}"/>
              </a:ext>
            </a:extLst>
          </p:cNvPr>
          <p:cNvSpPr/>
          <p:nvPr/>
        </p:nvSpPr>
        <p:spPr>
          <a:xfrm>
            <a:off x="5060627" y="469248"/>
            <a:ext cx="277031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Activity 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2058-9747-405E-BE6D-66FAD6E77B65}"/>
              </a:ext>
            </a:extLst>
          </p:cNvPr>
          <p:cNvSpPr>
            <a:spLocks noGrp="1"/>
          </p:cNvSpPr>
          <p:nvPr>
            <p:ph type="title"/>
          </p:nvPr>
        </p:nvSpPr>
        <p:spPr/>
        <p:txBody>
          <a:bodyPr>
            <a:normAutofit/>
          </a:bodyPr>
          <a:lstStyle/>
          <a:p>
            <a:r>
              <a:rPr lang="en-US" sz="4000" b="1" dirty="0">
                <a:latin typeface="Times New Roman"/>
                <a:ea typeface="Times New Roman"/>
                <a:cs typeface="Times New Roman"/>
                <a:sym typeface="Times New Roman"/>
              </a:rPr>
              <a:t>Tasks (10 minutes)</a:t>
            </a:r>
            <a:r>
              <a:rPr lang="en-US" sz="4000" dirty="0">
                <a:latin typeface="Times New Roman"/>
                <a:ea typeface="Times New Roman"/>
                <a:cs typeface="Times New Roman"/>
                <a:sym typeface="Times New Roman"/>
              </a:rPr>
              <a:t>: </a:t>
            </a:r>
            <a:endParaRPr lang="en-PK" sz="4000" dirty="0"/>
          </a:p>
        </p:txBody>
      </p:sp>
      <p:sp>
        <p:nvSpPr>
          <p:cNvPr id="3" name="Content Placeholder 2">
            <a:extLst>
              <a:ext uri="{FF2B5EF4-FFF2-40B4-BE49-F238E27FC236}">
                <a16:creationId xmlns:a16="http://schemas.microsoft.com/office/drawing/2014/main" id="{6C6F527A-8C7B-4AFF-B36B-3B537E627CC2}"/>
              </a:ext>
            </a:extLst>
          </p:cNvPr>
          <p:cNvSpPr>
            <a:spLocks noGrp="1"/>
          </p:cNvSpPr>
          <p:nvPr>
            <p:ph idx="1"/>
          </p:nvPr>
        </p:nvSpPr>
        <p:spPr>
          <a:xfrm>
            <a:off x="1128408" y="2518833"/>
            <a:ext cx="11707059" cy="4433147"/>
          </a:xfrm>
        </p:spPr>
        <p:txBody>
          <a:bodyPr>
            <a:normAutofit fontScale="92500" lnSpcReduction="10000"/>
          </a:bodyPr>
          <a:lstStyle/>
          <a:p>
            <a:pPr marL="812800" lvl="1" indent="-308927" algn="l" rtl="0">
              <a:spcBef>
                <a:spcPts val="1100"/>
              </a:spcBef>
              <a:spcAft>
                <a:spcPts val="0"/>
              </a:spcAft>
              <a:buSzPct val="102098"/>
              <a:buFont typeface="Century Gothic"/>
              <a:buAutoNum type="arabicPeriod"/>
            </a:pPr>
            <a:r>
              <a:rPr lang="en-US" sz="2400" b="1" dirty="0">
                <a:latin typeface="Times New Roman"/>
                <a:ea typeface="Times New Roman"/>
                <a:cs typeface="Times New Roman"/>
                <a:sym typeface="Times New Roman"/>
              </a:rPr>
              <a:t>Step 1: Identify Threats (5 minutes)</a:t>
            </a:r>
            <a:r>
              <a:rPr lang="en-US" sz="2400" dirty="0">
                <a:latin typeface="Times New Roman"/>
                <a:ea typeface="Times New Roman"/>
                <a:cs typeface="Times New Roman"/>
                <a:sym typeface="Times New Roman"/>
              </a:rPr>
              <a:t>: </a:t>
            </a:r>
            <a:endParaRPr lang="en-US" sz="2400" dirty="0"/>
          </a:p>
          <a:p>
            <a:pPr marL="1257300" lvl="2" indent="-253206" algn="l" rtl="0">
              <a:spcBef>
                <a:spcPts val="1100"/>
              </a:spcBef>
              <a:spcAft>
                <a:spcPts val="0"/>
              </a:spcAft>
              <a:buSzPct val="97213"/>
              <a:buFont typeface="Century Gothic"/>
              <a:buAutoNum type="arabicPeriod"/>
            </a:pPr>
            <a:r>
              <a:rPr lang="en-US" sz="2400" dirty="0">
                <a:latin typeface="Times New Roman"/>
                <a:ea typeface="Times New Roman"/>
                <a:cs typeface="Times New Roman"/>
                <a:sym typeface="Times New Roman"/>
              </a:rPr>
              <a:t>Discuss and list 2 privacy threats from the NADRA breach, linking them to lecture concepts like data vulnerability or unauthorized insider access.</a:t>
            </a:r>
            <a:endParaRPr lang="en-US" sz="2400" dirty="0"/>
          </a:p>
          <a:p>
            <a:pPr marL="812800" lvl="1" indent="-308927" algn="l" rtl="0">
              <a:spcBef>
                <a:spcPts val="1100"/>
              </a:spcBef>
              <a:spcAft>
                <a:spcPts val="0"/>
              </a:spcAft>
              <a:buSzPct val="102098"/>
              <a:buFont typeface="Century Gothic"/>
              <a:buAutoNum type="arabicPeriod"/>
            </a:pPr>
            <a:r>
              <a:rPr lang="en-US" sz="2400" b="1" dirty="0">
                <a:latin typeface="Times New Roman"/>
                <a:ea typeface="Times New Roman"/>
                <a:cs typeface="Times New Roman"/>
                <a:sym typeface="Times New Roman"/>
              </a:rPr>
              <a:t>Step 2: Propose Mitigations (5 minutes)</a:t>
            </a:r>
            <a:r>
              <a:rPr lang="en-US" sz="2400" dirty="0">
                <a:latin typeface="Times New Roman"/>
                <a:ea typeface="Times New Roman"/>
                <a:cs typeface="Times New Roman"/>
                <a:sym typeface="Times New Roman"/>
              </a:rPr>
              <a:t>: </a:t>
            </a:r>
            <a:endParaRPr lang="en-US" sz="2400" dirty="0"/>
          </a:p>
          <a:p>
            <a:pPr marL="1257300" lvl="2" indent="-253206" algn="l" rtl="0">
              <a:spcBef>
                <a:spcPts val="1100"/>
              </a:spcBef>
              <a:spcAft>
                <a:spcPts val="0"/>
              </a:spcAft>
              <a:buSzPct val="97213"/>
              <a:buFont typeface="Century Gothic"/>
              <a:buAutoNum type="arabicPeriod"/>
            </a:pPr>
            <a:r>
              <a:rPr lang="en-US" sz="2400" dirty="0">
                <a:latin typeface="Times New Roman"/>
                <a:ea typeface="Times New Roman"/>
                <a:cs typeface="Times New Roman"/>
                <a:sym typeface="Times New Roman"/>
              </a:rPr>
              <a:t>Suggest one practical solution per threat using Fair Information Principles.</a:t>
            </a:r>
            <a:endParaRPr lang="en-US" sz="2400" dirty="0"/>
          </a:p>
          <a:p>
            <a:pPr marL="1257300" lvl="2" indent="-253206" algn="l" rtl="0">
              <a:spcBef>
                <a:spcPts val="1100"/>
              </a:spcBef>
              <a:spcAft>
                <a:spcPts val="0"/>
              </a:spcAft>
              <a:buSzPct val="97213"/>
              <a:buFont typeface="Century Gothic"/>
              <a:buAutoNum type="arabicPeriod"/>
            </a:pPr>
            <a:r>
              <a:rPr lang="en-US" sz="2400" b="1" dirty="0">
                <a:latin typeface="Times New Roman"/>
                <a:ea typeface="Times New Roman"/>
                <a:cs typeface="Times New Roman"/>
                <a:sym typeface="Times New Roman"/>
              </a:rPr>
              <a:t>Output</a:t>
            </a:r>
            <a:r>
              <a:rPr lang="en-US" sz="2400" dirty="0">
                <a:latin typeface="Times New Roman"/>
                <a:ea typeface="Times New Roman"/>
                <a:cs typeface="Times New Roman"/>
                <a:sym typeface="Times New Roman"/>
              </a:rPr>
              <a:t>: Write a brief summary (100–150 words) listing the 2 threats and their mitigations in a shared Google Doc or on paper.</a:t>
            </a:r>
            <a:endParaRPr lang="en-US" sz="2400" dirty="0"/>
          </a:p>
          <a:p>
            <a:pPr marL="0" lvl="0" indent="0" algn="l" rtl="0">
              <a:spcBef>
                <a:spcPts val="1100"/>
              </a:spcBef>
              <a:spcAft>
                <a:spcPts val="0"/>
              </a:spcAft>
              <a:buSzPct val="100857"/>
              <a:buNone/>
            </a:pPr>
            <a:endParaRPr lang="en-US" sz="2800" b="1" dirty="0">
              <a:latin typeface="Times New Roman"/>
              <a:ea typeface="Times New Roman"/>
              <a:cs typeface="Times New Roman"/>
              <a:sym typeface="Times New Roman"/>
            </a:endParaRPr>
          </a:p>
          <a:p>
            <a:pPr marL="0" lvl="0" indent="0" algn="l" rtl="0">
              <a:spcBef>
                <a:spcPts val="1100"/>
              </a:spcBef>
              <a:spcAft>
                <a:spcPts val="0"/>
              </a:spcAft>
              <a:buSzPct val="100857"/>
              <a:buNone/>
            </a:pPr>
            <a:r>
              <a:rPr lang="en-US" sz="2800" b="1" dirty="0">
                <a:latin typeface="Times New Roman"/>
                <a:ea typeface="Times New Roman"/>
                <a:cs typeface="Times New Roman"/>
                <a:sym typeface="Times New Roman"/>
              </a:rPr>
              <a:t>Quick Share (3 minutes)</a:t>
            </a:r>
            <a:r>
              <a:rPr lang="en-US" sz="2800" dirty="0">
                <a:latin typeface="Times New Roman"/>
                <a:ea typeface="Times New Roman"/>
                <a:cs typeface="Times New Roman"/>
                <a:sym typeface="Times New Roman"/>
              </a:rPr>
              <a:t>: One pair member shares one threat and its mitigation with the class (30 seconds per pair).</a:t>
            </a:r>
            <a:endParaRPr lang="en-US" sz="2800" dirty="0"/>
          </a:p>
          <a:p>
            <a:pPr marL="0" lvl="0" indent="0" algn="l" rtl="0">
              <a:spcBef>
                <a:spcPts val="1100"/>
              </a:spcBef>
              <a:spcAft>
                <a:spcPts val="0"/>
              </a:spcAft>
              <a:buSzPct val="100857"/>
              <a:buNone/>
            </a:pPr>
            <a:r>
              <a:rPr lang="en-US" sz="2800" b="1" dirty="0">
                <a:latin typeface="Times New Roman"/>
                <a:ea typeface="Times New Roman"/>
                <a:cs typeface="Times New Roman"/>
                <a:sym typeface="Times New Roman"/>
              </a:rPr>
              <a:t>Time: 15 minutes (10 minutes for discussion and writing, 3 minutes for sharing).</a:t>
            </a:r>
            <a:endParaRPr lang="en-US" sz="2800" b="1" dirty="0"/>
          </a:p>
          <a:p>
            <a:endParaRPr lang="en-PK" dirty="0"/>
          </a:p>
        </p:txBody>
      </p:sp>
    </p:spTree>
    <p:extLst>
      <p:ext uri="{BB962C8B-B14F-4D97-AF65-F5344CB8AC3E}">
        <p14:creationId xmlns:p14="http://schemas.microsoft.com/office/powerpoint/2010/main" val="21080804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a:spLocks noGrp="1"/>
          </p:cNvSpPr>
          <p:nvPr>
            <p:ph type="title"/>
          </p:nvPr>
        </p:nvSpPr>
        <p:spPr>
          <a:xfrm>
            <a:off x="999067" y="1079451"/>
            <a:ext cx="10818900" cy="1555200"/>
          </a:xfrm>
          <a:prstGeom prst="rect">
            <a:avLst/>
          </a:prstGeom>
          <a:noFill/>
          <a:ln>
            <a:noFill/>
          </a:ln>
        </p:spPr>
        <p:txBody>
          <a:bodyPr spcFirstLastPara="1" wrap="square" lIns="100725" tIns="50350" rIns="100725" bIns="50350" anchor="t" anchorCtr="0">
            <a:normAutofit/>
          </a:bodyPr>
          <a:lstStyle/>
          <a:p>
            <a:pPr marL="0" lvl="0" indent="0" algn="l" rtl="0">
              <a:spcBef>
                <a:spcPts val="0"/>
              </a:spcBef>
              <a:spcAft>
                <a:spcPts val="0"/>
              </a:spcAft>
              <a:buClr>
                <a:srgbClr val="262626"/>
              </a:buClr>
              <a:buSzPts val="4000"/>
              <a:buFont typeface="Century Gothic"/>
              <a:buNone/>
            </a:pPr>
            <a:r>
              <a:rPr lang="en-US" b="1" dirty="0">
                <a:latin typeface="Franklin Gothic Medium Cond" panose="020B0606030402020204" pitchFamily="34" charset="0"/>
              </a:rPr>
              <a:t>Expected Outcomes</a:t>
            </a:r>
            <a:br>
              <a:rPr lang="en-US" b="1" dirty="0"/>
            </a:br>
            <a:endParaRPr dirty="0"/>
          </a:p>
        </p:txBody>
      </p:sp>
      <p:sp>
        <p:nvSpPr>
          <p:cNvPr id="484" name="Google Shape;484;p66"/>
          <p:cNvSpPr txBox="1">
            <a:spLocks noGrp="1"/>
          </p:cNvSpPr>
          <p:nvPr>
            <p:ph idx="1"/>
          </p:nvPr>
        </p:nvSpPr>
        <p:spPr>
          <a:xfrm>
            <a:off x="999067" y="2278806"/>
            <a:ext cx="12086097" cy="4586400"/>
          </a:xfrm>
          <a:prstGeom prst="rect">
            <a:avLst/>
          </a:prstGeom>
          <a:noFill/>
          <a:ln>
            <a:noFill/>
          </a:ln>
        </p:spPr>
        <p:txBody>
          <a:bodyPr spcFirstLastPara="1" wrap="square" lIns="100725" tIns="50350" rIns="100725" bIns="50350" anchor="t" anchorCtr="0">
            <a:normAutofit fontScale="92500"/>
          </a:bodyPr>
          <a:lstStyle/>
          <a:p>
            <a:pPr marL="0" lvl="0" indent="0" algn="l" rtl="0">
              <a:spcBef>
                <a:spcPts val="0"/>
              </a:spcBef>
              <a:spcAft>
                <a:spcPts val="0"/>
              </a:spcAft>
              <a:buSzPts val="2000"/>
              <a:buNone/>
            </a:pPr>
            <a:r>
              <a:rPr lang="en-US" dirty="0">
                <a:latin typeface="Times New Roman"/>
                <a:ea typeface="Times New Roman"/>
                <a:cs typeface="Times New Roman"/>
                <a:sym typeface="Times New Roman"/>
              </a:rPr>
              <a:t>By the end of this lecture, students will:</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Understand the definition and importance of information privacy in the context of modern technology.</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Identify various privacy threats and their implications in both personal and professional settings.</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Recognize how computer technologies (databases, surveillance tools, etc.) create new privacy risks.</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Apply principles like informed consent and Fair Information Practices to evaluate and mitigate privacy issues.</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Critically analyze real-world privacy policies and scenarios, such as opt-in/opt-out options and data collection practices.</a:t>
            </a:r>
            <a:endParaRPr dirty="0"/>
          </a:p>
          <a:p>
            <a:pPr marL="381000" lvl="0" indent="-393700" algn="l" rtl="0">
              <a:spcBef>
                <a:spcPts val="1100"/>
              </a:spcBef>
              <a:spcAft>
                <a:spcPts val="0"/>
              </a:spcAft>
              <a:buSzPts val="2000"/>
              <a:buFont typeface="Arial"/>
              <a:buChar char="•"/>
            </a:pPr>
            <a:r>
              <a:rPr lang="en-US" dirty="0">
                <a:latin typeface="Times New Roman"/>
                <a:ea typeface="Times New Roman"/>
                <a:cs typeface="Times New Roman"/>
                <a:sym typeface="Times New Roman"/>
              </a:rPr>
              <a:t>Develop awareness of their own role in protecting personal data and designing privacy-conscious systems.</a:t>
            </a:r>
            <a:endParaRPr dirty="0"/>
          </a:p>
          <a:p>
            <a:pPr marL="381000" lvl="0" indent="-266700" algn="l" rtl="0">
              <a:spcBef>
                <a:spcPts val="1100"/>
              </a:spcBef>
              <a:spcAft>
                <a:spcPts val="0"/>
              </a:spcAft>
              <a:buSzPts val="2000"/>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7"/>
          <p:cNvSpPr txBox="1">
            <a:spLocks noGrp="1"/>
          </p:cNvSpPr>
          <p:nvPr>
            <p:ph idx="1"/>
          </p:nvPr>
        </p:nvSpPr>
        <p:spPr>
          <a:xfrm>
            <a:off x="1805116" y="2863850"/>
            <a:ext cx="9823192" cy="1524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6783"/>
              <a:buNone/>
            </a:pPr>
            <a:r>
              <a:rPr lang="en-US" sz="6783"/>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5</a:t>
            </a:r>
            <a:endParaRPr sz="2010" b="0" i="0" u="none" strike="noStrike" cap="none">
              <a:solidFill>
                <a:schemeClr val="dk1"/>
              </a:solidFill>
              <a:latin typeface="Arial"/>
              <a:ea typeface="Arial"/>
              <a:cs typeface="Arial"/>
              <a:sym typeface="Arial"/>
            </a:endParaRPr>
          </a:p>
        </p:txBody>
      </p:sp>
      <p:sp>
        <p:nvSpPr>
          <p:cNvPr id="201" name="Google Shape;201;p23"/>
          <p:cNvSpPr txBox="1">
            <a:spLocks noGrp="1"/>
          </p:cNvSpPr>
          <p:nvPr>
            <p:ph type="title"/>
          </p:nvPr>
        </p:nvSpPr>
        <p:spPr>
          <a:xfrm>
            <a:off x="1275793" y="1184100"/>
            <a:ext cx="11143215"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Sociotechnical</a:t>
            </a:r>
            <a:r>
              <a:rPr lang="en-US" dirty="0">
                <a:latin typeface="Times New Roman"/>
                <a:ea typeface="Times New Roman"/>
                <a:cs typeface="Times New Roman"/>
                <a:sym typeface="Times New Roman"/>
              </a:rPr>
              <a:t> </a:t>
            </a:r>
            <a:r>
              <a:rPr lang="en-US" dirty="0"/>
              <a:t>system</a:t>
            </a:r>
            <a:endParaRPr dirty="0"/>
          </a:p>
        </p:txBody>
      </p:sp>
      <p:sp>
        <p:nvSpPr>
          <p:cNvPr id="202" name="Google Shape;202;p23"/>
          <p:cNvSpPr txBox="1">
            <a:spLocks noGrp="1"/>
          </p:cNvSpPr>
          <p:nvPr>
            <p:ph idx="1"/>
          </p:nvPr>
        </p:nvSpPr>
        <p:spPr>
          <a:xfrm>
            <a:off x="704301" y="2239613"/>
            <a:ext cx="12286200" cy="4693284"/>
          </a:xfrm>
          <a:prstGeom prst="rect">
            <a:avLst/>
          </a:prstGeom>
          <a:noFill/>
          <a:ln>
            <a:noFill/>
          </a:ln>
        </p:spPr>
        <p:txBody>
          <a:bodyPr spcFirstLastPara="1" wrap="square" lIns="0" tIns="15950" rIns="0" bIns="0" anchor="ctr" anchorCtr="0">
            <a:spAutoFit/>
          </a:bodyPr>
          <a:lstStyle/>
          <a:p>
            <a:pPr marL="493768" marR="938877" lvl="0" indent="-478612" algn="l" rtl="0">
              <a:lnSpc>
                <a:spcPct val="110000"/>
              </a:lnSpc>
              <a:spcBef>
                <a:spcPts val="0"/>
              </a:spcBef>
              <a:spcAft>
                <a:spcPts val="0"/>
              </a:spcAft>
              <a:buSzPts val="1900"/>
              <a:buFont typeface="Noto Sans Symbols"/>
              <a:buChar char="▪"/>
            </a:pPr>
            <a:r>
              <a:rPr lang="en-US" sz="2400" dirty="0">
                <a:latin typeface="Calibri" panose="020F0502020204030204" pitchFamily="34" charset="0"/>
                <a:ea typeface="Calibri" panose="020F0502020204030204" pitchFamily="34" charset="0"/>
                <a:cs typeface="Calibri" panose="020F0502020204030204" pitchFamily="34" charset="0"/>
              </a:rPr>
              <a:t>The</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world</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civil</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aviation</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system</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is</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an</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example</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of</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a</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sociotechnical</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system</a:t>
            </a:r>
            <a:endParaRPr sz="2400" dirty="0">
              <a:latin typeface="Calibri" panose="020F0502020204030204" pitchFamily="34" charset="0"/>
              <a:ea typeface="Calibri" panose="020F0502020204030204" pitchFamily="34" charset="0"/>
              <a:cs typeface="Calibri" panose="020F0502020204030204" pitchFamily="34" charset="0"/>
            </a:endParaRPr>
          </a:p>
          <a:p>
            <a:pPr marL="493768" lvl="0" indent="-477815" algn="l" rtl="0">
              <a:lnSpc>
                <a:spcPct val="100000"/>
              </a:lnSpc>
              <a:spcBef>
                <a:spcPts val="1457"/>
              </a:spcBef>
              <a:spcAft>
                <a:spcPts val="0"/>
              </a:spcAft>
              <a:buSzPts val="2261"/>
              <a:buFont typeface="Noto Sans Symbols"/>
              <a:buChar char="▪"/>
            </a:pPr>
            <a:r>
              <a:rPr lang="en-US" sz="2400" dirty="0">
                <a:latin typeface="Calibri" panose="020F0502020204030204" pitchFamily="34" charset="0"/>
                <a:ea typeface="Calibri" panose="020F0502020204030204" pitchFamily="34" charset="0"/>
                <a:cs typeface="Calibri" panose="020F0502020204030204" pitchFamily="34" charset="0"/>
              </a:rPr>
              <a:t>Sociotechnical</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systems</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are</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composed</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of</a:t>
            </a:r>
            <a:endParaRPr sz="2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997906" lvl="1" indent="-478612" algn="l" rtl="0">
              <a:lnSpc>
                <a:spcPct val="100000"/>
              </a:lnSpc>
              <a:spcBef>
                <a:spcPts val="1357"/>
              </a:spcBef>
              <a:spcAft>
                <a:spcPts val="0"/>
              </a:spcAft>
              <a:buClr>
                <a:srgbClr val="004B7F"/>
              </a:buClr>
              <a:buSzPts val="1884"/>
              <a:buFont typeface="Noto Sans Symbols"/>
              <a:buChar char="▪"/>
            </a:pP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Physical</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objects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(e.g.,</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airplanes)</a:t>
            </a:r>
            <a:endParaRPr sz="2400" dirty="0">
              <a:latin typeface="Calibri" panose="020F0502020204030204" pitchFamily="34" charset="0"/>
              <a:ea typeface="Calibri" panose="020F0502020204030204" pitchFamily="34" charset="0"/>
              <a:cs typeface="Calibri" panose="020F0502020204030204" pitchFamily="34" charset="0"/>
              <a:sym typeface="Verdana"/>
            </a:endParaRPr>
          </a:p>
          <a:p>
            <a:pPr marL="997906" marR="441919" lvl="1" indent="-478612" algn="l" rtl="0">
              <a:lnSpc>
                <a:spcPct val="110000"/>
              </a:lnSpc>
              <a:spcBef>
                <a:spcPts val="1080"/>
              </a:spcBef>
              <a:spcAft>
                <a:spcPts val="0"/>
              </a:spcAft>
              <a:buClr>
                <a:srgbClr val="004B7F"/>
              </a:buClr>
              <a:buSzPts val="1884"/>
              <a:buFont typeface="Noto Sans Symbols"/>
              <a:buChar char="▪"/>
            </a:pP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Organizations,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institutions,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conditions,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rules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(e.g.,</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air</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traffic</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regulations)</a:t>
            </a:r>
            <a:endParaRPr sz="2400" dirty="0">
              <a:latin typeface="Calibri" panose="020F0502020204030204" pitchFamily="34" charset="0"/>
              <a:ea typeface="Calibri" panose="020F0502020204030204" pitchFamily="34" charset="0"/>
              <a:cs typeface="Calibri" panose="020F0502020204030204" pitchFamily="34" charset="0"/>
              <a:sym typeface="Verdana"/>
            </a:endParaRPr>
          </a:p>
          <a:p>
            <a:pPr marL="997906" lvl="1" indent="-478612" algn="l" rtl="0">
              <a:lnSpc>
                <a:spcPct val="100000"/>
              </a:lnSpc>
              <a:spcBef>
                <a:spcPts val="1357"/>
              </a:spcBef>
              <a:spcAft>
                <a:spcPts val="0"/>
              </a:spcAft>
              <a:buClr>
                <a:srgbClr val="004B7F"/>
              </a:buClr>
              <a:buSzPts val="1884"/>
              <a:buFont typeface="Noto Sans Symbols"/>
              <a:buChar char="▪"/>
            </a:pP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People</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(e.g.,</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air</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controllers)</a:t>
            </a:r>
            <a:endParaRPr sz="2400" dirty="0">
              <a:latin typeface="Calibri" panose="020F0502020204030204" pitchFamily="34" charset="0"/>
              <a:ea typeface="Calibri" panose="020F0502020204030204" pitchFamily="34" charset="0"/>
              <a:cs typeface="Calibri" panose="020F0502020204030204" pitchFamily="34" charset="0"/>
              <a:sym typeface="Verdana"/>
            </a:endParaRPr>
          </a:p>
          <a:p>
            <a:pPr marL="493768" marR="6380" lvl="0" indent="-478612" algn="l" rtl="0">
              <a:lnSpc>
                <a:spcPct val="110000"/>
              </a:lnSpc>
              <a:spcBef>
                <a:spcPts val="1105"/>
              </a:spcBef>
              <a:spcAft>
                <a:spcPts val="0"/>
              </a:spcAft>
              <a:buSzPts val="1900"/>
              <a:buFont typeface="Noto Sans Symbols"/>
              <a:buChar char="▪"/>
            </a:pPr>
            <a:r>
              <a:rPr lang="en-US" sz="2400" dirty="0">
                <a:latin typeface="Calibri" panose="020F0502020204030204" pitchFamily="34" charset="0"/>
                <a:ea typeface="Calibri" panose="020F0502020204030204" pitchFamily="34" charset="0"/>
                <a:cs typeface="Calibri" panose="020F0502020204030204" pitchFamily="34" charset="0"/>
              </a:rPr>
              <a:t>Sociotechnical</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systems</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have</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an</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hybrid</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sym typeface="Verdana"/>
              </a:rPr>
              <a:t>character</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as</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they</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consist</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of</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components</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which</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belong</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in</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many</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different</a:t>
            </a:r>
            <a:r>
              <a:rPr lang="en-US" sz="2400"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latin typeface="Calibri" panose="020F0502020204030204" pitchFamily="34" charset="0"/>
                <a:ea typeface="Calibri" panose="020F0502020204030204" pitchFamily="34" charset="0"/>
                <a:cs typeface="Calibri" panose="020F0502020204030204" pitchFamily="34" charset="0"/>
              </a:rPr>
              <a:t>‘worlds’</a:t>
            </a:r>
            <a:endParaRPr sz="2400" dirty="0">
              <a:latin typeface="Calibri" panose="020F0502020204030204" pitchFamily="34" charset="0"/>
              <a:ea typeface="Calibri" panose="020F0502020204030204" pitchFamily="34" charset="0"/>
              <a:cs typeface="Calibri" panose="020F0502020204030204" pitchFamily="34" charset="0"/>
            </a:endParaRPr>
          </a:p>
          <a:p>
            <a:pPr marL="997906" lvl="1" indent="-478612" algn="l" rtl="0">
              <a:lnSpc>
                <a:spcPct val="100000"/>
              </a:lnSpc>
              <a:spcBef>
                <a:spcPts val="1457"/>
              </a:spcBef>
              <a:spcAft>
                <a:spcPts val="0"/>
              </a:spcAft>
              <a:buClr>
                <a:srgbClr val="004B7F"/>
              </a:buClr>
              <a:buSzPts val="1884"/>
              <a:buFont typeface="Noto Sans Symbols"/>
              <a:buChar char="▪"/>
            </a:pP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Components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requiring</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physical</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description</a:t>
            </a:r>
            <a:endParaRPr sz="2400" dirty="0">
              <a:latin typeface="Calibri" panose="020F0502020204030204" pitchFamily="34" charset="0"/>
              <a:ea typeface="Calibri" panose="020F0502020204030204" pitchFamily="34" charset="0"/>
              <a:cs typeface="Calibri" panose="020F0502020204030204" pitchFamily="34" charset="0"/>
              <a:sym typeface="Verdana"/>
            </a:endParaRPr>
          </a:p>
          <a:p>
            <a:pPr marL="997906" lvl="1" indent="-478612" algn="l" rtl="0">
              <a:lnSpc>
                <a:spcPct val="100000"/>
              </a:lnSpc>
              <a:spcBef>
                <a:spcPts val="1357"/>
              </a:spcBef>
              <a:spcAft>
                <a:spcPts val="0"/>
              </a:spcAft>
              <a:buClr>
                <a:srgbClr val="004B7F"/>
              </a:buClr>
              <a:buSzPts val="1884"/>
              <a:buFont typeface="Noto Sans Symbols"/>
              <a:buChar char="▪"/>
            </a:pP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Components</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requiring</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social</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description</a:t>
            </a:r>
            <a:endParaRPr sz="2400" dirty="0">
              <a:latin typeface="Calibri" panose="020F0502020204030204" pitchFamily="34" charset="0"/>
              <a:ea typeface="Calibri" panose="020F0502020204030204" pitchFamily="34" charset="0"/>
              <a:cs typeface="Calibri" panose="020F0502020204030204" pitchFamily="34" charset="0"/>
              <a:sym typeface="Verdana"/>
            </a:endParaRPr>
          </a:p>
        </p:txBody>
      </p:sp>
      <p:sp>
        <p:nvSpPr>
          <p:cNvPr id="203" name="Google Shape;203;p23"/>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6</a:t>
            </a:r>
            <a:endParaRPr sz="2010" b="0" i="0" u="none" strike="noStrike" cap="none">
              <a:solidFill>
                <a:schemeClr val="dk1"/>
              </a:solidFill>
              <a:latin typeface="Arial"/>
              <a:ea typeface="Arial"/>
              <a:cs typeface="Arial"/>
              <a:sym typeface="Arial"/>
            </a:endParaRPr>
          </a:p>
        </p:txBody>
      </p:sp>
      <p:sp>
        <p:nvSpPr>
          <p:cNvPr id="209" name="Google Shape;209;p24"/>
          <p:cNvSpPr txBox="1">
            <a:spLocks noGrp="1"/>
          </p:cNvSpPr>
          <p:nvPr>
            <p:ph type="title"/>
          </p:nvPr>
        </p:nvSpPr>
        <p:spPr>
          <a:xfrm>
            <a:off x="1004867" y="1119843"/>
            <a:ext cx="12208424" cy="861683"/>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sz="5500" dirty="0"/>
              <a:t>Technology</a:t>
            </a:r>
            <a:r>
              <a:rPr lang="en-US" sz="5500" dirty="0">
                <a:latin typeface="Times New Roman"/>
                <a:ea typeface="Times New Roman"/>
                <a:cs typeface="Times New Roman"/>
                <a:sym typeface="Times New Roman"/>
              </a:rPr>
              <a:t> </a:t>
            </a:r>
            <a:r>
              <a:rPr lang="en-US" sz="5500" dirty="0"/>
              <a:t>as</a:t>
            </a:r>
            <a:r>
              <a:rPr lang="en-US" sz="5500" dirty="0">
                <a:latin typeface="Times New Roman"/>
                <a:ea typeface="Times New Roman"/>
                <a:cs typeface="Times New Roman"/>
                <a:sym typeface="Times New Roman"/>
              </a:rPr>
              <a:t> </a:t>
            </a:r>
            <a:r>
              <a:rPr lang="en-US" sz="5500" dirty="0"/>
              <a:t>instrumentation</a:t>
            </a:r>
            <a:r>
              <a:rPr lang="en-US" sz="5500" dirty="0">
                <a:latin typeface="Times New Roman"/>
                <a:ea typeface="Times New Roman"/>
                <a:cs typeface="Times New Roman"/>
                <a:sym typeface="Times New Roman"/>
              </a:rPr>
              <a:t> </a:t>
            </a:r>
            <a:r>
              <a:rPr lang="en-US" sz="5500" dirty="0"/>
              <a:t>of</a:t>
            </a:r>
            <a:r>
              <a:rPr lang="en-US" sz="5500" dirty="0">
                <a:latin typeface="Times New Roman"/>
                <a:ea typeface="Times New Roman"/>
                <a:cs typeface="Times New Roman"/>
                <a:sym typeface="Times New Roman"/>
              </a:rPr>
              <a:t> </a:t>
            </a:r>
            <a:r>
              <a:rPr lang="en-US" sz="5500" dirty="0"/>
              <a:t>human</a:t>
            </a:r>
            <a:r>
              <a:rPr lang="en-US" sz="5500" dirty="0">
                <a:latin typeface="Times New Roman"/>
                <a:ea typeface="Times New Roman"/>
                <a:cs typeface="Times New Roman"/>
                <a:sym typeface="Times New Roman"/>
              </a:rPr>
              <a:t> </a:t>
            </a:r>
            <a:r>
              <a:rPr lang="en-US" sz="5500" dirty="0"/>
              <a:t>action</a:t>
            </a:r>
            <a:endParaRPr sz="5500" dirty="0"/>
          </a:p>
        </p:txBody>
      </p:sp>
      <p:sp>
        <p:nvSpPr>
          <p:cNvPr id="210" name="Google Shape;210;p24"/>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211" name="Google Shape;211;p24"/>
          <p:cNvSpPr txBox="1"/>
          <p:nvPr/>
        </p:nvSpPr>
        <p:spPr>
          <a:xfrm>
            <a:off x="1405466" y="2528839"/>
            <a:ext cx="11650133" cy="2358285"/>
          </a:xfrm>
          <a:prstGeom prst="rect">
            <a:avLst/>
          </a:prstGeom>
          <a:noFill/>
          <a:ln>
            <a:noFill/>
          </a:ln>
        </p:spPr>
        <p:txBody>
          <a:bodyPr spcFirstLastPara="1" wrap="square" lIns="0" tIns="15950" rIns="0" bIns="0" anchor="t" anchorCtr="0">
            <a:spAutoFit/>
          </a:bodyPr>
          <a:lstStyle/>
          <a:p>
            <a:pPr marL="15156" marR="1305812" lvl="0" algn="l" rtl="0">
              <a:lnSpc>
                <a:spcPct val="110000"/>
              </a:lnSpc>
              <a:spcBef>
                <a:spcPts val="0"/>
              </a:spcBef>
              <a:spcAft>
                <a:spcPts val="0"/>
              </a:spcAft>
              <a:buClr>
                <a:srgbClr val="003E6D"/>
              </a:buClr>
              <a:buSzPts val="2512"/>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Technology</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adds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to</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expands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enhances</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t>
            </a:r>
            <a:r>
              <a:rPr lang="en-US" sz="24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instrumentation</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of human Action.</a:t>
            </a:r>
          </a:p>
          <a:p>
            <a:pPr marL="15156" marR="1305812" lvl="0" algn="l" rtl="0">
              <a:lnSpc>
                <a:spcPct val="110000"/>
              </a:lnSpc>
              <a:spcBef>
                <a:spcPts val="0"/>
              </a:spcBef>
              <a:spcAft>
                <a:spcPts val="0"/>
              </a:spcAft>
              <a:buClr>
                <a:srgbClr val="003E6D"/>
              </a:buClr>
              <a:buSzPts val="2512"/>
            </a:pPr>
            <a:endParaRPr lang="en-US" sz="2400" dirty="0">
              <a:latin typeface="Calibri" panose="020F0502020204030204" pitchFamily="34" charset="0"/>
              <a:ea typeface="Calibri" panose="020F0502020204030204" pitchFamily="34" charset="0"/>
              <a:cs typeface="Calibri" panose="020F0502020204030204" pitchFamily="34" charset="0"/>
              <a:sym typeface="Verdana"/>
            </a:endParaRPr>
          </a:p>
          <a:p>
            <a:pPr marL="15156" marR="1305812" lvl="0" algn="l" rtl="0">
              <a:lnSpc>
                <a:spcPct val="110000"/>
              </a:lnSpc>
              <a:spcBef>
                <a:spcPts val="0"/>
              </a:spcBef>
              <a:spcAft>
                <a:spcPts val="0"/>
              </a:spcAft>
              <a:buClr>
                <a:srgbClr val="003E6D"/>
              </a:buClr>
              <a:buSzPts val="2512"/>
            </a:pPr>
            <a:r>
              <a:rPr lang="en-US" sz="2400" b="1"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Example:</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a:p>
            <a:pPr marL="997906" marR="0" lvl="1" indent="-478612" algn="l" rtl="0">
              <a:spcBef>
                <a:spcPts val="1457"/>
              </a:spcBef>
              <a:spcAft>
                <a:spcPts val="0"/>
              </a:spcAft>
              <a:buClr>
                <a:srgbClr val="004B7F"/>
              </a:buClr>
              <a:buSzPts val="1884"/>
              <a:buFont typeface="Noto Sans Symbols"/>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Automobiles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instrument</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mobility</a:t>
            </a:r>
            <a:endParaRPr lang="en-US" sz="2400" dirty="0">
              <a:latin typeface="Calibri" panose="020F0502020204030204" pitchFamily="34" charset="0"/>
              <a:ea typeface="Calibri" panose="020F0502020204030204" pitchFamily="34" charset="0"/>
              <a:cs typeface="Calibri" panose="020F0502020204030204" pitchFamily="34" charset="0"/>
              <a:sym typeface="Verdana"/>
            </a:endParaRPr>
          </a:p>
          <a:p>
            <a:pPr marL="997906" marR="0" lvl="1" indent="-478612" algn="l" rtl="0">
              <a:spcBef>
                <a:spcPts val="1457"/>
              </a:spcBef>
              <a:spcAft>
                <a:spcPts val="0"/>
              </a:spcAft>
              <a:buClr>
                <a:srgbClr val="004B7F"/>
              </a:buClr>
              <a:buSzPts val="1884"/>
              <a:buFont typeface="Noto Sans Symbols"/>
              <a:buChar char="▪"/>
            </a:pP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eyeglasses</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expand</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vision</a:t>
            </a:r>
            <a:endParaRPr sz="24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15"/>
        <p:cNvGrpSpPr/>
        <p:nvPr/>
      </p:nvGrpSpPr>
      <p:grpSpPr>
        <a:xfrm>
          <a:off x="0" y="0"/>
          <a:ext cx="0" cy="0"/>
          <a:chOff x="0" y="0"/>
          <a:chExt cx="0" cy="0"/>
        </a:xfrm>
      </p:grpSpPr>
      <p:sp>
        <p:nvSpPr>
          <p:cNvPr id="216" name="Google Shape;216;p25"/>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7</a:t>
            </a:r>
            <a:endParaRPr sz="2010" b="0" i="0" u="none" strike="noStrike" cap="none">
              <a:solidFill>
                <a:schemeClr val="dk1"/>
              </a:solidFill>
              <a:latin typeface="Arial"/>
              <a:ea typeface="Arial"/>
              <a:cs typeface="Arial"/>
              <a:sym typeface="Arial"/>
            </a:endParaRPr>
          </a:p>
        </p:txBody>
      </p:sp>
      <p:sp>
        <p:nvSpPr>
          <p:cNvPr id="217" name="Google Shape;217;p25"/>
          <p:cNvSpPr txBox="1">
            <a:spLocks noGrp="1"/>
          </p:cNvSpPr>
          <p:nvPr>
            <p:ph type="title"/>
          </p:nvPr>
        </p:nvSpPr>
        <p:spPr>
          <a:xfrm>
            <a:off x="1145647" y="1111417"/>
            <a:ext cx="10363200"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New</a:t>
            </a:r>
            <a:r>
              <a:rPr lang="en-US" dirty="0">
                <a:latin typeface="Times New Roman"/>
                <a:ea typeface="Times New Roman"/>
                <a:cs typeface="Times New Roman"/>
                <a:sym typeface="Times New Roman"/>
              </a:rPr>
              <a:t> </a:t>
            </a:r>
            <a:r>
              <a:rPr lang="en-US" dirty="0"/>
              <a:t>possibilities</a:t>
            </a:r>
            <a:endParaRPr dirty="0"/>
          </a:p>
        </p:txBody>
      </p:sp>
      <p:sp>
        <p:nvSpPr>
          <p:cNvPr id="218" name="Google Shape;218;p25"/>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219" name="Google Shape;219;p25"/>
          <p:cNvSpPr txBox="1"/>
          <p:nvPr/>
        </p:nvSpPr>
        <p:spPr>
          <a:xfrm>
            <a:off x="629528" y="2298708"/>
            <a:ext cx="12493806" cy="5163669"/>
          </a:xfrm>
          <a:prstGeom prst="rect">
            <a:avLst/>
          </a:prstGeom>
          <a:noFill/>
          <a:ln>
            <a:noFill/>
          </a:ln>
        </p:spPr>
        <p:txBody>
          <a:bodyPr spcFirstLastPara="1" wrap="square" lIns="0" tIns="15950" rIns="0" bIns="0" anchor="t" anchorCtr="0">
            <a:spAutoFit/>
          </a:bodyPr>
          <a:lstStyle/>
          <a:p>
            <a:pPr marL="493768" marR="6381" indent="-478612">
              <a:lnSpc>
                <a:spcPct val="110000"/>
              </a:lnSpc>
              <a:buClr>
                <a:srgbClr val="003E6D"/>
              </a:buClr>
              <a:buSzPts val="2512"/>
              <a:buFont typeface="Noto Sans Symbols"/>
              <a:buChar char="▪"/>
            </a:pP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Technology</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not</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only</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expands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human</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capabilities,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but</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constitutes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form</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of</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action</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that</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weren’t</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1"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possible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or</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even</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conceivable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without</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technology. IT</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expands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what</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individuals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can</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do</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and</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constitutes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actions</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inconceivable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before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the</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technology</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rPr>
              <a:t>existed</a:t>
            </a:r>
          </a:p>
          <a:p>
            <a:pPr marL="493768" marR="6381" indent="-478612">
              <a:lnSpc>
                <a:spcPct val="110000"/>
              </a:lnSpc>
              <a:buClr>
                <a:srgbClr val="003E6D"/>
              </a:buClr>
              <a:buSzPts val="2512"/>
              <a:buFont typeface="Noto Sans Symbols"/>
              <a:buChar char="▪"/>
            </a:pPr>
            <a:endParaRPr lang="en-US" sz="2200" b="0" i="0" u="none" strike="noStrike" cap="none" dirty="0">
              <a:latin typeface="Calibri" panose="020F0502020204030204" pitchFamily="34" charset="0"/>
              <a:ea typeface="Calibri" panose="020F0502020204030204" pitchFamily="34" charset="0"/>
              <a:cs typeface="Calibri" panose="020F0502020204030204" pitchFamily="34" charset="0"/>
              <a:sym typeface="Verdana"/>
            </a:endParaRPr>
          </a:p>
          <a:p>
            <a:pPr marL="493768" marR="6381" lvl="0" indent="-478612" algn="l" rtl="0">
              <a:lnSpc>
                <a:spcPct val="110000"/>
              </a:lnSpc>
              <a:spcBef>
                <a:spcPts val="0"/>
              </a:spcBef>
              <a:spcAft>
                <a:spcPts val="0"/>
              </a:spcAft>
              <a:buClr>
                <a:srgbClr val="003E6D"/>
              </a:buClr>
              <a:buSzPts val="2512"/>
              <a:buFont typeface="Noto Sans Symbols"/>
              <a:buChar char="▪"/>
            </a:pPr>
            <a:r>
              <a:rPr lang="en-US" sz="2200" b="1" i="0" u="none" strike="noStrike" cap="none" dirty="0">
                <a:solidFill>
                  <a:schemeClr val="tx2">
                    <a:lumMod val="75000"/>
                  </a:schemeClr>
                </a:solidFill>
                <a:latin typeface="Calibri" panose="020F0502020204030204" pitchFamily="34" charset="0"/>
                <a:ea typeface="Calibri" panose="020F0502020204030204" pitchFamily="34" charset="0"/>
                <a:cs typeface="Calibri" panose="020F0502020204030204" pitchFamily="34" charset="0"/>
                <a:sym typeface="Verdana"/>
              </a:rPr>
              <a:t>Example:</a:t>
            </a:r>
          </a:p>
          <a:p>
            <a:pPr marL="997906" marR="0" lvl="1" indent="-478612" algn="l" rtl="0">
              <a:spcBef>
                <a:spcPts val="1457"/>
              </a:spcBef>
              <a:spcAft>
                <a:spcPts val="0"/>
              </a:spcAft>
              <a:buClr>
                <a:srgbClr val="004B7F"/>
              </a:buClr>
              <a:buSzPts val="1884"/>
              <a:buFont typeface="Noto Sans Symbols"/>
              <a:buChar char="▪"/>
            </a:pP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Genetically</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modifying</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b="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food</a:t>
            </a:r>
            <a:r>
              <a:rPr lang="en-US" sz="2200"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 </a:t>
            </a:r>
            <a:r>
              <a:rPr lang="en-US" sz="2200" dirty="0" err="1"/>
              <a:t>Bt</a:t>
            </a:r>
            <a:r>
              <a:rPr lang="en-US" sz="2200" dirty="0"/>
              <a:t> cotton is a genetically modified crop that has been altered to resist insect pests. It produces a natural toxin that kills harmful insects like the bollworm, helping farmers reduce pesticide use and increase crop production.</a:t>
            </a:r>
            <a:endParaRPr lang="en-US" sz="2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a:p>
            <a:pPr marL="997906" lvl="1" indent="-478612">
              <a:spcBef>
                <a:spcPts val="1457"/>
              </a:spcBef>
              <a:buClr>
                <a:srgbClr val="004B7F"/>
              </a:buClr>
              <a:buSzPts val="1884"/>
              <a:buFont typeface="Noto Sans Symbols"/>
              <a:buChar char="▪"/>
            </a:pP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Sending</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spam,</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searching</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the</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Web,</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Times New Roman"/>
              </a:rPr>
              <a:t> </a:t>
            </a:r>
            <a:r>
              <a:rPr lang="en-US" sz="2200" i="0" u="none" strike="noStrike" cap="none" dirty="0">
                <a:solidFill>
                  <a:srgbClr val="003E6D"/>
                </a:solidFill>
                <a:latin typeface="Calibri" panose="020F0502020204030204" pitchFamily="34" charset="0"/>
                <a:ea typeface="Calibri" panose="020F0502020204030204" pitchFamily="34" charset="0"/>
                <a:cs typeface="Calibri" panose="020F0502020204030204" pitchFamily="34" charset="0"/>
                <a:sym typeface="Verdana"/>
              </a:rPr>
              <a:t>blogging </a:t>
            </a:r>
            <a:r>
              <a:rPr lang="en-US" sz="2200" dirty="0"/>
              <a:t>Before modern IT, people could only share opinions through newspapers or letters. Now, with the internet, anyone can instantly </a:t>
            </a:r>
            <a:r>
              <a:rPr lang="en-US" sz="2200" b="1" dirty="0"/>
              <a:t>write blogs</a:t>
            </a:r>
            <a:r>
              <a:rPr lang="en-US" sz="2200" dirty="0"/>
              <a:t>, </a:t>
            </a:r>
            <a:r>
              <a:rPr lang="en-US" sz="2200" b="1" dirty="0"/>
              <a:t>search for information</a:t>
            </a:r>
            <a:r>
              <a:rPr lang="en-US" sz="2200" dirty="0"/>
              <a:t>, or even </a:t>
            </a:r>
            <a:r>
              <a:rPr lang="en-US" sz="2200" b="1" dirty="0"/>
              <a:t>send mass emails (spam)</a:t>
            </a:r>
            <a:r>
              <a:rPr lang="en-US" sz="2200" dirty="0"/>
              <a:t> to thousands of people worldwide — actions that were impossible before this technology existed.</a:t>
            </a:r>
          </a:p>
          <a:p>
            <a:pPr marL="997906" marR="0" lvl="1" indent="-478612" algn="l" rtl="0">
              <a:spcBef>
                <a:spcPts val="1457"/>
              </a:spcBef>
              <a:spcAft>
                <a:spcPts val="0"/>
              </a:spcAft>
              <a:buClr>
                <a:srgbClr val="004B7F"/>
              </a:buClr>
              <a:buSzPts val="1884"/>
              <a:buFont typeface="Noto Sans Symbols"/>
              <a:buChar char="▪"/>
            </a:pPr>
            <a:endParaRPr sz="22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p:nvPr/>
        </p:nvSpPr>
        <p:spPr>
          <a:xfrm>
            <a:off x="10888902" y="-358034"/>
            <a:ext cx="174000" cy="324600"/>
          </a:xfrm>
          <a:prstGeom prst="rect">
            <a:avLst/>
          </a:prstGeom>
          <a:noFill/>
          <a:ln>
            <a:noFill/>
          </a:ln>
        </p:spPr>
        <p:txBody>
          <a:bodyPr spcFirstLastPara="1" wrap="square" lIns="0" tIns="15150" rIns="0" bIns="0" anchor="t" anchorCtr="0">
            <a:spAutoFit/>
          </a:bodyPr>
          <a:lstStyle/>
          <a:p>
            <a:pPr marL="15953"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7</a:t>
            </a:r>
            <a:endParaRPr sz="2010" b="0" i="0" u="none" strike="noStrike" cap="none">
              <a:solidFill>
                <a:schemeClr val="dk1"/>
              </a:solidFill>
              <a:latin typeface="Arial"/>
              <a:ea typeface="Arial"/>
              <a:cs typeface="Arial"/>
              <a:sym typeface="Arial"/>
            </a:endParaRPr>
          </a:p>
        </p:txBody>
      </p:sp>
      <p:sp>
        <p:nvSpPr>
          <p:cNvPr id="225" name="Google Shape;225;p26"/>
          <p:cNvSpPr txBox="1">
            <a:spLocks noGrp="1"/>
          </p:cNvSpPr>
          <p:nvPr>
            <p:ph type="title"/>
          </p:nvPr>
        </p:nvSpPr>
        <p:spPr>
          <a:xfrm>
            <a:off x="1165330" y="765654"/>
            <a:ext cx="10363200" cy="1219474"/>
          </a:xfrm>
          <a:prstGeom prst="rect">
            <a:avLst/>
          </a:prstGeom>
          <a:noFill/>
          <a:ln>
            <a:noFill/>
          </a:ln>
        </p:spPr>
        <p:txBody>
          <a:bodyPr spcFirstLastPara="1" wrap="square" lIns="0" tIns="15150" rIns="0" bIns="0" anchor="ctr" anchorCtr="0">
            <a:spAutoFit/>
          </a:bodyPr>
          <a:lstStyle/>
          <a:p>
            <a:pPr marL="0" lvl="0" indent="0" algn="l" rtl="0">
              <a:lnSpc>
                <a:spcPct val="115000"/>
              </a:lnSpc>
              <a:spcBef>
                <a:spcPts val="1400"/>
              </a:spcBef>
              <a:spcAft>
                <a:spcPts val="400"/>
              </a:spcAft>
              <a:buClr>
                <a:schemeClr val="dk1"/>
              </a:buClr>
              <a:buSzPts val="1100"/>
              <a:buFont typeface="Arial"/>
              <a:buNone/>
            </a:pPr>
            <a:r>
              <a:rPr lang="en-US" sz="5500" dirty="0">
                <a:solidFill>
                  <a:schemeClr val="dk1"/>
                </a:solidFill>
              </a:rPr>
              <a:t>Cyborgs, Robots, and Humans</a:t>
            </a:r>
            <a:endParaRPr sz="5500" dirty="0"/>
          </a:p>
        </p:txBody>
      </p:sp>
      <p:sp>
        <p:nvSpPr>
          <p:cNvPr id="226" name="Google Shape;226;p26"/>
          <p:cNvSpPr txBox="1">
            <a:spLocks noGrp="1"/>
          </p:cNvSpPr>
          <p:nvPr>
            <p:ph type="ftr" sz="quarter" idx="11"/>
          </p:nvPr>
        </p:nvSpPr>
        <p:spPr>
          <a:xfrm>
            <a:off x="0" y="7792724"/>
            <a:ext cx="1565400" cy="152700"/>
          </a:xfrm>
          <a:prstGeom prst="rect">
            <a:avLst/>
          </a:prstGeom>
          <a:noFill/>
          <a:ln>
            <a:noFill/>
          </a:ln>
        </p:spPr>
        <p:txBody>
          <a:bodyPr spcFirstLastPara="1" wrap="square" lIns="0" tIns="0" rIns="0" bIns="0" anchor="ctr" anchorCtr="0">
            <a:spAutoFit/>
          </a:bodyPr>
          <a:lstStyle/>
          <a:p>
            <a:pPr marL="15953" lvl="0" indent="0" algn="l" rtl="0">
              <a:lnSpc>
                <a:spcPct val="198888"/>
              </a:lnSpc>
              <a:spcBef>
                <a:spcPts val="0"/>
              </a:spcBef>
              <a:spcAft>
                <a:spcPts val="0"/>
              </a:spcAft>
              <a:buNone/>
            </a:pPr>
            <a:r>
              <a:rPr lang="en-US"/>
              <a:t>Computer Ethics</a:t>
            </a:r>
            <a:endParaRPr/>
          </a:p>
        </p:txBody>
      </p:sp>
      <p:sp>
        <p:nvSpPr>
          <p:cNvPr id="227" name="Google Shape;227;p26"/>
          <p:cNvSpPr txBox="1"/>
          <p:nvPr/>
        </p:nvSpPr>
        <p:spPr>
          <a:xfrm>
            <a:off x="711200" y="2385941"/>
            <a:ext cx="11717867" cy="4071831"/>
          </a:xfrm>
          <a:prstGeom prst="rect">
            <a:avLst/>
          </a:prstGeom>
          <a:noFill/>
          <a:ln>
            <a:noFill/>
          </a:ln>
        </p:spPr>
        <p:txBody>
          <a:bodyPr spcFirstLastPara="1" wrap="square" lIns="0" tIns="15950" rIns="0" bIns="0" anchor="t" anchorCtr="0">
            <a:spAutoFit/>
          </a:bodyPr>
          <a:lstStyle/>
          <a:p>
            <a:pPr marL="0" lvl="0" indent="0" algn="l" rtl="0">
              <a:lnSpc>
                <a:spcPct val="115000"/>
              </a:lnSpc>
              <a:spcBef>
                <a:spcPts val="1200"/>
              </a:spcBef>
              <a:spcAft>
                <a:spcPts val="0"/>
              </a:spcAft>
              <a:buNone/>
            </a:pPr>
            <a:r>
              <a:rPr lang="en-US" sz="2300" b="1" dirty="0">
                <a:solidFill>
                  <a:srgbClr val="003E6D"/>
                </a:solidFill>
                <a:latin typeface="Verdana"/>
                <a:ea typeface="Verdana"/>
                <a:cs typeface="Verdana"/>
                <a:sym typeface="Verdana"/>
              </a:rPr>
              <a:t>Humans:</a:t>
            </a:r>
            <a:endParaRPr sz="2300" b="1" dirty="0">
              <a:solidFill>
                <a:srgbClr val="003E6D"/>
              </a:solidFill>
              <a:latin typeface="Verdana"/>
              <a:ea typeface="Verdana"/>
              <a:cs typeface="Verdana"/>
              <a:sym typeface="Verdana"/>
            </a:endParaRPr>
          </a:p>
          <a:p>
            <a:pPr marL="457200" lvl="0" indent="-342900" algn="l" rtl="0">
              <a:lnSpc>
                <a:spcPct val="115000"/>
              </a:lnSpc>
              <a:spcBef>
                <a:spcPts val="1200"/>
              </a:spcBef>
              <a:spcAft>
                <a:spcPts val="0"/>
              </a:spcAft>
              <a:buClr>
                <a:srgbClr val="003E6D"/>
              </a:buClr>
              <a:buSzPts val="1800"/>
              <a:buFont typeface="Verdana"/>
              <a:buChar char="●"/>
            </a:pPr>
            <a:r>
              <a:rPr lang="en-US" sz="1800" dirty="0">
                <a:latin typeface="Verdana"/>
                <a:ea typeface="Verdana"/>
                <a:cs typeface="Verdana"/>
                <a:sym typeface="Verdana"/>
              </a:rPr>
              <a:t>Natural biological beings with intelligence and emotions.</a:t>
            </a:r>
            <a:endParaRPr sz="1800" dirty="0">
              <a:latin typeface="Verdana"/>
              <a:ea typeface="Verdana"/>
              <a:cs typeface="Verdana"/>
              <a:sym typeface="Verdana"/>
            </a:endParaRPr>
          </a:p>
          <a:p>
            <a:pPr marL="457200" lvl="0" indent="-342900" algn="l" rtl="0">
              <a:lnSpc>
                <a:spcPct val="115000"/>
              </a:lnSpc>
              <a:spcBef>
                <a:spcPts val="0"/>
              </a:spcBef>
              <a:spcAft>
                <a:spcPts val="0"/>
              </a:spcAft>
              <a:buClr>
                <a:srgbClr val="003E6D"/>
              </a:buClr>
              <a:buSzPts val="1800"/>
              <a:buFont typeface="Verdana"/>
              <a:buChar char="●"/>
            </a:pPr>
            <a:r>
              <a:rPr lang="en-US" sz="1800" dirty="0">
                <a:latin typeface="Verdana"/>
                <a:ea typeface="Verdana"/>
                <a:cs typeface="Verdana"/>
                <a:sym typeface="Verdana"/>
              </a:rPr>
              <a:t>Example: A software engineer designing an app.</a:t>
            </a:r>
            <a:endParaRPr sz="1800" dirty="0">
              <a:latin typeface="Verdana"/>
              <a:ea typeface="Verdana"/>
              <a:cs typeface="Verdana"/>
              <a:sym typeface="Verdana"/>
            </a:endParaRPr>
          </a:p>
          <a:p>
            <a:pPr marL="0" lvl="0" indent="0" algn="l" rtl="0">
              <a:lnSpc>
                <a:spcPct val="115000"/>
              </a:lnSpc>
              <a:spcBef>
                <a:spcPts val="1200"/>
              </a:spcBef>
              <a:spcAft>
                <a:spcPts val="0"/>
              </a:spcAft>
              <a:buNone/>
            </a:pPr>
            <a:r>
              <a:rPr lang="en-US" sz="2300" b="1" dirty="0">
                <a:solidFill>
                  <a:srgbClr val="003E6D"/>
                </a:solidFill>
                <a:latin typeface="Verdana"/>
                <a:ea typeface="Verdana"/>
                <a:cs typeface="Verdana"/>
                <a:sym typeface="Verdana"/>
              </a:rPr>
              <a:t>Robots:</a:t>
            </a:r>
            <a:endParaRPr sz="2300" b="1" dirty="0">
              <a:solidFill>
                <a:srgbClr val="003E6D"/>
              </a:solidFill>
              <a:latin typeface="Verdana"/>
              <a:ea typeface="Verdana"/>
              <a:cs typeface="Verdana"/>
              <a:sym typeface="Verdana"/>
            </a:endParaRPr>
          </a:p>
          <a:p>
            <a:pPr marL="457200" lvl="0" indent="-342900" algn="l" rtl="0">
              <a:lnSpc>
                <a:spcPct val="115000"/>
              </a:lnSpc>
              <a:spcBef>
                <a:spcPts val="1200"/>
              </a:spcBef>
              <a:spcAft>
                <a:spcPts val="0"/>
              </a:spcAft>
              <a:buClr>
                <a:srgbClr val="003E6D"/>
              </a:buClr>
              <a:buSzPts val="1800"/>
              <a:buFont typeface="Verdana"/>
              <a:buChar char="●"/>
            </a:pPr>
            <a:r>
              <a:rPr lang="en-US" sz="1800" dirty="0">
                <a:latin typeface="Verdana"/>
                <a:ea typeface="Verdana"/>
                <a:cs typeface="Verdana"/>
                <a:sym typeface="Verdana"/>
              </a:rPr>
              <a:t>Fully artificial machines programmed to perform tasks automatically.</a:t>
            </a:r>
            <a:endParaRPr sz="1800" dirty="0">
              <a:latin typeface="Verdana"/>
              <a:ea typeface="Verdana"/>
              <a:cs typeface="Verdana"/>
              <a:sym typeface="Verdana"/>
            </a:endParaRPr>
          </a:p>
          <a:p>
            <a:pPr marL="457200" lvl="0" indent="-342900" algn="l" rtl="0">
              <a:lnSpc>
                <a:spcPct val="115000"/>
              </a:lnSpc>
              <a:spcBef>
                <a:spcPts val="0"/>
              </a:spcBef>
              <a:spcAft>
                <a:spcPts val="0"/>
              </a:spcAft>
              <a:buClr>
                <a:srgbClr val="003E6D"/>
              </a:buClr>
              <a:buSzPts val="1800"/>
              <a:buFont typeface="Verdana"/>
              <a:buChar char="●"/>
            </a:pPr>
            <a:r>
              <a:rPr lang="en-US" sz="1800" dirty="0">
                <a:latin typeface="Verdana"/>
                <a:ea typeface="Verdana"/>
                <a:cs typeface="Verdana"/>
                <a:sym typeface="Verdana"/>
              </a:rPr>
              <a:t>Example: A robotic arm assembling cars in a factory.</a:t>
            </a:r>
            <a:endParaRPr sz="1800" dirty="0">
              <a:latin typeface="Verdana"/>
              <a:ea typeface="Verdana"/>
              <a:cs typeface="Verdana"/>
              <a:sym typeface="Verdana"/>
            </a:endParaRPr>
          </a:p>
          <a:p>
            <a:pPr marL="0" lvl="0" indent="0" algn="l" rtl="0">
              <a:lnSpc>
                <a:spcPct val="115000"/>
              </a:lnSpc>
              <a:spcBef>
                <a:spcPts val="1200"/>
              </a:spcBef>
              <a:spcAft>
                <a:spcPts val="0"/>
              </a:spcAft>
              <a:buNone/>
            </a:pPr>
            <a:r>
              <a:rPr lang="en-US" sz="2300" b="1" dirty="0">
                <a:solidFill>
                  <a:srgbClr val="003E6D"/>
                </a:solidFill>
                <a:latin typeface="Verdana"/>
                <a:ea typeface="Verdana"/>
                <a:cs typeface="Verdana"/>
                <a:sym typeface="Verdana"/>
              </a:rPr>
              <a:t>Cyborgs:</a:t>
            </a:r>
            <a:endParaRPr sz="2300" b="1" dirty="0">
              <a:solidFill>
                <a:srgbClr val="003E6D"/>
              </a:solidFill>
              <a:latin typeface="Verdana"/>
              <a:ea typeface="Verdana"/>
              <a:cs typeface="Verdana"/>
              <a:sym typeface="Verdana"/>
            </a:endParaRPr>
          </a:p>
          <a:p>
            <a:pPr marL="457200" lvl="0" indent="-342900" algn="l" rtl="0">
              <a:lnSpc>
                <a:spcPct val="115000"/>
              </a:lnSpc>
              <a:spcBef>
                <a:spcPts val="1200"/>
              </a:spcBef>
              <a:spcAft>
                <a:spcPts val="0"/>
              </a:spcAft>
              <a:buClr>
                <a:srgbClr val="003E6D"/>
              </a:buClr>
              <a:buSzPts val="1800"/>
              <a:buFont typeface="Verdana"/>
              <a:buChar char="●"/>
            </a:pPr>
            <a:r>
              <a:rPr lang="en-US" sz="1800" dirty="0">
                <a:latin typeface="Verdana"/>
                <a:ea typeface="Verdana"/>
                <a:cs typeface="Verdana"/>
                <a:sym typeface="Verdana"/>
              </a:rPr>
              <a:t>Combination of human and machine — technology enhances human abilities.</a:t>
            </a:r>
            <a:endParaRPr sz="1800" dirty="0">
              <a:latin typeface="Verdana"/>
              <a:ea typeface="Verdana"/>
              <a:cs typeface="Verdana"/>
              <a:sym typeface="Verdana"/>
            </a:endParaRPr>
          </a:p>
          <a:p>
            <a:pPr marL="457200" lvl="0" indent="-342900" algn="l" rtl="0">
              <a:lnSpc>
                <a:spcPct val="115000"/>
              </a:lnSpc>
              <a:spcBef>
                <a:spcPts val="0"/>
              </a:spcBef>
              <a:spcAft>
                <a:spcPts val="0"/>
              </a:spcAft>
              <a:buClr>
                <a:srgbClr val="003E6D"/>
              </a:buClr>
              <a:buSzPts val="1800"/>
              <a:buChar char="●"/>
            </a:pPr>
            <a:r>
              <a:rPr lang="en-US" sz="1800" dirty="0">
                <a:latin typeface="Verdana"/>
                <a:ea typeface="Verdana"/>
                <a:cs typeface="Verdana"/>
                <a:sym typeface="Verdana"/>
              </a:rPr>
              <a:t>Example: A person using a </a:t>
            </a:r>
            <a:r>
              <a:rPr lang="en-US" sz="1800" b="1" dirty="0">
                <a:latin typeface="Verdana"/>
                <a:ea typeface="Verdana"/>
                <a:cs typeface="Verdana"/>
                <a:sym typeface="Verdana"/>
              </a:rPr>
              <a:t>bionic arm</a:t>
            </a:r>
            <a:r>
              <a:rPr lang="en-US" sz="1800" dirty="0">
                <a:latin typeface="Verdana"/>
                <a:ea typeface="Verdana"/>
                <a:cs typeface="Verdana"/>
                <a:sym typeface="Verdana"/>
              </a:rPr>
              <a:t> or a </a:t>
            </a:r>
            <a:r>
              <a:rPr lang="en-US" sz="1800" b="1" dirty="0">
                <a:latin typeface="Verdana"/>
                <a:ea typeface="Verdana"/>
                <a:cs typeface="Verdana"/>
                <a:sym typeface="Verdana"/>
              </a:rPr>
              <a:t>pacemaker</a:t>
            </a:r>
            <a:r>
              <a:rPr lang="en-US" sz="1800" dirty="0">
                <a:latin typeface="Verdana"/>
                <a:ea typeface="Verdana"/>
                <a:cs typeface="Verdana"/>
                <a:sym typeface="Verdana"/>
              </a:rPr>
              <a:t> to support body functions</a:t>
            </a:r>
            <a:r>
              <a:rPr lang="en-US" sz="1800" dirty="0">
                <a:solidFill>
                  <a:srgbClr val="003E6D"/>
                </a:solidFill>
                <a:latin typeface="Verdana"/>
                <a:ea typeface="Verdana"/>
                <a:cs typeface="Verdana"/>
                <a:sym typeface="Verdana"/>
              </a:rPr>
              <a:t>.</a:t>
            </a:r>
            <a:endParaRPr sz="3212" dirty="0">
              <a:solidFill>
                <a:srgbClr val="003E6D"/>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39"/>
        <p:cNvGrpSpPr/>
        <p:nvPr/>
      </p:nvGrpSpPr>
      <p:grpSpPr>
        <a:xfrm>
          <a:off x="0" y="0"/>
          <a:ext cx="0" cy="0"/>
          <a:chOff x="0" y="0"/>
          <a:chExt cx="0" cy="0"/>
        </a:xfrm>
      </p:grpSpPr>
      <p:sp>
        <p:nvSpPr>
          <p:cNvPr id="240" name="Google Shape;240;p28"/>
          <p:cNvSpPr txBox="1"/>
          <p:nvPr/>
        </p:nvSpPr>
        <p:spPr>
          <a:xfrm>
            <a:off x="10888902" y="-358034"/>
            <a:ext cx="173901" cy="324619"/>
          </a:xfrm>
          <a:prstGeom prst="rect">
            <a:avLst/>
          </a:prstGeom>
          <a:noFill/>
          <a:ln>
            <a:noFill/>
          </a:ln>
        </p:spPr>
        <p:txBody>
          <a:bodyPr spcFirstLastPara="1" wrap="square" lIns="0" tIns="15150" rIns="0" bIns="0" anchor="t" anchorCtr="0">
            <a:spAutoFit/>
          </a:bodyPr>
          <a:lstStyle/>
          <a:p>
            <a:pPr marL="15954" marR="0" lvl="0" indent="0" algn="l" rtl="0">
              <a:spcBef>
                <a:spcPts val="0"/>
              </a:spcBef>
              <a:spcAft>
                <a:spcPts val="0"/>
              </a:spcAft>
              <a:buNone/>
            </a:pPr>
            <a:r>
              <a:rPr lang="en-US" sz="2010" b="1" i="0" u="none" strike="noStrike" cap="none">
                <a:solidFill>
                  <a:srgbClr val="FF9900"/>
                </a:solidFill>
                <a:latin typeface="Arial"/>
                <a:ea typeface="Arial"/>
                <a:cs typeface="Arial"/>
                <a:sym typeface="Arial"/>
              </a:rPr>
              <a:t>9</a:t>
            </a:r>
            <a:endParaRPr sz="2010" b="0" i="0" u="none" strike="noStrike" cap="none">
              <a:solidFill>
                <a:schemeClr val="dk1"/>
              </a:solidFill>
              <a:latin typeface="Arial"/>
              <a:ea typeface="Arial"/>
              <a:cs typeface="Arial"/>
              <a:sym typeface="Arial"/>
            </a:endParaRPr>
          </a:p>
        </p:txBody>
      </p:sp>
      <p:sp>
        <p:nvSpPr>
          <p:cNvPr id="242" name="Google Shape;242;p28"/>
          <p:cNvSpPr txBox="1">
            <a:spLocks noGrp="1"/>
          </p:cNvSpPr>
          <p:nvPr>
            <p:ph type="title"/>
          </p:nvPr>
        </p:nvSpPr>
        <p:spPr>
          <a:xfrm>
            <a:off x="1183204" y="1153841"/>
            <a:ext cx="11067015" cy="625599"/>
          </a:xfrm>
          <a:prstGeom prst="rect">
            <a:avLst/>
          </a:prstGeom>
          <a:noFill/>
          <a:ln>
            <a:noFill/>
          </a:ln>
        </p:spPr>
        <p:txBody>
          <a:bodyPr spcFirstLastPara="1" wrap="square" lIns="0" tIns="15150" rIns="0" bIns="0" anchor="ctr" anchorCtr="0">
            <a:spAutoFit/>
          </a:bodyPr>
          <a:lstStyle/>
          <a:p>
            <a:pPr marL="15954" lvl="0" indent="0" algn="l" rtl="0">
              <a:lnSpc>
                <a:spcPct val="100000"/>
              </a:lnSpc>
              <a:spcBef>
                <a:spcPts val="0"/>
              </a:spcBef>
              <a:spcAft>
                <a:spcPts val="0"/>
              </a:spcAft>
              <a:buClr>
                <a:srgbClr val="262626"/>
              </a:buClr>
              <a:buSzPts val="3900"/>
              <a:buFont typeface="Century Gothic"/>
              <a:buNone/>
            </a:pPr>
            <a:r>
              <a:rPr lang="en-US" dirty="0"/>
              <a:t>Malleability</a:t>
            </a:r>
            <a:endParaRPr dirty="0"/>
          </a:p>
        </p:txBody>
      </p:sp>
      <p:sp>
        <p:nvSpPr>
          <p:cNvPr id="243" name="Google Shape;243;p28"/>
          <p:cNvSpPr txBox="1">
            <a:spLocks noGrp="1"/>
          </p:cNvSpPr>
          <p:nvPr>
            <p:ph type="ftr" sz="quarter" idx="11"/>
          </p:nvPr>
        </p:nvSpPr>
        <p:spPr>
          <a:xfrm>
            <a:off x="0" y="7792724"/>
            <a:ext cx="1565505" cy="234038"/>
          </a:xfrm>
          <a:prstGeom prst="rect">
            <a:avLst/>
          </a:prstGeom>
          <a:noFill/>
          <a:ln>
            <a:noFill/>
          </a:ln>
        </p:spPr>
        <p:txBody>
          <a:bodyPr spcFirstLastPara="1" wrap="square" lIns="0" tIns="0" rIns="0" bIns="0" anchor="ctr" anchorCtr="0">
            <a:spAutoFit/>
          </a:bodyPr>
          <a:lstStyle/>
          <a:p>
            <a:pPr marL="15954" lvl="0" indent="0" algn="l" rtl="0">
              <a:lnSpc>
                <a:spcPct val="198888"/>
              </a:lnSpc>
              <a:spcBef>
                <a:spcPts val="0"/>
              </a:spcBef>
              <a:spcAft>
                <a:spcPts val="0"/>
              </a:spcAft>
              <a:buNone/>
            </a:pPr>
            <a:r>
              <a:rPr lang="en-US"/>
              <a:t>Computer Ethics</a:t>
            </a:r>
            <a:endParaRPr/>
          </a:p>
        </p:txBody>
      </p:sp>
      <p:sp>
        <p:nvSpPr>
          <p:cNvPr id="8" name="TextBox 7">
            <a:extLst>
              <a:ext uri="{FF2B5EF4-FFF2-40B4-BE49-F238E27FC236}">
                <a16:creationId xmlns:a16="http://schemas.microsoft.com/office/drawing/2014/main" id="{AB94B238-2370-4746-8AAC-414CD65540F7}"/>
              </a:ext>
            </a:extLst>
          </p:cNvPr>
          <p:cNvSpPr txBox="1"/>
          <p:nvPr/>
        </p:nvSpPr>
        <p:spPr>
          <a:xfrm>
            <a:off x="1405466" y="2559672"/>
            <a:ext cx="11067015" cy="3046988"/>
          </a:xfrm>
          <a:prstGeom prst="rect">
            <a:avLst/>
          </a:prstGeom>
          <a:noFill/>
        </p:spPr>
        <p:txBody>
          <a:bodyPr wrap="square">
            <a:spAutoFit/>
          </a:bodyPr>
          <a:lstStyle/>
          <a:p>
            <a:pPr algn="just"/>
            <a:r>
              <a:rPr lang="en-US" sz="2400" b="1"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Malleability</a:t>
            </a:r>
            <a:r>
              <a:rPr lang="en-US" sz="2400" dirty="0">
                <a:latin typeface="Calibri" panose="020F0502020204030204" pitchFamily="34" charset="0"/>
                <a:ea typeface="Calibri" panose="020F0502020204030204" pitchFamily="34" charset="0"/>
                <a:cs typeface="Calibri" panose="020F0502020204030204" pitchFamily="34" charset="0"/>
              </a:rPr>
              <a:t> means the ability to be easily changed, shaped, or adapted.</a:t>
            </a:r>
          </a:p>
          <a:p>
            <a:pPr algn="just"/>
            <a:r>
              <a:rPr lang="en-US" sz="2400" dirty="0">
                <a:latin typeface="Calibri" panose="020F0502020204030204" pitchFamily="34" charset="0"/>
                <a:ea typeface="Calibri" panose="020F0502020204030204" pitchFamily="34" charset="0"/>
                <a:cs typeface="Calibri" panose="020F0502020204030204" pitchFamily="34" charset="0"/>
              </a:rPr>
              <a:t>In the context of </a:t>
            </a:r>
            <a:r>
              <a:rPr lang="en-US" sz="2400" b="1" dirty="0">
                <a:latin typeface="Calibri" panose="020F0502020204030204" pitchFamily="34" charset="0"/>
                <a:ea typeface="Calibri" panose="020F0502020204030204" pitchFamily="34" charset="0"/>
                <a:cs typeface="Calibri" panose="020F0502020204030204" pitchFamily="34" charset="0"/>
              </a:rPr>
              <a:t>information technology (IT)</a:t>
            </a:r>
            <a:r>
              <a:rPr lang="en-US" sz="2400" dirty="0">
                <a:latin typeface="Calibri" panose="020F0502020204030204" pitchFamily="34" charset="0"/>
                <a:ea typeface="Calibri" panose="020F0502020204030204" pitchFamily="34" charset="0"/>
                <a:cs typeface="Calibri" panose="020F0502020204030204" pitchFamily="34" charset="0"/>
              </a:rPr>
              <a:t>, it means IT can be used in many different ways — people can modify software, create new apps, or adapt technology to fit different needs</a:t>
            </a:r>
          </a:p>
          <a:p>
            <a:r>
              <a:rPr lang="en-US" sz="2400"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Example: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A smartphone is malleable because it can be used for calling, studying, gaming, online shopping, or even controlling smart home devices — all depending on how people choose to use it.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335</TotalTime>
  <Words>3142</Words>
  <Application>Microsoft Office PowerPoint</Application>
  <PresentationFormat>Custom</PresentationFormat>
  <Paragraphs>297</Paragraphs>
  <Slides>45</Slides>
  <Notes>36</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Franklin Gothic Medium Cond</vt:lpstr>
      <vt:lpstr>Arial</vt:lpstr>
      <vt:lpstr>Century Gothic</vt:lpstr>
      <vt:lpstr>Times New Roman</vt:lpstr>
      <vt:lpstr>Noto Sans Symbols</vt:lpstr>
      <vt:lpstr>Wingdings 3</vt:lpstr>
      <vt:lpstr>Tw Cen MT Condensed</vt:lpstr>
      <vt:lpstr>Verdana</vt:lpstr>
      <vt:lpstr>Calibri</vt:lpstr>
      <vt:lpstr>Tw Cen MT</vt:lpstr>
      <vt:lpstr>Wingdings</vt:lpstr>
      <vt:lpstr>Integral</vt:lpstr>
      <vt:lpstr>      Professional Societies (IT Configured Societies)  Week 4  Maham Noor  Lecturer </vt:lpstr>
      <vt:lpstr>This week </vt:lpstr>
      <vt:lpstr>IT-configured societies</vt:lpstr>
      <vt:lpstr>PowerPoint Presentation</vt:lpstr>
      <vt:lpstr>Sociotechnical system</vt:lpstr>
      <vt:lpstr>Technology as instrumentation of human action</vt:lpstr>
      <vt:lpstr>New possibilities</vt:lpstr>
      <vt:lpstr>Cyborgs, Robots, and Humans</vt:lpstr>
      <vt:lpstr>Malleability</vt:lpstr>
      <vt:lpstr>Threats/issues against IT involvement </vt:lpstr>
      <vt:lpstr>Global, many-to-many scope</vt:lpstr>
      <vt:lpstr>Distinctive identity conditions</vt:lpstr>
      <vt:lpstr>Reproducibility</vt:lpstr>
      <vt:lpstr>Risks &amp; PRIVACY</vt:lpstr>
      <vt:lpstr> Agenda/Objectives </vt:lpstr>
      <vt:lpstr>Information Privacy</vt:lpstr>
      <vt:lpstr>Privacy threats/ risks</vt:lpstr>
      <vt:lpstr>Privacy threats/ risks</vt:lpstr>
      <vt:lpstr>Privacy and Computer Technology</vt:lpstr>
      <vt:lpstr>Privacy and Computer Technology</vt:lpstr>
      <vt:lpstr>Privacy and Computer Technology (cont.)</vt:lpstr>
      <vt:lpstr>1. Government and private databases:</vt:lpstr>
      <vt:lpstr>2. Sophisticated tools for surveillance and data analysis:</vt:lpstr>
      <vt:lpstr>3. Vulnerability of data:</vt:lpstr>
      <vt:lpstr>Privacy &amp; anonymity issues</vt:lpstr>
      <vt:lpstr>Key Privacy &amp; anonymity issues</vt:lpstr>
      <vt:lpstr>1. Invisible Information Gathering </vt:lpstr>
      <vt:lpstr>2. Secondary use </vt:lpstr>
      <vt:lpstr>3. Identity Theft</vt:lpstr>
      <vt:lpstr>4. Consumer Profiling</vt:lpstr>
      <vt:lpstr>Treating Consumer Data Responsibly</vt:lpstr>
      <vt:lpstr>Principles for Data Collection and Use:</vt:lpstr>
      <vt:lpstr>1. Informed consent</vt:lpstr>
      <vt:lpstr>2. Opt in- opt out policies</vt:lpstr>
      <vt:lpstr>3. Fair Information Principles (or Practices)</vt:lpstr>
      <vt:lpstr>4. Fair Information Principles (or Practices)</vt:lpstr>
      <vt:lpstr>Errors &amp; Failures &amp; Risks</vt:lpstr>
      <vt:lpstr>Errors, Failures &amp; risks</vt:lpstr>
      <vt:lpstr>Activity</vt:lpstr>
      <vt:lpstr>Activity</vt:lpstr>
      <vt:lpstr>Activity (Solution)</vt:lpstr>
      <vt:lpstr> Real-World Scenario: Pakistan Data Breach (2023) </vt:lpstr>
      <vt:lpstr>Tasks (10 minutes): </vt:lpstr>
      <vt:lpstr>Expected Outcomes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Societies (IT Configured Societies)   Week 4  Maham Noor  Lecturer  University of central Punjab </dc:title>
  <cp:lastModifiedBy>Maham Noor</cp:lastModifiedBy>
  <cp:revision>21</cp:revision>
  <dcterms:modified xsi:type="dcterms:W3CDTF">2025-10-22T12:01:58Z</dcterms:modified>
</cp:coreProperties>
</file>