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87D587-683A-492C-9CB0-430D6B281E62}" type="datetimeFigureOut">
              <a:rPr lang="en-US" smtClean="0"/>
              <a:t>2/13/2025</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E8A10D-2BD9-42CB-9623-CFC2071FBA7E}" type="slidenum">
              <a:rPr lang="en-US" smtClean="0"/>
              <a:t>‹#›</a:t>
            </a:fld>
            <a:endParaRPr lang="en-US"/>
          </a:p>
        </p:txBody>
      </p:sp>
    </p:spTree>
    <p:extLst>
      <p:ext uri="{BB962C8B-B14F-4D97-AF65-F5344CB8AC3E}">
        <p14:creationId xmlns:p14="http://schemas.microsoft.com/office/powerpoint/2010/main" val="4083088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a:p>
        </p:txBody>
      </p:sp>
      <p:sp>
        <p:nvSpPr>
          <p:cNvPr id="4" name="Slayt Numarası Yer Tutucusu 3"/>
          <p:cNvSpPr>
            <a:spLocks noGrp="1"/>
          </p:cNvSpPr>
          <p:nvPr>
            <p:ph type="sldNum" sz="quarter" idx="5"/>
          </p:nvPr>
        </p:nvSpPr>
        <p:spPr/>
        <p:txBody>
          <a:bodyPr/>
          <a:lstStyle/>
          <a:p>
            <a:fld id="{06E8A10D-2BD9-42CB-9623-CFC2071FBA7E}" type="slidenum">
              <a:rPr lang="en-US" smtClean="0"/>
              <a:t>18</a:t>
            </a:fld>
            <a:endParaRPr lang="en-US"/>
          </a:p>
        </p:txBody>
      </p:sp>
    </p:spTree>
    <p:extLst>
      <p:ext uri="{BB962C8B-B14F-4D97-AF65-F5344CB8AC3E}">
        <p14:creationId xmlns:p14="http://schemas.microsoft.com/office/powerpoint/2010/main" val="1088258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E7F6A1D9-D323-4F4E-8655-25E2D32CE742}" type="datetime1">
              <a:rPr lang="en-US" smtClean="0"/>
              <a:t>2/13/2025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14701741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7F6A1D9-D323-4F4E-8655-25E2D32CE742}" type="datetime1">
              <a:rPr lang="en-US" smtClean="0"/>
              <a:t>2/13/2025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1794489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7F6A1D9-D323-4F4E-8655-25E2D32CE742}" type="datetime1">
              <a:rPr lang="en-US" smtClean="0"/>
              <a:t>2/13/2025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86180307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7F6A1D9-D323-4F4E-8655-25E2D32CE742}" type="datetime1">
              <a:rPr lang="en-US" smtClean="0"/>
              <a:t>2/13/2025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5076151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7F6A1D9-D323-4F4E-8655-25E2D32CE742}" type="datetime1">
              <a:rPr lang="en-US" smtClean="0"/>
              <a:t>2/13/2025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4271877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E7F6A1D9-D323-4F4E-8655-25E2D32CE742}" type="datetime1">
              <a:rPr lang="en-US" smtClean="0"/>
              <a:t>2/13/2025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16391345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E7F6A1D9-D323-4F4E-8655-25E2D32CE742}" type="datetime1">
              <a:rPr lang="en-US" smtClean="0"/>
              <a:t>2/13/2025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116977243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7F6A1D9-D323-4F4E-8655-25E2D32CE742}" type="datetime1">
              <a:rPr lang="en-US" smtClean="0"/>
              <a:t>2/13/2025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4571287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7F6A1D9-D323-4F4E-8655-25E2D32CE742}" type="datetime1">
              <a:rPr lang="en-US" smtClean="0"/>
              <a:t>2/13/2025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199698802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7F6A1D9-D323-4F4E-8655-25E2D32CE742}" type="datetime1">
              <a:rPr lang="en-US" smtClean="0"/>
              <a:t>2/13/2025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23188351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E7F6A1D9-D323-4F4E-8655-25E2D32CE742}" type="datetime1">
              <a:rPr lang="en-US" smtClean="0"/>
              <a:t>2/13/2025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5966576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7F6A1D9-D323-4F4E-8655-25E2D32CE742}" type="datetime1">
              <a:rPr lang="en-US" smtClean="0"/>
              <a:t>2/13/2025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17995178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E7F6A1D9-D323-4F4E-8655-25E2D32CE742}" type="datetime1">
              <a:rPr lang="en-US" smtClean="0"/>
              <a:t>2/13/2025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3286461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E7F6A1D9-D323-4F4E-8655-25E2D32CE742}" type="datetime1">
              <a:rPr lang="en-US" smtClean="0"/>
              <a:t>2/13/2025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8026592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F6A1D9-D323-4F4E-8655-25E2D32CE742}" type="datetime1">
              <a:rPr lang="en-US" smtClean="0"/>
              <a:t>2/13/2025</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7164581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7F6A1D9-D323-4F4E-8655-25E2D32CE742}" type="datetime1">
              <a:rPr lang="en-US" smtClean="0"/>
              <a:t>2/13/2025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19619218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7F6A1D9-D323-4F4E-8655-25E2D32CE742}" type="datetime1">
              <a:rPr lang="en-US" smtClean="0"/>
              <a:t>2/13/2025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42134446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7F6A1D9-D323-4F4E-8655-25E2D32CE742}" type="datetime1">
              <a:rPr lang="en-US" smtClean="0"/>
              <a:t>2/13/2025</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244883806"/>
      </p:ext>
    </p:extLst>
  </p:cSld>
  <p:clrMap bg1="dk1" tx1="lt1" bg2="dk2" tx2="lt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3" descr="Tasarım sıvı sulu boya ve mürekkep">
            <a:extLst>
              <a:ext uri="{FF2B5EF4-FFF2-40B4-BE49-F238E27FC236}">
                <a16:creationId xmlns:a16="http://schemas.microsoft.com/office/drawing/2014/main" id="{C9FADABD-E7CE-0EF9-AFA4-7E7168729858}"/>
              </a:ext>
            </a:extLst>
          </p:cNvPr>
          <p:cNvPicPr>
            <a:picLocks noChangeAspect="1"/>
          </p:cNvPicPr>
          <p:nvPr/>
        </p:nvPicPr>
        <p:blipFill>
          <a:blip r:embed="rId2"/>
          <a:srcRect t="7018" r="9091" b="9834"/>
          <a:stretch/>
        </p:blipFill>
        <p:spPr>
          <a:xfrm>
            <a:off x="20" y="10"/>
            <a:ext cx="12191979" cy="6857990"/>
          </a:xfrm>
          <a:prstGeom prst="rect">
            <a:avLst/>
          </a:prstGeom>
        </p:spPr>
      </p:pic>
      <p:sp>
        <p:nvSpPr>
          <p:cNvPr id="2" name="Başlık 1">
            <a:extLst>
              <a:ext uri="{FF2B5EF4-FFF2-40B4-BE49-F238E27FC236}">
                <a16:creationId xmlns:a16="http://schemas.microsoft.com/office/drawing/2014/main" id="{1FF2B2C4-F3CA-42FB-F759-62AD12E63382}"/>
              </a:ext>
            </a:extLst>
          </p:cNvPr>
          <p:cNvSpPr>
            <a:spLocks noGrp="1"/>
          </p:cNvSpPr>
          <p:nvPr>
            <p:ph type="ctrTitle"/>
          </p:nvPr>
        </p:nvSpPr>
        <p:spPr>
          <a:xfrm>
            <a:off x="438910" y="978409"/>
            <a:ext cx="10928526" cy="1928420"/>
          </a:xfrm>
        </p:spPr>
        <p:txBody>
          <a:bodyPr anchor="t">
            <a:normAutofit fontScale="90000"/>
          </a:bodyPr>
          <a:lstStyle/>
          <a:p>
            <a:r>
              <a:rPr lang="tr-TR" sz="5600"/>
              <a:t>       OTEL OTOMASYON PROJESİ</a:t>
            </a:r>
            <a:br>
              <a:rPr lang="tr-TR" sz="5600"/>
            </a:br>
            <a:r>
              <a:rPr lang="tr-TR" sz="5600"/>
              <a:t>       </a:t>
            </a:r>
            <a:endParaRPr lang="en-US" sz="5600"/>
          </a:p>
        </p:txBody>
      </p:sp>
      <p:sp>
        <p:nvSpPr>
          <p:cNvPr id="3" name="Alt Başlık 2">
            <a:extLst>
              <a:ext uri="{FF2B5EF4-FFF2-40B4-BE49-F238E27FC236}">
                <a16:creationId xmlns:a16="http://schemas.microsoft.com/office/drawing/2014/main" id="{5CD429A2-14D6-D209-6ECE-4FF627F443AD}"/>
              </a:ext>
            </a:extLst>
          </p:cNvPr>
          <p:cNvSpPr>
            <a:spLocks noGrp="1"/>
          </p:cNvSpPr>
          <p:nvPr>
            <p:ph type="subTitle" idx="1"/>
          </p:nvPr>
        </p:nvSpPr>
        <p:spPr>
          <a:xfrm>
            <a:off x="2450592" y="4233672"/>
            <a:ext cx="6995160" cy="502920"/>
          </a:xfrm>
        </p:spPr>
        <p:txBody>
          <a:bodyPr anchor="b">
            <a:noAutofit/>
          </a:bodyPr>
          <a:lstStyle/>
          <a:p>
            <a:r>
              <a:rPr lang="tr-TR" sz="3200" b="1" i="0"/>
              <a:t>      MUHAMMED CELAL YILMAZ</a:t>
            </a:r>
          </a:p>
          <a:p>
            <a:r>
              <a:rPr lang="tr-TR" sz="3200" b="1" i="0"/>
              <a:t>           BİLGİSAYAR MÜHENDİSİ </a:t>
            </a:r>
            <a:endParaRPr lang="en-US" sz="3200" b="1" i="0"/>
          </a:p>
        </p:txBody>
      </p:sp>
    </p:spTree>
    <p:extLst>
      <p:ext uri="{BB962C8B-B14F-4D97-AF65-F5344CB8AC3E}">
        <p14:creationId xmlns:p14="http://schemas.microsoft.com/office/powerpoint/2010/main" val="2489414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9565AA-DCF8-97BE-16D9-8FCBD119856F}"/>
              </a:ext>
            </a:extLst>
          </p:cNvPr>
          <p:cNvSpPr>
            <a:spLocks noGrp="1"/>
          </p:cNvSpPr>
          <p:nvPr>
            <p:ph type="title"/>
          </p:nvPr>
        </p:nvSpPr>
        <p:spPr>
          <a:xfrm>
            <a:off x="913795" y="155448"/>
            <a:ext cx="10353762" cy="822960"/>
          </a:xfrm>
        </p:spPr>
        <p:txBody>
          <a:bodyPr>
            <a:normAutofit/>
          </a:bodyPr>
          <a:lstStyle/>
          <a:p>
            <a:r>
              <a:rPr lang="tr-TR"/>
              <a:t>Gelir-Gider Formu</a:t>
            </a:r>
            <a:endParaRPr lang="en-US"/>
          </a:p>
        </p:txBody>
      </p:sp>
      <p:sp>
        <p:nvSpPr>
          <p:cNvPr id="3" name="İçerik Yer Tutucusu 2">
            <a:extLst>
              <a:ext uri="{FF2B5EF4-FFF2-40B4-BE49-F238E27FC236}">
                <a16:creationId xmlns:a16="http://schemas.microsoft.com/office/drawing/2014/main" id="{E4885CB6-BDAC-CDE8-6C81-C075A8011D0E}"/>
              </a:ext>
            </a:extLst>
          </p:cNvPr>
          <p:cNvSpPr>
            <a:spLocks noGrp="1"/>
          </p:cNvSpPr>
          <p:nvPr>
            <p:ph idx="1"/>
          </p:nvPr>
        </p:nvSpPr>
        <p:spPr>
          <a:xfrm>
            <a:off x="164592" y="1133856"/>
            <a:ext cx="11832336" cy="5413247"/>
          </a:xfrm>
        </p:spPr>
        <p:txBody>
          <a:bodyPr/>
          <a:lstStyle/>
          <a:p>
            <a:r>
              <a:rPr lang="tr-TR"/>
              <a:t>Bu sayfada otelin tüm gelir ve giderlerini görüntüleyip,ciroyu ve otelin elde ettiği kazancı  hesaplayarak son durum hakkında bilgi sahibi olabiliriz.</a:t>
            </a:r>
          </a:p>
          <a:p>
            <a:endParaRPr lang="en-US"/>
          </a:p>
        </p:txBody>
      </p:sp>
      <p:pic>
        <p:nvPicPr>
          <p:cNvPr id="5" name="Resim 4" descr="metin, ekran görüntüsü, yazı tipi, yazılım içeren bir resim&#10;&#10;Yapay zeka tarafından oluşturulan içerik yanlış olabilir.">
            <a:extLst>
              <a:ext uri="{FF2B5EF4-FFF2-40B4-BE49-F238E27FC236}">
                <a16:creationId xmlns:a16="http://schemas.microsoft.com/office/drawing/2014/main" id="{C7BA1D5A-A2A8-E794-1600-8DE39FE780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2312" y="2079057"/>
            <a:ext cx="7372951" cy="3763478"/>
          </a:xfrm>
          <a:prstGeom prst="rect">
            <a:avLst/>
          </a:prstGeom>
        </p:spPr>
      </p:pic>
    </p:spTree>
    <p:extLst>
      <p:ext uri="{BB962C8B-B14F-4D97-AF65-F5344CB8AC3E}">
        <p14:creationId xmlns:p14="http://schemas.microsoft.com/office/powerpoint/2010/main" val="268693354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799F80-761C-D04F-1731-2FDC9CF6B32C}"/>
              </a:ext>
            </a:extLst>
          </p:cNvPr>
          <p:cNvSpPr>
            <a:spLocks noGrp="1"/>
          </p:cNvSpPr>
          <p:nvPr>
            <p:ph type="title"/>
          </p:nvPr>
        </p:nvSpPr>
        <p:spPr>
          <a:xfrm>
            <a:off x="776635" y="243840"/>
            <a:ext cx="10353762" cy="725424"/>
          </a:xfrm>
        </p:spPr>
        <p:txBody>
          <a:bodyPr/>
          <a:lstStyle/>
          <a:p>
            <a:r>
              <a:rPr lang="tr-TR"/>
              <a:t>Müşteri Mesajları </a:t>
            </a:r>
            <a:endParaRPr lang="en-US"/>
          </a:p>
        </p:txBody>
      </p:sp>
      <p:sp>
        <p:nvSpPr>
          <p:cNvPr id="3" name="İçerik Yer Tutucusu 2">
            <a:extLst>
              <a:ext uri="{FF2B5EF4-FFF2-40B4-BE49-F238E27FC236}">
                <a16:creationId xmlns:a16="http://schemas.microsoft.com/office/drawing/2014/main" id="{8240A31C-3CDB-7BD2-18E1-759C836357A0}"/>
              </a:ext>
            </a:extLst>
          </p:cNvPr>
          <p:cNvSpPr>
            <a:spLocks noGrp="1"/>
          </p:cNvSpPr>
          <p:nvPr>
            <p:ph idx="1"/>
          </p:nvPr>
        </p:nvSpPr>
        <p:spPr>
          <a:xfrm>
            <a:off x="173736" y="1325880"/>
            <a:ext cx="11878056" cy="5382928"/>
          </a:xfrm>
        </p:spPr>
        <p:txBody>
          <a:bodyPr/>
          <a:lstStyle/>
          <a:p>
            <a:r>
              <a:rPr lang="tr-TR"/>
              <a:t>Bu formda müşterilerin dilek,şikayet ve mesajlarını görüntüleyebiliriz.Otel sorumlusu bu form yardımıyla bu mesajları kaydedebilir.Otomasyonun bazı modülleri müşteriye de açık durumdadır fakat müşteri kaydetme,bilgileri görüntüleme ve güncelleme gibi temel işlemlere sadece sorumlu olan kişi erişebilir.</a:t>
            </a:r>
          </a:p>
          <a:p>
            <a:endParaRPr lang="en-US"/>
          </a:p>
        </p:txBody>
      </p:sp>
      <p:pic>
        <p:nvPicPr>
          <p:cNvPr id="5" name="Resim 4" descr="metin, ekran görüntüsü, yazı tipi, yazılım içeren bir resim&#10;&#10;Yapay zeka tarafından oluşturulan içerik yanlış olabilir.">
            <a:extLst>
              <a:ext uri="{FF2B5EF4-FFF2-40B4-BE49-F238E27FC236}">
                <a16:creationId xmlns:a16="http://schemas.microsoft.com/office/drawing/2014/main" id="{A7DBD84F-99D9-49A1-29E0-030300A36B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7206" y="2541068"/>
            <a:ext cx="5715670" cy="3917484"/>
          </a:xfrm>
          <a:prstGeom prst="rect">
            <a:avLst/>
          </a:prstGeom>
        </p:spPr>
      </p:pic>
    </p:spTree>
    <p:extLst>
      <p:ext uri="{BB962C8B-B14F-4D97-AF65-F5344CB8AC3E}">
        <p14:creationId xmlns:p14="http://schemas.microsoft.com/office/powerpoint/2010/main" val="48040964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8B20EF-1256-5EB2-EE5E-6C8A1162BFE5}"/>
              </a:ext>
            </a:extLst>
          </p:cNvPr>
          <p:cNvSpPr>
            <a:spLocks noGrp="1"/>
          </p:cNvSpPr>
          <p:nvPr>
            <p:ph type="title"/>
          </p:nvPr>
        </p:nvSpPr>
        <p:spPr>
          <a:xfrm>
            <a:off x="913795" y="100584"/>
            <a:ext cx="10353762" cy="731520"/>
          </a:xfrm>
        </p:spPr>
        <p:txBody>
          <a:bodyPr>
            <a:normAutofit/>
          </a:bodyPr>
          <a:lstStyle/>
          <a:p>
            <a:r>
              <a:rPr lang="tr-TR"/>
              <a:t>Radyo - Müzik</a:t>
            </a:r>
            <a:endParaRPr lang="en-US"/>
          </a:p>
        </p:txBody>
      </p:sp>
      <p:sp>
        <p:nvSpPr>
          <p:cNvPr id="3" name="İçerik Yer Tutucusu 2">
            <a:extLst>
              <a:ext uri="{FF2B5EF4-FFF2-40B4-BE49-F238E27FC236}">
                <a16:creationId xmlns:a16="http://schemas.microsoft.com/office/drawing/2014/main" id="{10B9AA53-8D26-4D01-CD30-702B634DFFB1}"/>
              </a:ext>
            </a:extLst>
          </p:cNvPr>
          <p:cNvSpPr>
            <a:spLocks noGrp="1"/>
          </p:cNvSpPr>
          <p:nvPr>
            <p:ph idx="1"/>
          </p:nvPr>
        </p:nvSpPr>
        <p:spPr>
          <a:xfrm>
            <a:off x="91440" y="1069848"/>
            <a:ext cx="11978640" cy="5568695"/>
          </a:xfrm>
        </p:spPr>
        <p:txBody>
          <a:bodyPr/>
          <a:lstStyle/>
          <a:p>
            <a:r>
              <a:rPr lang="tr-TR"/>
              <a:t>Radyo/Müzik sayfasında, kayıtlı bulunan radyo kanallarını kullanarak lobideki müşterilerinize  müzik veya haber dinletebilirsiniz.</a:t>
            </a:r>
          </a:p>
          <a:p>
            <a:endParaRPr lang="en-US"/>
          </a:p>
        </p:txBody>
      </p:sp>
      <p:pic>
        <p:nvPicPr>
          <p:cNvPr id="5" name="Resim 4" descr="metin, ekran görüntüsü, ekran, görüntüleme, yazılım içeren bir resim&#10;&#10;Yapay zeka tarafından oluşturulan içerik yanlış olabilir.">
            <a:extLst>
              <a:ext uri="{FF2B5EF4-FFF2-40B4-BE49-F238E27FC236}">
                <a16:creationId xmlns:a16="http://schemas.microsoft.com/office/drawing/2014/main" id="{4DE095ED-595C-2EB8-C634-1290234C1B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489" y="2405895"/>
            <a:ext cx="4153268" cy="3162741"/>
          </a:xfrm>
          <a:prstGeom prst="rect">
            <a:avLst/>
          </a:prstGeom>
        </p:spPr>
      </p:pic>
    </p:spTree>
    <p:extLst>
      <p:ext uri="{BB962C8B-B14F-4D97-AF65-F5344CB8AC3E}">
        <p14:creationId xmlns:p14="http://schemas.microsoft.com/office/powerpoint/2010/main" val="18298644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3C8CCB-1EEE-B38C-7ABE-0D620CE32D25}"/>
              </a:ext>
            </a:extLst>
          </p:cNvPr>
          <p:cNvSpPr>
            <a:spLocks noGrp="1"/>
          </p:cNvSpPr>
          <p:nvPr>
            <p:ph type="title"/>
          </p:nvPr>
        </p:nvSpPr>
        <p:spPr>
          <a:xfrm>
            <a:off x="913795" y="100584"/>
            <a:ext cx="10353762" cy="804672"/>
          </a:xfrm>
        </p:spPr>
        <p:txBody>
          <a:bodyPr>
            <a:normAutofit/>
          </a:bodyPr>
          <a:lstStyle/>
          <a:p>
            <a:r>
              <a:rPr lang="tr-TR"/>
              <a:t>Gazeteler</a:t>
            </a:r>
            <a:endParaRPr lang="en-US"/>
          </a:p>
        </p:txBody>
      </p:sp>
      <p:sp>
        <p:nvSpPr>
          <p:cNvPr id="3" name="İçerik Yer Tutucusu 2">
            <a:extLst>
              <a:ext uri="{FF2B5EF4-FFF2-40B4-BE49-F238E27FC236}">
                <a16:creationId xmlns:a16="http://schemas.microsoft.com/office/drawing/2014/main" id="{44A49158-D9F1-81A7-21BE-E0FC0625BF97}"/>
              </a:ext>
            </a:extLst>
          </p:cNvPr>
          <p:cNvSpPr>
            <a:spLocks noGrp="1"/>
          </p:cNvSpPr>
          <p:nvPr>
            <p:ph idx="1"/>
          </p:nvPr>
        </p:nvSpPr>
        <p:spPr>
          <a:xfrm>
            <a:off x="118872" y="1097280"/>
            <a:ext cx="11878056" cy="5550407"/>
          </a:xfrm>
        </p:spPr>
        <p:txBody>
          <a:bodyPr/>
          <a:lstStyle/>
          <a:p>
            <a:r>
              <a:rPr lang="tr-TR"/>
              <a:t>Haberler sayfasına girdiğimizde kayıtlı olan haber/gazete sayfalarına erişebiliriz.Bazı haberlere direkt sayfada ulaşabiliyorken;bazılarına yönlendirilen sitede ulaşabiliriz.</a:t>
            </a:r>
          </a:p>
          <a:p>
            <a:endParaRPr lang="en-US"/>
          </a:p>
        </p:txBody>
      </p:sp>
      <p:pic>
        <p:nvPicPr>
          <p:cNvPr id="5" name="Resim 4" descr="metin, ekran görüntüsü, multimedya yazılımı, yazılım içeren bir resim&#10;&#10;Yapay zeka tarafından oluşturulan içerik yanlış olabilir.">
            <a:extLst>
              <a:ext uri="{FF2B5EF4-FFF2-40B4-BE49-F238E27FC236}">
                <a16:creationId xmlns:a16="http://schemas.microsoft.com/office/drawing/2014/main" id="{8CDDA447-D318-DBA3-6469-39DC5B676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916" y="2050181"/>
            <a:ext cx="9161872" cy="4071486"/>
          </a:xfrm>
          <a:prstGeom prst="rect">
            <a:avLst/>
          </a:prstGeom>
        </p:spPr>
      </p:pic>
    </p:spTree>
    <p:extLst>
      <p:ext uri="{BB962C8B-B14F-4D97-AF65-F5344CB8AC3E}">
        <p14:creationId xmlns:p14="http://schemas.microsoft.com/office/powerpoint/2010/main" val="373352438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540EF1-1E21-8C1A-DA6F-128E3368D775}"/>
              </a:ext>
            </a:extLst>
          </p:cNvPr>
          <p:cNvSpPr>
            <a:spLocks noGrp="1"/>
          </p:cNvSpPr>
          <p:nvPr>
            <p:ph type="title"/>
          </p:nvPr>
        </p:nvSpPr>
        <p:spPr>
          <a:xfrm>
            <a:off x="913795" y="228600"/>
            <a:ext cx="10353762" cy="640080"/>
          </a:xfrm>
        </p:spPr>
        <p:txBody>
          <a:bodyPr>
            <a:normAutofit fontScale="90000"/>
          </a:bodyPr>
          <a:lstStyle/>
          <a:p>
            <a:r>
              <a:rPr lang="tr-TR"/>
              <a:t>Hava Durumu </a:t>
            </a:r>
            <a:endParaRPr lang="en-US"/>
          </a:p>
        </p:txBody>
      </p:sp>
      <p:pic>
        <p:nvPicPr>
          <p:cNvPr id="5" name="İçerik Yer Tutucusu 4" descr="metin, ekran görüntüsü, sayı, numara, yazılım içeren bir resim&#10;&#10;Yapay zeka tarafından oluşturulan içerik yanlış olabilir.">
            <a:extLst>
              <a:ext uri="{FF2B5EF4-FFF2-40B4-BE49-F238E27FC236}">
                <a16:creationId xmlns:a16="http://schemas.microsoft.com/office/drawing/2014/main" id="{22C153E3-648D-EC7B-CC80-2BB0A25333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2235" y="2019039"/>
            <a:ext cx="8087854" cy="3734321"/>
          </a:xfrm>
        </p:spPr>
      </p:pic>
    </p:spTree>
    <p:extLst>
      <p:ext uri="{BB962C8B-B14F-4D97-AF65-F5344CB8AC3E}">
        <p14:creationId xmlns:p14="http://schemas.microsoft.com/office/powerpoint/2010/main" val="23742503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ABE2A6-EFE5-50A8-7A3B-FAB1836E13E3}"/>
              </a:ext>
            </a:extLst>
          </p:cNvPr>
          <p:cNvSpPr>
            <a:spLocks noGrp="1"/>
          </p:cNvSpPr>
          <p:nvPr>
            <p:ph type="title"/>
          </p:nvPr>
        </p:nvSpPr>
        <p:spPr>
          <a:xfrm>
            <a:off x="913795" y="609600"/>
            <a:ext cx="5978072" cy="970450"/>
          </a:xfrm>
        </p:spPr>
        <p:txBody>
          <a:bodyPr>
            <a:normAutofit/>
          </a:bodyPr>
          <a:lstStyle/>
          <a:p>
            <a:r>
              <a:rPr lang="tr-TR"/>
              <a:t>Hesap Makinesi</a:t>
            </a:r>
            <a:endParaRPr lang="en-US"/>
          </a:p>
        </p:txBody>
      </p:sp>
      <p:sp>
        <p:nvSpPr>
          <p:cNvPr id="3" name="İçerik Yer Tutucusu 2">
            <a:extLst>
              <a:ext uri="{FF2B5EF4-FFF2-40B4-BE49-F238E27FC236}">
                <a16:creationId xmlns:a16="http://schemas.microsoft.com/office/drawing/2014/main" id="{FFF2B9F0-4C34-BA9B-EECF-28FB5826B970}"/>
              </a:ext>
            </a:extLst>
          </p:cNvPr>
          <p:cNvSpPr>
            <a:spLocks noGrp="1"/>
          </p:cNvSpPr>
          <p:nvPr>
            <p:ph idx="1"/>
          </p:nvPr>
        </p:nvSpPr>
        <p:spPr>
          <a:xfrm>
            <a:off x="913795" y="1828801"/>
            <a:ext cx="5978072" cy="3866048"/>
          </a:xfrm>
        </p:spPr>
        <p:txBody>
          <a:bodyPr anchor="ctr">
            <a:normAutofit/>
          </a:bodyPr>
          <a:lstStyle/>
          <a:p>
            <a:pPr>
              <a:buClr>
                <a:srgbClr val="FF3000"/>
              </a:buClr>
            </a:pPr>
            <a:r>
              <a:rPr lang="tr-TR"/>
              <a:t>Yine uygulamamızı zenginleştiren bir uygulama daha yaptık . (Ne gerek varsa artık !)</a:t>
            </a:r>
          </a:p>
          <a:p>
            <a:pPr>
              <a:buClr>
                <a:srgbClr val="FF3000"/>
              </a:buClr>
            </a:pPr>
            <a:endParaRPr lang="en-US"/>
          </a:p>
        </p:txBody>
      </p:sp>
      <p:pic>
        <p:nvPicPr>
          <p:cNvPr id="10" name="Picture 9">
            <a:extLst>
              <a:ext uri="{FF2B5EF4-FFF2-40B4-BE49-F238E27FC236}">
                <a16:creationId xmlns:a16="http://schemas.microsoft.com/office/drawing/2014/main" id="{1CF706DA-13E8-4A4F-9260-551FB8127B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5" name="Resim 4" descr="metin, ekran görüntüsü, sayı, numara içeren bir resim&#10;&#10;Yapay zeka tarafından oluşturulan içerik yanlış olabilir.">
            <a:extLst>
              <a:ext uri="{FF2B5EF4-FFF2-40B4-BE49-F238E27FC236}">
                <a16:creationId xmlns:a16="http://schemas.microsoft.com/office/drawing/2014/main" id="{CB374151-0562-3F7E-1202-F108B3BCD138}"/>
              </a:ext>
            </a:extLst>
          </p:cNvPr>
          <p:cNvPicPr>
            <a:picLocks noChangeAspect="1"/>
          </p:cNvPicPr>
          <p:nvPr/>
        </p:nvPicPr>
        <p:blipFill>
          <a:blip r:embed="rId4">
            <a:extLst>
              <a:ext uri="{28A0092B-C50C-407E-A947-70E740481C1C}">
                <a14:useLocalDpi xmlns:a14="http://schemas.microsoft.com/office/drawing/2010/main" val="0"/>
              </a:ext>
            </a:extLst>
          </a:blip>
          <a:srcRect l="3084" r="4" b="4"/>
          <a:stretch/>
        </p:blipFill>
        <p:spPr>
          <a:xfrm>
            <a:off x="7392202" y="336884"/>
            <a:ext cx="4533499" cy="5659655"/>
          </a:xfrm>
          <a:prstGeom prst="rect">
            <a:avLst/>
          </a:prstGeom>
        </p:spPr>
      </p:pic>
    </p:spTree>
    <p:extLst>
      <p:ext uri="{BB962C8B-B14F-4D97-AF65-F5344CB8AC3E}">
        <p14:creationId xmlns:p14="http://schemas.microsoft.com/office/powerpoint/2010/main" val="11503836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B30000-0526-E70C-8783-546AA19E0F57}"/>
              </a:ext>
            </a:extLst>
          </p:cNvPr>
          <p:cNvSpPr>
            <a:spLocks noGrp="1"/>
          </p:cNvSpPr>
          <p:nvPr>
            <p:ph type="title"/>
          </p:nvPr>
        </p:nvSpPr>
        <p:spPr>
          <a:xfrm>
            <a:off x="1014379" y="207264"/>
            <a:ext cx="10353762" cy="970450"/>
          </a:xfrm>
        </p:spPr>
        <p:txBody>
          <a:bodyPr/>
          <a:lstStyle/>
          <a:p>
            <a:r>
              <a:rPr lang="tr-TR"/>
              <a:t>Döviz Kurları </a:t>
            </a:r>
            <a:endParaRPr lang="en-US"/>
          </a:p>
        </p:txBody>
      </p:sp>
      <p:sp>
        <p:nvSpPr>
          <p:cNvPr id="3" name="İçerik Yer Tutucusu 2">
            <a:extLst>
              <a:ext uri="{FF2B5EF4-FFF2-40B4-BE49-F238E27FC236}">
                <a16:creationId xmlns:a16="http://schemas.microsoft.com/office/drawing/2014/main" id="{A5978DD1-1AED-96E0-4571-E5D5E4E425B0}"/>
              </a:ext>
            </a:extLst>
          </p:cNvPr>
          <p:cNvSpPr>
            <a:spLocks noGrp="1"/>
          </p:cNvSpPr>
          <p:nvPr>
            <p:ph idx="1"/>
          </p:nvPr>
        </p:nvSpPr>
        <p:spPr>
          <a:xfrm>
            <a:off x="210312" y="1177714"/>
            <a:ext cx="11878056" cy="5360245"/>
          </a:xfrm>
        </p:spPr>
        <p:txBody>
          <a:bodyPr/>
          <a:lstStyle/>
          <a:p>
            <a:r>
              <a:rPr lang="tr-TR"/>
              <a:t>Verileri güncel olarak merkez bankası verilerinden aldığımız kur bilgilerini de gösteren bir modüle sahibiz.Sonuçta turistler, dövizle ödeme yapmak isteyebilirler.</a:t>
            </a:r>
          </a:p>
          <a:p>
            <a:endParaRPr lang="en-US"/>
          </a:p>
        </p:txBody>
      </p:sp>
      <p:pic>
        <p:nvPicPr>
          <p:cNvPr id="5" name="Resim 4" descr="metin, ekran görüntüsü, yazı tipi içeren bir resim&#10;&#10;Yapay zeka tarafından oluşturulan içerik yanlış olabilir.">
            <a:extLst>
              <a:ext uri="{FF2B5EF4-FFF2-40B4-BE49-F238E27FC236}">
                <a16:creationId xmlns:a16="http://schemas.microsoft.com/office/drawing/2014/main" id="{BCD0D138-DE2F-89E8-8FF1-ECD204395B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3922" y="2386392"/>
            <a:ext cx="5148439" cy="3032631"/>
          </a:xfrm>
          <a:prstGeom prst="rect">
            <a:avLst/>
          </a:prstGeom>
        </p:spPr>
      </p:pic>
    </p:spTree>
    <p:extLst>
      <p:ext uri="{BB962C8B-B14F-4D97-AF65-F5344CB8AC3E}">
        <p14:creationId xmlns:p14="http://schemas.microsoft.com/office/powerpoint/2010/main" val="8926459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04553C7-1EA3-CA07-FFF3-D2B4D934F90B}"/>
              </a:ext>
            </a:extLst>
          </p:cNvPr>
          <p:cNvSpPr>
            <a:spLocks noGrp="1"/>
          </p:cNvSpPr>
          <p:nvPr>
            <p:ph type="title"/>
          </p:nvPr>
        </p:nvSpPr>
        <p:spPr>
          <a:xfrm>
            <a:off x="5279472" y="609600"/>
            <a:ext cx="5844759" cy="970450"/>
          </a:xfrm>
        </p:spPr>
        <p:txBody>
          <a:bodyPr>
            <a:normAutofit/>
          </a:bodyPr>
          <a:lstStyle/>
          <a:p>
            <a:r>
              <a:rPr lang="tr-TR"/>
              <a:t>Veri Tabanı Tablo Yapısı</a:t>
            </a:r>
            <a:endParaRPr lang="en-US"/>
          </a:p>
        </p:txBody>
      </p:sp>
      <p:pic>
        <p:nvPicPr>
          <p:cNvPr id="12" name="Picture 11">
            <a:extLst>
              <a:ext uri="{FF2B5EF4-FFF2-40B4-BE49-F238E27FC236}">
                <a16:creationId xmlns:a16="http://schemas.microsoft.com/office/drawing/2014/main" id="{5405F23C-C82E-4181-95EA-321F3D891A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50" y="1"/>
            <a:ext cx="4966697" cy="6858000"/>
          </a:xfrm>
          <a:prstGeom prst="rect">
            <a:avLst/>
          </a:prstGeom>
        </p:spPr>
      </p:pic>
      <p:pic>
        <p:nvPicPr>
          <p:cNvPr id="5" name="İçerik Yer Tutucusu 4" descr="metin, ekran görüntüsü, yazı tipi, sayı, numara içeren bir resim&#10;&#10;Yapay zeka tarafından oluşturulan içerik yanlış olabilir.">
            <a:extLst>
              <a:ext uri="{FF2B5EF4-FFF2-40B4-BE49-F238E27FC236}">
                <a16:creationId xmlns:a16="http://schemas.microsoft.com/office/drawing/2014/main" id="{E8C27218-2135-9094-25A1-93E74A1F73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5033" y="643465"/>
            <a:ext cx="3480976" cy="5103372"/>
          </a:xfrm>
          <a:prstGeom prst="rect">
            <a:avLst/>
          </a:prstGeom>
        </p:spPr>
      </p:pic>
      <p:sp>
        <p:nvSpPr>
          <p:cNvPr id="9" name="Content Placeholder 8">
            <a:extLst>
              <a:ext uri="{FF2B5EF4-FFF2-40B4-BE49-F238E27FC236}">
                <a16:creationId xmlns:a16="http://schemas.microsoft.com/office/drawing/2014/main" id="{1F4596E7-0970-3FB4-C579-BE1C4664A60A}"/>
              </a:ext>
            </a:extLst>
          </p:cNvPr>
          <p:cNvSpPr>
            <a:spLocks noGrp="1"/>
          </p:cNvSpPr>
          <p:nvPr>
            <p:ph idx="1"/>
          </p:nvPr>
        </p:nvSpPr>
        <p:spPr>
          <a:xfrm>
            <a:off x="5053263" y="1828801"/>
            <a:ext cx="6978315" cy="3866048"/>
          </a:xfrm>
        </p:spPr>
        <p:txBody>
          <a:bodyPr anchor="ctr">
            <a:normAutofit/>
          </a:bodyPr>
          <a:lstStyle/>
          <a:p>
            <a:pPr>
              <a:buClr>
                <a:srgbClr val="FF4500"/>
              </a:buClr>
            </a:pPr>
            <a:r>
              <a:rPr lang="tr-TR"/>
              <a:t>Veri tabanı tabloları ve yapısı yandaki gibidir.Odaları farklı bir tabloda,normalizasyona uygun bir şekilde yapmak daha doğru olsa da canım böyle yapmak istedi.</a:t>
            </a:r>
          </a:p>
          <a:p>
            <a:pPr>
              <a:buClr>
                <a:srgbClr val="FF4500"/>
              </a:buClr>
            </a:pPr>
            <a:r>
              <a:rPr lang="tr-TR"/>
              <a:t>İsteyen daha doğru bir yapı kurabilir ve tabloların ilişkisini düzenleyebilir.Zaten odaları da bir scriptle oluşturdum.</a:t>
            </a:r>
            <a:endParaRPr lang="en-US"/>
          </a:p>
        </p:txBody>
      </p:sp>
    </p:spTree>
    <p:extLst>
      <p:ext uri="{BB962C8B-B14F-4D97-AF65-F5344CB8AC3E}">
        <p14:creationId xmlns:p14="http://schemas.microsoft.com/office/powerpoint/2010/main" val="144454936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C79739-1ED0-64C7-4D17-58910BCD3747}"/>
              </a:ext>
            </a:extLst>
          </p:cNvPr>
          <p:cNvSpPr>
            <a:spLocks noGrp="1"/>
          </p:cNvSpPr>
          <p:nvPr>
            <p:ph type="title"/>
          </p:nvPr>
        </p:nvSpPr>
        <p:spPr>
          <a:xfrm>
            <a:off x="913795" y="118872"/>
            <a:ext cx="10353762" cy="374904"/>
          </a:xfrm>
        </p:spPr>
        <p:txBody>
          <a:bodyPr>
            <a:normAutofit fontScale="90000"/>
          </a:bodyPr>
          <a:lstStyle/>
          <a:p>
            <a:r>
              <a:rPr lang="tr-TR"/>
              <a:t>Veri Tabanı Kodlar ve Bazı Notlar</a:t>
            </a:r>
            <a:endParaRPr lang="en-US"/>
          </a:p>
        </p:txBody>
      </p:sp>
      <p:pic>
        <p:nvPicPr>
          <p:cNvPr id="5" name="İçerik Yer Tutucusu 4" descr="metin, elektronik donanım, ekran görüntüsü, yazılım içeren bir resim&#10;&#10;Yapay zeka tarafından oluşturulan içerik yanlış olabilir.">
            <a:extLst>
              <a:ext uri="{FF2B5EF4-FFF2-40B4-BE49-F238E27FC236}">
                <a16:creationId xmlns:a16="http://schemas.microsoft.com/office/drawing/2014/main" id="{A67A28CC-0AD0-FFE0-205B-FC3357157C0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6627" y="577516"/>
            <a:ext cx="11906451" cy="6280484"/>
          </a:xfrm>
        </p:spPr>
      </p:pic>
    </p:spTree>
    <p:extLst>
      <p:ext uri="{BB962C8B-B14F-4D97-AF65-F5344CB8AC3E}">
        <p14:creationId xmlns:p14="http://schemas.microsoft.com/office/powerpoint/2010/main" val="209341388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0C8056-E0D1-ECB7-9BFB-4B5CB93353A0}"/>
              </a:ext>
            </a:extLst>
          </p:cNvPr>
          <p:cNvSpPr>
            <a:spLocks noGrp="1"/>
          </p:cNvSpPr>
          <p:nvPr>
            <p:ph type="title"/>
          </p:nvPr>
        </p:nvSpPr>
        <p:spPr>
          <a:xfrm>
            <a:off x="301752" y="192024"/>
            <a:ext cx="11512296" cy="576072"/>
          </a:xfrm>
        </p:spPr>
        <p:txBody>
          <a:bodyPr>
            <a:normAutofit fontScale="90000"/>
          </a:bodyPr>
          <a:lstStyle/>
          <a:p>
            <a:r>
              <a:rPr lang="tr-TR"/>
              <a:t>Kapanış ve Bazı Notlar </a:t>
            </a:r>
            <a:endParaRPr lang="en-US"/>
          </a:p>
        </p:txBody>
      </p:sp>
      <p:sp>
        <p:nvSpPr>
          <p:cNvPr id="3" name="İçerik Yer Tutucusu 2">
            <a:extLst>
              <a:ext uri="{FF2B5EF4-FFF2-40B4-BE49-F238E27FC236}">
                <a16:creationId xmlns:a16="http://schemas.microsoft.com/office/drawing/2014/main" id="{DE4F55B8-5F4B-0EE8-AC07-3562047F64F5}"/>
              </a:ext>
            </a:extLst>
          </p:cNvPr>
          <p:cNvSpPr>
            <a:spLocks noGrp="1"/>
          </p:cNvSpPr>
          <p:nvPr>
            <p:ph idx="1"/>
          </p:nvPr>
        </p:nvSpPr>
        <p:spPr>
          <a:xfrm>
            <a:off x="210312" y="1014985"/>
            <a:ext cx="11887200" cy="3483864"/>
          </a:xfrm>
        </p:spPr>
        <p:txBody>
          <a:bodyPr/>
          <a:lstStyle/>
          <a:p>
            <a:r>
              <a:rPr lang="tr-TR"/>
              <a:t>Uygulamanın genel itibariyle yapısı bu şekildedir.Kodlar ve veritabanı yapısını, yani uygulamanın tamamına github adresimden erişebilir ve gerekli düzeltmeleri yapabilirsiniz.</a:t>
            </a:r>
          </a:p>
          <a:p>
            <a:r>
              <a:rPr lang="tr-TR"/>
              <a:t>Uygulama daha da çeşitli hale gelebilir veya yaptığım hatalar (eğer varsa) düzeltilebilir, daha iyi çözümler yapabilir.Kodların bazı kısımlarında veya modüllerde buna gerek duymadım.Bu otomasyonla bir otel uygulaması için gerekli modüllere ulaşılabilir ve ilgili otel özelinde değişiklik yapılabilir.</a:t>
            </a:r>
          </a:p>
          <a:p>
            <a:r>
              <a:rPr lang="tr-TR"/>
              <a:t>Uygulamada bazı sayfalar gereksiz de olsa, bunu Windows form yapısını daha iyi anlamak ve yaptığım uygulamaları çeşitlendirerek daha iyi öğrenmek için yaptım.</a:t>
            </a:r>
          </a:p>
          <a:p>
            <a:r>
              <a:rPr lang="tr-TR"/>
              <a:t>Ayrıca kodlarda gerekli açıklamaları da yapmış bulunmaktayım.</a:t>
            </a:r>
          </a:p>
          <a:p>
            <a:endParaRPr lang="tr-TR"/>
          </a:p>
          <a:p>
            <a:endParaRPr lang="en-US"/>
          </a:p>
        </p:txBody>
      </p:sp>
    </p:spTree>
    <p:extLst>
      <p:ext uri="{BB962C8B-B14F-4D97-AF65-F5344CB8AC3E}">
        <p14:creationId xmlns:p14="http://schemas.microsoft.com/office/powerpoint/2010/main" val="230990969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Bir pencereyi incelerken kadın">
            <a:extLst>
              <a:ext uri="{FF2B5EF4-FFF2-40B4-BE49-F238E27FC236}">
                <a16:creationId xmlns:a16="http://schemas.microsoft.com/office/drawing/2014/main" id="{6EECAF55-2FF7-DD7E-199C-9FB10DE81307}"/>
              </a:ext>
            </a:extLst>
          </p:cNvPr>
          <p:cNvPicPr>
            <a:picLocks noChangeAspect="1"/>
          </p:cNvPicPr>
          <p:nvPr/>
        </p:nvPicPr>
        <p:blipFill>
          <a:blip r:embed="rId2">
            <a:alphaModFix amt="25000"/>
          </a:blip>
          <a:srcRect t="15730"/>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910FF8F9-AE97-9480-F013-55E989FD3AC3}"/>
              </a:ext>
            </a:extLst>
          </p:cNvPr>
          <p:cNvSpPr>
            <a:spLocks noGrp="1"/>
          </p:cNvSpPr>
          <p:nvPr>
            <p:ph type="title"/>
          </p:nvPr>
        </p:nvSpPr>
        <p:spPr>
          <a:xfrm>
            <a:off x="913795" y="609600"/>
            <a:ext cx="10353762" cy="970450"/>
          </a:xfrm>
        </p:spPr>
        <p:txBody>
          <a:bodyPr>
            <a:normAutofit/>
          </a:bodyPr>
          <a:lstStyle/>
          <a:p>
            <a:r>
              <a:rPr lang="tr-TR" b="1"/>
              <a:t>GİRİŞ</a:t>
            </a:r>
            <a:endParaRPr lang="en-US" b="1"/>
          </a:p>
        </p:txBody>
      </p:sp>
      <p:sp>
        <p:nvSpPr>
          <p:cNvPr id="15" name="İçerik Yer Tutucusu 2">
            <a:extLst>
              <a:ext uri="{FF2B5EF4-FFF2-40B4-BE49-F238E27FC236}">
                <a16:creationId xmlns:a16="http://schemas.microsoft.com/office/drawing/2014/main" id="{FCD63BF1-412F-F84F-9C9C-7D24DD0B8FC7}"/>
              </a:ext>
            </a:extLst>
          </p:cNvPr>
          <p:cNvSpPr>
            <a:spLocks noGrp="1"/>
          </p:cNvSpPr>
          <p:nvPr>
            <p:ph idx="1"/>
          </p:nvPr>
        </p:nvSpPr>
        <p:spPr>
          <a:xfrm>
            <a:off x="913795" y="1732449"/>
            <a:ext cx="10353762" cy="4058751"/>
          </a:xfrm>
        </p:spPr>
        <p:txBody>
          <a:bodyPr anchor="ctr">
            <a:normAutofit/>
          </a:bodyPr>
          <a:lstStyle/>
          <a:p>
            <a:pPr>
              <a:lnSpc>
                <a:spcPct val="90000"/>
              </a:lnSpc>
            </a:pPr>
            <a:r>
              <a:rPr lang="tr-TR" sz="1700"/>
              <a:t>Projemde Windows form, Sql Server uygulamalarını kullanarak « Grand Uludağ» adında bir otel otomasyon uygulaması geliştirdim. Projeye dönem proje ödevini yapma amacıyla başladım ve projeyi teslim ettim.</a:t>
            </a:r>
          </a:p>
          <a:p>
            <a:pPr>
              <a:lnSpc>
                <a:spcPct val="90000"/>
              </a:lnSpc>
            </a:pPr>
            <a:r>
              <a:rPr lang="tr-TR" sz="1700"/>
              <a:t>Sonrasında ise projeye tekrar göz geçirerek bazı kod optimizasyonları yaptım ve farklı uygulamalar, bir otel otomasyonu için çok gerekli olmasa da ekledim.Bazı kod tekrarları ve mantık hatalarını düzelttim.</a:t>
            </a:r>
          </a:p>
          <a:p>
            <a:pPr>
              <a:lnSpc>
                <a:spcPct val="90000"/>
              </a:lnSpc>
            </a:pPr>
            <a:r>
              <a:rPr lang="tr-TR" sz="1700"/>
              <a:t>Projenin amacı :</a:t>
            </a:r>
          </a:p>
          <a:p>
            <a:pPr marL="36900" indent="0">
              <a:lnSpc>
                <a:spcPct val="90000"/>
              </a:lnSpc>
              <a:buNone/>
            </a:pPr>
            <a:r>
              <a:rPr lang="tr-TR" sz="1700"/>
              <a:t>Küçük çaplı otel ve pansiyonlarda müşteri bilgilerinin tutulacağı,müşterilerin giriş-çıkış işlemlerinin,hasılat hesaplarının kolayca yapılacağı ve içerisinde değişik modüller barındıran bir masaüstü uygulama geliştirmek.</a:t>
            </a:r>
          </a:p>
          <a:p>
            <a:pPr marL="36900" indent="0">
              <a:lnSpc>
                <a:spcPct val="90000"/>
              </a:lnSpc>
              <a:buNone/>
            </a:pPr>
            <a:endParaRPr lang="tr-TR" sz="1700"/>
          </a:p>
          <a:p>
            <a:pPr marL="36900" indent="0">
              <a:lnSpc>
                <a:spcPct val="90000"/>
              </a:lnSpc>
              <a:buNone/>
            </a:pPr>
            <a:r>
              <a:rPr lang="tr-TR" sz="1700"/>
              <a:t>Bu slaytta, uygulamada yer alan formları ve veritabanı yapısını gözden geçirerek, otomasyonu açıklayacağım.</a:t>
            </a:r>
          </a:p>
          <a:p>
            <a:pPr>
              <a:lnSpc>
                <a:spcPct val="90000"/>
              </a:lnSpc>
            </a:pPr>
            <a:endParaRPr lang="tr-TR" sz="1700"/>
          </a:p>
        </p:txBody>
      </p:sp>
    </p:spTree>
    <p:extLst>
      <p:ext uri="{BB962C8B-B14F-4D97-AF65-F5344CB8AC3E}">
        <p14:creationId xmlns:p14="http://schemas.microsoft.com/office/powerpoint/2010/main" val="13883159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D4D2F37-A654-C7F6-F266-173B47140951}"/>
              </a:ext>
            </a:extLst>
          </p:cNvPr>
          <p:cNvSpPr>
            <a:spLocks noGrp="1"/>
          </p:cNvSpPr>
          <p:nvPr>
            <p:ph type="title"/>
          </p:nvPr>
        </p:nvSpPr>
        <p:spPr>
          <a:xfrm>
            <a:off x="913795" y="164592"/>
            <a:ext cx="10353762" cy="749808"/>
          </a:xfrm>
        </p:spPr>
        <p:txBody>
          <a:bodyPr/>
          <a:lstStyle/>
          <a:p>
            <a:r>
              <a:rPr lang="tr-TR"/>
              <a:t>Kaynak </a:t>
            </a:r>
            <a:endParaRPr lang="en-US"/>
          </a:p>
        </p:txBody>
      </p:sp>
      <p:sp>
        <p:nvSpPr>
          <p:cNvPr id="3" name="İçerik Yer Tutucusu 2">
            <a:extLst>
              <a:ext uri="{FF2B5EF4-FFF2-40B4-BE49-F238E27FC236}">
                <a16:creationId xmlns:a16="http://schemas.microsoft.com/office/drawing/2014/main" id="{8D57217F-8E1A-55EC-DA95-5E392375AE99}"/>
              </a:ext>
            </a:extLst>
          </p:cNvPr>
          <p:cNvSpPr>
            <a:spLocks noGrp="1"/>
          </p:cNvSpPr>
          <p:nvPr>
            <p:ph idx="1"/>
          </p:nvPr>
        </p:nvSpPr>
        <p:spPr>
          <a:xfrm>
            <a:off x="64008" y="1106424"/>
            <a:ext cx="12051792" cy="3602735"/>
          </a:xfrm>
        </p:spPr>
        <p:txBody>
          <a:bodyPr>
            <a:normAutofit/>
          </a:bodyPr>
          <a:lstStyle/>
          <a:p>
            <a:r>
              <a:rPr lang="tr-TR"/>
              <a:t>Murat Yücedağ Youtube</a:t>
            </a:r>
          </a:p>
          <a:p>
            <a:r>
              <a:rPr lang="tr-TR"/>
              <a:t>Projenin genel yapısı hakkında ve bazı noktalarda Eğitmen Murat Yücedağ’ın youtube platformuna attığı içerikten faydalandım.Eğitmenin yaptığı bazı kod tekrarlarını ve hataları , kod iyileştirmelerini yaptım.</a:t>
            </a:r>
          </a:p>
          <a:p>
            <a:r>
              <a:rPr lang="tr-TR"/>
              <a:t>Özellikle odaları eklerken ve oda işlemlerini güncellerken yapılan tekrarlar ve yanlışlar, Admin girişteki ekranda değerleri girince alınan hatalar,veri tabanı kısmındaki daha iyi çözümler gibi bazı işlemleri düzelttim.</a:t>
            </a:r>
          </a:p>
          <a:p>
            <a:r>
              <a:rPr lang="tr-TR"/>
              <a:t>Ayrıca eğitmenin yaptığı modüllere ek bazı modülleri ekleyerek kendime göre projeyi düzenledim.</a:t>
            </a:r>
          </a:p>
          <a:p>
            <a:r>
              <a:rPr lang="tr-TR"/>
              <a:t>Eğitmene katkılarından dolayı teşekkür ederim.</a:t>
            </a:r>
          </a:p>
        </p:txBody>
      </p:sp>
    </p:spTree>
    <p:extLst>
      <p:ext uri="{BB962C8B-B14F-4D97-AF65-F5344CB8AC3E}">
        <p14:creationId xmlns:p14="http://schemas.microsoft.com/office/powerpoint/2010/main" val="10301391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EFC7DF2-335A-B35E-0B87-B242AB2D5448}"/>
              </a:ext>
            </a:extLst>
          </p:cNvPr>
          <p:cNvSpPr>
            <a:spLocks noGrp="1"/>
          </p:cNvSpPr>
          <p:nvPr>
            <p:ph type="title"/>
          </p:nvPr>
        </p:nvSpPr>
        <p:spPr/>
        <p:txBody>
          <a:bodyPr/>
          <a:lstStyle/>
          <a:p>
            <a:r>
              <a:rPr lang="tr-TR"/>
              <a:t>Teşekkür</a:t>
            </a:r>
            <a:endParaRPr lang="en-US"/>
          </a:p>
        </p:txBody>
      </p:sp>
      <p:sp>
        <p:nvSpPr>
          <p:cNvPr id="3" name="İçerik Yer Tutucusu 2">
            <a:extLst>
              <a:ext uri="{FF2B5EF4-FFF2-40B4-BE49-F238E27FC236}">
                <a16:creationId xmlns:a16="http://schemas.microsoft.com/office/drawing/2014/main" id="{00196FF1-BB49-E6C5-8E47-4CD95E61957F}"/>
              </a:ext>
            </a:extLst>
          </p:cNvPr>
          <p:cNvSpPr>
            <a:spLocks noGrp="1"/>
          </p:cNvSpPr>
          <p:nvPr>
            <p:ph idx="1"/>
          </p:nvPr>
        </p:nvSpPr>
        <p:spPr>
          <a:xfrm>
            <a:off x="347472" y="2340864"/>
            <a:ext cx="11283695" cy="2313432"/>
          </a:xfrm>
        </p:spPr>
        <p:txBody>
          <a:bodyPr/>
          <a:lstStyle/>
          <a:p>
            <a:r>
              <a:rPr lang="tr-TR"/>
              <a:t>Projemi incelediğiniz için  teşekkür ederim.Faydalı olmasını ümit ederim.</a:t>
            </a:r>
            <a:endParaRPr lang="en-US"/>
          </a:p>
        </p:txBody>
      </p:sp>
    </p:spTree>
    <p:extLst>
      <p:ext uri="{BB962C8B-B14F-4D97-AF65-F5344CB8AC3E}">
        <p14:creationId xmlns:p14="http://schemas.microsoft.com/office/powerpoint/2010/main" val="6025581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FF6DC4-7D14-1664-C01D-637FF9CBCCBD}"/>
              </a:ext>
            </a:extLst>
          </p:cNvPr>
          <p:cNvSpPr>
            <a:spLocks noGrp="1"/>
          </p:cNvSpPr>
          <p:nvPr>
            <p:ph type="title"/>
          </p:nvPr>
        </p:nvSpPr>
        <p:spPr/>
        <p:txBody>
          <a:bodyPr/>
          <a:lstStyle/>
          <a:p>
            <a:r>
              <a:rPr lang="tr-TR"/>
              <a:t>Admin Giriş</a:t>
            </a:r>
            <a:endParaRPr lang="en-US"/>
          </a:p>
        </p:txBody>
      </p:sp>
      <p:sp>
        <p:nvSpPr>
          <p:cNvPr id="3" name="İçerik Yer Tutucusu 2">
            <a:extLst>
              <a:ext uri="{FF2B5EF4-FFF2-40B4-BE49-F238E27FC236}">
                <a16:creationId xmlns:a16="http://schemas.microsoft.com/office/drawing/2014/main" id="{72AF6C79-674F-CF1F-67C2-FEF459A77B66}"/>
              </a:ext>
            </a:extLst>
          </p:cNvPr>
          <p:cNvSpPr>
            <a:spLocks noGrp="1"/>
          </p:cNvSpPr>
          <p:nvPr>
            <p:ph idx="1"/>
          </p:nvPr>
        </p:nvSpPr>
        <p:spPr>
          <a:xfrm>
            <a:off x="913795" y="1732449"/>
            <a:ext cx="10353762" cy="4745353"/>
          </a:xfrm>
        </p:spPr>
        <p:txBody>
          <a:bodyPr/>
          <a:lstStyle/>
          <a:p>
            <a:r>
              <a:rPr lang="tr-TR"/>
              <a:t>Uygulamayı çalıştırdığımızda bizi öncelikle admin giriş formu karşılıyor.Kullanıcının, yani otomasyonu kullanacak kişinin girdiği değerler veritabanındaki değerlerle eşleşmiyorsa hatalı girişi uyarı olarak veriyoruz.Kullanıcı, şifreyi unuttuysa veya güncellemek istiyorsa «şifremi unuttum/güncelle» butonuyla şifre güncelleme formuna ve mail onay formuna yönlendiriliyor.Admin girişe ait resim aşağıdadır :</a:t>
            </a:r>
            <a:endParaRPr lang="en-US"/>
          </a:p>
        </p:txBody>
      </p:sp>
      <p:pic>
        <p:nvPicPr>
          <p:cNvPr id="5" name="Resim 4" descr="metin, bulut, ekran görüntüsü, ağaç içeren bir resim&#10;&#10;Yapay zeka tarafından oluşturulan içerik yanlış olabilir.">
            <a:extLst>
              <a:ext uri="{FF2B5EF4-FFF2-40B4-BE49-F238E27FC236}">
                <a16:creationId xmlns:a16="http://schemas.microsoft.com/office/drawing/2014/main" id="{90B46F77-B0C5-15A7-456F-9B4077B662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353" y="3513220"/>
            <a:ext cx="4809066" cy="2611297"/>
          </a:xfrm>
          <a:prstGeom prst="rect">
            <a:avLst/>
          </a:prstGeom>
        </p:spPr>
      </p:pic>
    </p:spTree>
    <p:extLst>
      <p:ext uri="{BB962C8B-B14F-4D97-AF65-F5344CB8AC3E}">
        <p14:creationId xmlns:p14="http://schemas.microsoft.com/office/powerpoint/2010/main" val="15420512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E2DF6E-1F38-D01D-2046-55501C068F53}"/>
              </a:ext>
            </a:extLst>
          </p:cNvPr>
          <p:cNvSpPr>
            <a:spLocks noGrp="1"/>
          </p:cNvSpPr>
          <p:nvPr>
            <p:ph type="title"/>
          </p:nvPr>
        </p:nvSpPr>
        <p:spPr/>
        <p:txBody>
          <a:bodyPr/>
          <a:lstStyle/>
          <a:p>
            <a:r>
              <a:rPr lang="tr-TR"/>
              <a:t>Mail Onay ve Şifre Güncelleme</a:t>
            </a:r>
            <a:endParaRPr lang="en-US"/>
          </a:p>
        </p:txBody>
      </p:sp>
      <p:sp>
        <p:nvSpPr>
          <p:cNvPr id="3" name="İçerik Yer Tutucusu 2">
            <a:extLst>
              <a:ext uri="{FF2B5EF4-FFF2-40B4-BE49-F238E27FC236}">
                <a16:creationId xmlns:a16="http://schemas.microsoft.com/office/drawing/2014/main" id="{909F88B1-62C9-16C7-D498-09E602C671EE}"/>
              </a:ext>
            </a:extLst>
          </p:cNvPr>
          <p:cNvSpPr>
            <a:spLocks noGrp="1"/>
          </p:cNvSpPr>
          <p:nvPr>
            <p:ph idx="1"/>
          </p:nvPr>
        </p:nvSpPr>
        <p:spPr>
          <a:xfrm>
            <a:off x="913795" y="1732449"/>
            <a:ext cx="10353762" cy="4167837"/>
          </a:xfrm>
        </p:spPr>
        <p:txBody>
          <a:bodyPr/>
          <a:lstStyle/>
          <a:p>
            <a:r>
              <a:rPr lang="tr-TR"/>
              <a:t>Kullanıcı şifreyi değiştirmeden önce, sisteme kayıtlı mail adresine smtp mail gönderme protokolüyle,random ürettiğimiz kodu, kullanıcının mail adresine gönderiyoruz.</a:t>
            </a:r>
          </a:p>
          <a:p>
            <a:r>
              <a:rPr lang="tr-TR"/>
              <a:t>Kullanıcı kodu doğru girerse şifre güncelleme formuna yönlendirilerek şifre güncelleme işlemini yapabiliyor.Yanlış veya hatalı girişte kullanıcı uyarılıyor ve hatalı giriş rapor ediliyor.Şifre güncelleme ve mail onay formu aşağıdaki gibidir :</a:t>
            </a:r>
          </a:p>
          <a:p>
            <a:endParaRPr lang="en-US"/>
          </a:p>
        </p:txBody>
      </p:sp>
      <p:pic>
        <p:nvPicPr>
          <p:cNvPr id="5" name="Resim 4" descr="metin, ekran görüntüsü, yazılım, yazı tipi içeren bir resim&#10;&#10;Yapay zeka tarafından oluşturulan içerik yanlış olabilir.">
            <a:extLst>
              <a:ext uri="{FF2B5EF4-FFF2-40B4-BE49-F238E27FC236}">
                <a16:creationId xmlns:a16="http://schemas.microsoft.com/office/drawing/2014/main" id="{ADFE5456-437E-4866-26CD-F2743ED0D9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5740" y="3550622"/>
            <a:ext cx="5668166" cy="2003155"/>
          </a:xfrm>
          <a:prstGeom prst="rect">
            <a:avLst/>
          </a:prstGeom>
        </p:spPr>
      </p:pic>
      <p:pic>
        <p:nvPicPr>
          <p:cNvPr id="7" name="Resim 6" descr="metin, ekran görüntüsü, yazılım, ekran, görüntüleme içeren bir resim&#10;&#10;Yapay zeka tarafından oluşturulan içerik yanlış olabilir.">
            <a:extLst>
              <a:ext uri="{FF2B5EF4-FFF2-40B4-BE49-F238E27FC236}">
                <a16:creationId xmlns:a16="http://schemas.microsoft.com/office/drawing/2014/main" id="{652BA49F-F71B-0A1D-87AB-41A513D94B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851" y="3550622"/>
            <a:ext cx="3439005" cy="2105319"/>
          </a:xfrm>
          <a:prstGeom prst="rect">
            <a:avLst/>
          </a:prstGeom>
        </p:spPr>
      </p:pic>
    </p:spTree>
    <p:extLst>
      <p:ext uri="{BB962C8B-B14F-4D97-AF65-F5344CB8AC3E}">
        <p14:creationId xmlns:p14="http://schemas.microsoft.com/office/powerpoint/2010/main" val="56497545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362FB6-CDB0-9A92-EB81-5C8B5EE6E9B9}"/>
              </a:ext>
            </a:extLst>
          </p:cNvPr>
          <p:cNvSpPr>
            <a:spLocks noGrp="1"/>
          </p:cNvSpPr>
          <p:nvPr>
            <p:ph type="title"/>
          </p:nvPr>
        </p:nvSpPr>
        <p:spPr/>
        <p:txBody>
          <a:bodyPr/>
          <a:lstStyle/>
          <a:p>
            <a:r>
              <a:rPr lang="tr-TR"/>
              <a:t>Ana Form ve Modüller</a:t>
            </a:r>
            <a:endParaRPr lang="en-US"/>
          </a:p>
        </p:txBody>
      </p:sp>
      <p:sp>
        <p:nvSpPr>
          <p:cNvPr id="3" name="İçerik Yer Tutucusu 2">
            <a:extLst>
              <a:ext uri="{FF2B5EF4-FFF2-40B4-BE49-F238E27FC236}">
                <a16:creationId xmlns:a16="http://schemas.microsoft.com/office/drawing/2014/main" id="{E69E18E3-EACF-8A56-1888-74E1D59FAD6C}"/>
              </a:ext>
            </a:extLst>
          </p:cNvPr>
          <p:cNvSpPr>
            <a:spLocks noGrp="1"/>
          </p:cNvSpPr>
          <p:nvPr>
            <p:ph idx="1"/>
          </p:nvPr>
        </p:nvSpPr>
        <p:spPr>
          <a:xfrm>
            <a:off x="365760" y="1472665"/>
            <a:ext cx="11280807" cy="5265019"/>
          </a:xfrm>
        </p:spPr>
        <p:txBody>
          <a:bodyPr/>
          <a:lstStyle/>
          <a:p>
            <a:r>
              <a:rPr lang="tr-TR"/>
              <a:t>Uygulamanın ana formunda tarih,saat,otel ismi ve çıkış modülleriyle beraber çeşitli fonksiyonlar yer almaktadır.Hakkımızda butonuna basınca çıkan ekran ve ana form resimdeki gibidir :</a:t>
            </a:r>
          </a:p>
          <a:p>
            <a:pPr marL="36900" indent="0">
              <a:buNone/>
            </a:pPr>
            <a:endParaRPr lang="en-US"/>
          </a:p>
        </p:txBody>
      </p:sp>
      <p:pic>
        <p:nvPicPr>
          <p:cNvPr id="7" name="Resim 6" descr="metin, ekran görüntüsü, yazılım, bilgisayar simgesi içeren bir resim&#10;&#10;Yapay zeka tarafından oluşturulan içerik yanlış olabilir.">
            <a:extLst>
              <a:ext uri="{FF2B5EF4-FFF2-40B4-BE49-F238E27FC236}">
                <a16:creationId xmlns:a16="http://schemas.microsoft.com/office/drawing/2014/main" id="{BA6DA335-29CB-708B-60E0-670C65D7B0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2420180"/>
            <a:ext cx="9885750" cy="4115374"/>
          </a:xfrm>
          <a:prstGeom prst="rect">
            <a:avLst/>
          </a:prstGeom>
        </p:spPr>
      </p:pic>
    </p:spTree>
    <p:extLst>
      <p:ext uri="{BB962C8B-B14F-4D97-AF65-F5344CB8AC3E}">
        <p14:creationId xmlns:p14="http://schemas.microsoft.com/office/powerpoint/2010/main" val="127832558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FAE9CA-9928-BE73-88DB-A53396EB8DD1}"/>
              </a:ext>
            </a:extLst>
          </p:cNvPr>
          <p:cNvSpPr>
            <a:spLocks noGrp="1"/>
          </p:cNvSpPr>
          <p:nvPr>
            <p:ph type="title"/>
          </p:nvPr>
        </p:nvSpPr>
        <p:spPr>
          <a:xfrm>
            <a:off x="907378" y="99629"/>
            <a:ext cx="10353762" cy="661416"/>
          </a:xfrm>
        </p:spPr>
        <p:txBody>
          <a:bodyPr>
            <a:normAutofit fontScale="90000"/>
          </a:bodyPr>
          <a:lstStyle/>
          <a:p>
            <a:r>
              <a:rPr lang="tr-TR"/>
              <a:t>Yeni Müşteri Ekleme Ekranı</a:t>
            </a:r>
            <a:endParaRPr lang="en-US"/>
          </a:p>
        </p:txBody>
      </p:sp>
      <p:sp>
        <p:nvSpPr>
          <p:cNvPr id="3" name="İçerik Yer Tutucusu 2">
            <a:extLst>
              <a:ext uri="{FF2B5EF4-FFF2-40B4-BE49-F238E27FC236}">
                <a16:creationId xmlns:a16="http://schemas.microsoft.com/office/drawing/2014/main" id="{96EE4F69-66F9-F918-FC7F-2F26E1862182}"/>
              </a:ext>
            </a:extLst>
          </p:cNvPr>
          <p:cNvSpPr>
            <a:spLocks noGrp="1"/>
          </p:cNvSpPr>
          <p:nvPr>
            <p:ph idx="1"/>
          </p:nvPr>
        </p:nvSpPr>
        <p:spPr>
          <a:xfrm>
            <a:off x="155448" y="761046"/>
            <a:ext cx="11942064" cy="5923218"/>
          </a:xfrm>
        </p:spPr>
        <p:txBody>
          <a:bodyPr/>
          <a:lstStyle/>
          <a:p>
            <a:r>
              <a:rPr lang="tr-TR"/>
              <a:t>Yeni müşteri sayfasıyla, gelen müşterilerin bilgileri veri tabanına kaydediliyor ve ücret hesaplanıyor.</a:t>
            </a:r>
          </a:p>
          <a:p>
            <a:r>
              <a:rPr lang="tr-TR"/>
              <a:t>Otelin doluluk durumunu da ekranda görebiliyor ve duruma göre odaları seçebiliyoruz.</a:t>
            </a:r>
          </a:p>
          <a:p>
            <a:endParaRPr lang="en-US"/>
          </a:p>
        </p:txBody>
      </p:sp>
      <p:pic>
        <p:nvPicPr>
          <p:cNvPr id="5" name="Resim 4" descr="metin, ekran görüntüsü, yazılım, bilgisayar simgesi içeren bir resim&#10;&#10;Yapay zeka tarafından oluşturulan içerik yanlış olabilir.">
            <a:extLst>
              <a:ext uri="{FF2B5EF4-FFF2-40B4-BE49-F238E27FC236}">
                <a16:creationId xmlns:a16="http://schemas.microsoft.com/office/drawing/2014/main" id="{A74333C8-37BA-5D87-EF16-E44590EA4D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369" y="1678150"/>
            <a:ext cx="10142425" cy="4732275"/>
          </a:xfrm>
          <a:prstGeom prst="rect">
            <a:avLst/>
          </a:prstGeom>
        </p:spPr>
      </p:pic>
    </p:spTree>
    <p:extLst>
      <p:ext uri="{BB962C8B-B14F-4D97-AF65-F5344CB8AC3E}">
        <p14:creationId xmlns:p14="http://schemas.microsoft.com/office/powerpoint/2010/main" val="7681534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A7210B-A393-B77E-5541-87C5DC360916}"/>
              </a:ext>
            </a:extLst>
          </p:cNvPr>
          <p:cNvSpPr>
            <a:spLocks noGrp="1"/>
          </p:cNvSpPr>
          <p:nvPr>
            <p:ph type="title"/>
          </p:nvPr>
        </p:nvSpPr>
        <p:spPr>
          <a:xfrm>
            <a:off x="794923" y="88393"/>
            <a:ext cx="10353762" cy="496823"/>
          </a:xfrm>
        </p:spPr>
        <p:txBody>
          <a:bodyPr>
            <a:normAutofit fontScale="90000"/>
          </a:bodyPr>
          <a:lstStyle/>
          <a:p>
            <a:r>
              <a:rPr lang="tr-TR" sz="2800" b="1"/>
              <a:t>Müşteriler Formu</a:t>
            </a:r>
            <a:endParaRPr lang="en-US" sz="2800" b="1"/>
          </a:p>
        </p:txBody>
      </p:sp>
      <p:sp>
        <p:nvSpPr>
          <p:cNvPr id="3" name="İçerik Yer Tutucusu 2">
            <a:extLst>
              <a:ext uri="{FF2B5EF4-FFF2-40B4-BE49-F238E27FC236}">
                <a16:creationId xmlns:a16="http://schemas.microsoft.com/office/drawing/2014/main" id="{F2EF4CD9-C822-7475-D078-CE7F7F06074B}"/>
              </a:ext>
            </a:extLst>
          </p:cNvPr>
          <p:cNvSpPr>
            <a:spLocks noGrp="1"/>
          </p:cNvSpPr>
          <p:nvPr>
            <p:ph idx="1"/>
          </p:nvPr>
        </p:nvSpPr>
        <p:spPr>
          <a:xfrm>
            <a:off x="55067" y="704089"/>
            <a:ext cx="11947636" cy="5966218"/>
          </a:xfrm>
        </p:spPr>
        <p:txBody>
          <a:bodyPr>
            <a:normAutofit/>
          </a:bodyPr>
          <a:lstStyle/>
          <a:p>
            <a:r>
              <a:rPr lang="tr-TR" sz="1800"/>
              <a:t>Bu sayfada müşterilerin bilgilerini görüntüleyip, güncelleyebiliyoruz veya silebiliyoruz.</a:t>
            </a:r>
          </a:p>
          <a:p>
            <a:r>
              <a:rPr lang="tr-TR" sz="1800"/>
              <a:t>Ayrıca müşteri bilgilerini excel uygulamasına aktarabiliyoruz.</a:t>
            </a:r>
          </a:p>
          <a:p>
            <a:endParaRPr lang="en-US" sz="1800"/>
          </a:p>
        </p:txBody>
      </p:sp>
      <p:pic>
        <p:nvPicPr>
          <p:cNvPr id="5" name="Resim 4" descr="metin, ekran görüntüsü, sarı, sayı, numara içeren bir resim&#10;&#10;Yapay zeka tarafından oluşturulan içerik yanlış olabilir.">
            <a:extLst>
              <a:ext uri="{FF2B5EF4-FFF2-40B4-BE49-F238E27FC236}">
                <a16:creationId xmlns:a16="http://schemas.microsoft.com/office/drawing/2014/main" id="{FC9602D1-CE50-A8A2-59B8-02DF7A6771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755" y="1559294"/>
            <a:ext cx="11212490" cy="4746658"/>
          </a:xfrm>
          <a:prstGeom prst="rect">
            <a:avLst/>
          </a:prstGeom>
        </p:spPr>
      </p:pic>
    </p:spTree>
    <p:extLst>
      <p:ext uri="{BB962C8B-B14F-4D97-AF65-F5344CB8AC3E}">
        <p14:creationId xmlns:p14="http://schemas.microsoft.com/office/powerpoint/2010/main" val="24836369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0C4A10F-BF1A-ABD2-A787-C876B9E67CF7}"/>
              </a:ext>
            </a:extLst>
          </p:cNvPr>
          <p:cNvSpPr>
            <a:spLocks noGrp="1"/>
          </p:cNvSpPr>
          <p:nvPr>
            <p:ph type="title"/>
          </p:nvPr>
        </p:nvSpPr>
        <p:spPr>
          <a:xfrm>
            <a:off x="794923" y="207264"/>
            <a:ext cx="10353762" cy="579120"/>
          </a:xfrm>
        </p:spPr>
        <p:txBody>
          <a:bodyPr>
            <a:normAutofit fontScale="90000"/>
          </a:bodyPr>
          <a:lstStyle/>
          <a:p>
            <a:r>
              <a:rPr lang="tr-TR"/>
              <a:t>Odalar Formu </a:t>
            </a:r>
            <a:endParaRPr lang="en-US"/>
          </a:p>
        </p:txBody>
      </p:sp>
      <p:sp>
        <p:nvSpPr>
          <p:cNvPr id="3" name="İçerik Yer Tutucusu 2">
            <a:extLst>
              <a:ext uri="{FF2B5EF4-FFF2-40B4-BE49-F238E27FC236}">
                <a16:creationId xmlns:a16="http://schemas.microsoft.com/office/drawing/2014/main" id="{8E5BBE0A-3795-C32B-F624-FCC6D756C3B8}"/>
              </a:ext>
            </a:extLst>
          </p:cNvPr>
          <p:cNvSpPr>
            <a:spLocks noGrp="1"/>
          </p:cNvSpPr>
          <p:nvPr>
            <p:ph idx="1"/>
          </p:nvPr>
        </p:nvSpPr>
        <p:spPr>
          <a:xfrm>
            <a:off x="512064" y="886968"/>
            <a:ext cx="11155680" cy="5148071"/>
          </a:xfrm>
        </p:spPr>
        <p:txBody>
          <a:bodyPr/>
          <a:lstStyle/>
          <a:p>
            <a:r>
              <a:rPr lang="tr-TR"/>
              <a:t>Anlatmaya gerek yok, görüyorsunuz efenim </a:t>
            </a:r>
            <a:r>
              <a:rPr lang="tr-TR">
                <a:sym typeface="Wingdings" panose="05000000000000000000" pitchFamily="2" charset="2"/>
              </a:rPr>
              <a:t></a:t>
            </a:r>
          </a:p>
          <a:p>
            <a:endParaRPr lang="en-US"/>
          </a:p>
        </p:txBody>
      </p:sp>
      <p:pic>
        <p:nvPicPr>
          <p:cNvPr id="5" name="Resim 4" descr="metin, ekran görüntüsü, yazı tipi, tasarım içeren bir resim&#10;&#10;Yapay zeka tarafından oluşturulan içerik yanlış olabilir.">
            <a:extLst>
              <a:ext uri="{FF2B5EF4-FFF2-40B4-BE49-F238E27FC236}">
                <a16:creationId xmlns:a16="http://schemas.microsoft.com/office/drawing/2014/main" id="{11A82FAE-6D68-8CF7-F38C-5867611E5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1326" y="1836802"/>
            <a:ext cx="6054291" cy="3858163"/>
          </a:xfrm>
          <a:prstGeom prst="rect">
            <a:avLst/>
          </a:prstGeom>
        </p:spPr>
      </p:pic>
    </p:spTree>
    <p:extLst>
      <p:ext uri="{BB962C8B-B14F-4D97-AF65-F5344CB8AC3E}">
        <p14:creationId xmlns:p14="http://schemas.microsoft.com/office/powerpoint/2010/main" val="400417729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4866181-5694-C27B-7596-17C29794C4DB}"/>
              </a:ext>
            </a:extLst>
          </p:cNvPr>
          <p:cNvSpPr>
            <a:spLocks noGrp="1"/>
          </p:cNvSpPr>
          <p:nvPr>
            <p:ph type="title"/>
          </p:nvPr>
        </p:nvSpPr>
        <p:spPr>
          <a:xfrm>
            <a:off x="785779" y="96350"/>
            <a:ext cx="10353762" cy="534586"/>
          </a:xfrm>
        </p:spPr>
        <p:txBody>
          <a:bodyPr>
            <a:normAutofit fontScale="90000"/>
          </a:bodyPr>
          <a:lstStyle/>
          <a:p>
            <a:r>
              <a:rPr lang="tr-TR"/>
              <a:t>Stoklar </a:t>
            </a:r>
            <a:endParaRPr lang="en-US"/>
          </a:p>
        </p:txBody>
      </p:sp>
      <p:sp>
        <p:nvSpPr>
          <p:cNvPr id="3" name="İçerik Yer Tutucusu 2">
            <a:extLst>
              <a:ext uri="{FF2B5EF4-FFF2-40B4-BE49-F238E27FC236}">
                <a16:creationId xmlns:a16="http://schemas.microsoft.com/office/drawing/2014/main" id="{2467FCFA-5C79-88F2-EC4C-54AA3D8A5C7F}"/>
              </a:ext>
            </a:extLst>
          </p:cNvPr>
          <p:cNvSpPr>
            <a:spLocks noGrp="1"/>
          </p:cNvSpPr>
          <p:nvPr>
            <p:ph idx="1"/>
          </p:nvPr>
        </p:nvSpPr>
        <p:spPr>
          <a:xfrm>
            <a:off x="484632" y="768097"/>
            <a:ext cx="11274552" cy="5023104"/>
          </a:xfrm>
        </p:spPr>
        <p:txBody>
          <a:bodyPr/>
          <a:lstStyle/>
          <a:p>
            <a:r>
              <a:rPr lang="tr-TR"/>
              <a:t>Stoklar sayfasında otelin mutfak ve fatura kayıtları tutuluyor ve yeni kayıtlar ekleniyor.</a:t>
            </a:r>
          </a:p>
          <a:p>
            <a:endParaRPr lang="en-US"/>
          </a:p>
        </p:txBody>
      </p:sp>
      <p:pic>
        <p:nvPicPr>
          <p:cNvPr id="5" name="Resim 4" descr="metin, ekran görüntüsü, sayı, numara, diyagram içeren bir resim&#10;&#10;Yapay zeka tarafından oluşturulan içerik yanlış olabilir.">
            <a:extLst>
              <a:ext uri="{FF2B5EF4-FFF2-40B4-BE49-F238E27FC236}">
                <a16:creationId xmlns:a16="http://schemas.microsoft.com/office/drawing/2014/main" id="{869895F4-1363-7D7B-C893-EF55D441C3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9204" y="1518971"/>
            <a:ext cx="8173591" cy="3820058"/>
          </a:xfrm>
          <a:prstGeom prst="rect">
            <a:avLst/>
          </a:prstGeom>
        </p:spPr>
      </p:pic>
    </p:spTree>
    <p:extLst>
      <p:ext uri="{BB962C8B-B14F-4D97-AF65-F5344CB8AC3E}">
        <p14:creationId xmlns:p14="http://schemas.microsoft.com/office/powerpoint/2010/main" val="257172168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urşun Rengi">
  <a:themeElements>
    <a:clrScheme name="Kurşun Rengi">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Kurşun Rengi">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urşun Rengi">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TM04033929[[fn=Kurşun Rengi]]</Template>
  <TotalTime>99</TotalTime>
  <Words>757</Words>
  <Application>Microsoft Office PowerPoint</Application>
  <PresentationFormat>Geniş ekran</PresentationFormat>
  <Paragraphs>58</Paragraphs>
  <Slides>21</Slides>
  <Notes>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21</vt:i4>
      </vt:variant>
    </vt:vector>
  </HeadingPairs>
  <TitlesOfParts>
    <vt:vector size="26" baseType="lpstr">
      <vt:lpstr>Aptos</vt:lpstr>
      <vt:lpstr>Calisto MT</vt:lpstr>
      <vt:lpstr>Wingdings</vt:lpstr>
      <vt:lpstr>Wingdings 2</vt:lpstr>
      <vt:lpstr>Kurşun Rengi</vt:lpstr>
      <vt:lpstr>       OTEL OTOMASYON PROJESİ        </vt:lpstr>
      <vt:lpstr>GİRİŞ</vt:lpstr>
      <vt:lpstr>Admin Giriş</vt:lpstr>
      <vt:lpstr>Mail Onay ve Şifre Güncelleme</vt:lpstr>
      <vt:lpstr>Ana Form ve Modüller</vt:lpstr>
      <vt:lpstr>Yeni Müşteri Ekleme Ekranı</vt:lpstr>
      <vt:lpstr>Müşteriler Formu</vt:lpstr>
      <vt:lpstr>Odalar Formu </vt:lpstr>
      <vt:lpstr>Stoklar </vt:lpstr>
      <vt:lpstr>Gelir-Gider Formu</vt:lpstr>
      <vt:lpstr>Müşteri Mesajları </vt:lpstr>
      <vt:lpstr>Radyo - Müzik</vt:lpstr>
      <vt:lpstr>Gazeteler</vt:lpstr>
      <vt:lpstr>Hava Durumu </vt:lpstr>
      <vt:lpstr>Hesap Makinesi</vt:lpstr>
      <vt:lpstr>Döviz Kurları </vt:lpstr>
      <vt:lpstr>Veri Tabanı Tablo Yapısı</vt:lpstr>
      <vt:lpstr>Veri Tabanı Kodlar ve Bazı Notlar</vt:lpstr>
      <vt:lpstr>Kapanış ve Bazı Notlar </vt:lpstr>
      <vt:lpstr>Kaynak </vt:lpstr>
      <vt:lpstr>Teşekkür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Celal  Yılmaz</dc:creator>
  <cp:lastModifiedBy>Celal  Yılmaz</cp:lastModifiedBy>
  <cp:revision>20</cp:revision>
  <dcterms:created xsi:type="dcterms:W3CDTF">2025-02-12T19:39:29Z</dcterms:created>
  <dcterms:modified xsi:type="dcterms:W3CDTF">2025-02-12T21:20:37Z</dcterms:modified>
</cp:coreProperties>
</file>