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4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8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0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45DE33-2A98-4A35-B704-961D22186F0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D6CA320-F0CB-415A-9F26-DB9385FAB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hb74ynkjcn/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4D53D4-A24E-B3C6-947F-A1CADDDC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>
                <a:solidFill>
                  <a:schemeClr val="tx2"/>
                </a:solidFill>
              </a:rPr>
              <a:t>Classification of Immunity Booster Medicinal Plants Using CNN: A Deep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15717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1B73D-FBA4-86F8-44D8-A561745A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6682071" cy="4690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i="0" dirty="0">
                <a:solidFill>
                  <a:schemeClr val="tx1"/>
                </a:solidFill>
                <a:effectLst/>
              </a:rPr>
              <a:t>Architecture used in the Paper</a:t>
            </a:r>
            <a:r>
              <a:rPr lang="en-US" sz="1700" b="0" i="0" dirty="0">
                <a:solidFill>
                  <a:schemeClr val="tx1"/>
                </a:solidFill>
                <a:effectLst/>
              </a:rPr>
              <a:t>: </a:t>
            </a:r>
            <a:r>
              <a:rPr lang="en-US" sz="1700" dirty="0">
                <a:solidFill>
                  <a:schemeClr val="tx1"/>
                </a:solidFill>
              </a:rPr>
              <a:t>we use convolutional neural network (CNN) for plant detection.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700" dirty="0"/>
          </a:p>
          <a:p>
            <a:pPr marL="0" indent="0">
              <a:buNone/>
            </a:pPr>
            <a:r>
              <a:rPr lang="en-US" sz="1700" b="1" i="0" dirty="0">
                <a:solidFill>
                  <a:schemeClr val="tx1"/>
                </a:solidFill>
                <a:effectLst/>
              </a:rPr>
              <a:t>Dataset details: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b="0" i="0" dirty="0">
                <a:solidFill>
                  <a:schemeClr val="tx1"/>
                </a:solidFill>
                <a:effectLst/>
              </a:rPr>
              <a:t>Name</a:t>
            </a:r>
            <a:r>
              <a:rPr lang="en-US" sz="1700" dirty="0">
                <a:solidFill>
                  <a:schemeClr val="tx1"/>
                </a:solidFill>
              </a:rPr>
              <a:t>: </a:t>
            </a:r>
            <a:r>
              <a:rPr lang="en-US" sz="1700" i="0" dirty="0">
                <a:solidFill>
                  <a:schemeClr val="tx1"/>
                </a:solidFill>
                <a:effectLst/>
              </a:rPr>
              <a:t>A Database of Leaf Images: Practice towards Plant              Conservation with Plant Pathology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</a:rPr>
              <a:t>Link : </a:t>
            </a:r>
            <a:r>
              <a:rPr lang="en-US" sz="1700" b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https://data.mendeley.com/datasets/hb74ynkjcn/5</a:t>
            </a:r>
            <a:endParaRPr lang="en-US" sz="17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700" b="0" i="0" dirty="0">
                <a:solidFill>
                  <a:schemeClr val="tx1"/>
                </a:solidFill>
                <a:effectLst/>
              </a:rPr>
              <a:t>Published: 19 January 2022|Version 5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chemeClr val="tx1"/>
                </a:solidFill>
                <a:effectLst/>
              </a:rPr>
              <a:t>Contributors: </a:t>
            </a:r>
            <a:r>
              <a:rPr lang="en-US" sz="1700" i="0" dirty="0">
                <a:solidFill>
                  <a:schemeClr val="tx1"/>
                </a:solidFill>
                <a:effectLst/>
              </a:rPr>
              <a:t>Siddharth Singh Chouhan , Ajay Kaul , UDAY PRATAP SINGH , UDAY PRATAP SINGH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effectLst/>
              </a:rPr>
              <a:t>Description: </a:t>
            </a:r>
            <a:r>
              <a:rPr lang="en-US" sz="1700" b="0" i="0" dirty="0">
                <a:solidFill>
                  <a:schemeClr val="tx1"/>
                </a:solidFill>
                <a:effectLst/>
              </a:rPr>
              <a:t>Principally, the complete set of images have been classified among two classes i.e., healthy and diseased. First, the acquired images are classified and labeled conferring to the plants.</a:t>
            </a:r>
            <a:endParaRPr lang="en-US" sz="170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700" b="0" dirty="0">
              <a:effectLst/>
            </a:endParaRPr>
          </a:p>
          <a:p>
            <a:pPr marL="0" indent="0">
              <a:buNone/>
            </a:pPr>
            <a:endParaRPr lang="en-US" sz="1700" b="0" i="0" dirty="0">
              <a:effectLst/>
            </a:endParaRPr>
          </a:p>
          <a:p>
            <a:endParaRPr lang="en-US" sz="1700" b="0" i="0" dirty="0">
              <a:effectLst/>
            </a:endParaRPr>
          </a:p>
          <a:p>
            <a:endParaRPr lang="en-US" sz="1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1B73D-FBA4-86F8-44D8-A561745A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264" y="1210155"/>
            <a:ext cx="6682071" cy="4690532"/>
          </a:xfrm>
        </p:spPr>
        <p:txBody>
          <a:bodyPr anchor="t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1800" b="1" i="0" dirty="0">
                <a:solidFill>
                  <a:schemeClr val="tx1"/>
                </a:solidFill>
                <a:effectLst/>
                <a:latin typeface="-apple-system"/>
              </a:rPr>
              <a:t>Implementation Details 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100" dirty="0">
                <a:solidFill>
                  <a:schemeClr val="tx1"/>
                </a:solidFill>
                <a:latin typeface="-apple-system"/>
              </a:rPr>
              <a:t>We used 12 layered network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100" dirty="0">
                <a:solidFill>
                  <a:schemeClr val="tx1"/>
                </a:solidFill>
              </a:rPr>
              <a:t>We utilized an optimizer known as Adam optimizer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100" dirty="0">
                <a:solidFill>
                  <a:schemeClr val="tx1"/>
                </a:solidFill>
                <a:latin typeface="-apple-system"/>
              </a:rPr>
              <a:t>For 15 epochs of 35 batch</a:t>
            </a:r>
          </a:p>
          <a:p>
            <a:pPr marL="0" indent="0">
              <a:spcAft>
                <a:spcPts val="600"/>
              </a:spcAft>
              <a:buNone/>
            </a:pPr>
            <a:br>
              <a:rPr lang="en-US" sz="2100" dirty="0">
                <a:solidFill>
                  <a:schemeClr val="tx1"/>
                </a:solidFill>
                <a:latin typeface="-apple-system"/>
              </a:rPr>
            </a:br>
            <a:r>
              <a:rPr lang="en-US" sz="2100" dirty="0">
                <a:solidFill>
                  <a:schemeClr val="tx1"/>
                </a:solidFill>
                <a:latin typeface="-apple-system"/>
              </a:rPr>
              <a:t>at that point begin our model utilizing the fit ()</a:t>
            </a:r>
            <a:br>
              <a:rPr lang="en-US" sz="2100" dirty="0">
                <a:solidFill>
                  <a:schemeClr val="tx1"/>
                </a:solidFill>
                <a:latin typeface="-apple-system"/>
              </a:rPr>
            </a:br>
            <a:r>
              <a:rPr lang="en-US" sz="2100" dirty="0">
                <a:solidFill>
                  <a:schemeClr val="tx1"/>
                </a:solidFill>
                <a:latin typeface="-apple-system"/>
              </a:rPr>
              <a:t>strategy</a:t>
            </a:r>
          </a:p>
          <a:p>
            <a:pPr marL="0" indent="0">
              <a:spcAft>
                <a:spcPts val="600"/>
              </a:spcAft>
              <a:buNone/>
            </a:pPr>
            <a:br>
              <a:rPr lang="en-US" sz="2100" dirty="0">
                <a:solidFill>
                  <a:schemeClr val="tx1"/>
                </a:solidFill>
                <a:latin typeface="-apple-system"/>
              </a:rPr>
            </a:br>
            <a:r>
              <a:rPr lang="en-US" sz="2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Validation split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 is  </a:t>
            </a:r>
            <a:r>
              <a:rPr lang="en-US" sz="2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0.2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 is </a:t>
            </a:r>
            <a:r>
              <a:rPr lang="en-US" sz="2100" dirty="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b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2100" dirty="0">
                <a:solidFill>
                  <a:schemeClr val="tx1"/>
                </a:solidFill>
                <a:latin typeface="Consolas" panose="020B0609020204030204" pitchFamily="49" charset="0"/>
              </a:rPr>
              <a:t> is </a:t>
            </a:r>
            <a:r>
              <a:rPr lang="en-US" sz="2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0.25 and 0.5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Learning rate is 0.0003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dirty="0">
              <a:solidFill>
                <a:schemeClr val="tx1"/>
              </a:solidFill>
              <a:latin typeface="-apple-system"/>
            </a:endParaRPr>
          </a:p>
          <a:p>
            <a:pPr marL="0" indent="0">
              <a:spcAft>
                <a:spcPts val="600"/>
              </a:spcAft>
              <a:buNone/>
            </a:pPr>
            <a:br>
              <a:rPr lang="en-US" sz="1600" dirty="0">
                <a:latin typeface="-apple-system"/>
              </a:rPr>
            </a:br>
            <a:endParaRPr lang="en-US" sz="1700" b="0" i="0" dirty="0">
              <a:effectLst/>
              <a:latin typeface="-apple-system"/>
            </a:endParaRPr>
          </a:p>
          <a:p>
            <a:endParaRPr lang="en-US" sz="1700" b="0" i="0" dirty="0">
              <a:effectLst/>
            </a:endParaRPr>
          </a:p>
          <a:p>
            <a:endParaRPr lang="en-US" sz="1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8BE60-6F86-64C8-4CED-4EC86D53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30" y="1381623"/>
            <a:ext cx="5153025" cy="24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1B73D-FBA4-86F8-44D8-A561745A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6682071" cy="4690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Results and visualizations: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1700" b="0" dirty="0">
              <a:effectLst/>
            </a:endParaRPr>
          </a:p>
          <a:p>
            <a:pPr marL="0" indent="0">
              <a:buNone/>
            </a:pPr>
            <a:endParaRPr lang="en-US" sz="1700" b="0" i="0" dirty="0">
              <a:effectLst/>
            </a:endParaRPr>
          </a:p>
          <a:p>
            <a:endParaRPr lang="en-US" sz="1700" b="0" i="0" dirty="0">
              <a:effectLst/>
            </a:endParaRPr>
          </a:p>
          <a:p>
            <a:endParaRPr lang="en-US" sz="1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EA183-390A-4214-4B8C-E6973D2F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53" y="1714499"/>
            <a:ext cx="4580251" cy="2228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F3266-4B0F-B9C5-DC5E-81AECE0E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24" y="1609386"/>
            <a:ext cx="3911213" cy="2333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E97FE-E837-739D-C80B-0F49997B0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463" y="4043710"/>
            <a:ext cx="3773850" cy="24098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9AF966-34FF-71BF-FDFF-B10FEACD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43" y="4043710"/>
            <a:ext cx="3507231" cy="25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17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100</TotalTime>
  <Words>184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Consolas</vt:lpstr>
      <vt:lpstr>Corbel</vt:lpstr>
      <vt:lpstr>Wingdings 2</vt:lpstr>
      <vt:lpstr>Frame</vt:lpstr>
      <vt:lpstr>Classification of Immunity Booster Medicinal Plants Using CNN: A Deep Learning 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Immunity Booster Medicinal Plants Using CNN: A Deep Learning Approach</dc:title>
  <dc:creator>THEHAD</dc:creator>
  <cp:lastModifiedBy>Muhammad Hassan</cp:lastModifiedBy>
  <cp:revision>1</cp:revision>
  <dcterms:created xsi:type="dcterms:W3CDTF">2022-05-18T17:38:36Z</dcterms:created>
  <dcterms:modified xsi:type="dcterms:W3CDTF">2022-05-18T19:19:08Z</dcterms:modified>
</cp:coreProperties>
</file>