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5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  <p:sldMasterId id="2147483773" r:id="rId3"/>
    <p:sldMasterId id="2147483788" r:id="rId4"/>
    <p:sldMasterId id="2147483872" r:id="rId5"/>
    <p:sldMasterId id="2147483952" r:id="rId6"/>
  </p:sldMasterIdLst>
  <p:sldIdLst>
    <p:sldId id="256" r:id="rId7"/>
    <p:sldId id="257" r:id="rId8"/>
    <p:sldId id="258" r:id="rId9"/>
    <p:sldId id="261" r:id="rId10"/>
    <p:sldId id="263" r:id="rId11"/>
    <p:sldId id="264" r:id="rId12"/>
    <p:sldId id="265" r:id="rId13"/>
    <p:sldId id="276" r:id="rId14"/>
    <p:sldId id="275" r:id="rId15"/>
    <p:sldId id="277" r:id="rId16"/>
    <p:sldId id="267" r:id="rId17"/>
    <p:sldId id="278" r:id="rId18"/>
    <p:sldId id="268" r:id="rId19"/>
    <p:sldId id="279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94660"/>
  </p:normalViewPr>
  <p:slideViewPr>
    <p:cSldViewPr snapToGrid="0">
      <p:cViewPr>
        <p:scale>
          <a:sx n="81" d="100"/>
          <a:sy n="81" d="100"/>
        </p:scale>
        <p:origin x="-15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4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7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5718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21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8324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05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3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13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52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91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4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175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61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8996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016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064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849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445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232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5945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1993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1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180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188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561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431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9946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119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670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30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954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7816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7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547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304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425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9640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165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161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39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190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2512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972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32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099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546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2459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26037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021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9097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070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931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040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5585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8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267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4413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31160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160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0795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5187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296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3022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5212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9511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7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3898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6371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9377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58032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2596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2688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5879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0780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7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4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74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68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44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4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99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4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0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4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F178C3B7-CBB0-402F-B074-C8533AABA8D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4993179-E411-4E57-8F3F-19E990A3EF5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</p:sldLayoutIdLst>
  <p:txStyles>
    <p:titleStyle>
      <a:lvl1pPr algn="l" rtl="1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r" rtl="1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r" rtl="1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r" rtl="1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r" rtl="1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r" rtl="1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r" rtl="1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r" rtl="1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r" rtl="1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r" rtl="1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300" y="2924533"/>
            <a:ext cx="8915399" cy="2262781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Smart Garage Parking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6051" y="5202681"/>
            <a:ext cx="8915399" cy="112628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Presented by </a:t>
            </a:r>
            <a:r>
              <a:rPr lang="en-GB" dirty="0">
                <a:solidFill>
                  <a:schemeClr val="bg1"/>
                </a:solidFill>
              </a:rPr>
              <a:t>Pioneer team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Under supervision of Engineer: </a:t>
            </a:r>
            <a:r>
              <a:rPr lang="en-GB" dirty="0" err="1">
                <a:solidFill>
                  <a:schemeClr val="bg1"/>
                </a:solidFill>
              </a:rPr>
              <a:t>Samer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Elsayed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08100E28-DD65-1E78-C018-75D3966C3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03" y="0"/>
            <a:ext cx="11455697" cy="405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1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1338" y="2052099"/>
            <a:ext cx="10394707" cy="2511835"/>
          </a:xfrm>
        </p:spPr>
        <p:txBody>
          <a:bodyPr>
            <a:normAutofit/>
          </a:bodyPr>
          <a:lstStyle/>
          <a:p>
            <a:r>
              <a:rPr lang="ar-EG" sz="3600" b="0" dirty="0">
                <a:solidFill>
                  <a:srgbClr val="000000"/>
                </a:solidFill>
                <a:latin typeface="Century Gothic" pitchFamily="34" charset="0"/>
                <a:ea typeface="Microsoft JhengHei" pitchFamily="34" charset="-120"/>
              </a:rPr>
              <a:t> </a:t>
            </a:r>
            <a:r>
              <a:rPr lang="en-US" sz="3600" b="0" dirty="0" smtClean="0">
                <a:solidFill>
                  <a:srgbClr val="000000"/>
                </a:solidFill>
                <a:latin typeface="Century Gothic" pitchFamily="34" charset="0"/>
                <a:ea typeface="Microsoft JhengHei" pitchFamily="34" charset="-120"/>
              </a:rPr>
              <a:t>SOFTWARE </a:t>
            </a:r>
            <a:r>
              <a:rPr lang="en-US" sz="3600" b="0" dirty="0">
                <a:solidFill>
                  <a:srgbClr val="000000"/>
                </a:solidFill>
                <a:latin typeface="Century Gothic" pitchFamily="34" charset="0"/>
                <a:ea typeface="Microsoft JhengHei" pitchFamily="34" charset="-120"/>
              </a:rPr>
              <a:t>CONNECTIONS</a:t>
            </a:r>
            <a:endParaRPr lang="ar-EG" sz="3600" b="0" dirty="0">
              <a:solidFill>
                <a:srgbClr val="000000"/>
              </a:solidFill>
              <a:latin typeface="Century Gothic" pitchFamily="34" charset="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480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7"/>
          </a:xfrm>
        </p:spPr>
        <p:txBody>
          <a:bodyPr>
            <a:normAutofit/>
          </a:bodyPr>
          <a:lstStyle/>
          <a:p>
            <a:r>
              <a:rPr lang="en-GB" sz="3200" u="sng" dirty="0"/>
              <a:t>Arduino car software code: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009291"/>
            <a:ext cx="5181600" cy="569343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4800" dirty="0"/>
              <a:t>#define m1step 2</a:t>
            </a:r>
            <a:endParaRPr lang="en-US" sz="4800" dirty="0"/>
          </a:p>
          <a:p>
            <a:pPr marL="0" indent="0">
              <a:buNone/>
            </a:pPr>
            <a:r>
              <a:rPr lang="en-GB" sz="4800" dirty="0"/>
              <a:t>#define m1dir 3</a:t>
            </a:r>
            <a:endParaRPr lang="en-US" sz="4800" dirty="0"/>
          </a:p>
          <a:p>
            <a:pPr marL="0" indent="0">
              <a:buNone/>
            </a:pPr>
            <a:r>
              <a:rPr lang="en-GB" sz="4800" dirty="0"/>
              <a:t>#define m2step 4</a:t>
            </a:r>
            <a:endParaRPr lang="en-US" sz="4800" dirty="0"/>
          </a:p>
          <a:p>
            <a:pPr marL="0" indent="0">
              <a:buNone/>
            </a:pPr>
            <a:r>
              <a:rPr lang="en-GB" sz="4800" dirty="0"/>
              <a:t>#define m2dir 5 </a:t>
            </a:r>
            <a:endParaRPr lang="en-US" sz="4800" dirty="0"/>
          </a:p>
          <a:p>
            <a:pPr marL="0" indent="0">
              <a:buNone/>
            </a:pPr>
            <a:r>
              <a:rPr lang="en-GB" sz="4800" dirty="0"/>
              <a:t>char t;</a:t>
            </a:r>
            <a:endParaRPr lang="en-US" sz="4800" dirty="0"/>
          </a:p>
          <a:p>
            <a:pPr marL="0" indent="0">
              <a:buNone/>
            </a:pPr>
            <a:r>
              <a:rPr lang="en-GB" sz="4800" dirty="0"/>
              <a:t>void setup() {</a:t>
            </a:r>
            <a:endParaRPr lang="en-US" sz="4800" dirty="0"/>
          </a:p>
          <a:p>
            <a:pPr marL="0" indent="0">
              <a:buNone/>
            </a:pPr>
            <a:r>
              <a:rPr lang="en-GB" sz="4800" dirty="0"/>
              <a:t>  pinMode(m1step, OUTPUT);  //left motors forward</a:t>
            </a:r>
            <a:endParaRPr lang="en-US" sz="4800" dirty="0"/>
          </a:p>
          <a:p>
            <a:pPr marL="0" indent="0">
              <a:buNone/>
            </a:pPr>
            <a:r>
              <a:rPr lang="en-GB" sz="4800" dirty="0"/>
              <a:t>  pinMode(m1dir, OUTPUT);  //left motors reverse</a:t>
            </a:r>
            <a:endParaRPr lang="en-US" sz="4800" dirty="0"/>
          </a:p>
          <a:p>
            <a:pPr marL="0" indent="0">
              <a:buNone/>
            </a:pPr>
            <a:r>
              <a:rPr lang="en-GB" sz="4800" dirty="0"/>
              <a:t>  pinMode(m2step, OUTPUT);  //right motors forward</a:t>
            </a:r>
            <a:endParaRPr lang="en-US" sz="4800" dirty="0"/>
          </a:p>
          <a:p>
            <a:pPr marL="0" indent="0">
              <a:buNone/>
            </a:pPr>
            <a:r>
              <a:rPr lang="en-GB" sz="4800" dirty="0"/>
              <a:t>  pinMode(m2dir, OUTPUT);  //right motors reverse</a:t>
            </a:r>
            <a:endParaRPr lang="en-US" sz="4800" dirty="0"/>
          </a:p>
          <a:p>
            <a:pPr marL="0" indent="0">
              <a:buNone/>
            </a:pPr>
            <a:r>
              <a:rPr lang="en-GB" sz="4800" dirty="0"/>
              <a:t>  pinMode(9, OUTPUT);  //Led</a:t>
            </a:r>
            <a:endParaRPr lang="en-US" sz="4800" dirty="0"/>
          </a:p>
          <a:p>
            <a:pPr marL="0" indent="0">
              <a:buNone/>
            </a:pPr>
            <a:r>
              <a:rPr lang="en-GB" sz="4800" dirty="0"/>
              <a:t>  Serial.begin(9600);</a:t>
            </a:r>
            <a:endParaRPr lang="en-US" sz="4800" dirty="0"/>
          </a:p>
          <a:p>
            <a:pPr marL="0" indent="0">
              <a:buNone/>
            </a:pPr>
            <a:r>
              <a:rPr lang="en-GB" sz="4800" dirty="0"/>
              <a:t>}</a:t>
            </a:r>
            <a:endParaRPr lang="en-US" sz="4800" dirty="0"/>
          </a:p>
          <a:p>
            <a:pPr marL="0" indent="0">
              <a:buNone/>
            </a:pPr>
            <a:r>
              <a:rPr lang="en-GB" sz="4800" dirty="0"/>
              <a:t>void loop() {</a:t>
            </a:r>
            <a:endParaRPr lang="en-US" sz="4800" dirty="0"/>
          </a:p>
          <a:p>
            <a:pPr marL="0" indent="0">
              <a:buNone/>
            </a:pPr>
            <a:r>
              <a:rPr lang="en-GB" sz="4800" dirty="0"/>
              <a:t>  if (Serial.available()) {</a:t>
            </a:r>
            <a:endParaRPr lang="en-US" sz="4800" dirty="0"/>
          </a:p>
          <a:p>
            <a:pPr marL="0" indent="0">
              <a:buNone/>
            </a:pPr>
            <a:r>
              <a:rPr lang="en-GB" sz="4800" dirty="0"/>
              <a:t>    t = Serial.read();</a:t>
            </a:r>
            <a:endParaRPr lang="en-US" sz="4800" dirty="0"/>
          </a:p>
          <a:p>
            <a:pPr marL="0" indent="0">
              <a:buNone/>
            </a:pPr>
            <a:r>
              <a:rPr lang="en-GB" sz="4800" dirty="0"/>
              <a:t>    Serial.println(t);</a:t>
            </a:r>
            <a:endParaRPr lang="en-US" sz="4800" dirty="0"/>
          </a:p>
          <a:p>
            <a:pPr marL="0" indent="0">
              <a:buNone/>
            </a:pPr>
            <a:r>
              <a:rPr lang="en-GB" sz="4800" dirty="0"/>
              <a:t>  }</a:t>
            </a:r>
            <a:endParaRPr lang="en-US" sz="4800" dirty="0"/>
          </a:p>
          <a:p>
            <a:pPr marL="0" indent="0">
              <a:buNone/>
            </a:pPr>
            <a:r>
              <a:rPr lang="en-GB" sz="4800" dirty="0"/>
              <a:t>  if (t == 'F') {          //move forward(all motors rotate in forward direction)</a:t>
            </a:r>
            <a:endParaRPr lang="en-US" sz="4800" dirty="0"/>
          </a:p>
          <a:p>
            <a:pPr marL="0" indent="0">
              <a:buNone/>
            </a:pPr>
            <a:r>
              <a:rPr lang="en-GB" sz="4800" dirty="0"/>
              <a:t>    digitalWrite(m1step, HIGH);</a:t>
            </a:r>
            <a:endParaRPr lang="en-US" sz="4800" dirty="0"/>
          </a:p>
          <a:p>
            <a:pPr marL="0" indent="0">
              <a:buNone/>
            </a:pPr>
            <a:r>
              <a:rPr lang="en-GB" sz="4800" dirty="0"/>
              <a:t>    digitalWrite(m2step, HIGH);</a:t>
            </a:r>
            <a:endParaRPr lang="en-US" sz="4800" dirty="0"/>
          </a:p>
          <a:p>
            <a:pPr marL="0" indent="0">
              <a:buNone/>
            </a:pPr>
            <a:r>
              <a:rPr lang="en-GB" sz="4800" dirty="0"/>
              <a:t>}</a:t>
            </a:r>
            <a:endParaRPr lang="en-US" sz="4800" dirty="0"/>
          </a:p>
          <a:p>
            <a:pPr marL="0" indent="0">
              <a:buNone/>
            </a:pPr>
            <a:r>
              <a:rPr lang="en-GB" sz="4000" dirty="0"/>
              <a:t> </a:t>
            </a:r>
            <a:endParaRPr lang="en-US" sz="4000" dirty="0"/>
          </a:p>
          <a:p>
            <a:pPr marL="0" indent="0">
              <a:buNone/>
            </a:pPr>
            <a:r>
              <a:rPr lang="en-GB" dirty="0"/>
              <a:t>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66158"/>
            <a:ext cx="5181600" cy="569343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4800" dirty="0"/>
              <a:t>else if (t == 'B') {    //move reverse (all motors rotate in reverse direction)</a:t>
            </a:r>
            <a:endParaRPr lang="en-US" sz="4800" dirty="0"/>
          </a:p>
          <a:p>
            <a:pPr marL="0" indent="0">
              <a:buNone/>
            </a:pPr>
            <a:r>
              <a:rPr lang="en-GB" sz="4800" dirty="0"/>
              <a:t>    digitalWrite(m1dir, HIGH);</a:t>
            </a:r>
            <a:endParaRPr lang="en-US" sz="4800" dirty="0"/>
          </a:p>
          <a:p>
            <a:pPr marL="0" indent="0">
              <a:buNone/>
            </a:pPr>
            <a:r>
              <a:rPr lang="en-GB" sz="4800" dirty="0"/>
              <a:t>    digitalWrite(m2dir, HIGH);</a:t>
            </a:r>
            <a:endParaRPr lang="en-US" sz="4800" dirty="0"/>
          </a:p>
          <a:p>
            <a:pPr marL="0" indent="0">
              <a:buNone/>
            </a:pPr>
            <a:r>
              <a:rPr lang="en-GB" sz="4800" dirty="0"/>
              <a:t>  }</a:t>
            </a:r>
            <a:endParaRPr lang="en-US" sz="4800" dirty="0"/>
          </a:p>
          <a:p>
            <a:pPr marL="0" indent="0">
              <a:buNone/>
            </a:pPr>
            <a:r>
              <a:rPr lang="en-GB" sz="4800" dirty="0"/>
              <a:t>  else if (t == 'R') {    //turn right (left side motors rotate in forward direction, right side motors doesn't rotate)</a:t>
            </a:r>
            <a:endParaRPr lang="en-US" sz="4800" dirty="0"/>
          </a:p>
          <a:p>
            <a:pPr marL="0" indent="0">
              <a:buNone/>
            </a:pPr>
            <a:r>
              <a:rPr lang="en-GB" sz="4800" dirty="0"/>
              <a:t>    digitalWrite(m2step, HIGH);</a:t>
            </a:r>
            <a:endParaRPr lang="en-US" sz="4800" dirty="0"/>
          </a:p>
          <a:p>
            <a:pPr marL="0" indent="0">
              <a:buNone/>
            </a:pPr>
            <a:r>
              <a:rPr lang="en-GB" sz="4800" dirty="0"/>
              <a:t>    digitalWrite(m1dir, HIGH);</a:t>
            </a:r>
            <a:endParaRPr lang="en-US" sz="4800" dirty="0"/>
          </a:p>
          <a:p>
            <a:pPr marL="0" indent="0">
              <a:buNone/>
            </a:pPr>
            <a:r>
              <a:rPr lang="en-GB" sz="4800" dirty="0"/>
              <a:t>  }</a:t>
            </a:r>
            <a:endParaRPr lang="en-US" sz="4800" dirty="0"/>
          </a:p>
          <a:p>
            <a:pPr marL="0" indent="0">
              <a:buNone/>
            </a:pPr>
            <a:r>
              <a:rPr lang="en-GB" sz="4800" dirty="0"/>
              <a:t>  else if (t == 'L') {    //turn left (right side motors rotate in forward direction, left side motors doesn't rotate)</a:t>
            </a:r>
            <a:endParaRPr lang="en-US" sz="4800" dirty="0"/>
          </a:p>
          <a:p>
            <a:pPr marL="0" indent="0">
              <a:buNone/>
            </a:pPr>
            <a:r>
              <a:rPr lang="en-GB" sz="4800" dirty="0"/>
              <a:t>    digitalWrite(m1step, HIGH);</a:t>
            </a:r>
            <a:endParaRPr lang="en-US" sz="4800" dirty="0"/>
          </a:p>
          <a:p>
            <a:pPr marL="0" indent="0">
              <a:buNone/>
            </a:pPr>
            <a:r>
              <a:rPr lang="en-GB" sz="4800" dirty="0"/>
              <a:t>    digitalWrite(m2dir, HIGH);</a:t>
            </a:r>
            <a:endParaRPr lang="en-US" sz="4800" dirty="0"/>
          </a:p>
          <a:p>
            <a:pPr marL="0" indent="0">
              <a:buNone/>
            </a:pPr>
            <a:r>
              <a:rPr lang="en-GB" sz="4800" dirty="0"/>
              <a:t>  }</a:t>
            </a:r>
            <a:endParaRPr lang="en-US" sz="4800" dirty="0"/>
          </a:p>
          <a:p>
            <a:pPr marL="0" indent="0">
              <a:buNone/>
            </a:pPr>
            <a:r>
              <a:rPr lang="en-GB" sz="4800" dirty="0"/>
              <a:t>  else if (t == 'S') {    //STOP (all motors stop)</a:t>
            </a:r>
            <a:endParaRPr lang="en-US" sz="4800" dirty="0"/>
          </a:p>
          <a:p>
            <a:pPr marL="0" indent="0">
              <a:buNone/>
            </a:pPr>
            <a:r>
              <a:rPr lang="en-GB" sz="4800" dirty="0"/>
              <a:t>    digitalWrite(m1step, LOW);</a:t>
            </a:r>
            <a:endParaRPr lang="en-US" sz="4800" dirty="0"/>
          </a:p>
          <a:p>
            <a:pPr marL="0" indent="0">
              <a:buNone/>
            </a:pPr>
            <a:r>
              <a:rPr lang="en-GB" sz="4800" dirty="0"/>
              <a:t>    digitalWrite(m1dir, LOW);</a:t>
            </a:r>
            <a:endParaRPr lang="en-US" sz="4800" dirty="0"/>
          </a:p>
          <a:p>
            <a:pPr marL="0" indent="0">
              <a:buNone/>
            </a:pPr>
            <a:r>
              <a:rPr lang="en-GB" sz="4800" dirty="0"/>
              <a:t>    digitalWrite(m2step, LOW);</a:t>
            </a:r>
            <a:endParaRPr lang="en-US" sz="4800" dirty="0"/>
          </a:p>
          <a:p>
            <a:pPr marL="0" indent="0">
              <a:buNone/>
            </a:pPr>
            <a:r>
              <a:rPr lang="en-GB" sz="4800" dirty="0"/>
              <a:t>    digitalWrite(m2dir, LOW);</a:t>
            </a:r>
            <a:endParaRPr lang="en-US" sz="4800" dirty="0"/>
          </a:p>
          <a:p>
            <a:pPr marL="0" indent="0">
              <a:buNone/>
            </a:pPr>
            <a:r>
              <a:rPr lang="en-GB" sz="4800" dirty="0"/>
              <a:t>  }</a:t>
            </a:r>
            <a:endParaRPr lang="en-US" sz="4800" dirty="0"/>
          </a:p>
          <a:p>
            <a:pPr marL="0" indent="0">
              <a:buNone/>
            </a:pPr>
            <a:r>
              <a:rPr lang="en-GB" sz="4800" dirty="0"/>
              <a:t>  //delay(120);</a:t>
            </a:r>
            <a:endParaRPr lang="en-US" sz="4800" dirty="0"/>
          </a:p>
          <a:p>
            <a:pPr marL="0" indent="0">
              <a:buNone/>
            </a:pPr>
            <a:r>
              <a:rPr lang="en-GB" sz="4800" dirty="0"/>
              <a:t>} </a:t>
            </a:r>
            <a:endParaRPr lang="en-US" sz="4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762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25233"/>
            <a:ext cx="7341781" cy="2849352"/>
          </a:xfrm>
        </p:spPr>
        <p:txBody>
          <a:bodyPr/>
          <a:lstStyle/>
          <a:p>
            <a:pPr marL="0" indent="0">
              <a:buNone/>
            </a:pPr>
            <a:endParaRPr lang="en-US" baseline="30000" dirty="0">
              <a:latin typeface="+mj-lt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3DA4DEC-175A-7D9B-4EF1-62108717A5B6}"/>
              </a:ext>
            </a:extLst>
          </p:cNvPr>
          <p:cNvSpPr txBox="1"/>
          <p:nvPr/>
        </p:nvSpPr>
        <p:spPr>
          <a:xfrm>
            <a:off x="1096550" y="3563815"/>
            <a:ext cx="91963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 smtClean="0">
                <a:latin typeface="Century Gothic" pitchFamily="34" charset="0"/>
                <a:cs typeface="Aharoni" panose="02010803020104030203" pitchFamily="2" charset="-79"/>
              </a:rPr>
              <a:t>Why</a:t>
            </a:r>
            <a:r>
              <a:rPr lang="en-GB" sz="3600" dirty="0" smtClean="0">
                <a:latin typeface="Century Gothic" pitchFamily="34" charset="0"/>
                <a:cs typeface="Aharoni" panose="02010803020104030203" pitchFamily="2" charset="-79"/>
              </a:rPr>
              <a:t> SMART GARAGE PARKING ?</a:t>
            </a:r>
            <a:endParaRPr lang="en-GB" sz="3600" dirty="0">
              <a:latin typeface="Century Gothic" pitchFamily="34" charset="0"/>
              <a:cs typeface="Aharoni" panose="02010803020104030203" pitchFamily="2" charset="-79"/>
            </a:endParaRPr>
          </a:p>
          <a:p>
            <a:endParaRPr lang="en-GB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205848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Advantages of Smart Garage Parking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076" t="3145" r="100302" b="95939"/>
          <a:stretch/>
        </p:blipFill>
        <p:spPr>
          <a:xfrm flipH="1">
            <a:off x="2196638" y="3270738"/>
            <a:ext cx="886531" cy="276117"/>
          </a:xfrm>
        </p:spPr>
      </p:pic>
      <p:sp>
        <p:nvSpPr>
          <p:cNvPr id="7" name="TextBox 6"/>
          <p:cNvSpPr txBox="1"/>
          <p:nvPr/>
        </p:nvSpPr>
        <p:spPr>
          <a:xfrm>
            <a:off x="0" y="2356338"/>
            <a:ext cx="12027877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Our project detects the empty slots and helps the drivers to </a:t>
            </a:r>
            <a:r>
              <a:rPr lang="en-US" dirty="0" smtClean="0"/>
              <a:t>find </a:t>
            </a:r>
            <a:r>
              <a:rPr lang="en-US" dirty="0"/>
              <a:t>parking space in unfamiliar city. The average waiting </a:t>
            </a:r>
            <a:r>
              <a:rPr lang="en-US" dirty="0" smtClean="0"/>
              <a:t>time </a:t>
            </a:r>
            <a:r>
              <a:rPr lang="en-US" dirty="0"/>
              <a:t>of users for parking their vehicles is effectively reduced </a:t>
            </a:r>
            <a:r>
              <a:rPr lang="en-US" dirty="0" smtClean="0"/>
              <a:t>in </a:t>
            </a:r>
            <a:r>
              <a:rPr lang="en-US" dirty="0"/>
              <a:t>this system. The optimal solution is provided by the </a:t>
            </a:r>
            <a:r>
              <a:rPr lang="en-US" dirty="0" smtClean="0"/>
              <a:t>proposed </a:t>
            </a:r>
            <a:r>
              <a:rPr lang="en-US" dirty="0"/>
              <a:t>system, where most of the vehicles find a free </a:t>
            </a:r>
            <a:r>
              <a:rPr lang="en-US" dirty="0" smtClean="0"/>
              <a:t>parking </a:t>
            </a:r>
            <a:r>
              <a:rPr lang="en-US" dirty="0"/>
              <a:t>space successfully. Our preliminary test results show </a:t>
            </a:r>
            <a:r>
              <a:rPr lang="en-US" dirty="0" smtClean="0"/>
              <a:t> that </a:t>
            </a:r>
            <a:r>
              <a:rPr lang="en-US" dirty="0"/>
              <a:t>the performance of the </a:t>
            </a:r>
            <a:r>
              <a:rPr lang="en-US" dirty="0" err="1"/>
              <a:t>Arduino</a:t>
            </a:r>
            <a:r>
              <a:rPr lang="en-US" dirty="0"/>
              <a:t> UNO based system </a:t>
            </a:r>
            <a:r>
              <a:rPr lang="en-US" dirty="0" smtClean="0"/>
              <a:t>can effectively </a:t>
            </a:r>
            <a:r>
              <a:rPr lang="en-US" dirty="0"/>
              <a:t>satisfy the needs and requirements of existing car </a:t>
            </a:r>
            <a:r>
              <a:rPr lang="en-US" dirty="0" smtClean="0"/>
              <a:t>parking 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This smart </a:t>
            </a:r>
            <a:r>
              <a:rPr lang="en-US" dirty="0"/>
              <a:t>parking system provides better performance, low cost </a:t>
            </a:r>
            <a:r>
              <a:rPr lang="en-US" dirty="0" smtClean="0"/>
              <a:t>and </a:t>
            </a:r>
            <a:r>
              <a:rPr lang="en-US" dirty="0"/>
              <a:t>efficient large scale parking system. </a:t>
            </a:r>
            <a:endParaRPr lang="en-GB" dirty="0">
              <a:latin typeface="ff3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ff3"/>
              </a:rPr>
              <a:t> </a:t>
            </a:r>
          </a:p>
          <a:p>
            <a:endParaRPr lang="ar-E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77" y="4917831"/>
            <a:ext cx="5439508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97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FUTURE ENHANCEMENT</a:t>
            </a: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170" y="2322146"/>
            <a:ext cx="11482522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 future works, this framework can be enhanced by </a:t>
            </a:r>
            <a:r>
              <a:rPr lang="en-US" dirty="0" smtClean="0">
                <a:solidFill>
                  <a:schemeClr val="tx1"/>
                </a:solidFill>
              </a:rPr>
              <a:t>including different </a:t>
            </a:r>
            <a:r>
              <a:rPr lang="en-US" dirty="0">
                <a:solidFill>
                  <a:schemeClr val="tx1"/>
                </a:solidFill>
              </a:rPr>
              <a:t>applications, For Example, 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internet </a:t>
            </a:r>
            <a:r>
              <a:rPr lang="en-US" dirty="0">
                <a:solidFill>
                  <a:schemeClr val="tx1"/>
                </a:solidFill>
              </a:rPr>
              <a:t>booking by </a:t>
            </a:r>
            <a:r>
              <a:rPr lang="en-US" dirty="0" smtClean="0">
                <a:solidFill>
                  <a:schemeClr val="tx1"/>
                </a:solidFill>
              </a:rPr>
              <a:t>utilizing </a:t>
            </a:r>
            <a:r>
              <a:rPr lang="en-US" dirty="0">
                <a:solidFill>
                  <a:schemeClr val="tx1"/>
                </a:solidFill>
              </a:rPr>
              <a:t>GSM. The driver or client can book their parking </a:t>
            </a:r>
            <a:r>
              <a:rPr lang="en-US" dirty="0" smtClean="0">
                <a:solidFill>
                  <a:schemeClr val="tx1"/>
                </a:solidFill>
              </a:rPr>
              <a:t>area </a:t>
            </a:r>
            <a:r>
              <a:rPr lang="en-US" dirty="0">
                <a:solidFill>
                  <a:schemeClr val="tx1"/>
                </a:solidFill>
              </a:rPr>
              <a:t>at home or while </a:t>
            </a:r>
            <a:r>
              <a:rPr lang="en-US" dirty="0" smtClean="0">
                <a:solidFill>
                  <a:schemeClr val="tx1"/>
                </a:solidFill>
              </a:rPr>
              <a:t>in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transit </a:t>
            </a:r>
            <a:r>
              <a:rPr lang="en-US" dirty="0">
                <a:solidFill>
                  <a:schemeClr val="tx1"/>
                </a:solidFill>
              </a:rPr>
              <a:t>to the shopping center. This </a:t>
            </a:r>
            <a:r>
              <a:rPr lang="en-US" dirty="0" smtClean="0">
                <a:solidFill>
                  <a:schemeClr val="tx1"/>
                </a:solidFill>
              </a:rPr>
              <a:t>can </a:t>
            </a:r>
            <a:r>
              <a:rPr lang="en-US" dirty="0">
                <a:solidFill>
                  <a:schemeClr val="tx1"/>
                </a:solidFill>
              </a:rPr>
              <a:t>diminish the season of the client to seeking the empty </a:t>
            </a:r>
            <a:r>
              <a:rPr lang="en-US" dirty="0" smtClean="0">
                <a:solidFill>
                  <a:schemeClr val="tx1"/>
                </a:solidFill>
              </a:rPr>
              <a:t>parking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area</a:t>
            </a:r>
            <a:r>
              <a:rPr lang="en-US" dirty="0">
                <a:solidFill>
                  <a:schemeClr val="tx1"/>
                </a:solidFill>
              </a:rPr>
              <a:t>. As a further review, distinctive sensor </a:t>
            </a:r>
            <a:r>
              <a:rPr lang="en-US" dirty="0" smtClean="0">
                <a:solidFill>
                  <a:schemeClr val="tx1"/>
                </a:solidFill>
              </a:rPr>
              <a:t>frameworks </a:t>
            </a:r>
            <a:r>
              <a:rPr lang="en-US" dirty="0">
                <a:solidFill>
                  <a:schemeClr val="tx1"/>
                </a:solidFill>
              </a:rPr>
              <a:t>can be added to enhance this framework </a:t>
            </a:r>
            <a:r>
              <a:rPr lang="en-US" dirty="0" smtClean="0">
                <a:solidFill>
                  <a:schemeClr val="tx1"/>
                </a:solidFill>
              </a:rPr>
              <a:t>to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distinguish </a:t>
            </a:r>
            <a:r>
              <a:rPr lang="en-US" dirty="0">
                <a:solidFill>
                  <a:schemeClr val="tx1"/>
                </a:solidFill>
              </a:rPr>
              <a:t>the question and guide the driver or clients </a:t>
            </a:r>
            <a:r>
              <a:rPr lang="en-US" dirty="0" smtClean="0">
                <a:solidFill>
                  <a:schemeClr val="tx1"/>
                </a:solidFill>
              </a:rPr>
              <a:t>speediest.</a:t>
            </a:r>
          </a:p>
          <a:p>
            <a:pPr marL="0" indent="0">
              <a:buNone/>
            </a:pPr>
            <a:endParaRPr lang="ar-EG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0765">
            <a:off x="6239070" y="3890754"/>
            <a:ext cx="5171358" cy="374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7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926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86023"/>
            <a:ext cx="8915400" cy="432519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Parts of </a:t>
            </a:r>
            <a:r>
              <a:rPr lang="en-GB" dirty="0">
                <a:solidFill>
                  <a:schemeClr val="bg1"/>
                </a:solidFill>
              </a:rPr>
              <a:t>Garage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H</a:t>
            </a:r>
            <a:r>
              <a:rPr lang="en-GB" dirty="0" smtClean="0">
                <a:solidFill>
                  <a:schemeClr val="bg1"/>
                </a:solidFill>
              </a:rPr>
              <a:t>ardware Connections</a:t>
            </a: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S</a:t>
            </a:r>
            <a:r>
              <a:rPr lang="en-GB" dirty="0">
                <a:solidFill>
                  <a:schemeClr val="bg1"/>
                </a:solidFill>
              </a:rPr>
              <a:t>oftware Connections</a:t>
            </a: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Usage 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Future Enhancement</a:t>
            </a:r>
            <a:endParaRPr lang="en-GB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738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Motivation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520" y="2000592"/>
            <a:ext cx="9921022" cy="55489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b="0" i="0" dirty="0">
                <a:solidFill>
                  <a:schemeClr val="bg1"/>
                </a:solidFill>
                <a:effectLst/>
                <a:latin typeface="ff3"/>
              </a:rPr>
              <a:t> 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ff3"/>
              </a:rPr>
              <a:t>Among  the  difficulties  that  confront  in  everyday  life  one  of  most  unavoidable  test  is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800" b="0" i="0" dirty="0">
                <a:solidFill>
                  <a:schemeClr val="bg1"/>
                </a:solidFill>
                <a:effectLst/>
                <a:latin typeface="ff3"/>
              </a:rPr>
              <a:t> parking the car wherever people go. As our need expands our setting out increments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800" b="0" i="0" dirty="0">
                <a:solidFill>
                  <a:schemeClr val="bg1"/>
                </a:solidFill>
                <a:effectLst/>
                <a:latin typeface="ff3"/>
              </a:rPr>
              <a:t> however because of </a:t>
            </a:r>
            <a:r>
              <a:rPr lang="en-GB" sz="1800" b="0" i="0" dirty="0" smtClean="0">
                <a:solidFill>
                  <a:schemeClr val="bg1"/>
                </a:solidFill>
                <a:effectLst/>
                <a:latin typeface="ff3"/>
              </a:rPr>
              <a:t> extreme 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ff3"/>
              </a:rPr>
              <a:t>increment in </a:t>
            </a:r>
            <a:r>
              <a:rPr lang="en-GB" sz="1800" b="0" i="0" dirty="0" smtClean="0">
                <a:solidFill>
                  <a:schemeClr val="bg1"/>
                </a:solidFill>
                <a:effectLst/>
                <a:latin typeface="ff3"/>
              </a:rPr>
              <a:t>utilization of  vehicles  and  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ff3"/>
              </a:rPr>
              <a:t>increment  in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800" b="0" i="0" dirty="0">
                <a:solidFill>
                  <a:schemeClr val="bg1"/>
                </a:solidFill>
                <a:effectLst/>
                <a:latin typeface="ff3"/>
              </a:rPr>
              <a:t> populace  this project  confront  the  intense  assignment  of  parking  car especially </a:t>
            </a:r>
            <a:endParaRPr lang="en-GB" sz="1800" b="0" i="0" dirty="0" smtClean="0">
              <a:solidFill>
                <a:schemeClr val="bg1"/>
              </a:solidFill>
              <a:effectLst/>
              <a:latin typeface="ff3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b="0" i="0" dirty="0" smtClean="0">
                <a:solidFill>
                  <a:schemeClr val="bg1"/>
                </a:solidFill>
                <a:effectLst/>
                <a:latin typeface="ff3"/>
              </a:rPr>
              <a:t>amid 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ff3"/>
              </a:rPr>
              <a:t>busiest hours of the </a:t>
            </a:r>
            <a:r>
              <a:rPr lang="en-GB" sz="1800" b="0" i="0" dirty="0" smtClean="0">
                <a:solidFill>
                  <a:schemeClr val="bg1"/>
                </a:solidFill>
                <a:effectLst/>
                <a:latin typeface="ff3"/>
              </a:rPr>
              <a:t>day. </a:t>
            </a:r>
            <a:endParaRPr lang="en-GB" sz="1800" b="0" i="0" dirty="0">
              <a:solidFill>
                <a:schemeClr val="bg1"/>
              </a:solidFill>
              <a:effectLst/>
              <a:latin typeface="ff3"/>
            </a:endParaRPr>
          </a:p>
        </p:txBody>
      </p:sp>
    </p:spTree>
    <p:extLst>
      <p:ext uri="{BB962C8B-B14F-4D97-AF65-F5344CB8AC3E}">
        <p14:creationId xmlns:p14="http://schemas.microsoft.com/office/powerpoint/2010/main" val="20511057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39824"/>
          </a:xfrm>
        </p:spPr>
        <p:txBody>
          <a:bodyPr/>
          <a:lstStyle/>
          <a:p>
            <a:r>
              <a:rPr lang="en-US" dirty="0"/>
              <a:t>Parts </a:t>
            </a:r>
            <a:r>
              <a:rPr lang="en-US"/>
              <a:t>of </a:t>
            </a:r>
            <a:r>
              <a:rPr lang="en-GB"/>
              <a:t>Garage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2222285"/>
            <a:ext cx="5025216" cy="395467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Arduino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Uno </a:t>
            </a:r>
            <a:r>
              <a:rPr lang="en-US" dirty="0">
                <a:solidFill>
                  <a:schemeClr val="bg1"/>
                </a:solidFill>
              </a:rPr>
              <a:t>board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Servo motor Micro 180 degree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2 IR </a:t>
            </a:r>
            <a:r>
              <a:rPr lang="en-GB" dirty="0" smtClean="0">
                <a:solidFill>
                  <a:schemeClr val="bg1"/>
                </a:solidFill>
              </a:rPr>
              <a:t>Sensor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LCD 16x2 I2C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6" y="2458528"/>
            <a:ext cx="5180562" cy="302787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LM35DZ temperature sensor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Small Passive Buzzer ( 5 volt 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2N2222 Transistor + (2k ohm resistor 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4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Leds</a:t>
            </a:r>
            <a:r>
              <a:rPr lang="en-GB" dirty="0">
                <a:solidFill>
                  <a:schemeClr val="bg1"/>
                </a:solidFill>
              </a:rPr>
              <a:t> + </a:t>
            </a:r>
            <a:r>
              <a:rPr lang="en-GB" dirty="0" smtClean="0">
                <a:solidFill>
                  <a:schemeClr val="bg1"/>
                </a:solidFill>
              </a:rPr>
              <a:t>4 </a:t>
            </a:r>
            <a:r>
              <a:rPr lang="en-GB" dirty="0">
                <a:solidFill>
                  <a:schemeClr val="bg1"/>
                </a:solidFill>
              </a:rPr>
              <a:t>( 330 ohm resistors )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439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2192000" cy="7940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u="sng" dirty="0" err="1"/>
              <a:t>Arduino</a:t>
            </a:r>
            <a:r>
              <a:rPr lang="en-US" sz="3200" b="1" u="sng" dirty="0"/>
              <a:t> </a:t>
            </a:r>
            <a:r>
              <a:rPr lang="en-GB" sz="3200" b="1" u="sng" dirty="0"/>
              <a:t>Uno</a:t>
            </a:r>
            <a:r>
              <a:rPr lang="en-US" sz="3200" b="1" u="sng" dirty="0"/>
              <a:t> board</a:t>
            </a:r>
            <a:endParaRPr lang="en-US" sz="3200" dirty="0"/>
          </a:p>
          <a:p>
            <a:r>
              <a:rPr lang="en-GB" sz="2400" i="0" dirty="0" err="1">
                <a:solidFill>
                  <a:schemeClr val="tx1"/>
                </a:solidFill>
                <a:effectLst/>
                <a:latin typeface="Open Sans" panose="02000000000000000000" pitchFamily="2" charset="0"/>
              </a:rPr>
              <a:t>Ar</a:t>
            </a:r>
            <a:r>
              <a:rPr lang="en-GB" sz="2400" dirty="0" err="1">
                <a:solidFill>
                  <a:schemeClr val="tx1"/>
                </a:solidFill>
                <a:latin typeface="Open Sans" panose="02000000000000000000" pitchFamily="2" charset="0"/>
              </a:rPr>
              <a:t>duino</a:t>
            </a:r>
            <a:r>
              <a:rPr lang="en-GB" sz="2400" dirty="0">
                <a:solidFill>
                  <a:schemeClr val="tx1"/>
                </a:solidFill>
                <a:latin typeface="Open Sans" panose="02000000000000000000" pitchFamily="2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Open Sans" panose="02000000000000000000" pitchFamily="2" charset="0"/>
              </a:rPr>
              <a:t>uno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Open Sans" panose="02000000000000000000" pitchFamily="2" charset="0"/>
              </a:rPr>
              <a:t> is a microcontroller board based on the ATmega328P. It has 14 digital input/output pins (of which 6 can be used as PWM outputs), 6 </a:t>
            </a:r>
            <a:r>
              <a:rPr lang="en-GB" sz="2400" b="0" i="0" dirty="0" err="1">
                <a:solidFill>
                  <a:schemeClr val="tx1"/>
                </a:solidFill>
                <a:effectLst/>
                <a:latin typeface="Open Sans" panose="02000000000000000000" pitchFamily="2" charset="0"/>
              </a:rPr>
              <a:t>analog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Open Sans" panose="02000000000000000000" pitchFamily="2" charset="0"/>
              </a:rPr>
              <a:t>, a USB connection, a power jack, an ICSP header and a reset button. It contains everything needed to support the microcontroller</a:t>
            </a:r>
            <a:r>
              <a:rPr lang="en-GB" sz="2800" b="0" i="0" dirty="0">
                <a:solidFill>
                  <a:schemeClr val="tx1"/>
                </a:solidFill>
                <a:effectLst/>
                <a:latin typeface="Open Sans" panose="02000000000000000000" pitchFamily="2" charset="0"/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US" sz="1600" dirty="0"/>
          </a:p>
          <a:p>
            <a:r>
              <a:rPr lang="en-GB" sz="3200" b="1" u="sng" dirty="0"/>
              <a:t>Servo Motor</a:t>
            </a:r>
            <a:r>
              <a:rPr lang="en-US" sz="3200" b="1" u="sng" dirty="0"/>
              <a:t> </a:t>
            </a:r>
          </a:p>
          <a:p>
            <a:r>
              <a:rPr lang="en-US" sz="2400" dirty="0">
                <a:latin typeface="Open Sans"/>
              </a:rPr>
              <a:t>There are two mainly types (Dc&amp;Ac) we will use (Dc motors)</a:t>
            </a:r>
            <a:r>
              <a:rPr lang="en-GB" sz="2400" dirty="0">
                <a:latin typeface="Open Sans"/>
              </a:rPr>
              <a:t>,</a:t>
            </a:r>
            <a:endParaRPr lang="en-US" sz="2400" dirty="0">
              <a:latin typeface="Open Sans"/>
            </a:endParaRPr>
          </a:p>
          <a:p>
            <a:r>
              <a:rPr lang="en-US" sz="2400" dirty="0">
                <a:latin typeface="Open Sans"/>
              </a:rPr>
              <a:t>Types of dc motors are (linear motors, servo motors and stepper motors) </a:t>
            </a:r>
          </a:p>
          <a:p>
            <a:r>
              <a:rPr lang="en-US" sz="2400" dirty="0">
                <a:latin typeface="Open Sans"/>
              </a:rPr>
              <a:t>In our project we will use </a:t>
            </a:r>
            <a:r>
              <a:rPr lang="en-US" sz="2400" u="sng" dirty="0">
                <a:latin typeface="Open Sans"/>
              </a:rPr>
              <a:t>Servo motors</a:t>
            </a:r>
            <a:r>
              <a:rPr lang="en-US" sz="2400" dirty="0">
                <a:latin typeface="Open Sans"/>
              </a:rPr>
              <a:t>:</a:t>
            </a:r>
          </a:p>
          <a:p>
            <a:pPr lvl="0"/>
            <a:r>
              <a:rPr lang="en-US" sz="2400" dirty="0">
                <a:latin typeface="Open Sans"/>
              </a:rPr>
              <a:t>1) Proper cost </a:t>
            </a:r>
          </a:p>
          <a:p>
            <a:pPr lvl="0"/>
            <a:r>
              <a:rPr lang="en-US" sz="2400" dirty="0">
                <a:latin typeface="Open Sans"/>
              </a:rPr>
              <a:t>2) Needs low voltage</a:t>
            </a:r>
            <a:r>
              <a:rPr lang="en-GB" sz="2400" dirty="0">
                <a:latin typeface="Open Sans"/>
              </a:rPr>
              <a:t>(5V)</a:t>
            </a:r>
            <a:r>
              <a:rPr lang="en-US" sz="2400" dirty="0">
                <a:latin typeface="Open Sans"/>
              </a:rPr>
              <a:t> to reach full power of rotation (this typically for Arduino`s board which we choose) </a:t>
            </a:r>
          </a:p>
          <a:p>
            <a:r>
              <a:rPr lang="en-US" sz="2400" dirty="0" smtClean="0">
                <a:latin typeface="Open Sans"/>
              </a:rPr>
              <a:t>3) We use it in our project as smart door.</a:t>
            </a:r>
            <a:endParaRPr lang="en-US" sz="2400" dirty="0">
              <a:latin typeface="Open Sans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373" y="3679802"/>
            <a:ext cx="2812211" cy="1535501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93DABFA7-F8AB-DAB4-D72A-99A0088B6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375" y="1288472"/>
            <a:ext cx="4509976" cy="189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159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8860" y="-141767"/>
            <a:ext cx="12192000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u="sng" dirty="0"/>
              <a:t>LCD 16x2 I2C</a:t>
            </a:r>
            <a:r>
              <a:rPr lang="en-US" sz="3200" b="1" u="sng" dirty="0"/>
              <a:t> </a:t>
            </a:r>
            <a:endParaRPr lang="en-US" sz="3200" u="sng" dirty="0"/>
          </a:p>
          <a:p>
            <a:r>
              <a:rPr lang="en-GB" sz="2400" b="0" i="0" dirty="0">
                <a:solidFill>
                  <a:srgbClr val="202020"/>
                </a:solidFill>
                <a:effectLst/>
                <a:latin typeface="Open Sans"/>
              </a:rPr>
              <a:t>In this project we are using a 16 x 2 LCD display for displaying parking data . The LCD is driven by an I2C adapter module to reduce the number of wires to four; otherwise you need to connect up to 16 wires to </a:t>
            </a:r>
            <a:r>
              <a:rPr lang="en-GB" sz="2400" b="0" i="0" dirty="0" err="1">
                <a:solidFill>
                  <a:srgbClr val="202020"/>
                </a:solidFill>
                <a:effectLst/>
                <a:latin typeface="Open Sans"/>
              </a:rPr>
              <a:t>Arduino</a:t>
            </a:r>
            <a:r>
              <a:rPr lang="en-GB" sz="2400" b="0" i="0" dirty="0">
                <a:solidFill>
                  <a:srgbClr val="202020"/>
                </a:solidFill>
                <a:effectLst/>
                <a:latin typeface="Open Sans"/>
              </a:rPr>
              <a:t> just to drive the display. The I2C module has 16 pins at the output and just four at the input: </a:t>
            </a:r>
            <a:r>
              <a:rPr lang="en-GB" sz="2400" b="0" i="0" dirty="0" err="1">
                <a:solidFill>
                  <a:srgbClr val="202020"/>
                </a:solidFill>
                <a:effectLst/>
                <a:latin typeface="Open Sans"/>
              </a:rPr>
              <a:t>Vcc</a:t>
            </a:r>
            <a:r>
              <a:rPr lang="en-GB" sz="2400" b="0" i="0" dirty="0">
                <a:solidFill>
                  <a:srgbClr val="202020"/>
                </a:solidFill>
                <a:effectLst/>
                <a:latin typeface="Open Sans"/>
              </a:rPr>
              <a:t>, GND, SDA and SCL. The SDA and SCL are I2C bus pins which are connected to A4 and A5 pins of </a:t>
            </a:r>
            <a:r>
              <a:rPr lang="en-GB" sz="2400" b="0" i="0" dirty="0" err="1">
                <a:solidFill>
                  <a:srgbClr val="202020"/>
                </a:solidFill>
                <a:effectLst/>
                <a:latin typeface="Open Sans"/>
              </a:rPr>
              <a:t>Arduino</a:t>
            </a:r>
            <a:r>
              <a:rPr lang="en-GB" sz="2400" b="0" i="0" dirty="0">
                <a:solidFill>
                  <a:srgbClr val="202020"/>
                </a:solidFill>
                <a:effectLst/>
                <a:latin typeface="Open Sans"/>
              </a:rPr>
              <a:t> respectively and it operates on 5V.</a:t>
            </a:r>
          </a:p>
          <a:p>
            <a:pPr lvl="0"/>
            <a:endParaRPr lang="en-GB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200" b="1" u="sng" dirty="0" smtClean="0"/>
          </a:p>
          <a:p>
            <a:endParaRPr lang="en-US" sz="3200" b="1" u="sng" dirty="0"/>
          </a:p>
          <a:p>
            <a:r>
              <a:rPr lang="en-US" sz="3200" b="1" u="sng" dirty="0" smtClean="0"/>
              <a:t>LM35DZ </a:t>
            </a:r>
            <a:r>
              <a:rPr lang="en-US" sz="3200" b="1" u="sng" dirty="0"/>
              <a:t>: Temperature </a:t>
            </a:r>
            <a:r>
              <a:rPr lang="en-US" sz="3200" b="1" u="sng" dirty="0" smtClean="0"/>
              <a:t>sensor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latin typeface="Open Sans"/>
              </a:rPr>
              <a:t>can measure temperature in the range of -55°C to 150°C</a:t>
            </a:r>
            <a:r>
              <a:rPr lang="en-US" sz="2800" dirty="0" smtClean="0">
                <a:latin typeface="Open Sans"/>
              </a:rPr>
              <a:t>.</a:t>
            </a:r>
            <a:endParaRPr lang="en-US" sz="2800" dirty="0">
              <a:latin typeface="Open Sans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latin typeface="Open Sans"/>
              </a:rPr>
              <a:t>It is a 3-terminal device that </a:t>
            </a:r>
            <a:r>
              <a:rPr lang="en-US" sz="2800" dirty="0" smtClean="0">
                <a:latin typeface="Open Sans"/>
              </a:rPr>
              <a:t>provides analog </a:t>
            </a:r>
            <a:r>
              <a:rPr lang="en-US" sz="2800" dirty="0">
                <a:latin typeface="Open Sans"/>
              </a:rPr>
              <a:t>voltage proportional to </a:t>
            </a:r>
            <a:r>
              <a:rPr lang="en-US" sz="2800" dirty="0" smtClean="0">
                <a:latin typeface="Open Sans"/>
              </a:rPr>
              <a:t>the temperature</a:t>
            </a:r>
            <a:r>
              <a:rPr lang="en-US" sz="2800" dirty="0">
                <a:latin typeface="Open Sans"/>
              </a:rPr>
              <a:t>. Higher the </a:t>
            </a:r>
            <a:r>
              <a:rPr lang="en-US" sz="2800" dirty="0" smtClean="0">
                <a:latin typeface="Open Sans"/>
              </a:rPr>
              <a:t>temperature, higher </a:t>
            </a:r>
            <a:r>
              <a:rPr lang="en-US" sz="2800" dirty="0">
                <a:latin typeface="Open Sans"/>
              </a:rPr>
              <a:t>is the </a:t>
            </a:r>
            <a:r>
              <a:rPr lang="en-US" sz="2800" dirty="0" smtClean="0">
                <a:latin typeface="Open Sans"/>
              </a:rPr>
              <a:t>output voltage</a:t>
            </a:r>
            <a:r>
              <a:rPr lang="en-US" sz="2800" dirty="0">
                <a:latin typeface="Open Sans"/>
              </a:rPr>
              <a:t>.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52" y="2004646"/>
            <a:ext cx="4000419" cy="29080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88" y="1760762"/>
            <a:ext cx="3338512" cy="262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452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3200" b="1" u="sng" dirty="0"/>
              <a:t>Buzzer: Active buzzer</a:t>
            </a:r>
            <a:endParaRPr lang="en-US" b="1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dirty="0" smtClean="0"/>
              <a:t>Has </a:t>
            </a:r>
            <a:r>
              <a:rPr lang="en-US" sz="2400" dirty="0"/>
              <a:t>an internal oscillator, so it generates </a:t>
            </a:r>
            <a:r>
              <a:rPr lang="en-US" sz="2400" dirty="0" smtClean="0"/>
              <a:t>sound as </a:t>
            </a:r>
            <a:r>
              <a:rPr lang="en-US" sz="2400" dirty="0"/>
              <a:t>soon as it takes </a:t>
            </a:r>
            <a:r>
              <a:rPr lang="en-US" sz="2400" dirty="0" smtClean="0"/>
              <a:t>HIGH</a:t>
            </a:r>
            <a:endParaRPr lang="en-US" sz="24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dirty="0"/>
              <a:t>It’s the most common type in the market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200" u="sng" dirty="0"/>
          </a:p>
          <a:p>
            <a:r>
              <a:rPr lang="en-US" sz="3200" b="1" u="sng" dirty="0"/>
              <a:t>IR </a:t>
            </a:r>
            <a:r>
              <a:rPr lang="en-US" sz="3200" b="1" u="sng" dirty="0" smtClean="0"/>
              <a:t>sensor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Active infrared sensors work with radar technology and they both emit and receive infrared radiation. This radiation hits the objects nearby and bounces back to the receiver of the device. </a:t>
            </a:r>
            <a:endParaRPr lang="en-US" sz="2400" u="sng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input = LOW in case of detecting an object</a:t>
            </a:r>
            <a:endParaRPr lang="en-US" sz="2400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49" r="100000" b="85856"/>
          <a:stretch/>
        </p:blipFill>
        <p:spPr>
          <a:xfrm>
            <a:off x="2748951" y="4820693"/>
            <a:ext cx="45719" cy="24301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355" y="879526"/>
            <a:ext cx="2948353" cy="22112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231" y="3938954"/>
            <a:ext cx="5779477" cy="253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7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2708" y="2509299"/>
            <a:ext cx="10394707" cy="2511835"/>
          </a:xfrm>
        </p:spPr>
        <p:txBody>
          <a:bodyPr>
            <a:normAutofit/>
          </a:bodyPr>
          <a:lstStyle/>
          <a:p>
            <a:r>
              <a:rPr lang="ar-EG" sz="3600" b="0" dirty="0" smtClean="0">
                <a:solidFill>
                  <a:srgbClr val="000000"/>
                </a:solidFill>
                <a:effectLst/>
                <a:latin typeface="Century Gothic" pitchFamily="34" charset="0"/>
                <a:ea typeface="Microsoft JhengHei" pitchFamily="34" charset="-120"/>
              </a:rPr>
              <a:t> </a:t>
            </a:r>
            <a:r>
              <a:rPr lang="en-US" sz="3600" b="0" dirty="0" smtClean="0">
                <a:solidFill>
                  <a:srgbClr val="000000"/>
                </a:solidFill>
                <a:latin typeface="Century Gothic" pitchFamily="34" charset="0"/>
                <a:ea typeface="Microsoft JhengHei" pitchFamily="34" charset="-120"/>
              </a:rPr>
              <a:t>HARDWARE CONNECTIONS</a:t>
            </a:r>
            <a:r>
              <a:rPr lang="en-GB" sz="3600" b="0" dirty="0" smtClean="0">
                <a:solidFill>
                  <a:srgbClr val="000000"/>
                </a:solidFill>
                <a:latin typeface="Century Gothic" pitchFamily="34" charset="0"/>
                <a:ea typeface="Microsoft JhengHei" pitchFamily="34" charset="-120"/>
              </a:rPr>
              <a:t/>
            </a:r>
            <a:br>
              <a:rPr lang="en-GB" sz="3600" b="0" dirty="0" smtClean="0">
                <a:solidFill>
                  <a:srgbClr val="000000"/>
                </a:solidFill>
                <a:latin typeface="Century Gothic" pitchFamily="34" charset="0"/>
                <a:ea typeface="Microsoft JhengHei" pitchFamily="34" charset="-120"/>
              </a:rPr>
            </a:br>
            <a:endParaRPr lang="ar-EG" sz="3600" b="0" dirty="0">
              <a:solidFill>
                <a:srgbClr val="000000"/>
              </a:solidFill>
              <a:latin typeface="Century Gothic" pitchFamily="34" charset="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239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6712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Wisp">
  <a:themeElements>
    <a:clrScheme name="Custom 1">
      <a:dk1>
        <a:sysClr val="windowText" lastClr="000000"/>
      </a:dk1>
      <a:lt1>
        <a:srgbClr val="000000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Ion">
  <a:themeElements>
    <a:clrScheme name="Custom 1">
      <a:dk1>
        <a:sysClr val="windowText" lastClr="000000"/>
      </a:dk1>
      <a:lt1>
        <a:srgbClr val="000000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Quotable">
  <a:themeElements>
    <a:clrScheme name="Custom 1">
      <a:dk1>
        <a:sysClr val="windowText" lastClr="000000"/>
      </a:dk1>
      <a:lt1>
        <a:srgbClr val="000000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Ion Boardroom">
  <a:themeElements>
    <a:clrScheme name="Custom 11">
      <a:dk1>
        <a:sysClr val="windowText" lastClr="000000"/>
      </a:dk1>
      <a:lt1>
        <a:srgbClr val="F8F8F8"/>
      </a:lt1>
      <a:dk2>
        <a:srgbClr val="FFC000"/>
      </a:dk2>
      <a:lt2>
        <a:srgbClr val="F8F8F8"/>
      </a:lt2>
      <a:accent1>
        <a:srgbClr val="000000"/>
      </a:accent1>
      <a:accent2>
        <a:srgbClr val="FCAE3B"/>
      </a:accent2>
      <a:accent3>
        <a:srgbClr val="FCAE3B"/>
      </a:accent3>
      <a:accent4>
        <a:srgbClr val="FCAE3B"/>
      </a:accent4>
      <a:accent5>
        <a:srgbClr val="FCAE3B"/>
      </a:accent5>
      <a:accent6>
        <a:srgbClr val="FCAE3B"/>
      </a:accent6>
      <a:hlink>
        <a:srgbClr val="FCAE3B"/>
      </a:hlink>
      <a:folHlink>
        <a:srgbClr val="FFC000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6.xml><?xml version="1.0" encoding="utf-8"?>
<a:theme xmlns:a="http://schemas.openxmlformats.org/drawingml/2006/main" name="Opulent">
  <a:themeElements>
    <a:clrScheme name="Custom 5">
      <a:dk1>
        <a:sysClr val="windowText" lastClr="000000"/>
      </a:dk1>
      <a:lt1>
        <a:srgbClr val="FFC000"/>
      </a:lt1>
      <a:dk2>
        <a:srgbClr val="000000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616</TotalTime>
  <Words>722</Words>
  <Application>Microsoft Office PowerPoint</Application>
  <PresentationFormat>Custom</PresentationFormat>
  <Paragraphs>135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Wisp</vt:lpstr>
      <vt:lpstr>Ion</vt:lpstr>
      <vt:lpstr>Quotable</vt:lpstr>
      <vt:lpstr>Office Theme</vt:lpstr>
      <vt:lpstr>Ion Boardroom</vt:lpstr>
      <vt:lpstr>Opulent</vt:lpstr>
      <vt:lpstr>Smart Garage Parking</vt:lpstr>
      <vt:lpstr>Contents</vt:lpstr>
      <vt:lpstr>Motivation </vt:lpstr>
      <vt:lpstr>Parts of Garage</vt:lpstr>
      <vt:lpstr>PowerPoint Presentation</vt:lpstr>
      <vt:lpstr>PowerPoint Presentation</vt:lpstr>
      <vt:lpstr>PowerPoint Presentation</vt:lpstr>
      <vt:lpstr> HARDWARE CONNECTIONS </vt:lpstr>
      <vt:lpstr>PowerPoint Presentation</vt:lpstr>
      <vt:lpstr> SOFTWARE CONNECTIONS</vt:lpstr>
      <vt:lpstr>Arduino car software code:</vt:lpstr>
      <vt:lpstr>PowerPoint Presentation</vt:lpstr>
      <vt:lpstr>Advantages of Smart Garage Parking</vt:lpstr>
      <vt:lpstr>FUTURE ENHANCEMENT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smart car</dc:title>
  <dc:creator>A7med</dc:creator>
  <cp:lastModifiedBy>hp</cp:lastModifiedBy>
  <cp:revision>65</cp:revision>
  <dcterms:created xsi:type="dcterms:W3CDTF">2022-05-25T09:25:37Z</dcterms:created>
  <dcterms:modified xsi:type="dcterms:W3CDTF">2022-08-21T13:13:13Z</dcterms:modified>
</cp:coreProperties>
</file>