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42b22bcec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42b22bcec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ff3ae1273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ff3ae1273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42b22bcec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42b22bcec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42b22bcec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42b22bcec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d06c1b45e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d06c1b45e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d06c1b45e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d06c1b45e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ff3ae1273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ff3ae1273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f85724a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f85724a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06c1b45e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d06c1b45e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42b22bcec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42b22bcec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42b22bcec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42b22bcec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54875" y="0"/>
            <a:ext cx="9034200" cy="432000"/>
          </a:xfrm>
          <a:prstGeom prst="rect">
            <a:avLst/>
          </a:prstGeom>
        </p:spPr>
        <p:txBody>
          <a:bodyPr anchorCtr="0" anchor="ctr" bIns="91425" lIns="91425" spcFirstLastPara="1" rIns="91425" wrap="square" tIns="91425">
            <a:norm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18" name="Google Shape;18;p4"/>
          <p:cNvSpPr txBox="1"/>
          <p:nvPr>
            <p:ph idx="1" type="body"/>
          </p:nvPr>
        </p:nvSpPr>
        <p:spPr>
          <a:xfrm>
            <a:off x="54875" y="432000"/>
            <a:ext cx="9034200" cy="47115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54875" y="0"/>
            <a:ext cx="9034200" cy="432000"/>
          </a:xfrm>
          <a:prstGeom prst="rect">
            <a:avLst/>
          </a:prstGeom>
        </p:spPr>
        <p:txBody>
          <a:bodyPr anchorCtr="0" anchor="ctr" bIns="91425" lIns="91425" spcFirstLastPara="1" rIns="91425" wrap="square" tIns="91425">
            <a:norm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22" name="Google Shape;22;p5"/>
          <p:cNvSpPr txBox="1"/>
          <p:nvPr>
            <p:ph idx="1" type="body"/>
          </p:nvPr>
        </p:nvSpPr>
        <p:spPr>
          <a:xfrm>
            <a:off x="54875" y="432000"/>
            <a:ext cx="4513500" cy="4711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575625" y="432000"/>
            <a:ext cx="4513500" cy="4711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54875" y="0"/>
            <a:ext cx="9034200" cy="432000"/>
          </a:xfrm>
          <a:prstGeom prst="rect">
            <a:avLst/>
          </a:prstGeom>
        </p:spPr>
        <p:txBody>
          <a:bodyPr anchorCtr="0" anchor="ctr" bIns="91425" lIns="91425" spcFirstLastPara="1" rIns="91425" wrap="square" tIns="91425">
            <a:norm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4875" y="0"/>
            <a:ext cx="9034200" cy="432000"/>
          </a:xfrm>
          <a:prstGeom prst="rect">
            <a:avLst/>
          </a:prstGeom>
          <a:noFill/>
          <a:ln>
            <a:noFill/>
          </a:ln>
        </p:spPr>
        <p:txBody>
          <a:bodyPr anchorCtr="0" anchor="ctr" bIns="91425" lIns="91425" spcFirstLastPara="1" rIns="91425" wrap="square" tIns="91425">
            <a:normAutofit/>
          </a:bodyPr>
          <a:lstStyle>
            <a:lvl1pPr lvl="0">
              <a:spcBef>
                <a:spcPts val="0"/>
              </a:spcBef>
              <a:spcAft>
                <a:spcPts val="0"/>
              </a:spcAft>
              <a:buClr>
                <a:srgbClr val="FFFF00"/>
              </a:buClr>
              <a:buSzPts val="2500"/>
              <a:buNone/>
              <a:defRPr sz="2500">
                <a:solidFill>
                  <a:srgbClr val="FFFF00"/>
                </a:solidFill>
              </a:defRPr>
            </a:lvl1pPr>
            <a:lvl2pPr lvl="1">
              <a:spcBef>
                <a:spcPts val="0"/>
              </a:spcBef>
              <a:spcAft>
                <a:spcPts val="0"/>
              </a:spcAft>
              <a:buClr>
                <a:srgbClr val="FFFF00"/>
              </a:buClr>
              <a:buSzPts val="2500"/>
              <a:buNone/>
              <a:defRPr sz="2500">
                <a:solidFill>
                  <a:srgbClr val="FFFF00"/>
                </a:solidFill>
              </a:defRPr>
            </a:lvl2pPr>
            <a:lvl3pPr lvl="2">
              <a:spcBef>
                <a:spcPts val="0"/>
              </a:spcBef>
              <a:spcAft>
                <a:spcPts val="0"/>
              </a:spcAft>
              <a:buClr>
                <a:srgbClr val="FFFF00"/>
              </a:buClr>
              <a:buSzPts val="2500"/>
              <a:buNone/>
              <a:defRPr sz="2500">
                <a:solidFill>
                  <a:srgbClr val="FFFF00"/>
                </a:solidFill>
              </a:defRPr>
            </a:lvl3pPr>
            <a:lvl4pPr lvl="3">
              <a:spcBef>
                <a:spcPts val="0"/>
              </a:spcBef>
              <a:spcAft>
                <a:spcPts val="0"/>
              </a:spcAft>
              <a:buClr>
                <a:srgbClr val="FFFF00"/>
              </a:buClr>
              <a:buSzPts val="2500"/>
              <a:buNone/>
              <a:defRPr sz="2500">
                <a:solidFill>
                  <a:srgbClr val="FFFF00"/>
                </a:solidFill>
              </a:defRPr>
            </a:lvl4pPr>
            <a:lvl5pPr lvl="4">
              <a:spcBef>
                <a:spcPts val="0"/>
              </a:spcBef>
              <a:spcAft>
                <a:spcPts val="0"/>
              </a:spcAft>
              <a:buClr>
                <a:srgbClr val="FFFF00"/>
              </a:buClr>
              <a:buSzPts val="2500"/>
              <a:buNone/>
              <a:defRPr sz="2500">
                <a:solidFill>
                  <a:srgbClr val="FFFF00"/>
                </a:solidFill>
              </a:defRPr>
            </a:lvl5pPr>
            <a:lvl6pPr lvl="5">
              <a:spcBef>
                <a:spcPts val="0"/>
              </a:spcBef>
              <a:spcAft>
                <a:spcPts val="0"/>
              </a:spcAft>
              <a:buClr>
                <a:srgbClr val="FFFF00"/>
              </a:buClr>
              <a:buSzPts val="2500"/>
              <a:buNone/>
              <a:defRPr sz="2500">
                <a:solidFill>
                  <a:srgbClr val="FFFF00"/>
                </a:solidFill>
              </a:defRPr>
            </a:lvl6pPr>
            <a:lvl7pPr lvl="6">
              <a:spcBef>
                <a:spcPts val="0"/>
              </a:spcBef>
              <a:spcAft>
                <a:spcPts val="0"/>
              </a:spcAft>
              <a:buClr>
                <a:srgbClr val="FFFF00"/>
              </a:buClr>
              <a:buSzPts val="2500"/>
              <a:buNone/>
              <a:defRPr sz="2500">
                <a:solidFill>
                  <a:srgbClr val="FFFF00"/>
                </a:solidFill>
              </a:defRPr>
            </a:lvl7pPr>
            <a:lvl8pPr lvl="7">
              <a:spcBef>
                <a:spcPts val="0"/>
              </a:spcBef>
              <a:spcAft>
                <a:spcPts val="0"/>
              </a:spcAft>
              <a:buClr>
                <a:srgbClr val="FFFF00"/>
              </a:buClr>
              <a:buSzPts val="2500"/>
              <a:buNone/>
              <a:defRPr sz="2500">
                <a:solidFill>
                  <a:srgbClr val="FFFF00"/>
                </a:solidFill>
              </a:defRPr>
            </a:lvl8pPr>
            <a:lvl9pPr lvl="8">
              <a:spcBef>
                <a:spcPts val="0"/>
              </a:spcBef>
              <a:spcAft>
                <a:spcPts val="0"/>
              </a:spcAft>
              <a:buClr>
                <a:srgbClr val="FFFF00"/>
              </a:buClr>
              <a:buSzPts val="2500"/>
              <a:buNone/>
              <a:defRPr sz="2500">
                <a:solidFill>
                  <a:srgbClr val="FFFF00"/>
                </a:solidFill>
              </a:defRPr>
            </a:lvl9pPr>
          </a:lstStyle>
          <a:p/>
        </p:txBody>
      </p:sp>
      <p:sp>
        <p:nvSpPr>
          <p:cNvPr id="7" name="Google Shape;7;p1"/>
          <p:cNvSpPr txBox="1"/>
          <p:nvPr>
            <p:ph idx="1" type="body"/>
          </p:nvPr>
        </p:nvSpPr>
        <p:spPr>
          <a:xfrm>
            <a:off x="54875" y="432000"/>
            <a:ext cx="9034200" cy="47115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ocs.python.org/3/library/re.html" TargetMode="External"/><Relationship Id="rId4" Type="http://schemas.openxmlformats.org/officeDocument/2006/relationships/hyperlink" Target="https://www.w3resource.com/python/python-regular-expression.php" TargetMode="External"/><Relationship Id="rId5" Type="http://schemas.openxmlformats.org/officeDocument/2006/relationships/hyperlink" Target="https://www.w3schools.com/python/python_regex.asp" TargetMode="External"/><Relationship Id="rId6" Type="http://schemas.openxmlformats.org/officeDocument/2006/relationships/hyperlink" Target="https://regex101.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tr.wikipedia.org/wiki/D%C3%BCzenli_ifa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regex101.com/" TargetMode="External"/><Relationship Id="rId4" Type="http://schemas.openxmlformats.org/officeDocument/2006/relationships/hyperlink" Target="https://regexr.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youtu.be/lK9gx4q_vfI?list=PLeo1K3hjS3uuvuAXhYjV2lMEShq2UYSwX" TargetMode="External"/><Relationship Id="rId4" Type="http://schemas.openxmlformats.org/officeDocument/2006/relationships/image" Target="../media/image11.png"/><Relationship Id="rId11" Type="http://schemas.openxmlformats.org/officeDocument/2006/relationships/image" Target="../media/image2.png"/><Relationship Id="rId10" Type="http://schemas.openxmlformats.org/officeDocument/2006/relationships/image" Target="../media/image4.png"/><Relationship Id="rId12" Type="http://schemas.openxmlformats.org/officeDocument/2006/relationships/image" Target="../media/image10.png"/><Relationship Id="rId9"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3.png"/><Relationship Id="rId7" Type="http://schemas.openxmlformats.org/officeDocument/2006/relationships/image" Target="../media/image12.png"/><Relationship Id="rId8"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R</a:t>
            </a:r>
            <a:r>
              <a:rPr lang="tr"/>
              <a:t>egular Expressions</a:t>
            </a:r>
            <a:endParaRPr/>
          </a:p>
          <a:p>
            <a:pPr indent="0" lvl="0" marL="0" rtl="0" algn="ctr">
              <a:spcBef>
                <a:spcPts val="0"/>
              </a:spcBef>
              <a:spcAft>
                <a:spcPts val="0"/>
              </a:spcAft>
              <a:buNone/>
            </a:pPr>
            <a:r>
              <a:rPr lang="tr"/>
              <a:t>Düzenli/kurallı ifadeler</a:t>
            </a:r>
            <a:endParaRPr/>
          </a:p>
        </p:txBody>
      </p:sp>
      <p:sp>
        <p:nvSpPr>
          <p:cNvPr id="55" name="Google Shape;55;p13"/>
          <p:cNvSpPr txBox="1"/>
          <p:nvPr>
            <p:ph idx="1" type="subTitle"/>
          </p:nvPr>
        </p:nvSpPr>
        <p:spPr>
          <a:xfrm>
            <a:off x="332000" y="4453200"/>
            <a:ext cx="8520600" cy="601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tr" sz="2200">
                <a:solidFill>
                  <a:srgbClr val="FF0000"/>
                </a:solidFill>
                <a:latin typeface="Calibri"/>
                <a:ea typeface="Calibri"/>
                <a:cs typeface="Calibri"/>
                <a:sym typeface="Calibri"/>
              </a:rPr>
              <a:t>erdincdonmez.com</a:t>
            </a:r>
            <a:endParaRPr i="1" sz="2200">
              <a:solidFill>
                <a:srgbClr val="FF0000"/>
              </a:solidFill>
              <a:latin typeface="Calibri"/>
              <a:ea typeface="Calibri"/>
              <a:cs typeface="Calibri"/>
              <a:sym typeface="Calibri"/>
            </a:endParaRPr>
          </a:p>
        </p:txBody>
      </p:sp>
      <p:sp>
        <p:nvSpPr>
          <p:cNvPr id="56" name="Google Shape;56;p13"/>
          <p:cNvSpPr txBox="1"/>
          <p:nvPr/>
        </p:nvSpPr>
        <p:spPr>
          <a:xfrm>
            <a:off x="94750" y="2937225"/>
            <a:ext cx="91440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u="sng">
                <a:solidFill>
                  <a:schemeClr val="hlink"/>
                </a:solidFill>
                <a:hlinkClick r:id="rId3"/>
              </a:rPr>
              <a:t>https://docs.python.org/3/library/re.html</a:t>
            </a:r>
            <a:endParaRPr/>
          </a:p>
          <a:p>
            <a:pPr indent="0" lvl="0" marL="0" rtl="0" algn="ctr">
              <a:spcBef>
                <a:spcPts val="0"/>
              </a:spcBef>
              <a:spcAft>
                <a:spcPts val="0"/>
              </a:spcAft>
              <a:buNone/>
            </a:pPr>
            <a:r>
              <a:rPr lang="tr" u="sng">
                <a:solidFill>
                  <a:schemeClr val="hlink"/>
                </a:solidFill>
                <a:hlinkClick r:id="rId4"/>
              </a:rPr>
              <a:t>w3resource.com/python-regular-expression</a:t>
            </a:r>
            <a:endParaRPr/>
          </a:p>
          <a:p>
            <a:pPr indent="0" lvl="0" marL="0" rtl="0" algn="ctr">
              <a:spcBef>
                <a:spcPts val="0"/>
              </a:spcBef>
              <a:spcAft>
                <a:spcPts val="0"/>
              </a:spcAft>
              <a:buNone/>
            </a:pPr>
            <a:r>
              <a:rPr lang="tr" u="sng">
                <a:solidFill>
                  <a:schemeClr val="hlink"/>
                </a:solidFill>
                <a:hlinkClick r:id="rId5"/>
              </a:rPr>
              <a:t>w3schools.com/python_regex</a:t>
            </a:r>
            <a:endParaRPr/>
          </a:p>
          <a:p>
            <a:pPr indent="0" lvl="0" marL="0" rtl="0" algn="ctr">
              <a:spcBef>
                <a:spcPts val="0"/>
              </a:spcBef>
              <a:spcAft>
                <a:spcPts val="0"/>
              </a:spcAft>
              <a:buNone/>
            </a:pPr>
            <a:r>
              <a:rPr lang="tr" u="sng">
                <a:solidFill>
                  <a:schemeClr val="hlink"/>
                </a:solidFill>
                <a:hlinkClick r:id="rId6"/>
              </a:rPr>
              <a:t>https://regex101.com/</a:t>
            </a:r>
            <a:r>
              <a:rPr lang="t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54875" y="0"/>
            <a:ext cx="9034200" cy="432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tr"/>
              <a:t>Örnekler</a:t>
            </a:r>
            <a:endParaRPr/>
          </a:p>
        </p:txBody>
      </p:sp>
      <p:sp>
        <p:nvSpPr>
          <p:cNvPr id="129" name="Google Shape;129;p22"/>
          <p:cNvSpPr txBox="1"/>
          <p:nvPr>
            <p:ph idx="1" type="body"/>
          </p:nvPr>
        </p:nvSpPr>
        <p:spPr>
          <a:xfrm>
            <a:off x="54875" y="432000"/>
            <a:ext cx="4513500" cy="471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Match nesnesi, arama ve sonuç hakkında bilgi almak için kullanılan özelliklere ve yöntemlere sahiptir:</a:t>
            </a:r>
            <a:endParaRPr/>
          </a:p>
          <a:p>
            <a:pPr indent="0" lvl="0" marL="0" rtl="0" algn="l">
              <a:spcBef>
                <a:spcPts val="1200"/>
              </a:spcBef>
              <a:spcAft>
                <a:spcPts val="0"/>
              </a:spcAft>
              <a:buNone/>
            </a:pPr>
            <a:r>
              <a:rPr lang="tr"/>
              <a:t>.span() eşleşmenin başlangıç ​​ve bitiş konumlarını içeren bir tanımlama grubu döndürür.</a:t>
            </a:r>
            <a:endParaRPr/>
          </a:p>
          <a:p>
            <a:pPr indent="0" lvl="0" marL="0" rtl="0" algn="l">
              <a:spcBef>
                <a:spcPts val="1200"/>
              </a:spcBef>
              <a:spcAft>
                <a:spcPts val="0"/>
              </a:spcAft>
              <a:buNone/>
            </a:pPr>
            <a:r>
              <a:rPr lang="tr"/>
              <a:t>.string işleve iletilen dizeyi döndürür,</a:t>
            </a:r>
            <a:endParaRPr/>
          </a:p>
          <a:p>
            <a:pPr indent="0" lvl="0" marL="0" rtl="0" algn="l">
              <a:spcBef>
                <a:spcPts val="1200"/>
              </a:spcBef>
              <a:spcAft>
                <a:spcPts val="0"/>
              </a:spcAft>
              <a:buNone/>
            </a:pPr>
            <a:r>
              <a:rPr lang="tr"/>
              <a:t>.group() dizenin eşleşme olan kısmını döndürür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i="1" sz="1100">
              <a:solidFill>
                <a:srgbClr val="ACB6BF"/>
              </a:solidFill>
              <a:highlight>
                <a:srgbClr val="0D1017"/>
              </a:highlight>
              <a:latin typeface="Consolas"/>
              <a:ea typeface="Consolas"/>
              <a:cs typeface="Consolas"/>
              <a:sym typeface="Consolas"/>
            </a:endParaRPr>
          </a:p>
        </p:txBody>
      </p:sp>
      <p:sp>
        <p:nvSpPr>
          <p:cNvPr id="130" name="Google Shape;130;p22"/>
          <p:cNvSpPr txBox="1"/>
          <p:nvPr>
            <p:ph idx="2" type="body"/>
          </p:nvPr>
        </p:nvSpPr>
        <p:spPr>
          <a:xfrm>
            <a:off x="4575625" y="432000"/>
            <a:ext cx="4513500" cy="47115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i="1" lang="tr" sz="1050">
                <a:solidFill>
                  <a:srgbClr val="ACB6BF"/>
                </a:solidFill>
                <a:highlight>
                  <a:srgbClr val="0D1017"/>
                </a:highlight>
                <a:latin typeface="Consolas"/>
                <a:ea typeface="Consolas"/>
                <a:cs typeface="Consolas"/>
                <a:sym typeface="Consolas"/>
              </a:rPr>
              <a:t># search işlemi</a:t>
            </a:r>
            <a:endParaRPr i="1" sz="1050">
              <a:solidFill>
                <a:srgbClr val="ACB6BF"/>
              </a:solidFill>
              <a:highlight>
                <a:srgbClr val="0D1017"/>
              </a:highlight>
              <a:latin typeface="Consolas"/>
              <a:ea typeface="Consolas"/>
              <a:cs typeface="Consolas"/>
              <a:sym typeface="Consolas"/>
            </a:endParaRPr>
          </a:p>
          <a:p>
            <a:pPr indent="0" lvl="0" marL="0" rtl="0" algn="l">
              <a:lnSpc>
                <a:spcPct val="135714"/>
              </a:lnSpc>
              <a:spcBef>
                <a:spcPts val="0"/>
              </a:spcBef>
              <a:spcAft>
                <a:spcPts val="0"/>
              </a:spcAft>
              <a:buNone/>
            </a:pPr>
            <a:r>
              <a:rPr lang="tr" sz="1050">
                <a:solidFill>
                  <a:srgbClr val="FF8F40"/>
                </a:solidFill>
                <a:highlight>
                  <a:srgbClr val="0D1017"/>
                </a:highlight>
                <a:latin typeface="Consolas"/>
                <a:ea typeface="Consolas"/>
                <a:cs typeface="Consolas"/>
                <a:sym typeface="Consolas"/>
              </a:rPr>
              <a:t>import</a:t>
            </a:r>
            <a:r>
              <a:rPr lang="tr" sz="1050">
                <a:solidFill>
                  <a:srgbClr val="BFBDB6"/>
                </a:solidFill>
                <a:highlight>
                  <a:srgbClr val="0D1017"/>
                </a:highlight>
                <a:latin typeface="Consolas"/>
                <a:ea typeface="Consolas"/>
                <a:cs typeface="Consolas"/>
                <a:sym typeface="Consolas"/>
              </a:rPr>
              <a:t> </a:t>
            </a:r>
            <a:r>
              <a:rPr lang="tr" sz="1050">
                <a:solidFill>
                  <a:srgbClr val="59C2FF"/>
                </a:solidFill>
                <a:highlight>
                  <a:srgbClr val="0D1017"/>
                </a:highlight>
                <a:latin typeface="Consolas"/>
                <a:ea typeface="Consolas"/>
                <a:cs typeface="Consolas"/>
                <a:sym typeface="Consolas"/>
              </a:rPr>
              <a:t>re</a:t>
            </a:r>
            <a:endParaRPr sz="1050">
              <a:solidFill>
                <a:srgbClr val="59C2FF"/>
              </a:solidFill>
              <a:highlight>
                <a:srgbClr val="0D1017"/>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BFBDB6"/>
              </a:solidFill>
              <a:highlight>
                <a:srgbClr val="0D1017"/>
              </a:highlight>
              <a:latin typeface="Consolas"/>
              <a:ea typeface="Consolas"/>
              <a:cs typeface="Consolas"/>
              <a:sym typeface="Consolas"/>
            </a:endParaRPr>
          </a:p>
          <a:p>
            <a:pPr indent="0" lvl="0" marL="0" rtl="0" algn="l">
              <a:lnSpc>
                <a:spcPct val="135714"/>
              </a:lnSpc>
              <a:spcBef>
                <a:spcPts val="0"/>
              </a:spcBef>
              <a:spcAft>
                <a:spcPts val="0"/>
              </a:spcAft>
              <a:buNone/>
            </a:pPr>
            <a:r>
              <a:rPr lang="tr" sz="1050">
                <a:solidFill>
                  <a:srgbClr val="BFBDB6"/>
                </a:solidFill>
                <a:highlight>
                  <a:srgbClr val="0D1017"/>
                </a:highlight>
                <a:latin typeface="Consolas"/>
                <a:ea typeface="Consolas"/>
                <a:cs typeface="Consolas"/>
                <a:sym typeface="Consolas"/>
              </a:rPr>
              <a:t>txt </a:t>
            </a:r>
            <a:r>
              <a:rPr lang="tr" sz="1050">
                <a:solidFill>
                  <a:srgbClr val="F29668"/>
                </a:solidFill>
                <a:highlight>
                  <a:srgbClr val="0D1017"/>
                </a:highlight>
                <a:latin typeface="Consolas"/>
                <a:ea typeface="Consolas"/>
                <a:cs typeface="Consolas"/>
                <a:sym typeface="Consolas"/>
              </a:rPr>
              <a:t>=</a:t>
            </a:r>
            <a:r>
              <a:rPr lang="tr" sz="1050">
                <a:solidFill>
                  <a:srgbClr val="BFBDB6"/>
                </a:solidFill>
                <a:highlight>
                  <a:srgbClr val="0D1017"/>
                </a:highlight>
                <a:latin typeface="Consolas"/>
                <a:ea typeface="Consolas"/>
                <a:cs typeface="Consolas"/>
                <a:sym typeface="Consolas"/>
              </a:rPr>
              <a:t> </a:t>
            </a:r>
            <a:r>
              <a:rPr lang="tr" sz="1050">
                <a:solidFill>
                  <a:srgbClr val="AAD94C"/>
                </a:solidFill>
                <a:highlight>
                  <a:srgbClr val="0D1017"/>
                </a:highlight>
                <a:latin typeface="Consolas"/>
                <a:ea typeface="Consolas"/>
                <a:cs typeface="Consolas"/>
                <a:sym typeface="Consolas"/>
              </a:rPr>
              <a:t>"Ahmet al renkli bir şal aldı."</a:t>
            </a:r>
            <a:endParaRPr sz="1050">
              <a:solidFill>
                <a:srgbClr val="AAD94C"/>
              </a:solidFill>
              <a:highlight>
                <a:srgbClr val="0D1017"/>
              </a:highlight>
              <a:latin typeface="Consolas"/>
              <a:ea typeface="Consolas"/>
              <a:cs typeface="Consolas"/>
              <a:sym typeface="Consolas"/>
            </a:endParaRPr>
          </a:p>
          <a:p>
            <a:pPr indent="0" lvl="0" marL="0" rtl="0" algn="l">
              <a:lnSpc>
                <a:spcPct val="135714"/>
              </a:lnSpc>
              <a:spcBef>
                <a:spcPts val="0"/>
              </a:spcBef>
              <a:spcAft>
                <a:spcPts val="0"/>
              </a:spcAft>
              <a:buNone/>
            </a:pPr>
            <a:r>
              <a:rPr lang="tr" sz="1050">
                <a:solidFill>
                  <a:srgbClr val="BFBDB6"/>
                </a:solidFill>
                <a:highlight>
                  <a:srgbClr val="0D1017"/>
                </a:highlight>
                <a:latin typeface="Consolas"/>
                <a:ea typeface="Consolas"/>
                <a:cs typeface="Consolas"/>
                <a:sym typeface="Consolas"/>
              </a:rPr>
              <a:t>x </a:t>
            </a:r>
            <a:r>
              <a:rPr lang="tr" sz="1050">
                <a:solidFill>
                  <a:srgbClr val="F29668"/>
                </a:solidFill>
                <a:highlight>
                  <a:srgbClr val="0D1017"/>
                </a:highlight>
                <a:latin typeface="Consolas"/>
                <a:ea typeface="Consolas"/>
                <a:cs typeface="Consolas"/>
                <a:sym typeface="Consolas"/>
              </a:rPr>
              <a:t>=</a:t>
            </a:r>
            <a:r>
              <a:rPr lang="tr" sz="1050">
                <a:solidFill>
                  <a:srgbClr val="BFBDB6"/>
                </a:solidFill>
                <a:highlight>
                  <a:srgbClr val="0D1017"/>
                </a:highlight>
                <a:latin typeface="Consolas"/>
                <a:ea typeface="Consolas"/>
                <a:cs typeface="Consolas"/>
                <a:sym typeface="Consolas"/>
              </a:rPr>
              <a:t> </a:t>
            </a:r>
            <a:r>
              <a:rPr lang="tr" sz="1050">
                <a:solidFill>
                  <a:srgbClr val="59C2FF"/>
                </a:solidFill>
                <a:highlight>
                  <a:srgbClr val="0D1017"/>
                </a:highlight>
                <a:latin typeface="Consolas"/>
                <a:ea typeface="Consolas"/>
                <a:cs typeface="Consolas"/>
                <a:sym typeface="Consolas"/>
              </a:rPr>
              <a:t>re</a:t>
            </a:r>
            <a:r>
              <a:rPr lang="tr" sz="1050">
                <a:solidFill>
                  <a:srgbClr val="BFBDB6"/>
                </a:solidFill>
                <a:highlight>
                  <a:srgbClr val="0D1017"/>
                </a:highlight>
                <a:latin typeface="Consolas"/>
                <a:ea typeface="Consolas"/>
                <a:cs typeface="Consolas"/>
                <a:sym typeface="Consolas"/>
              </a:rPr>
              <a:t>.</a:t>
            </a:r>
            <a:r>
              <a:rPr lang="tr" sz="1050">
                <a:solidFill>
                  <a:srgbClr val="FFB454"/>
                </a:solidFill>
                <a:highlight>
                  <a:srgbClr val="0D1017"/>
                </a:highlight>
                <a:latin typeface="Consolas"/>
                <a:ea typeface="Consolas"/>
                <a:cs typeface="Consolas"/>
                <a:sym typeface="Consolas"/>
              </a:rPr>
              <a:t>search</a:t>
            </a:r>
            <a:r>
              <a:rPr lang="tr" sz="1050">
                <a:solidFill>
                  <a:srgbClr val="BFBDB6"/>
                </a:solidFill>
                <a:highlight>
                  <a:srgbClr val="0D1017"/>
                </a:highlight>
                <a:latin typeface="Consolas"/>
                <a:ea typeface="Consolas"/>
                <a:cs typeface="Consolas"/>
                <a:sym typeface="Consolas"/>
              </a:rPr>
              <a:t>(</a:t>
            </a:r>
            <a:r>
              <a:rPr lang="tr" sz="1050">
                <a:solidFill>
                  <a:srgbClr val="AAD94C"/>
                </a:solidFill>
                <a:highlight>
                  <a:srgbClr val="0D1017"/>
                </a:highlight>
                <a:latin typeface="Consolas"/>
                <a:ea typeface="Consolas"/>
                <a:cs typeface="Consolas"/>
                <a:sym typeface="Consolas"/>
              </a:rPr>
              <a:t>"al"</a:t>
            </a:r>
            <a:r>
              <a:rPr lang="tr" sz="1050">
                <a:solidFill>
                  <a:srgbClr val="BFBDB6"/>
                </a:solidFill>
                <a:highlight>
                  <a:srgbClr val="0D1017"/>
                </a:highlight>
                <a:latin typeface="Consolas"/>
                <a:ea typeface="Consolas"/>
                <a:cs typeface="Consolas"/>
                <a:sym typeface="Consolas"/>
              </a:rPr>
              <a:t>, txt)</a:t>
            </a:r>
            <a:endParaRPr sz="1050">
              <a:solidFill>
                <a:srgbClr val="BFBDB6"/>
              </a:solidFill>
              <a:highlight>
                <a:srgbClr val="0D1017"/>
              </a:highlight>
              <a:latin typeface="Consolas"/>
              <a:ea typeface="Consolas"/>
              <a:cs typeface="Consolas"/>
              <a:sym typeface="Consolas"/>
            </a:endParaRPr>
          </a:p>
          <a:p>
            <a:pPr indent="0" lvl="0" marL="0" rtl="0" algn="l">
              <a:lnSpc>
                <a:spcPct val="135714"/>
              </a:lnSpc>
              <a:spcBef>
                <a:spcPts val="0"/>
              </a:spcBef>
              <a:spcAft>
                <a:spcPts val="0"/>
              </a:spcAft>
              <a:buNone/>
            </a:pPr>
            <a:r>
              <a:rPr lang="tr" sz="1050">
                <a:solidFill>
                  <a:srgbClr val="FFB454"/>
                </a:solidFill>
                <a:highlight>
                  <a:srgbClr val="0D1017"/>
                </a:highlight>
                <a:latin typeface="Consolas"/>
                <a:ea typeface="Consolas"/>
                <a:cs typeface="Consolas"/>
                <a:sym typeface="Consolas"/>
              </a:rPr>
              <a:t>print</a:t>
            </a:r>
            <a:r>
              <a:rPr lang="tr" sz="1050">
                <a:solidFill>
                  <a:srgbClr val="BFBDB6"/>
                </a:solidFill>
                <a:highlight>
                  <a:srgbClr val="0D1017"/>
                </a:highlight>
                <a:latin typeface="Consolas"/>
                <a:ea typeface="Consolas"/>
                <a:cs typeface="Consolas"/>
                <a:sym typeface="Consolas"/>
              </a:rPr>
              <a:t>(x) </a:t>
            </a:r>
            <a:r>
              <a:rPr i="1" lang="tr" sz="1050">
                <a:solidFill>
                  <a:srgbClr val="ACB6BF"/>
                </a:solidFill>
                <a:highlight>
                  <a:srgbClr val="0D1017"/>
                </a:highlight>
                <a:latin typeface="Consolas"/>
                <a:ea typeface="Consolas"/>
                <a:cs typeface="Consolas"/>
                <a:sym typeface="Consolas"/>
              </a:rPr>
              <a:t># al ifadesi için dönüş nesnesi</a:t>
            </a:r>
            <a:endParaRPr i="1" sz="1050">
              <a:solidFill>
                <a:srgbClr val="ACB6BF"/>
              </a:solidFill>
              <a:highlight>
                <a:srgbClr val="0D1017"/>
              </a:highlight>
              <a:latin typeface="Consolas"/>
              <a:ea typeface="Consolas"/>
              <a:cs typeface="Consolas"/>
              <a:sym typeface="Consolas"/>
            </a:endParaRPr>
          </a:p>
          <a:p>
            <a:pPr indent="0" lvl="0" marL="0" rtl="0" algn="l">
              <a:lnSpc>
                <a:spcPct val="135714"/>
              </a:lnSpc>
              <a:spcBef>
                <a:spcPts val="0"/>
              </a:spcBef>
              <a:spcAft>
                <a:spcPts val="0"/>
              </a:spcAft>
              <a:buNone/>
            </a:pPr>
            <a:r>
              <a:rPr lang="tr" sz="1050">
                <a:solidFill>
                  <a:srgbClr val="FFB454"/>
                </a:solidFill>
                <a:highlight>
                  <a:srgbClr val="0D1017"/>
                </a:highlight>
                <a:latin typeface="Consolas"/>
                <a:ea typeface="Consolas"/>
                <a:cs typeface="Consolas"/>
                <a:sym typeface="Consolas"/>
              </a:rPr>
              <a:t>print</a:t>
            </a:r>
            <a:r>
              <a:rPr lang="tr" sz="1050">
                <a:solidFill>
                  <a:srgbClr val="BFBDB6"/>
                </a:solidFill>
                <a:highlight>
                  <a:srgbClr val="0D1017"/>
                </a:highlight>
                <a:latin typeface="Consolas"/>
                <a:ea typeface="Consolas"/>
                <a:cs typeface="Consolas"/>
                <a:sym typeface="Consolas"/>
              </a:rPr>
              <a:t>(x.</a:t>
            </a:r>
            <a:r>
              <a:rPr lang="tr" sz="1050">
                <a:solidFill>
                  <a:srgbClr val="FFB454"/>
                </a:solidFill>
                <a:highlight>
                  <a:srgbClr val="0D1017"/>
                </a:highlight>
                <a:latin typeface="Consolas"/>
                <a:ea typeface="Consolas"/>
                <a:cs typeface="Consolas"/>
                <a:sym typeface="Consolas"/>
              </a:rPr>
              <a:t>span</a:t>
            </a:r>
            <a:r>
              <a:rPr lang="tr" sz="1050">
                <a:solidFill>
                  <a:srgbClr val="BFBDB6"/>
                </a:solidFill>
                <a:highlight>
                  <a:srgbClr val="0D1017"/>
                </a:highlight>
                <a:latin typeface="Consolas"/>
                <a:ea typeface="Consolas"/>
                <a:cs typeface="Consolas"/>
                <a:sym typeface="Consolas"/>
              </a:rPr>
              <a:t>()) </a:t>
            </a:r>
            <a:r>
              <a:rPr i="1" lang="tr" sz="1050">
                <a:solidFill>
                  <a:srgbClr val="ACB6BF"/>
                </a:solidFill>
                <a:highlight>
                  <a:srgbClr val="0D1017"/>
                </a:highlight>
                <a:latin typeface="Consolas"/>
                <a:ea typeface="Consolas"/>
                <a:cs typeface="Consolas"/>
                <a:sym typeface="Consolas"/>
              </a:rPr>
              <a:t># al ifadesinin yeri</a:t>
            </a:r>
            <a:endParaRPr i="1" sz="1050">
              <a:solidFill>
                <a:srgbClr val="ACB6BF"/>
              </a:solidFill>
              <a:highlight>
                <a:srgbClr val="0D1017"/>
              </a:highlight>
              <a:latin typeface="Consolas"/>
              <a:ea typeface="Consolas"/>
              <a:cs typeface="Consolas"/>
              <a:sym typeface="Consolas"/>
            </a:endParaRPr>
          </a:p>
          <a:p>
            <a:pPr indent="0" lvl="0" marL="0" rtl="0" algn="l">
              <a:lnSpc>
                <a:spcPct val="135714"/>
              </a:lnSpc>
              <a:spcBef>
                <a:spcPts val="0"/>
              </a:spcBef>
              <a:spcAft>
                <a:spcPts val="0"/>
              </a:spcAft>
              <a:buNone/>
            </a:pPr>
            <a:r>
              <a:rPr lang="tr" sz="1050">
                <a:solidFill>
                  <a:srgbClr val="FFB454"/>
                </a:solidFill>
                <a:highlight>
                  <a:srgbClr val="0D1017"/>
                </a:highlight>
                <a:latin typeface="Consolas"/>
                <a:ea typeface="Consolas"/>
                <a:cs typeface="Consolas"/>
                <a:sym typeface="Consolas"/>
              </a:rPr>
              <a:t>print</a:t>
            </a:r>
            <a:r>
              <a:rPr lang="tr" sz="1050">
                <a:solidFill>
                  <a:srgbClr val="BFBDB6"/>
                </a:solidFill>
                <a:highlight>
                  <a:srgbClr val="0D1017"/>
                </a:highlight>
                <a:latin typeface="Consolas"/>
                <a:ea typeface="Consolas"/>
                <a:cs typeface="Consolas"/>
                <a:sym typeface="Consolas"/>
              </a:rPr>
              <a:t>(x.</a:t>
            </a:r>
            <a:r>
              <a:rPr lang="tr" sz="1050">
                <a:solidFill>
                  <a:srgbClr val="FFB454"/>
                </a:solidFill>
                <a:highlight>
                  <a:srgbClr val="0D1017"/>
                </a:highlight>
                <a:latin typeface="Consolas"/>
                <a:ea typeface="Consolas"/>
                <a:cs typeface="Consolas"/>
                <a:sym typeface="Consolas"/>
              </a:rPr>
              <a:t>span</a:t>
            </a:r>
            <a:r>
              <a:rPr lang="tr" sz="1050">
                <a:solidFill>
                  <a:srgbClr val="BFBDB6"/>
                </a:solidFill>
                <a:highlight>
                  <a:srgbClr val="0D1017"/>
                </a:highlight>
                <a:latin typeface="Consolas"/>
                <a:ea typeface="Consolas"/>
                <a:cs typeface="Consolas"/>
                <a:sym typeface="Consolas"/>
              </a:rPr>
              <a:t>()[</a:t>
            </a:r>
            <a:r>
              <a:rPr lang="tr" sz="1050">
                <a:solidFill>
                  <a:srgbClr val="D2A6FF"/>
                </a:solidFill>
                <a:highlight>
                  <a:srgbClr val="0D1017"/>
                </a:highlight>
                <a:latin typeface="Consolas"/>
                <a:ea typeface="Consolas"/>
                <a:cs typeface="Consolas"/>
                <a:sym typeface="Consolas"/>
              </a:rPr>
              <a:t>0</a:t>
            </a:r>
            <a:r>
              <a:rPr lang="tr" sz="1050">
                <a:solidFill>
                  <a:srgbClr val="BFBDB6"/>
                </a:solidFill>
                <a:highlight>
                  <a:srgbClr val="0D1017"/>
                </a:highlight>
                <a:latin typeface="Consolas"/>
                <a:ea typeface="Consolas"/>
                <a:cs typeface="Consolas"/>
                <a:sym typeface="Consolas"/>
              </a:rPr>
              <a:t>]) </a:t>
            </a:r>
            <a:r>
              <a:rPr i="1" lang="tr" sz="1050">
                <a:solidFill>
                  <a:srgbClr val="ACB6BF"/>
                </a:solidFill>
                <a:highlight>
                  <a:srgbClr val="0D1017"/>
                </a:highlight>
                <a:latin typeface="Consolas"/>
                <a:ea typeface="Consolas"/>
                <a:cs typeface="Consolas"/>
                <a:sym typeface="Consolas"/>
              </a:rPr>
              <a:t># al ifadesinin başı</a:t>
            </a:r>
            <a:endParaRPr i="1" sz="1050">
              <a:solidFill>
                <a:srgbClr val="ACB6BF"/>
              </a:solidFill>
              <a:highlight>
                <a:srgbClr val="0D1017"/>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BFBDB6"/>
              </a:solidFill>
              <a:highlight>
                <a:srgbClr val="0D1017"/>
              </a:highlight>
              <a:latin typeface="Consolas"/>
              <a:ea typeface="Consolas"/>
              <a:cs typeface="Consolas"/>
              <a:sym typeface="Consolas"/>
            </a:endParaRPr>
          </a:p>
          <a:p>
            <a:pPr indent="0" lvl="0" marL="0" rtl="0" algn="l">
              <a:lnSpc>
                <a:spcPct val="135714"/>
              </a:lnSpc>
              <a:spcBef>
                <a:spcPts val="0"/>
              </a:spcBef>
              <a:spcAft>
                <a:spcPts val="0"/>
              </a:spcAft>
              <a:buNone/>
            </a:pPr>
            <a:r>
              <a:rPr lang="tr" sz="1050">
                <a:solidFill>
                  <a:srgbClr val="BFBDB6"/>
                </a:solidFill>
                <a:highlight>
                  <a:srgbClr val="0D1017"/>
                </a:highlight>
                <a:latin typeface="Consolas"/>
                <a:ea typeface="Consolas"/>
                <a:cs typeface="Consolas"/>
                <a:sym typeface="Consolas"/>
              </a:rPr>
              <a:t>a </a:t>
            </a:r>
            <a:r>
              <a:rPr lang="tr" sz="1050">
                <a:solidFill>
                  <a:srgbClr val="F29668"/>
                </a:solidFill>
                <a:highlight>
                  <a:srgbClr val="0D1017"/>
                </a:highlight>
                <a:latin typeface="Consolas"/>
                <a:ea typeface="Consolas"/>
                <a:cs typeface="Consolas"/>
                <a:sym typeface="Consolas"/>
              </a:rPr>
              <a:t>=</a:t>
            </a:r>
            <a:r>
              <a:rPr lang="tr" sz="1050">
                <a:solidFill>
                  <a:srgbClr val="BFBDB6"/>
                </a:solidFill>
                <a:highlight>
                  <a:srgbClr val="0D1017"/>
                </a:highlight>
                <a:latin typeface="Consolas"/>
                <a:ea typeface="Consolas"/>
                <a:cs typeface="Consolas"/>
                <a:sym typeface="Consolas"/>
              </a:rPr>
              <a:t> </a:t>
            </a:r>
            <a:r>
              <a:rPr lang="tr" sz="1050">
                <a:solidFill>
                  <a:srgbClr val="59C2FF"/>
                </a:solidFill>
                <a:highlight>
                  <a:srgbClr val="0D1017"/>
                </a:highlight>
                <a:latin typeface="Consolas"/>
                <a:ea typeface="Consolas"/>
                <a:cs typeface="Consolas"/>
                <a:sym typeface="Consolas"/>
              </a:rPr>
              <a:t>re</a:t>
            </a:r>
            <a:r>
              <a:rPr lang="tr" sz="1050">
                <a:solidFill>
                  <a:srgbClr val="BFBDB6"/>
                </a:solidFill>
                <a:highlight>
                  <a:srgbClr val="0D1017"/>
                </a:highlight>
                <a:latin typeface="Consolas"/>
                <a:ea typeface="Consolas"/>
                <a:cs typeface="Consolas"/>
                <a:sym typeface="Consolas"/>
              </a:rPr>
              <a:t>.</a:t>
            </a:r>
            <a:r>
              <a:rPr lang="tr" sz="1050">
                <a:solidFill>
                  <a:srgbClr val="FFB454"/>
                </a:solidFill>
                <a:highlight>
                  <a:srgbClr val="0D1017"/>
                </a:highlight>
                <a:latin typeface="Consolas"/>
                <a:ea typeface="Consolas"/>
                <a:cs typeface="Consolas"/>
                <a:sym typeface="Consolas"/>
              </a:rPr>
              <a:t>search</a:t>
            </a:r>
            <a:r>
              <a:rPr lang="tr" sz="1050">
                <a:solidFill>
                  <a:srgbClr val="BFBDB6"/>
                </a:solidFill>
                <a:highlight>
                  <a:srgbClr val="0D1017"/>
                </a:highlight>
                <a:latin typeface="Consolas"/>
                <a:ea typeface="Consolas"/>
                <a:cs typeface="Consolas"/>
                <a:sym typeface="Consolas"/>
              </a:rPr>
              <a:t>(</a:t>
            </a:r>
            <a:r>
              <a:rPr lang="tr" sz="1050">
                <a:solidFill>
                  <a:srgbClr val="FF8F40"/>
                </a:solidFill>
                <a:highlight>
                  <a:srgbClr val="0D1017"/>
                </a:highlight>
                <a:latin typeface="Consolas"/>
                <a:ea typeface="Consolas"/>
                <a:cs typeface="Consolas"/>
                <a:sym typeface="Consolas"/>
              </a:rPr>
              <a:t>r</a:t>
            </a:r>
            <a:r>
              <a:rPr lang="tr" sz="1050">
                <a:solidFill>
                  <a:srgbClr val="95E6CB"/>
                </a:solidFill>
                <a:highlight>
                  <a:srgbClr val="0D1017"/>
                </a:highlight>
                <a:latin typeface="Consolas"/>
                <a:ea typeface="Consolas"/>
                <a:cs typeface="Consolas"/>
                <a:sym typeface="Consolas"/>
              </a:rPr>
              <a:t>"\bş\w</a:t>
            </a:r>
            <a:r>
              <a:rPr lang="tr" sz="1050">
                <a:solidFill>
                  <a:srgbClr val="F29668"/>
                </a:solidFill>
                <a:highlight>
                  <a:srgbClr val="0D1017"/>
                </a:highlight>
                <a:latin typeface="Consolas"/>
                <a:ea typeface="Consolas"/>
                <a:cs typeface="Consolas"/>
                <a:sym typeface="Consolas"/>
              </a:rPr>
              <a:t>+</a:t>
            </a:r>
            <a:r>
              <a:rPr lang="tr" sz="1050">
                <a:solidFill>
                  <a:srgbClr val="95E6CB"/>
                </a:solidFill>
                <a:highlight>
                  <a:srgbClr val="0D1017"/>
                </a:highlight>
                <a:latin typeface="Consolas"/>
                <a:ea typeface="Consolas"/>
                <a:cs typeface="Consolas"/>
                <a:sym typeface="Consolas"/>
              </a:rPr>
              <a:t>"</a:t>
            </a:r>
            <a:r>
              <a:rPr lang="tr" sz="1050">
                <a:solidFill>
                  <a:srgbClr val="BFBDB6"/>
                </a:solidFill>
                <a:highlight>
                  <a:srgbClr val="0D1017"/>
                </a:highlight>
                <a:latin typeface="Consolas"/>
                <a:ea typeface="Consolas"/>
                <a:cs typeface="Consolas"/>
                <a:sym typeface="Consolas"/>
              </a:rPr>
              <a:t>, txt) </a:t>
            </a:r>
            <a:r>
              <a:rPr i="1" lang="tr" sz="1050">
                <a:solidFill>
                  <a:srgbClr val="ACB6BF"/>
                </a:solidFill>
                <a:highlight>
                  <a:srgbClr val="0D1017"/>
                </a:highlight>
                <a:latin typeface="Consolas"/>
                <a:ea typeface="Consolas"/>
                <a:cs typeface="Consolas"/>
                <a:sym typeface="Consolas"/>
              </a:rPr>
              <a:t># ş harfiyle başlayan bir kelime</a:t>
            </a:r>
            <a:endParaRPr i="1" sz="1050">
              <a:solidFill>
                <a:srgbClr val="ACB6BF"/>
              </a:solidFill>
              <a:highlight>
                <a:srgbClr val="0D1017"/>
              </a:highlight>
              <a:latin typeface="Consolas"/>
              <a:ea typeface="Consolas"/>
              <a:cs typeface="Consolas"/>
              <a:sym typeface="Consolas"/>
            </a:endParaRPr>
          </a:p>
          <a:p>
            <a:pPr indent="0" lvl="0" marL="0" rtl="0" algn="l">
              <a:lnSpc>
                <a:spcPct val="135714"/>
              </a:lnSpc>
              <a:spcBef>
                <a:spcPts val="0"/>
              </a:spcBef>
              <a:spcAft>
                <a:spcPts val="0"/>
              </a:spcAft>
              <a:buNone/>
            </a:pPr>
            <a:r>
              <a:rPr lang="tr" sz="1050">
                <a:solidFill>
                  <a:srgbClr val="FFB454"/>
                </a:solidFill>
                <a:highlight>
                  <a:srgbClr val="0D1017"/>
                </a:highlight>
                <a:latin typeface="Consolas"/>
                <a:ea typeface="Consolas"/>
                <a:cs typeface="Consolas"/>
                <a:sym typeface="Consolas"/>
              </a:rPr>
              <a:t>print</a:t>
            </a:r>
            <a:r>
              <a:rPr lang="tr" sz="1050">
                <a:solidFill>
                  <a:srgbClr val="BFBDB6"/>
                </a:solidFill>
                <a:highlight>
                  <a:srgbClr val="0D1017"/>
                </a:highlight>
                <a:latin typeface="Consolas"/>
                <a:ea typeface="Consolas"/>
                <a:cs typeface="Consolas"/>
                <a:sym typeface="Consolas"/>
              </a:rPr>
              <a:t>(a.</a:t>
            </a:r>
            <a:r>
              <a:rPr lang="tr" sz="1050">
                <a:solidFill>
                  <a:srgbClr val="FFB454"/>
                </a:solidFill>
                <a:highlight>
                  <a:srgbClr val="0D1017"/>
                </a:highlight>
                <a:latin typeface="Consolas"/>
                <a:ea typeface="Consolas"/>
                <a:cs typeface="Consolas"/>
                <a:sym typeface="Consolas"/>
              </a:rPr>
              <a:t>span</a:t>
            </a:r>
            <a:r>
              <a:rPr lang="tr" sz="1050">
                <a:solidFill>
                  <a:srgbClr val="BFBDB6"/>
                </a:solidFill>
                <a:highlight>
                  <a:srgbClr val="0D1017"/>
                </a:highlight>
                <a:latin typeface="Consolas"/>
                <a:ea typeface="Consolas"/>
                <a:cs typeface="Consolas"/>
                <a:sym typeface="Consolas"/>
              </a:rPr>
              <a:t>())</a:t>
            </a:r>
            <a:endParaRPr sz="1050">
              <a:solidFill>
                <a:srgbClr val="BFBDB6"/>
              </a:solidFill>
              <a:highlight>
                <a:srgbClr val="0D1017"/>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BFBDB6"/>
              </a:solidFill>
              <a:highlight>
                <a:srgbClr val="0D1017"/>
              </a:highlight>
              <a:latin typeface="Consolas"/>
              <a:ea typeface="Consolas"/>
              <a:cs typeface="Consolas"/>
              <a:sym typeface="Consolas"/>
            </a:endParaRPr>
          </a:p>
          <a:p>
            <a:pPr indent="0" lvl="0" marL="0" rtl="0" algn="l">
              <a:lnSpc>
                <a:spcPct val="135714"/>
              </a:lnSpc>
              <a:spcBef>
                <a:spcPts val="0"/>
              </a:spcBef>
              <a:spcAft>
                <a:spcPts val="0"/>
              </a:spcAft>
              <a:buNone/>
            </a:pPr>
            <a:r>
              <a:rPr lang="tr" sz="1050">
                <a:solidFill>
                  <a:srgbClr val="BFBDB6"/>
                </a:solidFill>
                <a:highlight>
                  <a:srgbClr val="0D1017"/>
                </a:highlight>
                <a:latin typeface="Consolas"/>
                <a:ea typeface="Consolas"/>
                <a:cs typeface="Consolas"/>
                <a:sym typeface="Consolas"/>
              </a:rPr>
              <a:t>x </a:t>
            </a:r>
            <a:r>
              <a:rPr lang="tr" sz="1050">
                <a:solidFill>
                  <a:srgbClr val="F29668"/>
                </a:solidFill>
                <a:highlight>
                  <a:srgbClr val="0D1017"/>
                </a:highlight>
                <a:latin typeface="Consolas"/>
                <a:ea typeface="Consolas"/>
                <a:cs typeface="Consolas"/>
                <a:sym typeface="Consolas"/>
              </a:rPr>
              <a:t>=</a:t>
            </a:r>
            <a:r>
              <a:rPr lang="tr" sz="1050">
                <a:solidFill>
                  <a:srgbClr val="BFBDB6"/>
                </a:solidFill>
                <a:highlight>
                  <a:srgbClr val="0D1017"/>
                </a:highlight>
                <a:latin typeface="Consolas"/>
                <a:ea typeface="Consolas"/>
                <a:cs typeface="Consolas"/>
                <a:sym typeface="Consolas"/>
              </a:rPr>
              <a:t> </a:t>
            </a:r>
            <a:r>
              <a:rPr lang="tr" sz="1050">
                <a:solidFill>
                  <a:srgbClr val="59C2FF"/>
                </a:solidFill>
                <a:highlight>
                  <a:srgbClr val="0D1017"/>
                </a:highlight>
                <a:latin typeface="Consolas"/>
                <a:ea typeface="Consolas"/>
                <a:cs typeface="Consolas"/>
                <a:sym typeface="Consolas"/>
              </a:rPr>
              <a:t>re</a:t>
            </a:r>
            <a:r>
              <a:rPr lang="tr" sz="1050">
                <a:solidFill>
                  <a:srgbClr val="BFBDB6"/>
                </a:solidFill>
                <a:highlight>
                  <a:srgbClr val="0D1017"/>
                </a:highlight>
                <a:latin typeface="Consolas"/>
                <a:ea typeface="Consolas"/>
                <a:cs typeface="Consolas"/>
                <a:sym typeface="Consolas"/>
              </a:rPr>
              <a:t>.</a:t>
            </a:r>
            <a:r>
              <a:rPr lang="tr" sz="1050">
                <a:solidFill>
                  <a:srgbClr val="FFB454"/>
                </a:solidFill>
                <a:highlight>
                  <a:srgbClr val="0D1017"/>
                </a:highlight>
                <a:latin typeface="Consolas"/>
                <a:ea typeface="Consolas"/>
                <a:cs typeface="Consolas"/>
                <a:sym typeface="Consolas"/>
              </a:rPr>
              <a:t>search</a:t>
            </a:r>
            <a:r>
              <a:rPr lang="tr" sz="1050">
                <a:solidFill>
                  <a:srgbClr val="BFBDB6"/>
                </a:solidFill>
                <a:highlight>
                  <a:srgbClr val="0D1017"/>
                </a:highlight>
                <a:latin typeface="Consolas"/>
                <a:ea typeface="Consolas"/>
                <a:cs typeface="Consolas"/>
                <a:sym typeface="Consolas"/>
              </a:rPr>
              <a:t>(</a:t>
            </a:r>
            <a:r>
              <a:rPr lang="tr" sz="1050">
                <a:solidFill>
                  <a:srgbClr val="FF8F40"/>
                </a:solidFill>
                <a:highlight>
                  <a:srgbClr val="0D1017"/>
                </a:highlight>
                <a:latin typeface="Consolas"/>
                <a:ea typeface="Consolas"/>
                <a:cs typeface="Consolas"/>
                <a:sym typeface="Consolas"/>
              </a:rPr>
              <a:t>r</a:t>
            </a:r>
            <a:r>
              <a:rPr lang="tr" sz="1050">
                <a:solidFill>
                  <a:srgbClr val="95E6CB"/>
                </a:solidFill>
                <a:highlight>
                  <a:srgbClr val="0D1017"/>
                </a:highlight>
                <a:latin typeface="Consolas"/>
                <a:ea typeface="Consolas"/>
                <a:cs typeface="Consolas"/>
                <a:sym typeface="Consolas"/>
              </a:rPr>
              <a:t>"\bş\w</a:t>
            </a:r>
            <a:r>
              <a:rPr lang="tr" sz="1050">
                <a:solidFill>
                  <a:srgbClr val="F29668"/>
                </a:solidFill>
                <a:highlight>
                  <a:srgbClr val="0D1017"/>
                </a:highlight>
                <a:latin typeface="Consolas"/>
                <a:ea typeface="Consolas"/>
                <a:cs typeface="Consolas"/>
                <a:sym typeface="Consolas"/>
              </a:rPr>
              <a:t>+</a:t>
            </a:r>
            <a:r>
              <a:rPr lang="tr" sz="1050">
                <a:solidFill>
                  <a:srgbClr val="95E6CB"/>
                </a:solidFill>
                <a:highlight>
                  <a:srgbClr val="0D1017"/>
                </a:highlight>
                <a:latin typeface="Consolas"/>
                <a:ea typeface="Consolas"/>
                <a:cs typeface="Consolas"/>
                <a:sym typeface="Consolas"/>
              </a:rPr>
              <a:t>"</a:t>
            </a:r>
            <a:r>
              <a:rPr lang="tr" sz="1050">
                <a:solidFill>
                  <a:srgbClr val="BFBDB6"/>
                </a:solidFill>
                <a:highlight>
                  <a:srgbClr val="0D1017"/>
                </a:highlight>
                <a:latin typeface="Consolas"/>
                <a:ea typeface="Consolas"/>
                <a:cs typeface="Consolas"/>
                <a:sym typeface="Consolas"/>
              </a:rPr>
              <a:t>, txt) </a:t>
            </a:r>
            <a:r>
              <a:rPr i="1" lang="tr" sz="1050">
                <a:solidFill>
                  <a:srgbClr val="ACB6BF"/>
                </a:solidFill>
                <a:highlight>
                  <a:srgbClr val="0D1017"/>
                </a:highlight>
                <a:latin typeface="Consolas"/>
                <a:ea typeface="Consolas"/>
                <a:cs typeface="Consolas"/>
                <a:sym typeface="Consolas"/>
              </a:rPr>
              <a:t># ş ile başlıyorsa al.</a:t>
            </a:r>
            <a:endParaRPr i="1" sz="1050">
              <a:solidFill>
                <a:srgbClr val="ACB6BF"/>
              </a:solidFill>
              <a:highlight>
                <a:srgbClr val="0D1017"/>
              </a:highlight>
              <a:latin typeface="Consolas"/>
              <a:ea typeface="Consolas"/>
              <a:cs typeface="Consolas"/>
              <a:sym typeface="Consolas"/>
            </a:endParaRPr>
          </a:p>
          <a:p>
            <a:pPr indent="0" lvl="0" marL="0" rtl="0" algn="l">
              <a:lnSpc>
                <a:spcPct val="135714"/>
              </a:lnSpc>
              <a:spcBef>
                <a:spcPts val="0"/>
              </a:spcBef>
              <a:spcAft>
                <a:spcPts val="0"/>
              </a:spcAft>
              <a:buNone/>
            </a:pPr>
            <a:r>
              <a:rPr lang="tr" sz="1050">
                <a:solidFill>
                  <a:srgbClr val="FFB454"/>
                </a:solidFill>
                <a:highlight>
                  <a:srgbClr val="0D1017"/>
                </a:highlight>
                <a:latin typeface="Consolas"/>
                <a:ea typeface="Consolas"/>
                <a:cs typeface="Consolas"/>
                <a:sym typeface="Consolas"/>
              </a:rPr>
              <a:t>print</a:t>
            </a:r>
            <a:r>
              <a:rPr lang="tr" sz="1050">
                <a:solidFill>
                  <a:srgbClr val="BFBDB6"/>
                </a:solidFill>
                <a:highlight>
                  <a:srgbClr val="0D1017"/>
                </a:highlight>
                <a:latin typeface="Consolas"/>
                <a:ea typeface="Consolas"/>
                <a:cs typeface="Consolas"/>
                <a:sym typeface="Consolas"/>
              </a:rPr>
              <a:t>(x.string)</a:t>
            </a:r>
            <a:endParaRPr sz="1050">
              <a:solidFill>
                <a:srgbClr val="BFBDB6"/>
              </a:solidFill>
              <a:highlight>
                <a:srgbClr val="0D1017"/>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BFBDB6"/>
              </a:solidFill>
              <a:highlight>
                <a:srgbClr val="0D1017"/>
              </a:highlight>
              <a:latin typeface="Consolas"/>
              <a:ea typeface="Consolas"/>
              <a:cs typeface="Consolas"/>
              <a:sym typeface="Consolas"/>
            </a:endParaRPr>
          </a:p>
          <a:p>
            <a:pPr indent="0" lvl="0" marL="0" rtl="0" algn="l">
              <a:lnSpc>
                <a:spcPct val="135714"/>
              </a:lnSpc>
              <a:spcBef>
                <a:spcPts val="0"/>
              </a:spcBef>
              <a:spcAft>
                <a:spcPts val="0"/>
              </a:spcAft>
              <a:buNone/>
            </a:pPr>
            <a:r>
              <a:rPr lang="tr" sz="1050">
                <a:solidFill>
                  <a:srgbClr val="BFBDB6"/>
                </a:solidFill>
                <a:highlight>
                  <a:srgbClr val="0D1017"/>
                </a:highlight>
                <a:latin typeface="Consolas"/>
                <a:ea typeface="Consolas"/>
                <a:cs typeface="Consolas"/>
                <a:sym typeface="Consolas"/>
              </a:rPr>
              <a:t>x </a:t>
            </a:r>
            <a:r>
              <a:rPr lang="tr" sz="1050">
                <a:solidFill>
                  <a:srgbClr val="F29668"/>
                </a:solidFill>
                <a:highlight>
                  <a:srgbClr val="0D1017"/>
                </a:highlight>
                <a:latin typeface="Consolas"/>
                <a:ea typeface="Consolas"/>
                <a:cs typeface="Consolas"/>
                <a:sym typeface="Consolas"/>
              </a:rPr>
              <a:t>=</a:t>
            </a:r>
            <a:r>
              <a:rPr lang="tr" sz="1050">
                <a:solidFill>
                  <a:srgbClr val="BFBDB6"/>
                </a:solidFill>
                <a:highlight>
                  <a:srgbClr val="0D1017"/>
                </a:highlight>
                <a:latin typeface="Consolas"/>
                <a:ea typeface="Consolas"/>
                <a:cs typeface="Consolas"/>
                <a:sym typeface="Consolas"/>
              </a:rPr>
              <a:t> </a:t>
            </a:r>
            <a:r>
              <a:rPr lang="tr" sz="1050">
                <a:solidFill>
                  <a:srgbClr val="59C2FF"/>
                </a:solidFill>
                <a:highlight>
                  <a:srgbClr val="0D1017"/>
                </a:highlight>
                <a:latin typeface="Consolas"/>
                <a:ea typeface="Consolas"/>
                <a:cs typeface="Consolas"/>
                <a:sym typeface="Consolas"/>
              </a:rPr>
              <a:t>re</a:t>
            </a:r>
            <a:r>
              <a:rPr lang="tr" sz="1050">
                <a:solidFill>
                  <a:srgbClr val="BFBDB6"/>
                </a:solidFill>
                <a:highlight>
                  <a:srgbClr val="0D1017"/>
                </a:highlight>
                <a:latin typeface="Consolas"/>
                <a:ea typeface="Consolas"/>
                <a:cs typeface="Consolas"/>
                <a:sym typeface="Consolas"/>
              </a:rPr>
              <a:t>.</a:t>
            </a:r>
            <a:r>
              <a:rPr lang="tr" sz="1050">
                <a:solidFill>
                  <a:srgbClr val="FFB454"/>
                </a:solidFill>
                <a:highlight>
                  <a:srgbClr val="0D1017"/>
                </a:highlight>
                <a:latin typeface="Consolas"/>
                <a:ea typeface="Consolas"/>
                <a:cs typeface="Consolas"/>
                <a:sym typeface="Consolas"/>
              </a:rPr>
              <a:t>search</a:t>
            </a:r>
            <a:r>
              <a:rPr lang="tr" sz="1050">
                <a:solidFill>
                  <a:srgbClr val="BFBDB6"/>
                </a:solidFill>
                <a:highlight>
                  <a:srgbClr val="0D1017"/>
                </a:highlight>
                <a:latin typeface="Consolas"/>
                <a:ea typeface="Consolas"/>
                <a:cs typeface="Consolas"/>
                <a:sym typeface="Consolas"/>
              </a:rPr>
              <a:t>(</a:t>
            </a:r>
            <a:r>
              <a:rPr lang="tr" sz="1050">
                <a:solidFill>
                  <a:srgbClr val="FF8F40"/>
                </a:solidFill>
                <a:highlight>
                  <a:srgbClr val="0D1017"/>
                </a:highlight>
                <a:latin typeface="Consolas"/>
                <a:ea typeface="Consolas"/>
                <a:cs typeface="Consolas"/>
                <a:sym typeface="Consolas"/>
              </a:rPr>
              <a:t>r</a:t>
            </a:r>
            <a:r>
              <a:rPr lang="tr" sz="1050">
                <a:solidFill>
                  <a:srgbClr val="95E6CB"/>
                </a:solidFill>
                <a:highlight>
                  <a:srgbClr val="0D1017"/>
                </a:highlight>
                <a:latin typeface="Consolas"/>
                <a:ea typeface="Consolas"/>
                <a:cs typeface="Consolas"/>
                <a:sym typeface="Consolas"/>
              </a:rPr>
              <a:t>"\bş\w</a:t>
            </a:r>
            <a:r>
              <a:rPr lang="tr" sz="1050">
                <a:solidFill>
                  <a:srgbClr val="F29668"/>
                </a:solidFill>
                <a:highlight>
                  <a:srgbClr val="0D1017"/>
                </a:highlight>
                <a:latin typeface="Consolas"/>
                <a:ea typeface="Consolas"/>
                <a:cs typeface="Consolas"/>
                <a:sym typeface="Consolas"/>
              </a:rPr>
              <a:t>+</a:t>
            </a:r>
            <a:r>
              <a:rPr lang="tr" sz="1050">
                <a:solidFill>
                  <a:srgbClr val="95E6CB"/>
                </a:solidFill>
                <a:highlight>
                  <a:srgbClr val="0D1017"/>
                </a:highlight>
                <a:latin typeface="Consolas"/>
                <a:ea typeface="Consolas"/>
                <a:cs typeface="Consolas"/>
                <a:sym typeface="Consolas"/>
              </a:rPr>
              <a:t>"</a:t>
            </a:r>
            <a:r>
              <a:rPr lang="tr" sz="1050">
                <a:solidFill>
                  <a:srgbClr val="BFBDB6"/>
                </a:solidFill>
                <a:highlight>
                  <a:srgbClr val="0D1017"/>
                </a:highlight>
                <a:latin typeface="Consolas"/>
                <a:ea typeface="Consolas"/>
                <a:cs typeface="Consolas"/>
                <a:sym typeface="Consolas"/>
              </a:rPr>
              <a:t>, txt) </a:t>
            </a:r>
            <a:r>
              <a:rPr i="1" lang="tr" sz="1050">
                <a:solidFill>
                  <a:srgbClr val="ACB6BF"/>
                </a:solidFill>
                <a:highlight>
                  <a:srgbClr val="0D1017"/>
                </a:highlight>
                <a:latin typeface="Consolas"/>
                <a:ea typeface="Consolas"/>
                <a:cs typeface="Consolas"/>
                <a:sym typeface="Consolas"/>
              </a:rPr>
              <a:t># ş ile başlayan kelimeyi al.</a:t>
            </a:r>
            <a:endParaRPr i="1" sz="1050">
              <a:solidFill>
                <a:srgbClr val="ACB6BF"/>
              </a:solidFill>
              <a:highlight>
                <a:srgbClr val="0D1017"/>
              </a:highlight>
              <a:latin typeface="Consolas"/>
              <a:ea typeface="Consolas"/>
              <a:cs typeface="Consolas"/>
              <a:sym typeface="Consolas"/>
            </a:endParaRPr>
          </a:p>
          <a:p>
            <a:pPr indent="0" lvl="0" marL="0" rtl="0" algn="l">
              <a:lnSpc>
                <a:spcPct val="135714"/>
              </a:lnSpc>
              <a:spcBef>
                <a:spcPts val="0"/>
              </a:spcBef>
              <a:spcAft>
                <a:spcPts val="0"/>
              </a:spcAft>
              <a:buNone/>
            </a:pPr>
            <a:r>
              <a:rPr lang="tr" sz="1050">
                <a:solidFill>
                  <a:srgbClr val="FFB454"/>
                </a:solidFill>
                <a:highlight>
                  <a:srgbClr val="0D1017"/>
                </a:highlight>
                <a:latin typeface="Consolas"/>
                <a:ea typeface="Consolas"/>
                <a:cs typeface="Consolas"/>
                <a:sym typeface="Consolas"/>
              </a:rPr>
              <a:t>print</a:t>
            </a:r>
            <a:r>
              <a:rPr lang="tr" sz="1050">
                <a:solidFill>
                  <a:srgbClr val="BFBDB6"/>
                </a:solidFill>
                <a:highlight>
                  <a:srgbClr val="0D1017"/>
                </a:highlight>
                <a:latin typeface="Consolas"/>
                <a:ea typeface="Consolas"/>
                <a:cs typeface="Consolas"/>
                <a:sym typeface="Consolas"/>
              </a:rPr>
              <a:t>(x.</a:t>
            </a:r>
            <a:r>
              <a:rPr lang="tr" sz="1050">
                <a:solidFill>
                  <a:srgbClr val="FFB454"/>
                </a:solidFill>
                <a:highlight>
                  <a:srgbClr val="0D1017"/>
                </a:highlight>
                <a:latin typeface="Consolas"/>
                <a:ea typeface="Consolas"/>
                <a:cs typeface="Consolas"/>
                <a:sym typeface="Consolas"/>
              </a:rPr>
              <a:t>group</a:t>
            </a:r>
            <a:r>
              <a:rPr lang="tr" sz="1050">
                <a:solidFill>
                  <a:srgbClr val="BFBDB6"/>
                </a:solidFill>
                <a:highlight>
                  <a:srgbClr val="0D1017"/>
                </a:highlight>
                <a:latin typeface="Consolas"/>
                <a:ea typeface="Consolas"/>
                <a:cs typeface="Consolas"/>
                <a:sym typeface="Consolas"/>
              </a:rPr>
              <a:t>())</a:t>
            </a:r>
            <a:endParaRPr sz="1050">
              <a:solidFill>
                <a:srgbClr val="BFBDB6"/>
              </a:solidFill>
              <a:highlight>
                <a:srgbClr val="0D1017"/>
              </a:highlight>
              <a:latin typeface="Consolas"/>
              <a:ea typeface="Consolas"/>
              <a:cs typeface="Consolas"/>
              <a:sym typeface="Consolas"/>
            </a:endParaRPr>
          </a:p>
          <a:p>
            <a:pPr indent="0" lvl="0" marL="0" rtl="0" algn="l">
              <a:spcBef>
                <a:spcPts val="0"/>
              </a:spcBef>
              <a:spcAft>
                <a:spcPts val="1200"/>
              </a:spcAft>
              <a:buNone/>
            </a:pPr>
            <a:r>
              <a:t/>
            </a:r>
            <a:endParaRPr i="1" sz="1050">
              <a:solidFill>
                <a:srgbClr val="ACB6BF"/>
              </a:solidFill>
              <a:highlight>
                <a:srgbClr val="0D1017"/>
              </a:highlight>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54875" y="0"/>
            <a:ext cx="9034200" cy="432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tr">
                <a:solidFill>
                  <a:srgbClr val="FF00FF"/>
                </a:solidFill>
              </a:rPr>
              <a:t>ÖDEV/GÖREVLER:</a:t>
            </a:r>
            <a:endParaRPr>
              <a:solidFill>
                <a:srgbClr val="FF00FF"/>
              </a:solidFill>
            </a:endParaRPr>
          </a:p>
        </p:txBody>
      </p:sp>
      <p:sp>
        <p:nvSpPr>
          <p:cNvPr id="136" name="Google Shape;136;p23"/>
          <p:cNvSpPr txBox="1"/>
          <p:nvPr>
            <p:ph idx="1" type="body"/>
          </p:nvPr>
        </p:nvSpPr>
        <p:spPr>
          <a:xfrm>
            <a:off x="54875" y="432000"/>
            <a:ext cx="9034200" cy="4711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tr"/>
              <a:t>Metindeki tüm “top” kelimelerini bul.</a:t>
            </a:r>
            <a:endParaRPr/>
          </a:p>
          <a:p>
            <a:pPr indent="-342900" lvl="0" marL="457200" rtl="0" algn="l">
              <a:spcBef>
                <a:spcPts val="0"/>
              </a:spcBef>
              <a:spcAft>
                <a:spcPts val="0"/>
              </a:spcAft>
              <a:buSzPts val="1800"/>
              <a:buAutoNum type="arabicPeriod"/>
            </a:pPr>
            <a:r>
              <a:rPr lang="tr"/>
              <a:t>Metin içinden sayı içeren kelimeleri çekin.</a:t>
            </a:r>
            <a:endParaRPr/>
          </a:p>
          <a:p>
            <a:pPr indent="-342900" lvl="0" marL="457200" rtl="0" algn="l">
              <a:spcBef>
                <a:spcPts val="0"/>
              </a:spcBef>
              <a:spcAft>
                <a:spcPts val="0"/>
              </a:spcAft>
              <a:buSzPts val="1800"/>
              <a:buAutoNum type="arabicPeriod"/>
            </a:pPr>
            <a:r>
              <a:rPr lang="tr"/>
              <a:t>Metin içindeki muhtemel telefon numaralarını çekin.</a:t>
            </a:r>
            <a:endParaRPr/>
          </a:p>
          <a:p>
            <a:pPr indent="-342900" lvl="0" marL="457200" rtl="0" algn="l">
              <a:spcBef>
                <a:spcPts val="0"/>
              </a:spcBef>
              <a:spcAft>
                <a:spcPts val="0"/>
              </a:spcAft>
              <a:buSzPts val="1800"/>
              <a:buAutoNum type="arabicPeriod"/>
            </a:pPr>
            <a:r>
              <a:rPr lang="tr"/>
              <a:t>Metindeki mail adreslerini bulun.</a:t>
            </a:r>
            <a:endParaRPr/>
          </a:p>
          <a:p>
            <a:pPr indent="-342900" lvl="0" marL="457200" rtl="0" algn="l">
              <a:spcBef>
                <a:spcPts val="0"/>
              </a:spcBef>
              <a:spcAft>
                <a:spcPts val="0"/>
              </a:spcAft>
              <a:buSzPts val="1800"/>
              <a:buAutoNum type="arabicPeriod"/>
            </a:pPr>
            <a:r>
              <a:rPr lang="tr"/>
              <a:t>Metinde kaç cümle olduğunu bulun. </a:t>
            </a:r>
            <a:endParaRPr/>
          </a:p>
          <a:p>
            <a:pPr indent="-342900" lvl="0" marL="457200" rtl="0" algn="l">
              <a:spcBef>
                <a:spcPts val="0"/>
              </a:spcBef>
              <a:spcAft>
                <a:spcPts val="0"/>
              </a:spcAft>
              <a:buSzPts val="1800"/>
              <a:buAutoNum type="arabicPeriod"/>
            </a:pPr>
            <a:r>
              <a:rPr lang="tr"/>
              <a:t>Metinde kaç kelime olduğunu bulun.</a:t>
            </a:r>
            <a:endParaRPr/>
          </a:p>
          <a:p>
            <a:pPr indent="-342900" lvl="0" marL="457200" rtl="0" algn="l">
              <a:spcBef>
                <a:spcPts val="0"/>
              </a:spcBef>
              <a:spcAft>
                <a:spcPts val="0"/>
              </a:spcAft>
              <a:buSzPts val="1800"/>
              <a:buAutoNum type="arabicPeriod"/>
            </a:pPr>
            <a:r>
              <a:rPr lang="tr"/>
              <a:t>Metindeki boşluklu ve boşluksuz karakter sayılarını bulun.</a:t>
            </a:r>
            <a:endParaRPr/>
          </a:p>
          <a:p>
            <a:pPr indent="-342900" lvl="0" marL="457200" rtl="0" algn="l">
              <a:spcBef>
                <a:spcPts val="0"/>
              </a:spcBef>
              <a:spcAft>
                <a:spcPts val="0"/>
              </a:spcAft>
              <a:buSzPts val="1800"/>
              <a:buAutoNum type="arabicPeriod"/>
            </a:pPr>
            <a:r>
              <a:rPr lang="tr"/>
              <a:t>Metinde noktalama işaretleri hariç kaç harf, kaç rakam olduğunu bulun.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a:t>Sunu bitmiştir.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54875" y="0"/>
            <a:ext cx="9034200" cy="432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tr">
                <a:solidFill>
                  <a:srgbClr val="FFFF00"/>
                </a:solidFill>
              </a:rPr>
              <a:t>Regular Expression (Düzenli yada kurallı ifadeler)</a:t>
            </a:r>
            <a:endParaRPr>
              <a:solidFill>
                <a:srgbClr val="FFFF00"/>
              </a:solidFill>
            </a:endParaRPr>
          </a:p>
        </p:txBody>
      </p:sp>
      <p:sp>
        <p:nvSpPr>
          <p:cNvPr id="62" name="Google Shape;62;p14"/>
          <p:cNvSpPr txBox="1"/>
          <p:nvPr>
            <p:ph idx="1" type="body"/>
          </p:nvPr>
        </p:nvSpPr>
        <p:spPr>
          <a:xfrm>
            <a:off x="54875" y="432000"/>
            <a:ext cx="4513500" cy="471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Düzenli veya kurallı ifade, bir metindeki katarların(karakter veya kelime dizisi) belli bir düzen içinde (belli bir kalıpta) olup olmadığını kontrol etmek için kullanılır. Bu katarlar belli karakterler, kelimeler veya karakter örüntüleri olabilir. </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Bu konuda, verilen metne bakıp verilen tarife uygun kısımlarını belirleyip, duruma göre bir şey yapacağız.</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tr" u="sng">
                <a:solidFill>
                  <a:schemeClr val="hlink"/>
                </a:solidFill>
                <a:hlinkClick r:id="rId3"/>
              </a:rPr>
              <a:t>tr.wikipedia.org/Düzenli_ifade</a:t>
            </a:r>
            <a:r>
              <a:rPr lang="tr"/>
              <a:t> </a:t>
            </a:r>
            <a:endParaRPr/>
          </a:p>
        </p:txBody>
      </p:sp>
      <p:sp>
        <p:nvSpPr>
          <p:cNvPr id="63" name="Google Shape;63;p14"/>
          <p:cNvSpPr txBox="1"/>
          <p:nvPr>
            <p:ph idx="2" type="body"/>
          </p:nvPr>
        </p:nvSpPr>
        <p:spPr>
          <a:xfrm>
            <a:off x="4575625" y="432000"/>
            <a:ext cx="4513500" cy="4711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tr">
                <a:solidFill>
                  <a:srgbClr val="FF9900"/>
                </a:solidFill>
              </a:rPr>
              <a:t>Düzenli ifadeler ile yapabileceklerimize bir kaç örnek.</a:t>
            </a:r>
            <a:endParaRPr>
              <a:solidFill>
                <a:srgbClr val="FF9900"/>
              </a:solidFill>
            </a:endParaRPr>
          </a:p>
          <a:p>
            <a:pPr indent="-310832" lvl="0" marL="457200" rtl="0" algn="l">
              <a:spcBef>
                <a:spcPts val="0"/>
              </a:spcBef>
              <a:spcAft>
                <a:spcPts val="0"/>
              </a:spcAft>
              <a:buSzPct val="100000"/>
              <a:buChar char="●"/>
            </a:pPr>
            <a:r>
              <a:rPr lang="tr"/>
              <a:t>Uzun bir metindeki Ankara ifadelerini Angara olarak değiştirebiliriz.</a:t>
            </a:r>
            <a:endParaRPr/>
          </a:p>
          <a:p>
            <a:pPr indent="-310832" lvl="0" marL="457200" rtl="0" algn="l">
              <a:spcBef>
                <a:spcPts val="0"/>
              </a:spcBef>
              <a:spcAft>
                <a:spcPts val="0"/>
              </a:spcAft>
              <a:buSzPct val="100000"/>
              <a:buChar char="●"/>
            </a:pPr>
            <a:r>
              <a:rPr lang="tr"/>
              <a:t>adam kelimesinden önce geçen büyük kelimelerini güçlü kelimesiyle değiştirebiliriz.</a:t>
            </a:r>
            <a:endParaRPr/>
          </a:p>
          <a:p>
            <a:pPr indent="-310832" lvl="0" marL="457200" rtl="0" algn="l">
              <a:spcBef>
                <a:spcPts val="0"/>
              </a:spcBef>
              <a:spcAft>
                <a:spcPts val="0"/>
              </a:spcAft>
              <a:buSzPct val="100000"/>
              <a:buChar char="●"/>
            </a:pPr>
            <a:r>
              <a:rPr lang="tr"/>
              <a:t>Sayılardan sonra gelen YTL ifadelerini TL ile değiştirebiliriz.</a:t>
            </a:r>
            <a:endParaRPr/>
          </a:p>
          <a:p>
            <a:pPr indent="-310832" lvl="0" marL="457200" rtl="0" algn="l">
              <a:spcBef>
                <a:spcPts val="0"/>
              </a:spcBef>
              <a:spcAft>
                <a:spcPts val="0"/>
              </a:spcAft>
              <a:buSzPct val="100000"/>
              <a:buChar char="●"/>
            </a:pPr>
            <a:r>
              <a:rPr lang="tr"/>
              <a:t>Bir metindeki noktalama işaretlerini kaldırabiliriz.</a:t>
            </a:r>
            <a:endParaRPr/>
          </a:p>
          <a:p>
            <a:pPr indent="-310832" lvl="0" marL="457200" rtl="0" algn="l">
              <a:spcBef>
                <a:spcPts val="0"/>
              </a:spcBef>
              <a:spcAft>
                <a:spcPts val="0"/>
              </a:spcAft>
              <a:buSzPct val="100000"/>
              <a:buChar char="●"/>
            </a:pPr>
            <a:r>
              <a:rPr lang="tr"/>
              <a:t>HTML taglarını bulabilirriz.</a:t>
            </a:r>
            <a:endParaRPr/>
          </a:p>
          <a:p>
            <a:pPr indent="-310832" lvl="0" marL="457200" rtl="0" algn="l">
              <a:spcBef>
                <a:spcPts val="0"/>
              </a:spcBef>
              <a:spcAft>
                <a:spcPts val="0"/>
              </a:spcAft>
              <a:buSzPct val="100000"/>
              <a:buChar char="●"/>
            </a:pPr>
            <a:r>
              <a:rPr lang="tr"/>
              <a:t>re.findall() ile stringleri eşleştirebiliriz.</a:t>
            </a:r>
            <a:endParaRPr/>
          </a:p>
          <a:p>
            <a:pPr indent="-310832" lvl="0" marL="457200" rtl="0" algn="l">
              <a:spcBef>
                <a:spcPts val="0"/>
              </a:spcBef>
              <a:spcAft>
                <a:spcPts val="0"/>
              </a:spcAft>
              <a:buSzPct val="100000"/>
              <a:buChar char="●"/>
            </a:pPr>
            <a:r>
              <a:rPr lang="tr"/>
              <a:t>harf/kelime gruplarını karşılaştırabiliriz</a:t>
            </a:r>
            <a:endParaRPr/>
          </a:p>
          <a:p>
            <a:pPr indent="-310832" lvl="0" marL="457200" rtl="0" algn="l">
              <a:spcBef>
                <a:spcPts val="0"/>
              </a:spcBef>
              <a:spcAft>
                <a:spcPts val="0"/>
              </a:spcAft>
              <a:buSzPct val="100000"/>
              <a:buChar char="●"/>
            </a:pPr>
            <a:r>
              <a:t/>
            </a:r>
            <a:endParaRPr/>
          </a:p>
          <a:p>
            <a:pPr indent="-310832" lvl="0" marL="457200" rtl="0" algn="l">
              <a:spcBef>
                <a:spcPts val="0"/>
              </a:spcBef>
              <a:spcAft>
                <a:spcPts val="0"/>
              </a:spcAft>
              <a:buSzPct val="100000"/>
              <a:buChar char="●"/>
            </a:pPr>
            <a:r>
              <a:rPr lang="tr"/>
              <a:t>Non capturing group</a:t>
            </a:r>
            <a:endParaRPr/>
          </a:p>
          <a:p>
            <a:pPr indent="-310832" lvl="0" marL="457200" rtl="0" algn="l">
              <a:spcBef>
                <a:spcPts val="0"/>
              </a:spcBef>
              <a:spcAft>
                <a:spcPts val="0"/>
              </a:spcAft>
              <a:buSzPct val="100000"/>
              <a:buChar char="●"/>
            </a:pPr>
            <a:r>
              <a:rPr lang="tr"/>
              <a:t>Back Reference</a:t>
            </a:r>
            <a:endParaRPr/>
          </a:p>
          <a:p>
            <a:pPr indent="-310832" lvl="0" marL="457200" rtl="0" algn="l">
              <a:spcBef>
                <a:spcPts val="0"/>
              </a:spcBef>
              <a:spcAft>
                <a:spcPts val="0"/>
              </a:spcAft>
              <a:buSzPct val="100000"/>
              <a:buChar char="●"/>
            </a:pPr>
            <a:r>
              <a:rPr lang="tr"/>
              <a:t>Named Grouping (?P&lt;name&gt;)</a:t>
            </a:r>
            <a:endParaRPr/>
          </a:p>
          <a:p>
            <a:pPr indent="-310832" lvl="0" marL="457200" rtl="0" algn="l">
              <a:spcBef>
                <a:spcPts val="0"/>
              </a:spcBef>
              <a:spcAft>
                <a:spcPts val="0"/>
              </a:spcAft>
              <a:buSzPct val="100000"/>
              <a:buChar char="●"/>
            </a:pPr>
            <a:r>
              <a:rPr lang="tr"/>
              <a:t>Substitute String</a:t>
            </a:r>
            <a:endParaRPr/>
          </a:p>
          <a:p>
            <a:pPr indent="-310832" lvl="0" marL="457200" rtl="0" algn="l">
              <a:spcBef>
                <a:spcPts val="0"/>
              </a:spcBef>
              <a:spcAft>
                <a:spcPts val="0"/>
              </a:spcAft>
              <a:buSzPct val="100000"/>
              <a:buChar char="●"/>
            </a:pPr>
            <a:r>
              <a:rPr lang="tr"/>
              <a:t>Look around</a:t>
            </a:r>
            <a:endParaRPr/>
          </a:p>
          <a:p>
            <a:pPr indent="-310832" lvl="0" marL="457200" rtl="0" algn="l">
              <a:spcBef>
                <a:spcPts val="0"/>
              </a:spcBef>
              <a:spcAft>
                <a:spcPts val="0"/>
              </a:spcAft>
              <a:buSzPct val="100000"/>
              <a:buChar char="●"/>
            </a:pPr>
            <a:r>
              <a:rPr lang="tr"/>
              <a:t>Match common username or password</a:t>
            </a:r>
            <a:endParaRPr/>
          </a:p>
          <a:p>
            <a:pPr indent="-310832" lvl="0" marL="457200" rtl="0" algn="l">
              <a:spcBef>
                <a:spcPts val="0"/>
              </a:spcBef>
              <a:spcAft>
                <a:spcPts val="0"/>
              </a:spcAft>
              <a:buSzPct val="100000"/>
              <a:buChar char="●"/>
            </a:pPr>
            <a:r>
              <a:rPr lang="tr"/>
              <a:t>Match hex color value</a:t>
            </a:r>
            <a:endParaRPr/>
          </a:p>
          <a:p>
            <a:pPr indent="-310832" lvl="0" marL="457200" rtl="0" algn="l">
              <a:spcBef>
                <a:spcPts val="0"/>
              </a:spcBef>
              <a:spcAft>
                <a:spcPts val="0"/>
              </a:spcAft>
              <a:buSzPct val="100000"/>
              <a:buChar char="●"/>
            </a:pPr>
            <a:r>
              <a:rPr lang="tr"/>
              <a:t>Match email</a:t>
            </a:r>
            <a:endParaRPr/>
          </a:p>
          <a:p>
            <a:pPr indent="-310832" lvl="0" marL="457200" rtl="0" algn="l">
              <a:spcBef>
                <a:spcPts val="0"/>
              </a:spcBef>
              <a:spcAft>
                <a:spcPts val="0"/>
              </a:spcAft>
              <a:buSzPct val="100000"/>
              <a:buChar char="●"/>
            </a:pPr>
            <a:r>
              <a:rPr lang="tr"/>
              <a:t>Match URL</a:t>
            </a:r>
            <a:endParaRPr/>
          </a:p>
          <a:p>
            <a:pPr indent="-310832" lvl="0" marL="457200" rtl="0" algn="l">
              <a:spcBef>
                <a:spcPts val="0"/>
              </a:spcBef>
              <a:spcAft>
                <a:spcPts val="0"/>
              </a:spcAft>
              <a:buSzPct val="100000"/>
              <a:buChar char="●"/>
            </a:pPr>
            <a:r>
              <a:rPr lang="tr"/>
              <a:t>Match IP address</a:t>
            </a:r>
            <a:endParaRPr/>
          </a:p>
          <a:p>
            <a:pPr indent="-310832" lvl="0" marL="457200" rtl="0" algn="l">
              <a:spcBef>
                <a:spcPts val="0"/>
              </a:spcBef>
              <a:spcAft>
                <a:spcPts val="0"/>
              </a:spcAft>
              <a:buSzPct val="100000"/>
              <a:buChar char="●"/>
            </a:pPr>
            <a:r>
              <a:rPr lang="tr"/>
              <a:t>Match Mac address</a:t>
            </a:r>
            <a:endParaRPr/>
          </a:p>
          <a:p>
            <a:pPr indent="-310832" lvl="0" marL="457200" rtl="0" algn="l">
              <a:spcBef>
                <a:spcPts val="0"/>
              </a:spcBef>
              <a:spcAft>
                <a:spcPts val="0"/>
              </a:spcAft>
              <a:buSzPct val="100000"/>
              <a:buChar char="●"/>
            </a:pPr>
            <a:r>
              <a:rPr lang="tr"/>
              <a:t>Lexer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54875" y="0"/>
            <a:ext cx="9034200" cy="432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9" name="Google Shape;69;p15"/>
          <p:cNvSpPr txBox="1"/>
          <p:nvPr>
            <p:ph idx="1" type="body"/>
          </p:nvPr>
        </p:nvSpPr>
        <p:spPr>
          <a:xfrm>
            <a:off x="54875" y="432000"/>
            <a:ext cx="3958500" cy="47115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tr" sz="1050">
                <a:solidFill>
                  <a:srgbClr val="FF8F40"/>
                </a:solidFill>
                <a:highlight>
                  <a:srgbClr val="0D1017"/>
                </a:highlight>
                <a:latin typeface="Consolas"/>
                <a:ea typeface="Consolas"/>
                <a:cs typeface="Consolas"/>
                <a:sym typeface="Consolas"/>
              </a:rPr>
              <a:t>import</a:t>
            </a:r>
            <a:r>
              <a:rPr lang="tr" sz="1050">
                <a:solidFill>
                  <a:srgbClr val="BFBDB6"/>
                </a:solidFill>
                <a:highlight>
                  <a:srgbClr val="0D1017"/>
                </a:highlight>
                <a:latin typeface="Consolas"/>
                <a:ea typeface="Consolas"/>
                <a:cs typeface="Consolas"/>
                <a:sym typeface="Consolas"/>
              </a:rPr>
              <a:t> </a:t>
            </a:r>
            <a:r>
              <a:rPr lang="tr" sz="1050">
                <a:solidFill>
                  <a:srgbClr val="59C2FF"/>
                </a:solidFill>
                <a:highlight>
                  <a:srgbClr val="0D1017"/>
                </a:highlight>
                <a:latin typeface="Consolas"/>
                <a:ea typeface="Consolas"/>
                <a:cs typeface="Consolas"/>
                <a:sym typeface="Consolas"/>
              </a:rPr>
              <a:t>re</a:t>
            </a:r>
            <a:endParaRPr sz="1050">
              <a:solidFill>
                <a:srgbClr val="59C2FF"/>
              </a:solidFill>
              <a:highlight>
                <a:srgbClr val="0D1017"/>
              </a:highlight>
              <a:latin typeface="Consolas"/>
              <a:ea typeface="Consolas"/>
              <a:cs typeface="Consolas"/>
              <a:sym typeface="Consolas"/>
            </a:endParaRPr>
          </a:p>
          <a:p>
            <a:pPr indent="0" lvl="0" marL="0" rtl="0" algn="l">
              <a:lnSpc>
                <a:spcPct val="135714"/>
              </a:lnSpc>
              <a:spcBef>
                <a:spcPts val="0"/>
              </a:spcBef>
              <a:spcAft>
                <a:spcPts val="0"/>
              </a:spcAft>
              <a:buNone/>
            </a:pPr>
            <a:r>
              <a:rPr lang="tr" sz="1050">
                <a:solidFill>
                  <a:srgbClr val="BFBDB6"/>
                </a:solidFill>
                <a:highlight>
                  <a:srgbClr val="0D1017"/>
                </a:highlight>
                <a:latin typeface="Consolas"/>
                <a:ea typeface="Consolas"/>
                <a:cs typeface="Consolas"/>
                <a:sym typeface="Consolas"/>
              </a:rPr>
              <a:t>metin1 </a:t>
            </a:r>
            <a:r>
              <a:rPr lang="tr" sz="1050">
                <a:solidFill>
                  <a:srgbClr val="F29668"/>
                </a:solidFill>
                <a:highlight>
                  <a:srgbClr val="0D1017"/>
                </a:highlight>
                <a:latin typeface="Consolas"/>
                <a:ea typeface="Consolas"/>
                <a:cs typeface="Consolas"/>
                <a:sym typeface="Consolas"/>
              </a:rPr>
              <a:t>=</a:t>
            </a:r>
            <a:r>
              <a:rPr lang="tr" sz="1050">
                <a:solidFill>
                  <a:srgbClr val="BFBDB6"/>
                </a:solidFill>
                <a:highlight>
                  <a:srgbClr val="0D1017"/>
                </a:highlight>
                <a:latin typeface="Consolas"/>
                <a:ea typeface="Consolas"/>
                <a:cs typeface="Consolas"/>
                <a:sym typeface="Consolas"/>
              </a:rPr>
              <a:t> </a:t>
            </a:r>
            <a:r>
              <a:rPr lang="tr" sz="1050">
                <a:solidFill>
                  <a:srgbClr val="AAD94C"/>
                </a:solidFill>
                <a:highlight>
                  <a:srgbClr val="0D1017"/>
                </a:highlight>
                <a:latin typeface="Consolas"/>
                <a:ea typeface="Consolas"/>
                <a:cs typeface="Consolas"/>
                <a:sym typeface="Consolas"/>
              </a:rPr>
              <a:t>"Bugün hava çok soğuk"</a:t>
            </a:r>
            <a:endParaRPr sz="1050">
              <a:solidFill>
                <a:srgbClr val="AAD94C"/>
              </a:solidFill>
              <a:highlight>
                <a:srgbClr val="0D1017"/>
              </a:highlight>
              <a:latin typeface="Consolas"/>
              <a:ea typeface="Consolas"/>
              <a:cs typeface="Consolas"/>
              <a:sym typeface="Consolas"/>
            </a:endParaRPr>
          </a:p>
          <a:p>
            <a:pPr indent="0" lvl="0" marL="0" rtl="0" algn="l">
              <a:lnSpc>
                <a:spcPct val="135714"/>
              </a:lnSpc>
              <a:spcBef>
                <a:spcPts val="0"/>
              </a:spcBef>
              <a:spcAft>
                <a:spcPts val="0"/>
              </a:spcAft>
              <a:buNone/>
            </a:pPr>
            <a:r>
              <a:rPr lang="tr" sz="1050">
                <a:solidFill>
                  <a:srgbClr val="BFBDB6"/>
                </a:solidFill>
                <a:highlight>
                  <a:srgbClr val="0D1017"/>
                </a:highlight>
                <a:latin typeface="Consolas"/>
                <a:ea typeface="Consolas"/>
                <a:cs typeface="Consolas"/>
                <a:sym typeface="Consolas"/>
              </a:rPr>
              <a:t>metin2 </a:t>
            </a:r>
            <a:r>
              <a:rPr lang="tr" sz="1050">
                <a:solidFill>
                  <a:srgbClr val="F29668"/>
                </a:solidFill>
                <a:highlight>
                  <a:srgbClr val="0D1017"/>
                </a:highlight>
                <a:latin typeface="Consolas"/>
                <a:ea typeface="Consolas"/>
                <a:cs typeface="Consolas"/>
                <a:sym typeface="Consolas"/>
              </a:rPr>
              <a:t>=</a:t>
            </a:r>
            <a:r>
              <a:rPr lang="tr" sz="1050">
                <a:solidFill>
                  <a:srgbClr val="BFBDB6"/>
                </a:solidFill>
                <a:highlight>
                  <a:srgbClr val="0D1017"/>
                </a:highlight>
                <a:latin typeface="Consolas"/>
                <a:ea typeface="Consolas"/>
                <a:cs typeface="Consolas"/>
                <a:sym typeface="Consolas"/>
              </a:rPr>
              <a:t> </a:t>
            </a:r>
            <a:r>
              <a:rPr lang="tr" sz="1050">
                <a:solidFill>
                  <a:srgbClr val="AAD94C"/>
                </a:solidFill>
                <a:highlight>
                  <a:srgbClr val="0D1017"/>
                </a:highlight>
                <a:latin typeface="Consolas"/>
                <a:ea typeface="Consolas"/>
                <a:cs typeface="Consolas"/>
                <a:sym typeface="Consolas"/>
              </a:rPr>
              <a:t>"Bursa çok sıcak"</a:t>
            </a:r>
            <a:endParaRPr sz="1050">
              <a:solidFill>
                <a:srgbClr val="AAD94C"/>
              </a:solidFill>
              <a:highlight>
                <a:srgbClr val="0D1017"/>
              </a:highlight>
              <a:latin typeface="Consolas"/>
              <a:ea typeface="Consolas"/>
              <a:cs typeface="Consolas"/>
              <a:sym typeface="Consolas"/>
            </a:endParaRPr>
          </a:p>
          <a:p>
            <a:pPr indent="0" lvl="0" marL="0" rtl="0" algn="l">
              <a:lnSpc>
                <a:spcPct val="135714"/>
              </a:lnSpc>
              <a:spcBef>
                <a:spcPts val="0"/>
              </a:spcBef>
              <a:spcAft>
                <a:spcPts val="0"/>
              </a:spcAft>
              <a:buNone/>
            </a:pPr>
            <a:r>
              <a:rPr lang="tr" sz="1050">
                <a:solidFill>
                  <a:srgbClr val="BFBDB6"/>
                </a:solidFill>
                <a:highlight>
                  <a:srgbClr val="0D1017"/>
                </a:highlight>
                <a:latin typeface="Consolas"/>
                <a:ea typeface="Consolas"/>
                <a:cs typeface="Consolas"/>
                <a:sym typeface="Consolas"/>
              </a:rPr>
              <a:t>metin3 </a:t>
            </a:r>
            <a:r>
              <a:rPr lang="tr" sz="1050">
                <a:solidFill>
                  <a:srgbClr val="F29668"/>
                </a:solidFill>
                <a:highlight>
                  <a:srgbClr val="0D1017"/>
                </a:highlight>
                <a:latin typeface="Consolas"/>
                <a:ea typeface="Consolas"/>
                <a:cs typeface="Consolas"/>
                <a:sym typeface="Consolas"/>
              </a:rPr>
              <a:t>=</a:t>
            </a:r>
            <a:r>
              <a:rPr lang="tr" sz="1050">
                <a:solidFill>
                  <a:srgbClr val="BFBDB6"/>
                </a:solidFill>
                <a:highlight>
                  <a:srgbClr val="0D1017"/>
                </a:highlight>
                <a:latin typeface="Consolas"/>
                <a:ea typeface="Consolas"/>
                <a:cs typeface="Consolas"/>
                <a:sym typeface="Consolas"/>
              </a:rPr>
              <a:t> </a:t>
            </a:r>
            <a:r>
              <a:rPr lang="tr" sz="1050">
                <a:solidFill>
                  <a:srgbClr val="AAD94C"/>
                </a:solidFill>
                <a:highlight>
                  <a:srgbClr val="0D1017"/>
                </a:highlight>
                <a:latin typeface="Consolas"/>
                <a:ea typeface="Consolas"/>
                <a:cs typeface="Consolas"/>
                <a:sym typeface="Consolas"/>
              </a:rPr>
              <a:t>"Bugün hava soğuk."</a:t>
            </a:r>
            <a:endParaRPr sz="1050">
              <a:solidFill>
                <a:srgbClr val="AAD94C"/>
              </a:solidFill>
              <a:highlight>
                <a:srgbClr val="0D1017"/>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BFBDB6"/>
              </a:solidFill>
              <a:highlight>
                <a:srgbClr val="0D1017"/>
              </a:highlight>
              <a:latin typeface="Consolas"/>
              <a:ea typeface="Consolas"/>
              <a:cs typeface="Consolas"/>
              <a:sym typeface="Consolas"/>
            </a:endParaRPr>
          </a:p>
          <a:p>
            <a:pPr indent="0" lvl="0" marL="0" rtl="0" algn="l">
              <a:lnSpc>
                <a:spcPct val="135714"/>
              </a:lnSpc>
              <a:spcBef>
                <a:spcPts val="0"/>
              </a:spcBef>
              <a:spcAft>
                <a:spcPts val="0"/>
              </a:spcAft>
              <a:buNone/>
            </a:pPr>
            <a:r>
              <a:rPr lang="tr" sz="1050">
                <a:solidFill>
                  <a:srgbClr val="BFBDB6"/>
                </a:solidFill>
                <a:highlight>
                  <a:srgbClr val="0D1017"/>
                </a:highlight>
                <a:latin typeface="Consolas"/>
                <a:ea typeface="Consolas"/>
                <a:cs typeface="Consolas"/>
                <a:sym typeface="Consolas"/>
              </a:rPr>
              <a:t>aranan </a:t>
            </a:r>
            <a:r>
              <a:rPr lang="tr" sz="1050">
                <a:solidFill>
                  <a:srgbClr val="F29668"/>
                </a:solidFill>
                <a:highlight>
                  <a:srgbClr val="0D1017"/>
                </a:highlight>
                <a:latin typeface="Consolas"/>
                <a:ea typeface="Consolas"/>
                <a:cs typeface="Consolas"/>
                <a:sym typeface="Consolas"/>
              </a:rPr>
              <a:t>=</a:t>
            </a:r>
            <a:r>
              <a:rPr lang="tr" sz="1050">
                <a:solidFill>
                  <a:srgbClr val="BFBDB6"/>
                </a:solidFill>
                <a:highlight>
                  <a:srgbClr val="0D1017"/>
                </a:highlight>
                <a:latin typeface="Consolas"/>
                <a:ea typeface="Consolas"/>
                <a:cs typeface="Consolas"/>
                <a:sym typeface="Consolas"/>
              </a:rPr>
              <a:t> </a:t>
            </a:r>
            <a:r>
              <a:rPr lang="tr" sz="1050">
                <a:solidFill>
                  <a:srgbClr val="AAD94C"/>
                </a:solidFill>
                <a:highlight>
                  <a:srgbClr val="0D1017"/>
                </a:highlight>
                <a:latin typeface="Consolas"/>
                <a:ea typeface="Consolas"/>
                <a:cs typeface="Consolas"/>
                <a:sym typeface="Consolas"/>
              </a:rPr>
              <a:t>"^Bu.*sıcak$"</a:t>
            </a:r>
            <a:r>
              <a:rPr lang="tr" sz="1050">
                <a:solidFill>
                  <a:srgbClr val="BFBDB6"/>
                </a:solidFill>
                <a:highlight>
                  <a:srgbClr val="0D1017"/>
                </a:highlight>
                <a:latin typeface="Consolas"/>
                <a:ea typeface="Consolas"/>
                <a:cs typeface="Consolas"/>
                <a:sym typeface="Consolas"/>
              </a:rPr>
              <a:t> </a:t>
            </a:r>
            <a:r>
              <a:rPr i="1" lang="tr" sz="1050">
                <a:solidFill>
                  <a:srgbClr val="ACB6BF"/>
                </a:solidFill>
                <a:highlight>
                  <a:srgbClr val="0D1017"/>
                </a:highlight>
                <a:latin typeface="Consolas"/>
                <a:ea typeface="Consolas"/>
                <a:cs typeface="Consolas"/>
                <a:sym typeface="Consolas"/>
              </a:rPr>
              <a:t># Başında Bu olan ve sıcak ile biten</a:t>
            </a:r>
            <a:endParaRPr i="1" sz="1050">
              <a:solidFill>
                <a:srgbClr val="ACB6BF"/>
              </a:solidFill>
              <a:highlight>
                <a:srgbClr val="0D1017"/>
              </a:highlight>
              <a:latin typeface="Consolas"/>
              <a:ea typeface="Consolas"/>
              <a:cs typeface="Consolas"/>
              <a:sym typeface="Consolas"/>
            </a:endParaRPr>
          </a:p>
          <a:p>
            <a:pPr indent="0" lvl="0" marL="0" rtl="0" algn="l">
              <a:lnSpc>
                <a:spcPct val="135714"/>
              </a:lnSpc>
              <a:spcBef>
                <a:spcPts val="0"/>
              </a:spcBef>
              <a:spcAft>
                <a:spcPts val="0"/>
              </a:spcAft>
              <a:buNone/>
            </a:pPr>
            <a:r>
              <a:rPr lang="tr" sz="1050">
                <a:solidFill>
                  <a:srgbClr val="FFB454"/>
                </a:solidFill>
                <a:highlight>
                  <a:srgbClr val="0D1017"/>
                </a:highlight>
                <a:latin typeface="Consolas"/>
                <a:ea typeface="Consolas"/>
                <a:cs typeface="Consolas"/>
                <a:sym typeface="Consolas"/>
              </a:rPr>
              <a:t>print</a:t>
            </a:r>
            <a:r>
              <a:rPr lang="tr" sz="1050">
                <a:solidFill>
                  <a:srgbClr val="BFBDB6"/>
                </a:solidFill>
                <a:highlight>
                  <a:srgbClr val="0D1017"/>
                </a:highlight>
                <a:latin typeface="Consolas"/>
                <a:ea typeface="Consolas"/>
                <a:cs typeface="Consolas"/>
                <a:sym typeface="Consolas"/>
              </a:rPr>
              <a:t>(</a:t>
            </a:r>
            <a:r>
              <a:rPr lang="tr" sz="1050">
                <a:solidFill>
                  <a:srgbClr val="59C2FF"/>
                </a:solidFill>
                <a:highlight>
                  <a:srgbClr val="0D1017"/>
                </a:highlight>
                <a:latin typeface="Consolas"/>
                <a:ea typeface="Consolas"/>
                <a:cs typeface="Consolas"/>
                <a:sym typeface="Consolas"/>
              </a:rPr>
              <a:t>re</a:t>
            </a:r>
            <a:r>
              <a:rPr lang="tr" sz="1050">
                <a:solidFill>
                  <a:srgbClr val="BFBDB6"/>
                </a:solidFill>
                <a:highlight>
                  <a:srgbClr val="0D1017"/>
                </a:highlight>
                <a:latin typeface="Consolas"/>
                <a:ea typeface="Consolas"/>
                <a:cs typeface="Consolas"/>
                <a:sym typeface="Consolas"/>
              </a:rPr>
              <a:t>.</a:t>
            </a:r>
            <a:r>
              <a:rPr lang="tr" sz="1050">
                <a:solidFill>
                  <a:srgbClr val="FFB454"/>
                </a:solidFill>
                <a:highlight>
                  <a:srgbClr val="0D1017"/>
                </a:highlight>
                <a:latin typeface="Consolas"/>
                <a:ea typeface="Consolas"/>
                <a:cs typeface="Consolas"/>
                <a:sym typeface="Consolas"/>
              </a:rPr>
              <a:t>search</a:t>
            </a:r>
            <a:r>
              <a:rPr lang="tr" sz="1050">
                <a:solidFill>
                  <a:srgbClr val="BFBDB6"/>
                </a:solidFill>
                <a:highlight>
                  <a:srgbClr val="0D1017"/>
                </a:highlight>
                <a:latin typeface="Consolas"/>
                <a:ea typeface="Consolas"/>
                <a:cs typeface="Consolas"/>
                <a:sym typeface="Consolas"/>
              </a:rPr>
              <a:t>(aranan, metin1))</a:t>
            </a:r>
            <a:endParaRPr sz="1050">
              <a:solidFill>
                <a:srgbClr val="BFBDB6"/>
              </a:solidFill>
              <a:highlight>
                <a:srgbClr val="0D1017"/>
              </a:highlight>
              <a:latin typeface="Consolas"/>
              <a:ea typeface="Consolas"/>
              <a:cs typeface="Consolas"/>
              <a:sym typeface="Consolas"/>
            </a:endParaRPr>
          </a:p>
          <a:p>
            <a:pPr indent="0" lvl="0" marL="0" rtl="0" algn="l">
              <a:lnSpc>
                <a:spcPct val="135714"/>
              </a:lnSpc>
              <a:spcBef>
                <a:spcPts val="0"/>
              </a:spcBef>
              <a:spcAft>
                <a:spcPts val="0"/>
              </a:spcAft>
              <a:buNone/>
            </a:pPr>
            <a:r>
              <a:rPr lang="tr" sz="1050">
                <a:solidFill>
                  <a:srgbClr val="FFB454"/>
                </a:solidFill>
                <a:highlight>
                  <a:srgbClr val="0D1017"/>
                </a:highlight>
                <a:latin typeface="Consolas"/>
                <a:ea typeface="Consolas"/>
                <a:cs typeface="Consolas"/>
                <a:sym typeface="Consolas"/>
              </a:rPr>
              <a:t>print</a:t>
            </a:r>
            <a:r>
              <a:rPr lang="tr" sz="1050">
                <a:solidFill>
                  <a:srgbClr val="BFBDB6"/>
                </a:solidFill>
                <a:highlight>
                  <a:srgbClr val="0D1017"/>
                </a:highlight>
                <a:latin typeface="Consolas"/>
                <a:ea typeface="Consolas"/>
                <a:cs typeface="Consolas"/>
                <a:sym typeface="Consolas"/>
              </a:rPr>
              <a:t>(</a:t>
            </a:r>
            <a:r>
              <a:rPr lang="tr" sz="1050">
                <a:solidFill>
                  <a:srgbClr val="59C2FF"/>
                </a:solidFill>
                <a:highlight>
                  <a:srgbClr val="0D1017"/>
                </a:highlight>
                <a:latin typeface="Consolas"/>
                <a:ea typeface="Consolas"/>
                <a:cs typeface="Consolas"/>
                <a:sym typeface="Consolas"/>
              </a:rPr>
              <a:t>re</a:t>
            </a:r>
            <a:r>
              <a:rPr lang="tr" sz="1050">
                <a:solidFill>
                  <a:srgbClr val="BFBDB6"/>
                </a:solidFill>
                <a:highlight>
                  <a:srgbClr val="0D1017"/>
                </a:highlight>
                <a:latin typeface="Consolas"/>
                <a:ea typeface="Consolas"/>
                <a:cs typeface="Consolas"/>
                <a:sym typeface="Consolas"/>
              </a:rPr>
              <a:t>.</a:t>
            </a:r>
            <a:r>
              <a:rPr lang="tr" sz="1050">
                <a:solidFill>
                  <a:srgbClr val="FFB454"/>
                </a:solidFill>
                <a:highlight>
                  <a:srgbClr val="0D1017"/>
                </a:highlight>
                <a:latin typeface="Consolas"/>
                <a:ea typeface="Consolas"/>
                <a:cs typeface="Consolas"/>
                <a:sym typeface="Consolas"/>
              </a:rPr>
              <a:t>search</a:t>
            </a:r>
            <a:r>
              <a:rPr lang="tr" sz="1050">
                <a:solidFill>
                  <a:srgbClr val="BFBDB6"/>
                </a:solidFill>
                <a:highlight>
                  <a:srgbClr val="0D1017"/>
                </a:highlight>
                <a:latin typeface="Consolas"/>
                <a:ea typeface="Consolas"/>
                <a:cs typeface="Consolas"/>
                <a:sym typeface="Consolas"/>
              </a:rPr>
              <a:t>(aranan, metin2))</a:t>
            </a:r>
            <a:endParaRPr sz="1050">
              <a:solidFill>
                <a:srgbClr val="BFBDB6"/>
              </a:solidFill>
              <a:highlight>
                <a:srgbClr val="0D1017"/>
              </a:highlight>
              <a:latin typeface="Consolas"/>
              <a:ea typeface="Consolas"/>
              <a:cs typeface="Consolas"/>
              <a:sym typeface="Consolas"/>
            </a:endParaRPr>
          </a:p>
          <a:p>
            <a:pPr indent="0" lvl="0" marL="0" rtl="0" algn="l">
              <a:lnSpc>
                <a:spcPct val="135714"/>
              </a:lnSpc>
              <a:spcBef>
                <a:spcPts val="0"/>
              </a:spcBef>
              <a:spcAft>
                <a:spcPts val="0"/>
              </a:spcAft>
              <a:buNone/>
            </a:pPr>
            <a:r>
              <a:rPr lang="tr" sz="1050">
                <a:solidFill>
                  <a:srgbClr val="FFB454"/>
                </a:solidFill>
                <a:highlight>
                  <a:srgbClr val="0D1017"/>
                </a:highlight>
                <a:latin typeface="Consolas"/>
                <a:ea typeface="Consolas"/>
                <a:cs typeface="Consolas"/>
                <a:sym typeface="Consolas"/>
              </a:rPr>
              <a:t>print</a:t>
            </a:r>
            <a:r>
              <a:rPr lang="tr" sz="1050">
                <a:solidFill>
                  <a:srgbClr val="BFBDB6"/>
                </a:solidFill>
                <a:highlight>
                  <a:srgbClr val="0D1017"/>
                </a:highlight>
                <a:latin typeface="Consolas"/>
                <a:ea typeface="Consolas"/>
                <a:cs typeface="Consolas"/>
                <a:sym typeface="Consolas"/>
              </a:rPr>
              <a:t>(</a:t>
            </a:r>
            <a:r>
              <a:rPr lang="tr" sz="1050">
                <a:solidFill>
                  <a:srgbClr val="59C2FF"/>
                </a:solidFill>
                <a:highlight>
                  <a:srgbClr val="0D1017"/>
                </a:highlight>
                <a:latin typeface="Consolas"/>
                <a:ea typeface="Consolas"/>
                <a:cs typeface="Consolas"/>
                <a:sym typeface="Consolas"/>
              </a:rPr>
              <a:t>re</a:t>
            </a:r>
            <a:r>
              <a:rPr lang="tr" sz="1050">
                <a:solidFill>
                  <a:srgbClr val="BFBDB6"/>
                </a:solidFill>
                <a:highlight>
                  <a:srgbClr val="0D1017"/>
                </a:highlight>
                <a:latin typeface="Consolas"/>
                <a:ea typeface="Consolas"/>
                <a:cs typeface="Consolas"/>
                <a:sym typeface="Consolas"/>
              </a:rPr>
              <a:t>.</a:t>
            </a:r>
            <a:r>
              <a:rPr lang="tr" sz="1050">
                <a:solidFill>
                  <a:srgbClr val="FFB454"/>
                </a:solidFill>
                <a:highlight>
                  <a:srgbClr val="0D1017"/>
                </a:highlight>
                <a:latin typeface="Consolas"/>
                <a:ea typeface="Consolas"/>
                <a:cs typeface="Consolas"/>
                <a:sym typeface="Consolas"/>
              </a:rPr>
              <a:t>search</a:t>
            </a:r>
            <a:r>
              <a:rPr lang="tr" sz="1050">
                <a:solidFill>
                  <a:srgbClr val="BFBDB6"/>
                </a:solidFill>
                <a:highlight>
                  <a:srgbClr val="0D1017"/>
                </a:highlight>
                <a:latin typeface="Consolas"/>
                <a:ea typeface="Consolas"/>
                <a:cs typeface="Consolas"/>
                <a:sym typeface="Consolas"/>
              </a:rPr>
              <a:t>(aranan, metin3))</a:t>
            </a:r>
            <a:endParaRPr sz="1050">
              <a:solidFill>
                <a:srgbClr val="BFBDB6"/>
              </a:solidFill>
              <a:highlight>
                <a:srgbClr val="0D1017"/>
              </a:highlight>
              <a:latin typeface="Consolas"/>
              <a:ea typeface="Consolas"/>
              <a:cs typeface="Consolas"/>
              <a:sym typeface="Consolas"/>
            </a:endParaRPr>
          </a:p>
          <a:p>
            <a:pPr indent="0" lvl="0" marL="0" rtl="0" algn="l">
              <a:spcBef>
                <a:spcPts val="0"/>
              </a:spcBef>
              <a:spcAft>
                <a:spcPts val="1200"/>
              </a:spcAft>
              <a:buNone/>
            </a:pPr>
            <a:r>
              <a:t/>
            </a:r>
            <a:endParaRPr sz="1050">
              <a:solidFill>
                <a:srgbClr val="FF8F40"/>
              </a:solidFill>
              <a:highlight>
                <a:srgbClr val="0D1017"/>
              </a:highlight>
              <a:latin typeface="Consolas"/>
              <a:ea typeface="Consolas"/>
              <a:cs typeface="Consolas"/>
              <a:sym typeface="Consolas"/>
            </a:endParaRPr>
          </a:p>
        </p:txBody>
      </p:sp>
      <p:sp>
        <p:nvSpPr>
          <p:cNvPr id="70" name="Google Shape;70;p15"/>
          <p:cNvSpPr txBox="1"/>
          <p:nvPr>
            <p:ph idx="2" type="body"/>
          </p:nvPr>
        </p:nvSpPr>
        <p:spPr>
          <a:xfrm>
            <a:off x="4013375" y="432000"/>
            <a:ext cx="5075700" cy="4711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tr" u="sng">
                <a:solidFill>
                  <a:schemeClr val="hlink"/>
                </a:solidFill>
                <a:hlinkClick r:id="rId3"/>
              </a:rPr>
              <a:t>https://regex101.com/</a:t>
            </a:r>
            <a:endParaRPr/>
          </a:p>
          <a:p>
            <a:pPr indent="0" lvl="0" marL="0" rtl="0" algn="l">
              <a:spcBef>
                <a:spcPts val="0"/>
              </a:spcBef>
              <a:spcAft>
                <a:spcPts val="0"/>
              </a:spcAft>
              <a:buNone/>
            </a:pPr>
            <a:r>
              <a:rPr lang="tr" u="sng">
                <a:solidFill>
                  <a:schemeClr val="hlink"/>
                </a:solidFill>
                <a:hlinkClick r:id="rId4"/>
              </a:rPr>
              <a:t>https://regexr.com/</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aranan yerine aşağıdakileri yazabilirsiniz.</a:t>
            </a:r>
            <a:endParaRPr/>
          </a:p>
          <a:p>
            <a:pPr indent="0" lvl="0" marL="0" rtl="0" algn="l">
              <a:spcBef>
                <a:spcPts val="0"/>
              </a:spcBef>
              <a:spcAft>
                <a:spcPts val="0"/>
              </a:spcAft>
              <a:buNone/>
            </a:pPr>
            <a:r>
              <a:rPr lang="tr">
                <a:solidFill>
                  <a:srgbClr val="FF9900"/>
                </a:solidFill>
              </a:rPr>
              <a:t>\d</a:t>
            </a:r>
            <a:r>
              <a:rPr lang="tr"/>
              <a:t> rakam</a:t>
            </a:r>
            <a:endParaRPr/>
          </a:p>
          <a:p>
            <a:pPr indent="0" lvl="0" marL="0" rtl="0" algn="l">
              <a:spcBef>
                <a:spcPts val="0"/>
              </a:spcBef>
              <a:spcAft>
                <a:spcPts val="0"/>
              </a:spcAft>
              <a:buNone/>
            </a:pPr>
            <a:r>
              <a:rPr lang="tr">
                <a:solidFill>
                  <a:srgbClr val="FF9900"/>
                </a:solidFill>
              </a:rPr>
              <a:t>\d\d\d</a:t>
            </a:r>
            <a:r>
              <a:rPr lang="tr"/>
              <a:t> üç rakam</a:t>
            </a:r>
            <a:endParaRPr/>
          </a:p>
          <a:p>
            <a:pPr indent="0" lvl="0" marL="0" rtl="0" algn="l">
              <a:spcBef>
                <a:spcPts val="0"/>
              </a:spcBef>
              <a:spcAft>
                <a:spcPts val="0"/>
              </a:spcAft>
              <a:buNone/>
            </a:pPr>
            <a:r>
              <a:rPr lang="tr">
                <a:solidFill>
                  <a:srgbClr val="FF9900"/>
                </a:solidFill>
              </a:rPr>
              <a:t>\d{5}</a:t>
            </a:r>
            <a:r>
              <a:rPr lang="tr"/>
              <a:t> beş rakam</a:t>
            </a:r>
            <a:endParaRPr/>
          </a:p>
          <a:p>
            <a:pPr indent="0" lvl="0" marL="0" rtl="0" algn="l">
              <a:spcBef>
                <a:spcPts val="0"/>
              </a:spcBef>
              <a:spcAft>
                <a:spcPts val="0"/>
              </a:spcAft>
              <a:buNone/>
            </a:pPr>
            <a:r>
              <a:rPr lang="tr">
                <a:solidFill>
                  <a:srgbClr val="FF9900"/>
                </a:solidFill>
              </a:rPr>
              <a:t>\D</a:t>
            </a:r>
            <a:r>
              <a:rPr lang="tr"/>
              <a:t> rakam olmayan karakter</a:t>
            </a:r>
            <a:endParaRPr/>
          </a:p>
          <a:p>
            <a:pPr indent="0" lvl="0" marL="0" rtl="0" algn="l">
              <a:spcBef>
                <a:spcPts val="0"/>
              </a:spcBef>
              <a:spcAft>
                <a:spcPts val="0"/>
              </a:spcAft>
              <a:buNone/>
            </a:pPr>
            <a:r>
              <a:rPr lang="tr">
                <a:solidFill>
                  <a:srgbClr val="FF9900"/>
                </a:solidFill>
              </a:rPr>
              <a:t>\D\D\D</a:t>
            </a:r>
            <a:r>
              <a:rPr lang="tr"/>
              <a:t> rakam olmayan üç karakter</a:t>
            </a:r>
            <a:endParaRPr/>
          </a:p>
          <a:p>
            <a:pPr indent="0" lvl="0" marL="0" rtl="0" algn="l">
              <a:spcBef>
                <a:spcPts val="0"/>
              </a:spcBef>
              <a:spcAft>
                <a:spcPts val="0"/>
              </a:spcAft>
              <a:buNone/>
            </a:pPr>
            <a:r>
              <a:rPr lang="tr">
                <a:solidFill>
                  <a:srgbClr val="FF9900"/>
                </a:solidFill>
              </a:rPr>
              <a:t>\(\D{7}\)</a:t>
            </a:r>
            <a:r>
              <a:rPr lang="tr"/>
              <a:t> rakam olmayan (qwertyu) gibi 7 haneli karakterler </a:t>
            </a:r>
            <a:endParaRPr/>
          </a:p>
          <a:p>
            <a:pPr indent="0" lvl="0" marL="0" rtl="0" algn="l">
              <a:spcBef>
                <a:spcPts val="0"/>
              </a:spcBef>
              <a:spcAft>
                <a:spcPts val="0"/>
              </a:spcAft>
              <a:buNone/>
            </a:pPr>
            <a:r>
              <a:rPr lang="tr">
                <a:solidFill>
                  <a:srgbClr val="FF9900"/>
                </a:solidFill>
              </a:rPr>
              <a:t>.</a:t>
            </a:r>
            <a:r>
              <a:rPr lang="tr"/>
              <a:t> tüm karakterler</a:t>
            </a:r>
            <a:endParaRPr/>
          </a:p>
          <a:p>
            <a:pPr indent="0" lvl="0" marL="0" rtl="0" algn="l">
              <a:spcBef>
                <a:spcPts val="0"/>
              </a:spcBef>
              <a:spcAft>
                <a:spcPts val="0"/>
              </a:spcAft>
              <a:buNone/>
            </a:pPr>
            <a:r>
              <a:rPr lang="tr">
                <a:solidFill>
                  <a:srgbClr val="FF9900"/>
                </a:solidFill>
              </a:rPr>
              <a:t>\.</a:t>
            </a:r>
            <a:r>
              <a:rPr lang="tr"/>
              <a:t> noktalar</a:t>
            </a:r>
            <a:endParaRPr/>
          </a:p>
          <a:p>
            <a:pPr indent="0" lvl="0" marL="0" rtl="0" algn="l">
              <a:spcBef>
                <a:spcPts val="0"/>
              </a:spcBef>
              <a:spcAft>
                <a:spcPts val="0"/>
              </a:spcAft>
              <a:buNone/>
            </a:pPr>
            <a:r>
              <a:rPr lang="tr">
                <a:solidFill>
                  <a:srgbClr val="FF9900"/>
                </a:solidFill>
              </a:rPr>
              <a:t>\d{3}\d{7}|\(\d{3}\)\d{7}|\d{3}-\d{7}</a:t>
            </a:r>
            <a:r>
              <a:rPr lang="tr"/>
              <a:t> </a:t>
            </a:r>
            <a:r>
              <a:rPr lang="tr" sz="1100">
                <a:solidFill>
                  <a:srgbClr val="333333"/>
                </a:solidFill>
                <a:highlight>
                  <a:srgbClr val="FDFDFD"/>
                </a:highlight>
                <a:latin typeface="Courier New"/>
                <a:ea typeface="Courier New"/>
                <a:cs typeface="Courier New"/>
                <a:sym typeface="Courier New"/>
              </a:rPr>
              <a:t>(507)9438357</a:t>
            </a:r>
            <a:r>
              <a:rPr lang="tr"/>
              <a:t> </a:t>
            </a:r>
            <a:r>
              <a:rPr lang="tr" sz="1100">
                <a:solidFill>
                  <a:srgbClr val="333333"/>
                </a:solidFill>
                <a:highlight>
                  <a:srgbClr val="FDFDFD"/>
                </a:highlight>
                <a:latin typeface="Courier New"/>
                <a:ea typeface="Courier New"/>
                <a:cs typeface="Courier New"/>
                <a:sym typeface="Courier New"/>
              </a:rPr>
              <a:t>5537867453</a:t>
            </a:r>
            <a:r>
              <a:rPr lang="tr"/>
              <a:t> </a:t>
            </a:r>
            <a:r>
              <a:rPr lang="tr" sz="1100">
                <a:solidFill>
                  <a:srgbClr val="333333"/>
                </a:solidFill>
                <a:highlight>
                  <a:srgbClr val="FDFDFD"/>
                </a:highlight>
                <a:latin typeface="Courier New"/>
                <a:ea typeface="Courier New"/>
                <a:cs typeface="Courier New"/>
                <a:sym typeface="Courier New"/>
              </a:rPr>
              <a:t>3</a:t>
            </a:r>
            <a:endParaRPr sz="1100">
              <a:solidFill>
                <a:srgbClr val="333333"/>
              </a:solidFill>
              <a:highlight>
                <a:srgbClr val="FDFDFD"/>
              </a:highlight>
              <a:latin typeface="Courier New"/>
              <a:ea typeface="Courier New"/>
              <a:cs typeface="Courier New"/>
              <a:sym typeface="Courier New"/>
            </a:endParaRPr>
          </a:p>
          <a:p>
            <a:pPr indent="0" lvl="0" marL="0" rtl="0" algn="l">
              <a:spcBef>
                <a:spcPts val="0"/>
              </a:spcBef>
              <a:spcAft>
                <a:spcPts val="0"/>
              </a:spcAft>
              <a:buNone/>
            </a:pPr>
            <a:r>
              <a:rPr lang="tr" sz="1100">
                <a:solidFill>
                  <a:srgbClr val="333333"/>
                </a:solidFill>
                <a:highlight>
                  <a:srgbClr val="FDFDFD"/>
                </a:highlight>
                <a:latin typeface="Courier New"/>
                <a:ea typeface="Courier New"/>
                <a:cs typeface="Courier New"/>
                <a:sym typeface="Courier New"/>
              </a:rPr>
              <a:t>505-8562147</a:t>
            </a:r>
            <a:r>
              <a:rPr lang="tr"/>
              <a:t> şeklindeki numaralar</a:t>
            </a:r>
            <a:endParaRPr/>
          </a:p>
          <a:p>
            <a:pPr indent="0" lvl="0" marL="0" rtl="0" algn="l">
              <a:spcBef>
                <a:spcPts val="0"/>
              </a:spcBef>
              <a:spcAft>
                <a:spcPts val="0"/>
              </a:spcAft>
              <a:buNone/>
            </a:pPr>
            <a:r>
              <a:rPr lang="tr">
                <a:solidFill>
                  <a:srgbClr val="FF9900"/>
                </a:solidFill>
              </a:rPr>
              <a:t>[a-z0-9A-Z_]*@[a-z0-9A-Z]*\.[a-zA-Z]*</a:t>
            </a:r>
            <a:r>
              <a:rPr lang="tr"/>
              <a:t> mail adresleri</a:t>
            </a:r>
            <a:endParaRPr/>
          </a:p>
          <a:p>
            <a:pPr indent="0" lvl="0" marL="0" rtl="0" algn="l">
              <a:spcBef>
                <a:spcPts val="0"/>
              </a:spcBef>
              <a:spcAft>
                <a:spcPts val="0"/>
              </a:spcAft>
              <a:buNone/>
            </a:pPr>
            <a:r>
              <a:rPr lang="tr">
                <a:solidFill>
                  <a:srgbClr val="FF9900"/>
                </a:solidFill>
              </a:rPr>
              <a:t>sipariş[^\d]*(\d*)</a:t>
            </a:r>
            <a:r>
              <a:rPr lang="tr"/>
              <a:t> başında sipariş yazıp sonrasında numara olanlar.</a:t>
            </a:r>
            <a:endParaRPr/>
          </a:p>
          <a:p>
            <a:pPr indent="0" lvl="0" marL="0" rtl="0" algn="l">
              <a:spcBef>
                <a:spcPts val="0"/>
              </a:spcBef>
              <a:spcAft>
                <a:spcPts val="0"/>
              </a:spcAft>
              <a:buNone/>
            </a:pPr>
            <a:r>
              <a:t/>
            </a:r>
            <a:endParaRPr sz="1100">
              <a:solidFill>
                <a:srgbClr val="333333"/>
              </a:solidFill>
              <a:highlight>
                <a:srgbClr val="FDFDFD"/>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54875" y="0"/>
            <a:ext cx="9034200" cy="43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tr" sz="2200">
                <a:solidFill>
                  <a:srgbClr val="FFFF00"/>
                </a:solidFill>
              </a:rPr>
              <a:t>Meta karakterler ve Özel Diziler</a:t>
            </a:r>
            <a:endParaRPr sz="2200">
              <a:solidFill>
                <a:srgbClr val="FFFF00"/>
              </a:solidFill>
            </a:endParaRPr>
          </a:p>
        </p:txBody>
      </p:sp>
      <p:sp>
        <p:nvSpPr>
          <p:cNvPr id="76" name="Google Shape;76;p16"/>
          <p:cNvSpPr txBox="1"/>
          <p:nvPr>
            <p:ph idx="1" type="body"/>
          </p:nvPr>
        </p:nvSpPr>
        <p:spPr>
          <a:xfrm>
            <a:off x="54875" y="432000"/>
            <a:ext cx="4513500" cy="471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rgbClr val="FF9900"/>
                </a:solidFill>
              </a:rPr>
              <a:t>Özel anlamlı karakterler:</a:t>
            </a:r>
            <a:endParaRPr>
              <a:solidFill>
                <a:srgbClr val="FF9900"/>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tr" u="sng"/>
              <a:t>	Açıklama			</a:t>
            </a:r>
            <a:r>
              <a:rPr lang="tr" u="sng">
                <a:solidFill>
                  <a:srgbClr val="4A86E8"/>
                </a:solidFill>
              </a:rPr>
              <a:t>Örnek</a:t>
            </a:r>
            <a:endParaRPr u="sng">
              <a:solidFill>
                <a:srgbClr val="4A86E8"/>
              </a:solidFill>
            </a:endParaRPr>
          </a:p>
          <a:p>
            <a:pPr indent="0" lvl="0" marL="0" rtl="0" algn="l">
              <a:spcBef>
                <a:spcPts val="0"/>
              </a:spcBef>
              <a:spcAft>
                <a:spcPts val="0"/>
              </a:spcAft>
              <a:buNone/>
            </a:pPr>
            <a:r>
              <a:rPr lang="tr">
                <a:solidFill>
                  <a:srgbClr val="FF9900"/>
                </a:solidFill>
              </a:rPr>
              <a:t>[]	</a:t>
            </a:r>
            <a:r>
              <a:rPr lang="tr"/>
              <a:t>Bir karakter grubu	</a:t>
            </a:r>
            <a:r>
              <a:rPr lang="tr">
                <a:solidFill>
                  <a:srgbClr val="4A86E8"/>
                </a:solidFill>
              </a:rPr>
              <a:t>"[a-k]"</a:t>
            </a:r>
            <a:r>
              <a:rPr lang="tr"/>
              <a:t>	</a:t>
            </a:r>
            <a:endParaRPr/>
          </a:p>
          <a:p>
            <a:pPr indent="0" lvl="0" marL="0" rtl="0" algn="l">
              <a:spcBef>
                <a:spcPts val="0"/>
              </a:spcBef>
              <a:spcAft>
                <a:spcPts val="0"/>
              </a:spcAft>
              <a:buNone/>
            </a:pPr>
            <a:r>
              <a:rPr lang="tr">
                <a:solidFill>
                  <a:srgbClr val="FF9900"/>
                </a:solidFill>
              </a:rPr>
              <a:t>\	</a:t>
            </a:r>
            <a:r>
              <a:rPr lang="tr"/>
              <a:t>Özel bir diziyi ifade eder. Özel karakterlerden kaçınmak  için de kullanılır	</a:t>
            </a:r>
            <a:r>
              <a:rPr lang="tr">
                <a:solidFill>
                  <a:srgbClr val="4A86E8"/>
                </a:solidFill>
              </a:rPr>
              <a:t>"\d"</a:t>
            </a:r>
            <a:r>
              <a:rPr lang="tr"/>
              <a:t>	</a:t>
            </a:r>
            <a:endParaRPr/>
          </a:p>
          <a:p>
            <a:pPr indent="0" lvl="0" marL="0" rtl="0" algn="l">
              <a:spcBef>
                <a:spcPts val="0"/>
              </a:spcBef>
              <a:spcAft>
                <a:spcPts val="0"/>
              </a:spcAft>
              <a:buNone/>
            </a:pPr>
            <a:r>
              <a:rPr lang="tr">
                <a:solidFill>
                  <a:srgbClr val="FF9900"/>
                </a:solidFill>
              </a:rPr>
              <a:t>.	</a:t>
            </a:r>
            <a:r>
              <a:rPr lang="tr"/>
              <a:t>herhangi bir karakter (yeni satır karakteri hariç)	</a:t>
            </a:r>
            <a:r>
              <a:rPr lang="tr">
                <a:solidFill>
                  <a:srgbClr val="4A86E8"/>
                </a:solidFill>
              </a:rPr>
              <a:t>"he..o"</a:t>
            </a:r>
            <a:r>
              <a:rPr lang="tr"/>
              <a:t>	</a:t>
            </a:r>
            <a:endParaRPr/>
          </a:p>
          <a:p>
            <a:pPr indent="0" lvl="0" marL="0" rtl="0" algn="l">
              <a:spcBef>
                <a:spcPts val="0"/>
              </a:spcBef>
              <a:spcAft>
                <a:spcPts val="0"/>
              </a:spcAft>
              <a:buNone/>
            </a:pPr>
            <a:r>
              <a:rPr lang="tr">
                <a:solidFill>
                  <a:srgbClr val="FF9900"/>
                </a:solidFill>
              </a:rPr>
              <a:t>^	</a:t>
            </a:r>
            <a:r>
              <a:rPr lang="tr"/>
              <a:t>… ile başlayan		</a:t>
            </a:r>
            <a:r>
              <a:rPr lang="tr">
                <a:solidFill>
                  <a:srgbClr val="4A86E8"/>
                </a:solidFill>
              </a:rPr>
              <a:t>"^hello"</a:t>
            </a:r>
            <a:r>
              <a:rPr lang="tr"/>
              <a:t>	</a:t>
            </a:r>
            <a:endParaRPr/>
          </a:p>
          <a:p>
            <a:pPr indent="0" lvl="0" marL="0" rtl="0" algn="l">
              <a:spcBef>
                <a:spcPts val="0"/>
              </a:spcBef>
              <a:spcAft>
                <a:spcPts val="0"/>
              </a:spcAft>
              <a:buNone/>
            </a:pPr>
            <a:r>
              <a:rPr lang="tr">
                <a:solidFill>
                  <a:srgbClr val="FF9900"/>
                </a:solidFill>
              </a:rPr>
              <a:t>$	</a:t>
            </a:r>
            <a:r>
              <a:rPr lang="tr"/>
              <a:t>… ile biten			</a:t>
            </a:r>
            <a:r>
              <a:rPr lang="tr">
                <a:solidFill>
                  <a:srgbClr val="4A86E8"/>
                </a:solidFill>
              </a:rPr>
              <a:t>"planet$"</a:t>
            </a:r>
            <a:r>
              <a:rPr lang="tr"/>
              <a:t>	</a:t>
            </a:r>
            <a:endParaRPr/>
          </a:p>
          <a:p>
            <a:pPr indent="0" lvl="0" marL="0" rtl="0" algn="l">
              <a:spcBef>
                <a:spcPts val="0"/>
              </a:spcBef>
              <a:spcAft>
                <a:spcPts val="0"/>
              </a:spcAft>
              <a:buNone/>
            </a:pPr>
            <a:r>
              <a:rPr lang="tr">
                <a:solidFill>
                  <a:srgbClr val="FF9900"/>
                </a:solidFill>
              </a:rPr>
              <a:t>*	</a:t>
            </a:r>
            <a:r>
              <a:rPr lang="tr"/>
              <a:t>Sıfırdan çok		</a:t>
            </a:r>
            <a:r>
              <a:rPr lang="tr">
                <a:solidFill>
                  <a:srgbClr val="4A86E8"/>
                </a:solidFill>
              </a:rPr>
              <a:t>"he.*o"</a:t>
            </a:r>
            <a:r>
              <a:rPr lang="tr"/>
              <a:t>	</a:t>
            </a:r>
            <a:endParaRPr/>
          </a:p>
          <a:p>
            <a:pPr indent="0" lvl="0" marL="0" rtl="0" algn="l">
              <a:spcBef>
                <a:spcPts val="0"/>
              </a:spcBef>
              <a:spcAft>
                <a:spcPts val="0"/>
              </a:spcAft>
              <a:buNone/>
            </a:pPr>
            <a:r>
              <a:rPr lang="tr">
                <a:solidFill>
                  <a:srgbClr val="FF9900"/>
                </a:solidFill>
              </a:rPr>
              <a:t>+	</a:t>
            </a:r>
            <a:r>
              <a:rPr lang="tr"/>
              <a:t>Birden çok			</a:t>
            </a:r>
            <a:r>
              <a:rPr lang="tr">
                <a:solidFill>
                  <a:srgbClr val="4A86E8"/>
                </a:solidFill>
              </a:rPr>
              <a:t>"he.+o"</a:t>
            </a:r>
            <a:r>
              <a:rPr lang="tr"/>
              <a:t>	</a:t>
            </a:r>
            <a:endParaRPr/>
          </a:p>
          <a:p>
            <a:pPr indent="0" lvl="0" marL="0" rtl="0" algn="l">
              <a:spcBef>
                <a:spcPts val="0"/>
              </a:spcBef>
              <a:spcAft>
                <a:spcPts val="0"/>
              </a:spcAft>
              <a:buNone/>
            </a:pPr>
            <a:r>
              <a:rPr lang="tr">
                <a:solidFill>
                  <a:srgbClr val="FF9900"/>
                </a:solidFill>
              </a:rPr>
              <a:t>?	</a:t>
            </a:r>
            <a:r>
              <a:rPr lang="tr"/>
              <a:t>Sıfır veya birden fazla	</a:t>
            </a:r>
            <a:r>
              <a:rPr lang="tr">
                <a:solidFill>
                  <a:srgbClr val="4A86E8"/>
                </a:solidFill>
              </a:rPr>
              <a:t>"he.?o"</a:t>
            </a:r>
            <a:r>
              <a:rPr lang="tr"/>
              <a:t>	</a:t>
            </a:r>
            <a:endParaRPr/>
          </a:p>
          <a:p>
            <a:pPr indent="0" lvl="0" marL="0" rtl="0" algn="l">
              <a:spcBef>
                <a:spcPts val="0"/>
              </a:spcBef>
              <a:spcAft>
                <a:spcPts val="0"/>
              </a:spcAft>
              <a:buNone/>
            </a:pPr>
            <a:r>
              <a:rPr lang="tr">
                <a:solidFill>
                  <a:srgbClr val="FF9900"/>
                </a:solidFill>
              </a:rPr>
              <a:t>{}	</a:t>
            </a:r>
            <a:r>
              <a:rPr lang="tr"/>
              <a:t>Belirtilen sayıda		</a:t>
            </a:r>
            <a:r>
              <a:rPr lang="tr">
                <a:solidFill>
                  <a:srgbClr val="4A86E8"/>
                </a:solidFill>
              </a:rPr>
              <a:t>"he.{2}o"</a:t>
            </a:r>
            <a:r>
              <a:rPr lang="tr"/>
              <a:t>	</a:t>
            </a:r>
            <a:endParaRPr/>
          </a:p>
          <a:p>
            <a:pPr indent="0" lvl="0" marL="0" rtl="0" algn="l">
              <a:spcBef>
                <a:spcPts val="0"/>
              </a:spcBef>
              <a:spcAft>
                <a:spcPts val="0"/>
              </a:spcAft>
              <a:buNone/>
            </a:pPr>
            <a:r>
              <a:rPr lang="tr">
                <a:solidFill>
                  <a:srgbClr val="FF9900"/>
                </a:solidFill>
              </a:rPr>
              <a:t>|	</a:t>
            </a:r>
            <a:r>
              <a:rPr lang="tr"/>
              <a:t>İkisinden biri		</a:t>
            </a:r>
            <a:r>
              <a:rPr lang="tr">
                <a:solidFill>
                  <a:srgbClr val="4A86E8"/>
                </a:solidFill>
              </a:rPr>
              <a:t>"falls|stays"</a:t>
            </a:r>
            <a:r>
              <a:rPr lang="tr"/>
              <a:t>	</a:t>
            </a:r>
            <a:endParaRPr/>
          </a:p>
          <a:p>
            <a:pPr indent="0" lvl="0" marL="0" rtl="0" algn="l">
              <a:spcBef>
                <a:spcPts val="0"/>
              </a:spcBef>
              <a:spcAft>
                <a:spcPts val="0"/>
              </a:spcAft>
              <a:buNone/>
            </a:pPr>
            <a:r>
              <a:rPr lang="tr">
                <a:solidFill>
                  <a:srgbClr val="FF9900"/>
                </a:solidFill>
              </a:rPr>
              <a:t>()	</a:t>
            </a:r>
            <a:r>
              <a:rPr lang="tr"/>
              <a:t>Capture and group 	</a:t>
            </a:r>
            <a:endParaRPr/>
          </a:p>
          <a:p>
            <a:pPr indent="0" lvl="0" marL="0" rtl="0" algn="l">
              <a:spcBef>
                <a:spcPts val="0"/>
              </a:spcBef>
              <a:spcAft>
                <a:spcPts val="1200"/>
              </a:spcAft>
              <a:buNone/>
            </a:pPr>
            <a:r>
              <a:t/>
            </a:r>
            <a:endParaRPr/>
          </a:p>
        </p:txBody>
      </p:sp>
      <p:sp>
        <p:nvSpPr>
          <p:cNvPr id="77" name="Google Shape;77;p16"/>
          <p:cNvSpPr txBox="1"/>
          <p:nvPr>
            <p:ph idx="2" type="body"/>
          </p:nvPr>
        </p:nvSpPr>
        <p:spPr>
          <a:xfrm>
            <a:off x="4575625" y="432000"/>
            <a:ext cx="4513500" cy="47115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tr">
                <a:solidFill>
                  <a:srgbClr val="FF9900"/>
                </a:solidFill>
              </a:rPr>
              <a:t>Özel bir diziler:</a:t>
            </a:r>
            <a:r>
              <a:rPr lang="tr"/>
              <a:t> \ işaretinin ardından aşağıdaki karakterlerden biri gelirse özel bir anlam ifade eder.</a:t>
            </a:r>
            <a:endParaRPr/>
          </a:p>
          <a:p>
            <a:pPr indent="0" lvl="0" marL="0" rtl="0" algn="l">
              <a:lnSpc>
                <a:spcPct val="100000"/>
              </a:lnSpc>
              <a:spcBef>
                <a:spcPts val="1200"/>
              </a:spcBef>
              <a:spcAft>
                <a:spcPts val="0"/>
              </a:spcAft>
              <a:buNone/>
            </a:pPr>
            <a:r>
              <a:rPr lang="tr"/>
              <a:t>	</a:t>
            </a:r>
            <a:r>
              <a:rPr lang="tr" u="sng"/>
              <a:t>Açıklama					</a:t>
            </a:r>
            <a:r>
              <a:rPr lang="tr" u="sng">
                <a:solidFill>
                  <a:srgbClr val="4A86E8"/>
                </a:solidFill>
              </a:rPr>
              <a:t>Örnek</a:t>
            </a:r>
            <a:endParaRPr u="sng">
              <a:solidFill>
                <a:srgbClr val="4A86E8"/>
              </a:solidFill>
            </a:endParaRPr>
          </a:p>
          <a:p>
            <a:pPr indent="0" lvl="0" marL="0" rtl="0" algn="l">
              <a:lnSpc>
                <a:spcPct val="100000"/>
              </a:lnSpc>
              <a:spcBef>
                <a:spcPts val="1200"/>
              </a:spcBef>
              <a:spcAft>
                <a:spcPts val="0"/>
              </a:spcAft>
              <a:buNone/>
            </a:pPr>
            <a:r>
              <a:rPr lang="tr">
                <a:solidFill>
                  <a:srgbClr val="FF9900"/>
                </a:solidFill>
              </a:rPr>
              <a:t>\A</a:t>
            </a:r>
            <a:r>
              <a:rPr lang="tr"/>
              <a:t>	Başında … varsa getir.			</a:t>
            </a:r>
            <a:r>
              <a:rPr lang="tr">
                <a:solidFill>
                  <a:srgbClr val="4A86E8"/>
                </a:solidFill>
              </a:rPr>
              <a:t>"\AThe"</a:t>
            </a:r>
            <a:r>
              <a:rPr lang="tr"/>
              <a:t>	</a:t>
            </a:r>
            <a:endParaRPr/>
          </a:p>
          <a:p>
            <a:pPr indent="0" lvl="0" marL="0" rtl="0" algn="l">
              <a:lnSpc>
                <a:spcPct val="100000"/>
              </a:lnSpc>
              <a:spcBef>
                <a:spcPts val="0"/>
              </a:spcBef>
              <a:spcAft>
                <a:spcPts val="0"/>
              </a:spcAft>
              <a:buNone/>
            </a:pPr>
            <a:r>
              <a:rPr lang="tr">
                <a:solidFill>
                  <a:srgbClr val="FF9900"/>
                </a:solidFill>
              </a:rPr>
              <a:t>\b</a:t>
            </a:r>
            <a:r>
              <a:rPr lang="tr"/>
              <a:t>	r"\bain" … var ama kelimenin başında ve sonunda. (Başlangıçtaki "r", dizenin "ham dize" olarak değerlendirildiğinden emin olmaktır) 	</a:t>
            </a:r>
            <a:r>
              <a:rPr lang="tr">
                <a:solidFill>
                  <a:srgbClr val="4A86E8"/>
                </a:solidFill>
              </a:rPr>
              <a:t>r"ain\b"</a:t>
            </a:r>
            <a:r>
              <a:rPr lang="tr"/>
              <a:t>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tr">
                <a:solidFill>
                  <a:srgbClr val="FF9900"/>
                </a:solidFill>
              </a:rPr>
              <a:t>\B</a:t>
            </a:r>
            <a:r>
              <a:rPr lang="tr"/>
              <a:t>	r"\Bain" … var ama kelimenin başında ve sonunda değil. Başlangıçtaki "r", dizenin "ham dize" olarak değerlendirildiğinden emin olmaktır)	</a:t>
            </a:r>
            <a:r>
              <a:rPr lang="tr">
                <a:solidFill>
                  <a:srgbClr val="4A86E8"/>
                </a:solidFill>
              </a:rPr>
              <a:t>r"\Bain"</a:t>
            </a:r>
            <a:r>
              <a:rPr lang="tr"/>
              <a:t>	r"ain\B"	</a:t>
            </a:r>
            <a:endParaRPr/>
          </a:p>
          <a:p>
            <a:pPr indent="0" lvl="0" marL="0" rtl="0" algn="l">
              <a:lnSpc>
                <a:spcPct val="100000"/>
              </a:lnSpc>
              <a:spcBef>
                <a:spcPts val="0"/>
              </a:spcBef>
              <a:spcAft>
                <a:spcPts val="0"/>
              </a:spcAft>
              <a:buNone/>
            </a:pPr>
            <a:r>
              <a:rPr lang="tr">
                <a:solidFill>
                  <a:srgbClr val="FF9900"/>
                </a:solidFill>
              </a:rPr>
              <a:t>\d</a:t>
            </a:r>
            <a:r>
              <a:rPr lang="tr"/>
              <a:t>	0-9 arası sayılar içerenler		</a:t>
            </a:r>
            <a:r>
              <a:rPr lang="tr"/>
              <a:t>	</a:t>
            </a:r>
            <a:r>
              <a:rPr lang="tr">
                <a:solidFill>
                  <a:srgbClr val="4A86E8"/>
                </a:solidFill>
              </a:rPr>
              <a:t>"\d</a:t>
            </a:r>
            <a:r>
              <a:rPr lang="tr">
                <a:solidFill>
                  <a:srgbClr val="4A86E8"/>
                </a:solidFill>
              </a:rPr>
              <a:t>"</a:t>
            </a:r>
            <a:endParaRPr>
              <a:solidFill>
                <a:srgbClr val="4A86E8"/>
              </a:solidFill>
            </a:endParaRPr>
          </a:p>
          <a:p>
            <a:pPr indent="0" lvl="0" marL="0" rtl="0" algn="l">
              <a:lnSpc>
                <a:spcPct val="100000"/>
              </a:lnSpc>
              <a:spcBef>
                <a:spcPts val="0"/>
              </a:spcBef>
              <a:spcAft>
                <a:spcPts val="0"/>
              </a:spcAft>
              <a:buNone/>
            </a:pPr>
            <a:r>
              <a:rPr lang="tr">
                <a:solidFill>
                  <a:srgbClr val="FF9900"/>
                </a:solidFill>
              </a:rPr>
              <a:t>\D</a:t>
            </a:r>
            <a:r>
              <a:rPr lang="tr"/>
              <a:t>	0-9 arası sayılar içermeyenler	</a:t>
            </a:r>
            <a:r>
              <a:rPr lang="tr"/>
              <a:t>	</a:t>
            </a:r>
            <a:r>
              <a:rPr lang="tr">
                <a:solidFill>
                  <a:srgbClr val="4A86E8"/>
                </a:solidFill>
              </a:rPr>
              <a:t>"\D"</a:t>
            </a:r>
            <a:r>
              <a:rPr lang="tr"/>
              <a:t>	</a:t>
            </a:r>
            <a:endParaRPr/>
          </a:p>
          <a:p>
            <a:pPr indent="0" lvl="0" marL="0" rtl="0" algn="l">
              <a:lnSpc>
                <a:spcPct val="100000"/>
              </a:lnSpc>
              <a:spcBef>
                <a:spcPts val="0"/>
              </a:spcBef>
              <a:spcAft>
                <a:spcPts val="0"/>
              </a:spcAft>
              <a:buNone/>
            </a:pPr>
            <a:r>
              <a:rPr lang="tr">
                <a:solidFill>
                  <a:srgbClr val="FF9900"/>
                </a:solidFill>
              </a:rPr>
              <a:t>\s</a:t>
            </a:r>
            <a:r>
              <a:rPr lang="tr"/>
              <a:t>	Boşluk karakteri içerir			</a:t>
            </a:r>
            <a:r>
              <a:rPr lang="tr"/>
              <a:t>	</a:t>
            </a:r>
            <a:r>
              <a:rPr lang="tr">
                <a:solidFill>
                  <a:srgbClr val="4A86E8"/>
                </a:solidFill>
              </a:rPr>
              <a:t>"\s"</a:t>
            </a:r>
            <a:r>
              <a:rPr lang="tr"/>
              <a:t>	</a:t>
            </a:r>
            <a:endParaRPr/>
          </a:p>
          <a:p>
            <a:pPr indent="0" lvl="0" marL="0" rtl="0" algn="l">
              <a:lnSpc>
                <a:spcPct val="100000"/>
              </a:lnSpc>
              <a:spcBef>
                <a:spcPts val="0"/>
              </a:spcBef>
              <a:spcAft>
                <a:spcPts val="0"/>
              </a:spcAft>
              <a:buNone/>
            </a:pPr>
            <a:r>
              <a:rPr lang="tr">
                <a:solidFill>
                  <a:srgbClr val="FF9900"/>
                </a:solidFill>
              </a:rPr>
              <a:t>\S</a:t>
            </a:r>
            <a:r>
              <a:rPr lang="tr"/>
              <a:t>	Boşluk içermeyen				</a:t>
            </a:r>
            <a:r>
              <a:rPr lang="tr">
                <a:solidFill>
                  <a:srgbClr val="4A86E8"/>
                </a:solidFill>
              </a:rPr>
              <a:t>"\S"</a:t>
            </a:r>
            <a:endParaRPr>
              <a:solidFill>
                <a:srgbClr val="4A86E8"/>
              </a:solidFill>
            </a:endParaRPr>
          </a:p>
          <a:p>
            <a:pPr indent="0" lvl="0" marL="0" rtl="0" algn="l">
              <a:lnSpc>
                <a:spcPct val="100000"/>
              </a:lnSpc>
              <a:spcBef>
                <a:spcPts val="0"/>
              </a:spcBef>
              <a:spcAft>
                <a:spcPts val="0"/>
              </a:spcAft>
              <a:buNone/>
            </a:pPr>
            <a:r>
              <a:rPr lang="tr">
                <a:solidFill>
                  <a:srgbClr val="FF9900"/>
                </a:solidFill>
              </a:rPr>
              <a:t>\w</a:t>
            </a:r>
            <a:r>
              <a:rPr lang="tr"/>
              <a:t>	a-Z, 0-9 veya _ karakteri içerenler		</a:t>
            </a:r>
            <a:r>
              <a:rPr lang="tr">
                <a:solidFill>
                  <a:srgbClr val="4A86E8"/>
                </a:solidFill>
              </a:rPr>
              <a:t>"</a:t>
            </a:r>
            <a:r>
              <a:rPr lang="tr">
                <a:solidFill>
                  <a:srgbClr val="4A86E8"/>
                </a:solidFill>
              </a:rPr>
              <a:t>\w"</a:t>
            </a:r>
            <a:r>
              <a:rPr lang="tr"/>
              <a:t>	</a:t>
            </a:r>
            <a:endParaRPr/>
          </a:p>
          <a:p>
            <a:pPr indent="0" lvl="0" marL="0" rtl="0" algn="l">
              <a:lnSpc>
                <a:spcPct val="100000"/>
              </a:lnSpc>
              <a:spcBef>
                <a:spcPts val="0"/>
              </a:spcBef>
              <a:spcAft>
                <a:spcPts val="0"/>
              </a:spcAft>
              <a:buNone/>
            </a:pPr>
            <a:r>
              <a:rPr lang="tr">
                <a:solidFill>
                  <a:srgbClr val="FF9900"/>
                </a:solidFill>
              </a:rPr>
              <a:t>\W</a:t>
            </a:r>
            <a:r>
              <a:rPr lang="tr"/>
              <a:t>	a-Z, 0-9 veya _ karakteri içermeyenler	</a:t>
            </a:r>
            <a:r>
              <a:rPr lang="tr">
                <a:solidFill>
                  <a:srgbClr val="4A86E8"/>
                </a:solidFill>
              </a:rPr>
              <a:t>"\W"</a:t>
            </a:r>
            <a:r>
              <a:rPr lang="tr"/>
              <a:t>	</a:t>
            </a:r>
            <a:endParaRPr/>
          </a:p>
          <a:p>
            <a:pPr indent="0" lvl="0" marL="0" rtl="0" algn="l">
              <a:lnSpc>
                <a:spcPct val="100000"/>
              </a:lnSpc>
              <a:spcBef>
                <a:spcPts val="0"/>
              </a:spcBef>
              <a:spcAft>
                <a:spcPts val="0"/>
              </a:spcAft>
              <a:buNone/>
            </a:pPr>
            <a:r>
              <a:rPr lang="tr">
                <a:solidFill>
                  <a:srgbClr val="FF9900"/>
                </a:solidFill>
              </a:rPr>
              <a:t>\Z</a:t>
            </a:r>
            <a:r>
              <a:rPr lang="tr"/>
              <a:t>	… sonundaysa getir			</a:t>
            </a:r>
            <a:r>
              <a:rPr lang="tr">
                <a:solidFill>
                  <a:srgbClr val="4A86E8"/>
                </a:solidFill>
              </a:rPr>
              <a:t>"Spain\Z"</a:t>
            </a:r>
            <a:endParaRPr>
              <a:solidFill>
                <a:srgbClr val="4A86E8"/>
              </a:solidFill>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54875" y="0"/>
            <a:ext cx="9034200" cy="4320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tr" sz="2200">
                <a:solidFill>
                  <a:srgbClr val="FFFF00"/>
                </a:solidFill>
              </a:rPr>
              <a:t>Setler</a:t>
            </a:r>
            <a:endParaRPr sz="2200">
              <a:solidFill>
                <a:srgbClr val="FFFF00"/>
              </a:solidFill>
            </a:endParaRPr>
          </a:p>
        </p:txBody>
      </p:sp>
      <p:sp>
        <p:nvSpPr>
          <p:cNvPr id="83" name="Google Shape;83;p17"/>
          <p:cNvSpPr txBox="1"/>
          <p:nvPr>
            <p:ph idx="1" type="body"/>
          </p:nvPr>
        </p:nvSpPr>
        <p:spPr>
          <a:xfrm>
            <a:off x="54875" y="432000"/>
            <a:ext cx="4513500" cy="4711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tr">
                <a:solidFill>
                  <a:srgbClr val="FF9900"/>
                </a:solidFill>
              </a:rPr>
              <a:t>[]</a:t>
            </a:r>
            <a:r>
              <a:rPr lang="tr"/>
              <a:t>Küme, bir çift köşeli parantez içindeki özel bir anlamı olan bir karakter kümesidir :</a:t>
            </a:r>
            <a:endParaRPr/>
          </a:p>
          <a:p>
            <a:pPr indent="0" lvl="0" marL="0" rtl="0" algn="l">
              <a:lnSpc>
                <a:spcPct val="100000"/>
              </a:lnSpc>
              <a:spcBef>
                <a:spcPts val="0"/>
              </a:spcBef>
              <a:spcAft>
                <a:spcPts val="0"/>
              </a:spcAft>
              <a:buNone/>
            </a:pPr>
            <a:r>
              <a:rPr lang="tr">
                <a:solidFill>
                  <a:srgbClr val="FF9900"/>
                </a:solidFill>
              </a:rPr>
              <a:t>[Ali]</a:t>
            </a:r>
            <a:r>
              <a:rPr lang="tr"/>
              <a:t>	A, l veya i karakterlerinden biri</a:t>
            </a:r>
            <a:endParaRPr/>
          </a:p>
          <a:p>
            <a:pPr indent="0" lvl="0" marL="0" rtl="0" algn="l">
              <a:spcBef>
                <a:spcPts val="0"/>
              </a:spcBef>
              <a:spcAft>
                <a:spcPts val="0"/>
              </a:spcAft>
              <a:buNone/>
            </a:pPr>
            <a:r>
              <a:rPr lang="tr">
                <a:solidFill>
                  <a:srgbClr val="FF9900"/>
                </a:solidFill>
              </a:rPr>
              <a:t>[^Ali]</a:t>
            </a:r>
            <a:r>
              <a:rPr lang="tr"/>
              <a:t> A,l,i karakterlerinden başkaları</a:t>
            </a:r>
            <a:endParaRPr/>
          </a:p>
          <a:p>
            <a:pPr indent="0" lvl="0" marL="0" rtl="0" algn="l">
              <a:lnSpc>
                <a:spcPct val="100000"/>
              </a:lnSpc>
              <a:spcBef>
                <a:spcPts val="0"/>
              </a:spcBef>
              <a:spcAft>
                <a:spcPts val="0"/>
              </a:spcAft>
              <a:buNone/>
            </a:pPr>
            <a:r>
              <a:rPr lang="tr">
                <a:solidFill>
                  <a:srgbClr val="FF9900"/>
                </a:solidFill>
              </a:rPr>
              <a:t>[^arn]</a:t>
            </a:r>
            <a:r>
              <a:rPr lang="tr"/>
              <a:t> a, r ve n DIŞINDAKİ karakterler</a:t>
            </a:r>
            <a:endParaRPr/>
          </a:p>
          <a:p>
            <a:pPr indent="0" lvl="0" marL="0" rtl="0" algn="l">
              <a:spcBef>
                <a:spcPts val="0"/>
              </a:spcBef>
              <a:spcAft>
                <a:spcPts val="0"/>
              </a:spcAft>
              <a:buNone/>
            </a:pPr>
            <a:r>
              <a:rPr lang="tr">
                <a:solidFill>
                  <a:srgbClr val="FF9900"/>
                </a:solidFill>
              </a:rPr>
              <a:t>[a-z]</a:t>
            </a:r>
            <a:r>
              <a:rPr lang="tr"/>
              <a:t> küçük harfler</a:t>
            </a:r>
            <a:endParaRPr/>
          </a:p>
          <a:p>
            <a:pPr indent="0" lvl="0" marL="0" rtl="0" algn="l">
              <a:lnSpc>
                <a:spcPct val="100000"/>
              </a:lnSpc>
              <a:spcBef>
                <a:spcPts val="0"/>
              </a:spcBef>
              <a:spcAft>
                <a:spcPts val="0"/>
              </a:spcAft>
              <a:buNone/>
            </a:pPr>
            <a:r>
              <a:rPr lang="tr">
                <a:solidFill>
                  <a:srgbClr val="FF9900"/>
                </a:solidFill>
              </a:rPr>
              <a:t>[a-n]</a:t>
            </a:r>
            <a:r>
              <a:rPr lang="tr"/>
              <a:t>	a ile n arasında küçük harfler</a:t>
            </a:r>
            <a:endParaRPr/>
          </a:p>
          <a:p>
            <a:pPr indent="0" lvl="0" marL="0" rtl="0" algn="l">
              <a:spcBef>
                <a:spcPts val="0"/>
              </a:spcBef>
              <a:spcAft>
                <a:spcPts val="0"/>
              </a:spcAft>
              <a:buNone/>
            </a:pPr>
            <a:r>
              <a:rPr lang="tr">
                <a:solidFill>
                  <a:srgbClr val="FF9900"/>
                </a:solidFill>
              </a:rPr>
              <a:t>[^a-z]</a:t>
            </a:r>
            <a:r>
              <a:rPr lang="tr"/>
              <a:t>  küçük haflerden başkaları</a:t>
            </a:r>
            <a:endParaRPr/>
          </a:p>
          <a:p>
            <a:pPr indent="0" lvl="0" marL="0" rtl="0" algn="l">
              <a:spcBef>
                <a:spcPts val="0"/>
              </a:spcBef>
              <a:spcAft>
                <a:spcPts val="0"/>
              </a:spcAft>
              <a:buNone/>
            </a:pPr>
            <a:r>
              <a:rPr lang="tr">
                <a:solidFill>
                  <a:srgbClr val="FF9900"/>
                </a:solidFill>
              </a:rPr>
              <a:t>[a-zA-Z]</a:t>
            </a:r>
            <a:r>
              <a:rPr lang="tr"/>
              <a:t> harfler</a:t>
            </a:r>
            <a:endParaRPr/>
          </a:p>
          <a:p>
            <a:pPr indent="0" lvl="0" marL="0" rtl="0" algn="l">
              <a:spcBef>
                <a:spcPts val="0"/>
              </a:spcBef>
              <a:spcAft>
                <a:spcPts val="0"/>
              </a:spcAft>
              <a:buNone/>
            </a:pPr>
            <a:r>
              <a:rPr lang="tr">
                <a:solidFill>
                  <a:srgbClr val="FF9900"/>
                </a:solidFill>
              </a:rPr>
              <a:t>[.]</a:t>
            </a:r>
            <a:r>
              <a:rPr lang="tr"/>
              <a:t> tek karakter</a:t>
            </a:r>
            <a:endParaRPr/>
          </a:p>
          <a:p>
            <a:pPr indent="0" lvl="0" marL="0" rtl="0" algn="l">
              <a:spcBef>
                <a:spcPts val="0"/>
              </a:spcBef>
              <a:spcAft>
                <a:spcPts val="0"/>
              </a:spcAft>
              <a:buNone/>
            </a:pPr>
            <a:r>
              <a:rPr lang="tr">
                <a:solidFill>
                  <a:srgbClr val="FF9900"/>
                </a:solidFill>
              </a:rPr>
              <a:t>a|b</a:t>
            </a:r>
            <a:r>
              <a:rPr lang="tr"/>
              <a:t> a veya b</a:t>
            </a:r>
            <a:endParaRPr/>
          </a:p>
          <a:p>
            <a:pPr indent="0" lvl="0" marL="0" rtl="0" algn="l">
              <a:spcBef>
                <a:spcPts val="0"/>
              </a:spcBef>
              <a:spcAft>
                <a:spcPts val="0"/>
              </a:spcAft>
              <a:buNone/>
            </a:pPr>
            <a:r>
              <a:rPr lang="tr">
                <a:solidFill>
                  <a:srgbClr val="FF9900"/>
                </a:solidFill>
              </a:rPr>
              <a:t>\s</a:t>
            </a:r>
            <a:r>
              <a:rPr lang="tr"/>
              <a:t> boşluk (white space)</a:t>
            </a:r>
            <a:endParaRPr/>
          </a:p>
          <a:p>
            <a:pPr indent="0" lvl="0" marL="0" rtl="0" algn="l">
              <a:lnSpc>
                <a:spcPct val="100000"/>
              </a:lnSpc>
              <a:spcBef>
                <a:spcPts val="0"/>
              </a:spcBef>
              <a:spcAft>
                <a:spcPts val="0"/>
              </a:spcAft>
              <a:buNone/>
            </a:pPr>
            <a:r>
              <a:rPr lang="tr">
                <a:solidFill>
                  <a:srgbClr val="FF9900"/>
                </a:solidFill>
              </a:rPr>
              <a:t>\S</a:t>
            </a:r>
            <a:r>
              <a:rPr lang="tr"/>
              <a:t> Any non-white space chars</a:t>
            </a:r>
            <a:endParaRPr/>
          </a:p>
          <a:p>
            <a:pPr indent="0" lvl="0" marL="0" rtl="0" algn="l">
              <a:lnSpc>
                <a:spcPct val="100000"/>
              </a:lnSpc>
              <a:spcBef>
                <a:spcPts val="0"/>
              </a:spcBef>
              <a:spcAft>
                <a:spcPts val="0"/>
              </a:spcAft>
              <a:buNone/>
            </a:pPr>
            <a:r>
              <a:rPr lang="tr">
                <a:solidFill>
                  <a:srgbClr val="FF9900"/>
                </a:solidFill>
              </a:rPr>
              <a:t>[0123]</a:t>
            </a:r>
            <a:r>
              <a:rPr lang="tr"/>
              <a:t> 0, 1, 2 veya 3 karakterlerinden biri</a:t>
            </a:r>
            <a:endParaRPr/>
          </a:p>
          <a:p>
            <a:pPr indent="0" lvl="0" marL="0" rtl="0" algn="l">
              <a:lnSpc>
                <a:spcPct val="100000"/>
              </a:lnSpc>
              <a:spcBef>
                <a:spcPts val="0"/>
              </a:spcBef>
              <a:spcAft>
                <a:spcPts val="0"/>
              </a:spcAft>
              <a:buNone/>
            </a:pPr>
            <a:r>
              <a:rPr lang="tr">
                <a:solidFill>
                  <a:srgbClr val="FF9900"/>
                </a:solidFill>
              </a:rPr>
              <a:t>[0-9]</a:t>
            </a:r>
            <a:r>
              <a:rPr lang="tr"/>
              <a:t>	0 ile 9 arasındaki herhangi bir rakam</a:t>
            </a:r>
            <a:endParaRPr/>
          </a:p>
          <a:p>
            <a:pPr indent="0" lvl="0" marL="0" rtl="0" algn="l">
              <a:lnSpc>
                <a:spcPct val="100000"/>
              </a:lnSpc>
              <a:spcBef>
                <a:spcPts val="0"/>
              </a:spcBef>
              <a:spcAft>
                <a:spcPts val="0"/>
              </a:spcAft>
              <a:buNone/>
            </a:pPr>
            <a:r>
              <a:rPr lang="tr">
                <a:solidFill>
                  <a:srgbClr val="FF9900"/>
                </a:solidFill>
              </a:rPr>
              <a:t>[0-5][0-9]</a:t>
            </a:r>
            <a:r>
              <a:rPr lang="tr"/>
              <a:t>	00 ile 59 arasındaki iki basamaklı sayılar</a:t>
            </a:r>
            <a:endParaRPr/>
          </a:p>
          <a:p>
            <a:pPr indent="0" lvl="0" marL="0" rtl="0" algn="l">
              <a:lnSpc>
                <a:spcPct val="100000"/>
              </a:lnSpc>
              <a:spcBef>
                <a:spcPts val="0"/>
              </a:spcBef>
              <a:spcAft>
                <a:spcPts val="0"/>
              </a:spcAft>
              <a:buNone/>
            </a:pPr>
            <a:r>
              <a:rPr lang="tr">
                <a:solidFill>
                  <a:srgbClr val="FF9900"/>
                </a:solidFill>
              </a:rPr>
              <a:t>[a-zA-Z]</a:t>
            </a:r>
            <a:r>
              <a:rPr lang="tr"/>
              <a:t>	büyük veya küçük harfler</a:t>
            </a:r>
            <a:endParaRPr/>
          </a:p>
          <a:p>
            <a:pPr indent="0" lvl="0" marL="0" rtl="0" algn="l">
              <a:lnSpc>
                <a:spcPct val="100000"/>
              </a:lnSpc>
              <a:spcBef>
                <a:spcPts val="0"/>
              </a:spcBef>
              <a:spcAft>
                <a:spcPts val="0"/>
              </a:spcAft>
              <a:buNone/>
            </a:pPr>
            <a:r>
              <a:rPr lang="tr">
                <a:solidFill>
                  <a:srgbClr val="FF9900"/>
                </a:solidFill>
              </a:rPr>
              <a:t>[+]</a:t>
            </a:r>
            <a:r>
              <a:rPr lang="tr"/>
              <a:t>	Kümeler halinde, +, *, ., |, (), $,{}'nin özel bir anlamı yoktur, dolayısıyla [+] şu anlama gelir: dizedeki herhangi bir + karakteri için bir eşleşme döndür</a:t>
            </a:r>
            <a:endParaRPr/>
          </a:p>
        </p:txBody>
      </p:sp>
      <p:sp>
        <p:nvSpPr>
          <p:cNvPr id="84" name="Google Shape;84;p17"/>
          <p:cNvSpPr txBox="1"/>
          <p:nvPr>
            <p:ph idx="2" type="body"/>
          </p:nvPr>
        </p:nvSpPr>
        <p:spPr>
          <a:xfrm>
            <a:off x="4575625" y="432000"/>
            <a:ext cx="4513500" cy="471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 </a:t>
            </a:r>
            <a:endParaRPr/>
          </a:p>
        </p:txBody>
      </p:sp>
      <p:pic>
        <p:nvPicPr>
          <p:cNvPr id="85" name="Google Shape;85;p17"/>
          <p:cNvPicPr preferRelativeResize="0"/>
          <p:nvPr/>
        </p:nvPicPr>
        <p:blipFill>
          <a:blip r:embed="rId3">
            <a:alphaModFix/>
          </a:blip>
          <a:stretch>
            <a:fillRect/>
          </a:stretch>
        </p:blipFill>
        <p:spPr>
          <a:xfrm>
            <a:off x="6182900" y="3543382"/>
            <a:ext cx="2961100" cy="1593350"/>
          </a:xfrm>
          <a:prstGeom prst="rect">
            <a:avLst/>
          </a:prstGeom>
          <a:noFill/>
          <a:ln>
            <a:noFill/>
          </a:ln>
        </p:spPr>
      </p:pic>
      <p:pic>
        <p:nvPicPr>
          <p:cNvPr id="86" name="Google Shape;86;p17"/>
          <p:cNvPicPr preferRelativeResize="0"/>
          <p:nvPr/>
        </p:nvPicPr>
        <p:blipFill>
          <a:blip r:embed="rId4">
            <a:alphaModFix/>
          </a:blip>
          <a:stretch>
            <a:fillRect/>
          </a:stretch>
        </p:blipFill>
        <p:spPr>
          <a:xfrm>
            <a:off x="6182900" y="20303"/>
            <a:ext cx="2961100" cy="1769585"/>
          </a:xfrm>
          <a:prstGeom prst="rect">
            <a:avLst/>
          </a:prstGeom>
          <a:noFill/>
          <a:ln>
            <a:noFill/>
          </a:ln>
        </p:spPr>
      </p:pic>
      <p:pic>
        <p:nvPicPr>
          <p:cNvPr id="87" name="Google Shape;87;p17"/>
          <p:cNvPicPr preferRelativeResize="0"/>
          <p:nvPr/>
        </p:nvPicPr>
        <p:blipFill>
          <a:blip r:embed="rId5">
            <a:alphaModFix/>
          </a:blip>
          <a:stretch>
            <a:fillRect/>
          </a:stretch>
        </p:blipFill>
        <p:spPr>
          <a:xfrm>
            <a:off x="6182900" y="1786569"/>
            <a:ext cx="2961101" cy="175680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54875" y="0"/>
            <a:ext cx="9034200" cy="432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tr"/>
              <a:t>Örnek : </a:t>
            </a:r>
            <a:r>
              <a:rPr lang="tr" u="sng">
                <a:solidFill>
                  <a:schemeClr val="hlink"/>
                </a:solidFill>
                <a:hlinkClick r:id="rId3"/>
              </a:rPr>
              <a:t>https://youtu.be/codebasic/Regex For NLP</a:t>
            </a:r>
            <a:endParaRPr/>
          </a:p>
        </p:txBody>
      </p:sp>
      <p:sp>
        <p:nvSpPr>
          <p:cNvPr id="93" name="Google Shape;93;p18"/>
          <p:cNvSpPr txBox="1"/>
          <p:nvPr>
            <p:ph idx="1" type="body"/>
          </p:nvPr>
        </p:nvSpPr>
        <p:spPr>
          <a:xfrm>
            <a:off x="54875" y="432000"/>
            <a:ext cx="4513500" cy="471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4" name="Google Shape;94;p18"/>
          <p:cNvSpPr txBox="1"/>
          <p:nvPr>
            <p:ph idx="2" type="body"/>
          </p:nvPr>
        </p:nvSpPr>
        <p:spPr>
          <a:xfrm>
            <a:off x="4575625" y="432000"/>
            <a:ext cx="4513500" cy="471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8"/>
          <p:cNvPicPr preferRelativeResize="0"/>
          <p:nvPr/>
        </p:nvPicPr>
        <p:blipFill>
          <a:blip r:embed="rId4">
            <a:alphaModFix/>
          </a:blip>
          <a:stretch>
            <a:fillRect/>
          </a:stretch>
        </p:blipFill>
        <p:spPr>
          <a:xfrm>
            <a:off x="3145475" y="837425"/>
            <a:ext cx="3057525" cy="1181100"/>
          </a:xfrm>
          <a:prstGeom prst="rect">
            <a:avLst/>
          </a:prstGeom>
          <a:noFill/>
          <a:ln>
            <a:noFill/>
          </a:ln>
        </p:spPr>
      </p:pic>
      <p:pic>
        <p:nvPicPr>
          <p:cNvPr id="96" name="Google Shape;96;p18"/>
          <p:cNvPicPr preferRelativeResize="0"/>
          <p:nvPr/>
        </p:nvPicPr>
        <p:blipFill>
          <a:blip r:embed="rId5">
            <a:alphaModFix/>
          </a:blip>
          <a:stretch>
            <a:fillRect/>
          </a:stretch>
        </p:blipFill>
        <p:spPr>
          <a:xfrm>
            <a:off x="-2112" y="3981450"/>
            <a:ext cx="3048000" cy="1162050"/>
          </a:xfrm>
          <a:prstGeom prst="rect">
            <a:avLst/>
          </a:prstGeom>
          <a:noFill/>
          <a:ln>
            <a:noFill/>
          </a:ln>
        </p:spPr>
      </p:pic>
      <p:pic>
        <p:nvPicPr>
          <p:cNvPr id="97" name="Google Shape;97;p18"/>
          <p:cNvPicPr preferRelativeResize="0"/>
          <p:nvPr/>
        </p:nvPicPr>
        <p:blipFill>
          <a:blip r:embed="rId6">
            <a:alphaModFix/>
          </a:blip>
          <a:stretch>
            <a:fillRect/>
          </a:stretch>
        </p:blipFill>
        <p:spPr>
          <a:xfrm>
            <a:off x="3145475" y="2076450"/>
            <a:ext cx="3581400" cy="3067050"/>
          </a:xfrm>
          <a:prstGeom prst="rect">
            <a:avLst/>
          </a:prstGeom>
          <a:noFill/>
          <a:ln>
            <a:noFill/>
          </a:ln>
        </p:spPr>
      </p:pic>
      <p:pic>
        <p:nvPicPr>
          <p:cNvPr id="98" name="Google Shape;98;p18"/>
          <p:cNvPicPr preferRelativeResize="0"/>
          <p:nvPr/>
        </p:nvPicPr>
        <p:blipFill>
          <a:blip r:embed="rId7">
            <a:alphaModFix/>
          </a:blip>
          <a:stretch>
            <a:fillRect/>
          </a:stretch>
        </p:blipFill>
        <p:spPr>
          <a:xfrm>
            <a:off x="-2112" y="1347275"/>
            <a:ext cx="3076575" cy="2571750"/>
          </a:xfrm>
          <a:prstGeom prst="rect">
            <a:avLst/>
          </a:prstGeom>
          <a:noFill/>
          <a:ln>
            <a:noFill/>
          </a:ln>
        </p:spPr>
      </p:pic>
      <p:pic>
        <p:nvPicPr>
          <p:cNvPr id="99" name="Google Shape;99;p18"/>
          <p:cNvPicPr preferRelativeResize="0"/>
          <p:nvPr/>
        </p:nvPicPr>
        <p:blipFill>
          <a:blip r:embed="rId8">
            <a:alphaModFix/>
          </a:blip>
          <a:stretch>
            <a:fillRect/>
          </a:stretch>
        </p:blipFill>
        <p:spPr>
          <a:xfrm>
            <a:off x="5908250" y="2301675"/>
            <a:ext cx="3235751" cy="1927425"/>
          </a:xfrm>
          <a:prstGeom prst="rect">
            <a:avLst/>
          </a:prstGeom>
          <a:noFill/>
          <a:ln>
            <a:noFill/>
          </a:ln>
        </p:spPr>
      </p:pic>
      <p:pic>
        <p:nvPicPr>
          <p:cNvPr id="100" name="Google Shape;100;p18"/>
          <p:cNvPicPr preferRelativeResize="0"/>
          <p:nvPr/>
        </p:nvPicPr>
        <p:blipFill>
          <a:blip r:embed="rId9">
            <a:alphaModFix/>
          </a:blip>
          <a:stretch>
            <a:fillRect/>
          </a:stretch>
        </p:blipFill>
        <p:spPr>
          <a:xfrm>
            <a:off x="5902700" y="3044963"/>
            <a:ext cx="3235750" cy="2022337"/>
          </a:xfrm>
          <a:prstGeom prst="rect">
            <a:avLst/>
          </a:prstGeom>
          <a:noFill/>
          <a:ln>
            <a:noFill/>
          </a:ln>
        </p:spPr>
      </p:pic>
      <p:pic>
        <p:nvPicPr>
          <p:cNvPr id="101" name="Google Shape;101;p18"/>
          <p:cNvPicPr preferRelativeResize="0"/>
          <p:nvPr/>
        </p:nvPicPr>
        <p:blipFill>
          <a:blip r:embed="rId10">
            <a:alphaModFix/>
          </a:blip>
          <a:stretch>
            <a:fillRect/>
          </a:stretch>
        </p:blipFill>
        <p:spPr>
          <a:xfrm>
            <a:off x="54875" y="2761837"/>
            <a:ext cx="3320474" cy="2641837"/>
          </a:xfrm>
          <a:prstGeom prst="rect">
            <a:avLst/>
          </a:prstGeom>
          <a:noFill/>
          <a:ln>
            <a:noFill/>
          </a:ln>
        </p:spPr>
      </p:pic>
      <p:pic>
        <p:nvPicPr>
          <p:cNvPr id="102" name="Google Shape;102;p18"/>
          <p:cNvPicPr preferRelativeResize="0"/>
          <p:nvPr/>
        </p:nvPicPr>
        <p:blipFill>
          <a:blip r:embed="rId11">
            <a:alphaModFix/>
          </a:blip>
          <a:stretch>
            <a:fillRect/>
          </a:stretch>
        </p:blipFill>
        <p:spPr>
          <a:xfrm>
            <a:off x="54870" y="431995"/>
            <a:ext cx="3320475" cy="2664875"/>
          </a:xfrm>
          <a:prstGeom prst="rect">
            <a:avLst/>
          </a:prstGeom>
          <a:noFill/>
          <a:ln>
            <a:noFill/>
          </a:ln>
        </p:spPr>
      </p:pic>
      <p:pic>
        <p:nvPicPr>
          <p:cNvPr id="103" name="Google Shape;103;p18"/>
          <p:cNvPicPr preferRelativeResize="0"/>
          <p:nvPr/>
        </p:nvPicPr>
        <p:blipFill>
          <a:blip r:embed="rId12">
            <a:alphaModFix/>
          </a:blip>
          <a:stretch>
            <a:fillRect/>
          </a:stretch>
        </p:blipFill>
        <p:spPr>
          <a:xfrm>
            <a:off x="3421995" y="1711557"/>
            <a:ext cx="2504475" cy="2152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54875" y="0"/>
            <a:ext cx="9034200" cy="432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tr"/>
              <a:t>re fonksiyonları</a:t>
            </a:r>
            <a:endParaRPr/>
          </a:p>
        </p:txBody>
      </p:sp>
      <p:sp>
        <p:nvSpPr>
          <p:cNvPr id="109" name="Google Shape;109;p19"/>
          <p:cNvSpPr txBox="1"/>
          <p:nvPr>
            <p:ph idx="1" type="body"/>
          </p:nvPr>
        </p:nvSpPr>
        <p:spPr>
          <a:xfrm>
            <a:off x="54875" y="432000"/>
            <a:ext cx="3437400" cy="471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rgbClr val="FF9900"/>
                </a:solidFill>
              </a:rPr>
              <a:t>findall</a:t>
            </a:r>
            <a:r>
              <a:rPr lang="tr"/>
              <a:t>	Tüm eşleşmeler listesi</a:t>
            </a:r>
            <a:endParaRPr/>
          </a:p>
          <a:p>
            <a:pPr indent="0" lvl="0" marL="0" rtl="0" algn="l">
              <a:spcBef>
                <a:spcPts val="0"/>
              </a:spcBef>
              <a:spcAft>
                <a:spcPts val="0"/>
              </a:spcAft>
              <a:buNone/>
            </a:pPr>
            <a:r>
              <a:rPr lang="tr">
                <a:solidFill>
                  <a:srgbClr val="FF9900"/>
                </a:solidFill>
              </a:rPr>
              <a:t>search </a:t>
            </a:r>
            <a:r>
              <a:rPr lang="tr"/>
              <a:t>	Ara</a:t>
            </a:r>
            <a:endParaRPr/>
          </a:p>
          <a:p>
            <a:pPr indent="0" lvl="0" marL="0" rtl="0" algn="l">
              <a:spcBef>
                <a:spcPts val="0"/>
              </a:spcBef>
              <a:spcAft>
                <a:spcPts val="0"/>
              </a:spcAft>
              <a:buNone/>
            </a:pPr>
            <a:r>
              <a:rPr lang="tr">
                <a:solidFill>
                  <a:srgbClr val="FF9900"/>
                </a:solidFill>
              </a:rPr>
              <a:t>split</a:t>
            </a:r>
            <a:r>
              <a:rPr lang="tr"/>
              <a:t>		Böl</a:t>
            </a:r>
            <a:endParaRPr/>
          </a:p>
          <a:p>
            <a:pPr indent="0" lvl="0" marL="0" rtl="0" algn="l">
              <a:spcBef>
                <a:spcPts val="0"/>
              </a:spcBef>
              <a:spcAft>
                <a:spcPts val="0"/>
              </a:spcAft>
              <a:buNone/>
            </a:pPr>
            <a:r>
              <a:rPr lang="tr">
                <a:solidFill>
                  <a:srgbClr val="FF9900"/>
                </a:solidFill>
              </a:rPr>
              <a:t>sub</a:t>
            </a:r>
            <a:r>
              <a:rPr lang="tr"/>
              <a:t>		Uyuşanları değiştir</a:t>
            </a:r>
            <a:endParaRPr/>
          </a:p>
          <a:p>
            <a:pPr indent="0" lvl="0" marL="0" rtl="0" algn="l">
              <a:spcBef>
                <a:spcPts val="0"/>
              </a:spcBef>
              <a:spcAft>
                <a:spcPts val="0"/>
              </a:spcAft>
              <a:buNone/>
            </a:pPr>
            <a:r>
              <a:t/>
            </a:r>
            <a:endParaRPr/>
          </a:p>
          <a:p>
            <a:pPr indent="0" lvl="0" marL="0" rtl="0" algn="l">
              <a:lnSpc>
                <a:spcPct val="100000"/>
              </a:lnSpc>
              <a:spcBef>
                <a:spcPts val="0"/>
              </a:spcBef>
              <a:spcAft>
                <a:spcPts val="0"/>
              </a:spcAft>
              <a:buNone/>
            </a:pPr>
            <a:r>
              <a:rPr lang="tr" sz="1100">
                <a:solidFill>
                  <a:srgbClr val="FF8F40"/>
                </a:solidFill>
                <a:highlight>
                  <a:srgbClr val="0D1017"/>
                </a:highlight>
                <a:latin typeface="Consolas"/>
                <a:ea typeface="Consolas"/>
                <a:cs typeface="Consolas"/>
                <a:sym typeface="Consolas"/>
              </a:rPr>
              <a:t>import</a:t>
            </a:r>
            <a:r>
              <a:rPr lang="tr" sz="1100">
                <a:solidFill>
                  <a:srgbClr val="BFBDB6"/>
                </a:solidFill>
                <a:highlight>
                  <a:srgbClr val="0D1017"/>
                </a:highlight>
                <a:latin typeface="Consolas"/>
                <a:ea typeface="Consolas"/>
                <a:cs typeface="Consolas"/>
                <a:sym typeface="Consolas"/>
              </a:rPr>
              <a:t> </a:t>
            </a:r>
            <a:r>
              <a:rPr lang="tr" sz="1100">
                <a:solidFill>
                  <a:srgbClr val="59C2FF"/>
                </a:solidFill>
                <a:highlight>
                  <a:srgbClr val="0D1017"/>
                </a:highlight>
                <a:latin typeface="Consolas"/>
                <a:ea typeface="Consolas"/>
                <a:cs typeface="Consolas"/>
                <a:sym typeface="Consolas"/>
              </a:rPr>
              <a:t>re</a:t>
            </a:r>
            <a:endParaRPr sz="1100">
              <a:solidFill>
                <a:srgbClr val="59C2FF"/>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lang="tr" sz="1100">
                <a:solidFill>
                  <a:srgbClr val="BFBDB6"/>
                </a:solidFill>
                <a:highlight>
                  <a:srgbClr val="0D1017"/>
                </a:highlight>
                <a:latin typeface="Consolas"/>
                <a:ea typeface="Consolas"/>
                <a:cs typeface="Consolas"/>
                <a:sym typeface="Consolas"/>
              </a:rPr>
              <a:t>xxx </a:t>
            </a:r>
            <a:r>
              <a:rPr lang="tr" sz="1100">
                <a:solidFill>
                  <a:srgbClr val="F29668"/>
                </a:solidFill>
                <a:highlight>
                  <a:srgbClr val="0D1017"/>
                </a:highlight>
                <a:latin typeface="Consolas"/>
                <a:ea typeface="Consolas"/>
                <a:cs typeface="Consolas"/>
                <a:sym typeface="Consolas"/>
              </a:rPr>
              <a:t>=</a:t>
            </a:r>
            <a:r>
              <a:rPr lang="tr" sz="1100">
                <a:solidFill>
                  <a:srgbClr val="BFBDB6"/>
                </a:solidFill>
                <a:highlight>
                  <a:srgbClr val="0D1017"/>
                </a:highlight>
                <a:latin typeface="Consolas"/>
                <a:ea typeface="Consolas"/>
                <a:cs typeface="Consolas"/>
                <a:sym typeface="Consolas"/>
              </a:rPr>
              <a:t> </a:t>
            </a:r>
            <a:r>
              <a:rPr lang="tr" sz="1100">
                <a:solidFill>
                  <a:srgbClr val="AAD94C"/>
                </a:solidFill>
                <a:highlight>
                  <a:srgbClr val="0D1017"/>
                </a:highlight>
                <a:latin typeface="Consolas"/>
                <a:ea typeface="Consolas"/>
                <a:cs typeface="Consolas"/>
                <a:sym typeface="Consolas"/>
              </a:rPr>
              <a:t>"Ahmet al renkli bir şal aldı."</a:t>
            </a:r>
            <a:endParaRPr/>
          </a:p>
          <a:p>
            <a:pPr indent="0" lvl="0" marL="0" rtl="0" algn="l">
              <a:lnSpc>
                <a:spcPct val="100000"/>
              </a:lnSpc>
              <a:spcBef>
                <a:spcPts val="0"/>
              </a:spcBef>
              <a:spcAft>
                <a:spcPts val="0"/>
              </a:spcAft>
              <a:buNone/>
            </a:pPr>
            <a:r>
              <a:t/>
            </a:r>
            <a:endParaRPr sz="1100">
              <a:solidFill>
                <a:srgbClr val="FFB454"/>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i="1" lang="tr" sz="1100">
                <a:solidFill>
                  <a:srgbClr val="ACB6BF"/>
                </a:solidFill>
                <a:highlight>
                  <a:srgbClr val="0D1017"/>
                </a:highlight>
                <a:latin typeface="Consolas"/>
                <a:ea typeface="Consolas"/>
                <a:cs typeface="Consolas"/>
                <a:sym typeface="Consolas"/>
              </a:rPr>
              <a:t># tüm al ifadelerinin listesi</a:t>
            </a:r>
            <a:endParaRPr i="1" sz="1100">
              <a:solidFill>
                <a:srgbClr val="ACB6BF"/>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lang="tr" sz="1100">
                <a:solidFill>
                  <a:srgbClr val="FFB454"/>
                </a:solidFill>
                <a:highlight>
                  <a:srgbClr val="0D1017"/>
                </a:highlight>
                <a:latin typeface="Consolas"/>
                <a:ea typeface="Consolas"/>
                <a:cs typeface="Consolas"/>
                <a:sym typeface="Consolas"/>
              </a:rPr>
              <a:t>print</a:t>
            </a:r>
            <a:r>
              <a:rPr lang="tr" sz="1100">
                <a:solidFill>
                  <a:srgbClr val="BFBDB6"/>
                </a:solidFill>
                <a:highlight>
                  <a:srgbClr val="0D1017"/>
                </a:highlight>
                <a:latin typeface="Consolas"/>
                <a:ea typeface="Consolas"/>
                <a:cs typeface="Consolas"/>
                <a:sym typeface="Consolas"/>
              </a:rPr>
              <a:t>(</a:t>
            </a:r>
            <a:r>
              <a:rPr lang="tr" sz="1100">
                <a:solidFill>
                  <a:srgbClr val="59C2FF"/>
                </a:solidFill>
                <a:highlight>
                  <a:srgbClr val="0D1017"/>
                </a:highlight>
                <a:latin typeface="Consolas"/>
                <a:ea typeface="Consolas"/>
                <a:cs typeface="Consolas"/>
                <a:sym typeface="Consolas"/>
              </a:rPr>
              <a:t>re</a:t>
            </a:r>
            <a:r>
              <a:rPr lang="tr" sz="1100">
                <a:solidFill>
                  <a:srgbClr val="BFBDB6"/>
                </a:solidFill>
                <a:highlight>
                  <a:srgbClr val="0D1017"/>
                </a:highlight>
                <a:latin typeface="Consolas"/>
                <a:ea typeface="Consolas"/>
                <a:cs typeface="Consolas"/>
                <a:sym typeface="Consolas"/>
              </a:rPr>
              <a:t>.</a:t>
            </a:r>
            <a:r>
              <a:rPr lang="tr" sz="1100">
                <a:solidFill>
                  <a:srgbClr val="FFB454"/>
                </a:solidFill>
                <a:highlight>
                  <a:srgbClr val="0D1017"/>
                </a:highlight>
                <a:latin typeface="Consolas"/>
                <a:ea typeface="Consolas"/>
                <a:cs typeface="Consolas"/>
                <a:sym typeface="Consolas"/>
              </a:rPr>
              <a:t>findall</a:t>
            </a:r>
            <a:r>
              <a:rPr lang="tr" sz="1100">
                <a:solidFill>
                  <a:srgbClr val="BFBDB6"/>
                </a:solidFill>
                <a:highlight>
                  <a:srgbClr val="0D1017"/>
                </a:highlight>
                <a:latin typeface="Consolas"/>
                <a:ea typeface="Consolas"/>
                <a:cs typeface="Consolas"/>
                <a:sym typeface="Consolas"/>
              </a:rPr>
              <a:t>(</a:t>
            </a:r>
            <a:r>
              <a:rPr lang="tr" sz="1100">
                <a:solidFill>
                  <a:srgbClr val="AAD94C"/>
                </a:solidFill>
                <a:highlight>
                  <a:srgbClr val="0D1017"/>
                </a:highlight>
                <a:latin typeface="Consolas"/>
                <a:ea typeface="Consolas"/>
                <a:cs typeface="Consolas"/>
                <a:sym typeface="Consolas"/>
              </a:rPr>
              <a:t>"al"</a:t>
            </a:r>
            <a:r>
              <a:rPr lang="tr" sz="1100">
                <a:solidFill>
                  <a:srgbClr val="BFBDB6"/>
                </a:solidFill>
                <a:highlight>
                  <a:srgbClr val="0D1017"/>
                </a:highlight>
                <a:latin typeface="Consolas"/>
                <a:ea typeface="Consolas"/>
                <a:cs typeface="Consolas"/>
                <a:sym typeface="Consolas"/>
              </a:rPr>
              <a:t>, xxx))</a:t>
            </a:r>
            <a:endParaRPr sz="1100">
              <a:solidFill>
                <a:srgbClr val="BFBDB6"/>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100">
              <a:solidFill>
                <a:srgbClr val="FFB454"/>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i="1" lang="tr" sz="1100">
                <a:solidFill>
                  <a:srgbClr val="ACB6BF"/>
                </a:solidFill>
                <a:highlight>
                  <a:srgbClr val="0D1017"/>
                </a:highlight>
                <a:latin typeface="Consolas"/>
                <a:ea typeface="Consolas"/>
                <a:cs typeface="Consolas"/>
                <a:sym typeface="Consolas"/>
              </a:rPr>
              <a:t># şal ifadesini ara</a:t>
            </a:r>
            <a:endParaRPr i="1" sz="1100">
              <a:solidFill>
                <a:srgbClr val="ACB6BF"/>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lang="tr" sz="1100">
                <a:solidFill>
                  <a:srgbClr val="FFB454"/>
                </a:solidFill>
                <a:highlight>
                  <a:srgbClr val="0D1017"/>
                </a:highlight>
                <a:latin typeface="Consolas"/>
                <a:ea typeface="Consolas"/>
                <a:cs typeface="Consolas"/>
                <a:sym typeface="Consolas"/>
              </a:rPr>
              <a:t>print</a:t>
            </a:r>
            <a:r>
              <a:rPr lang="tr" sz="1100">
                <a:solidFill>
                  <a:srgbClr val="BFBDB6"/>
                </a:solidFill>
                <a:highlight>
                  <a:srgbClr val="0D1017"/>
                </a:highlight>
                <a:latin typeface="Consolas"/>
                <a:ea typeface="Consolas"/>
                <a:cs typeface="Consolas"/>
                <a:sym typeface="Consolas"/>
              </a:rPr>
              <a:t>(</a:t>
            </a:r>
            <a:r>
              <a:rPr lang="tr" sz="1100">
                <a:solidFill>
                  <a:srgbClr val="59C2FF"/>
                </a:solidFill>
                <a:highlight>
                  <a:srgbClr val="0D1017"/>
                </a:highlight>
                <a:latin typeface="Consolas"/>
                <a:ea typeface="Consolas"/>
                <a:cs typeface="Consolas"/>
                <a:sym typeface="Consolas"/>
              </a:rPr>
              <a:t>re</a:t>
            </a:r>
            <a:r>
              <a:rPr lang="tr" sz="1100">
                <a:solidFill>
                  <a:srgbClr val="BFBDB6"/>
                </a:solidFill>
                <a:highlight>
                  <a:srgbClr val="0D1017"/>
                </a:highlight>
                <a:latin typeface="Consolas"/>
                <a:ea typeface="Consolas"/>
                <a:cs typeface="Consolas"/>
                <a:sym typeface="Consolas"/>
              </a:rPr>
              <a:t>.</a:t>
            </a:r>
            <a:r>
              <a:rPr lang="tr" sz="1100">
                <a:solidFill>
                  <a:srgbClr val="FFB454"/>
                </a:solidFill>
                <a:highlight>
                  <a:srgbClr val="0D1017"/>
                </a:highlight>
                <a:latin typeface="Consolas"/>
                <a:ea typeface="Consolas"/>
                <a:cs typeface="Consolas"/>
                <a:sym typeface="Consolas"/>
              </a:rPr>
              <a:t>search</a:t>
            </a:r>
            <a:r>
              <a:rPr lang="tr" sz="1100">
                <a:solidFill>
                  <a:srgbClr val="BFBDB6"/>
                </a:solidFill>
                <a:highlight>
                  <a:srgbClr val="0D1017"/>
                </a:highlight>
                <a:latin typeface="Consolas"/>
                <a:ea typeface="Consolas"/>
                <a:cs typeface="Consolas"/>
                <a:sym typeface="Consolas"/>
              </a:rPr>
              <a:t>(</a:t>
            </a:r>
            <a:r>
              <a:rPr lang="tr" sz="1100">
                <a:solidFill>
                  <a:srgbClr val="AAD94C"/>
                </a:solidFill>
                <a:highlight>
                  <a:srgbClr val="0D1017"/>
                </a:highlight>
                <a:latin typeface="Consolas"/>
                <a:ea typeface="Consolas"/>
                <a:cs typeface="Consolas"/>
                <a:sym typeface="Consolas"/>
              </a:rPr>
              <a:t>"şal"</a:t>
            </a:r>
            <a:r>
              <a:rPr lang="tr" sz="1100">
                <a:solidFill>
                  <a:srgbClr val="BFBDB6"/>
                </a:solidFill>
                <a:highlight>
                  <a:srgbClr val="0D1017"/>
                </a:highlight>
                <a:latin typeface="Consolas"/>
                <a:ea typeface="Consolas"/>
                <a:cs typeface="Consolas"/>
                <a:sym typeface="Consolas"/>
              </a:rPr>
              <a:t>, xxx))</a:t>
            </a:r>
            <a:endParaRPr sz="1100">
              <a:solidFill>
                <a:srgbClr val="BFBDB6"/>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t/>
            </a:r>
            <a:endParaRPr i="1" sz="1100">
              <a:solidFill>
                <a:srgbClr val="ACB6BF"/>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i="1" lang="tr" sz="1100">
                <a:solidFill>
                  <a:srgbClr val="ACB6BF"/>
                </a:solidFill>
                <a:highlight>
                  <a:srgbClr val="0D1017"/>
                </a:highlight>
                <a:latin typeface="Consolas"/>
                <a:ea typeface="Consolas"/>
                <a:cs typeface="Consolas"/>
                <a:sym typeface="Consolas"/>
              </a:rPr>
              <a:t># “al” a göre böl</a:t>
            </a:r>
            <a:endParaRPr i="1" sz="1100">
              <a:solidFill>
                <a:srgbClr val="ACB6BF"/>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lang="tr" sz="1100">
                <a:solidFill>
                  <a:srgbClr val="FFB454"/>
                </a:solidFill>
                <a:highlight>
                  <a:srgbClr val="0D1017"/>
                </a:highlight>
                <a:latin typeface="Consolas"/>
                <a:ea typeface="Consolas"/>
                <a:cs typeface="Consolas"/>
                <a:sym typeface="Consolas"/>
              </a:rPr>
              <a:t>print</a:t>
            </a:r>
            <a:r>
              <a:rPr lang="tr" sz="1100">
                <a:solidFill>
                  <a:srgbClr val="BFBDB6"/>
                </a:solidFill>
                <a:highlight>
                  <a:srgbClr val="0D1017"/>
                </a:highlight>
                <a:latin typeface="Consolas"/>
                <a:ea typeface="Consolas"/>
                <a:cs typeface="Consolas"/>
                <a:sym typeface="Consolas"/>
              </a:rPr>
              <a:t>(</a:t>
            </a:r>
            <a:r>
              <a:rPr lang="tr" sz="1100">
                <a:solidFill>
                  <a:srgbClr val="59C2FF"/>
                </a:solidFill>
                <a:highlight>
                  <a:srgbClr val="0D1017"/>
                </a:highlight>
                <a:latin typeface="Consolas"/>
                <a:ea typeface="Consolas"/>
                <a:cs typeface="Consolas"/>
                <a:sym typeface="Consolas"/>
              </a:rPr>
              <a:t>re</a:t>
            </a:r>
            <a:r>
              <a:rPr lang="tr" sz="1100">
                <a:solidFill>
                  <a:srgbClr val="BFBDB6"/>
                </a:solidFill>
                <a:highlight>
                  <a:srgbClr val="0D1017"/>
                </a:highlight>
                <a:latin typeface="Consolas"/>
                <a:ea typeface="Consolas"/>
                <a:cs typeface="Consolas"/>
                <a:sym typeface="Consolas"/>
              </a:rPr>
              <a:t>.</a:t>
            </a:r>
            <a:r>
              <a:rPr lang="tr" sz="1100">
                <a:solidFill>
                  <a:srgbClr val="FFB454"/>
                </a:solidFill>
                <a:highlight>
                  <a:srgbClr val="0D1017"/>
                </a:highlight>
                <a:latin typeface="Consolas"/>
                <a:ea typeface="Consolas"/>
                <a:cs typeface="Consolas"/>
                <a:sym typeface="Consolas"/>
              </a:rPr>
              <a:t>split</a:t>
            </a:r>
            <a:r>
              <a:rPr lang="tr" sz="1100">
                <a:solidFill>
                  <a:srgbClr val="BFBDB6"/>
                </a:solidFill>
                <a:highlight>
                  <a:srgbClr val="0D1017"/>
                </a:highlight>
                <a:latin typeface="Consolas"/>
                <a:ea typeface="Consolas"/>
                <a:cs typeface="Consolas"/>
                <a:sym typeface="Consolas"/>
              </a:rPr>
              <a:t>(</a:t>
            </a:r>
            <a:r>
              <a:rPr lang="tr" sz="1100">
                <a:solidFill>
                  <a:srgbClr val="AAD94C"/>
                </a:solidFill>
                <a:highlight>
                  <a:srgbClr val="0D1017"/>
                </a:highlight>
                <a:latin typeface="Consolas"/>
                <a:ea typeface="Consolas"/>
                <a:cs typeface="Consolas"/>
                <a:sym typeface="Consolas"/>
              </a:rPr>
              <a:t>"al"</a:t>
            </a:r>
            <a:r>
              <a:rPr lang="tr" sz="1100">
                <a:solidFill>
                  <a:srgbClr val="BFBDB6"/>
                </a:solidFill>
                <a:highlight>
                  <a:srgbClr val="0D1017"/>
                </a:highlight>
                <a:latin typeface="Consolas"/>
                <a:ea typeface="Consolas"/>
                <a:cs typeface="Consolas"/>
                <a:sym typeface="Consolas"/>
              </a:rPr>
              <a:t>, xxx)) </a:t>
            </a:r>
            <a:endParaRPr sz="1100">
              <a:solidFill>
                <a:srgbClr val="BFBDB6"/>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t/>
            </a:r>
            <a:endParaRPr i="1" sz="1100">
              <a:solidFill>
                <a:srgbClr val="ACB6BF"/>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i="1" lang="tr" sz="1100">
                <a:solidFill>
                  <a:srgbClr val="ACB6BF"/>
                </a:solidFill>
                <a:highlight>
                  <a:srgbClr val="0D1017"/>
                </a:highlight>
                <a:latin typeface="Consolas"/>
                <a:ea typeface="Consolas"/>
                <a:cs typeface="Consolas"/>
                <a:sym typeface="Consolas"/>
              </a:rPr>
              <a:t># Boşlukları zzz yap</a:t>
            </a:r>
            <a:endParaRPr i="1" sz="1100">
              <a:solidFill>
                <a:srgbClr val="ACB6BF"/>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lang="tr" sz="1100">
                <a:solidFill>
                  <a:srgbClr val="FFB454"/>
                </a:solidFill>
                <a:highlight>
                  <a:srgbClr val="0D1017"/>
                </a:highlight>
                <a:latin typeface="Consolas"/>
                <a:ea typeface="Consolas"/>
                <a:cs typeface="Consolas"/>
                <a:sym typeface="Consolas"/>
              </a:rPr>
              <a:t>print</a:t>
            </a:r>
            <a:r>
              <a:rPr lang="tr" sz="1100">
                <a:solidFill>
                  <a:srgbClr val="BFBDB6"/>
                </a:solidFill>
                <a:highlight>
                  <a:srgbClr val="0D1017"/>
                </a:highlight>
                <a:latin typeface="Consolas"/>
                <a:ea typeface="Consolas"/>
                <a:cs typeface="Consolas"/>
                <a:sym typeface="Consolas"/>
              </a:rPr>
              <a:t>(</a:t>
            </a:r>
            <a:r>
              <a:rPr lang="tr" sz="1100">
                <a:solidFill>
                  <a:srgbClr val="59C2FF"/>
                </a:solidFill>
                <a:highlight>
                  <a:srgbClr val="0D1017"/>
                </a:highlight>
                <a:latin typeface="Consolas"/>
                <a:ea typeface="Consolas"/>
                <a:cs typeface="Consolas"/>
                <a:sym typeface="Consolas"/>
              </a:rPr>
              <a:t>re</a:t>
            </a:r>
            <a:r>
              <a:rPr lang="tr" sz="1100">
                <a:solidFill>
                  <a:srgbClr val="BFBDB6"/>
                </a:solidFill>
                <a:highlight>
                  <a:srgbClr val="0D1017"/>
                </a:highlight>
                <a:latin typeface="Consolas"/>
                <a:ea typeface="Consolas"/>
                <a:cs typeface="Consolas"/>
                <a:sym typeface="Consolas"/>
              </a:rPr>
              <a:t>.</a:t>
            </a:r>
            <a:r>
              <a:rPr lang="tr" sz="1100">
                <a:solidFill>
                  <a:srgbClr val="FFB454"/>
                </a:solidFill>
                <a:highlight>
                  <a:srgbClr val="0D1017"/>
                </a:highlight>
                <a:latin typeface="Consolas"/>
                <a:ea typeface="Consolas"/>
                <a:cs typeface="Consolas"/>
                <a:sym typeface="Consolas"/>
              </a:rPr>
              <a:t>sub</a:t>
            </a:r>
            <a:r>
              <a:rPr lang="tr" sz="1100">
                <a:solidFill>
                  <a:srgbClr val="BFBDB6"/>
                </a:solidFill>
                <a:highlight>
                  <a:srgbClr val="0D1017"/>
                </a:highlight>
                <a:latin typeface="Consolas"/>
                <a:ea typeface="Consolas"/>
                <a:cs typeface="Consolas"/>
                <a:sym typeface="Consolas"/>
              </a:rPr>
              <a:t>(</a:t>
            </a:r>
            <a:r>
              <a:rPr lang="tr" sz="1100">
                <a:solidFill>
                  <a:srgbClr val="AAD94C"/>
                </a:solidFill>
                <a:highlight>
                  <a:srgbClr val="0D1017"/>
                </a:highlight>
                <a:latin typeface="Consolas"/>
                <a:ea typeface="Consolas"/>
                <a:cs typeface="Consolas"/>
                <a:sym typeface="Consolas"/>
              </a:rPr>
              <a:t>" "</a:t>
            </a:r>
            <a:r>
              <a:rPr lang="tr" sz="1100">
                <a:solidFill>
                  <a:srgbClr val="BFBDB6"/>
                </a:solidFill>
                <a:highlight>
                  <a:srgbClr val="0D1017"/>
                </a:highlight>
                <a:latin typeface="Consolas"/>
                <a:ea typeface="Consolas"/>
                <a:cs typeface="Consolas"/>
                <a:sym typeface="Consolas"/>
              </a:rPr>
              <a:t>, </a:t>
            </a:r>
            <a:r>
              <a:rPr lang="tr" sz="1100">
                <a:solidFill>
                  <a:srgbClr val="AAD94C"/>
                </a:solidFill>
                <a:highlight>
                  <a:srgbClr val="0D1017"/>
                </a:highlight>
                <a:latin typeface="Consolas"/>
                <a:ea typeface="Consolas"/>
                <a:cs typeface="Consolas"/>
                <a:sym typeface="Consolas"/>
              </a:rPr>
              <a:t>"zzz"</a:t>
            </a:r>
            <a:r>
              <a:rPr lang="tr" sz="1100">
                <a:solidFill>
                  <a:srgbClr val="BFBDB6"/>
                </a:solidFill>
                <a:highlight>
                  <a:srgbClr val="0D1017"/>
                </a:highlight>
                <a:latin typeface="Consolas"/>
                <a:ea typeface="Consolas"/>
                <a:cs typeface="Consolas"/>
                <a:sym typeface="Consolas"/>
              </a:rPr>
              <a:t>, xxx)) </a:t>
            </a:r>
            <a:endParaRPr sz="1100">
              <a:solidFill>
                <a:srgbClr val="BFBDB6"/>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100">
              <a:solidFill>
                <a:srgbClr val="BFBDB6"/>
              </a:solidFill>
              <a:highlight>
                <a:srgbClr val="0D1017"/>
              </a:highlight>
              <a:latin typeface="Consolas"/>
              <a:ea typeface="Consolas"/>
              <a:cs typeface="Consolas"/>
              <a:sym typeface="Consolas"/>
            </a:endParaRPr>
          </a:p>
        </p:txBody>
      </p:sp>
      <p:sp>
        <p:nvSpPr>
          <p:cNvPr id="110" name="Google Shape;110;p19"/>
          <p:cNvSpPr txBox="1"/>
          <p:nvPr>
            <p:ph idx="2" type="body"/>
          </p:nvPr>
        </p:nvSpPr>
        <p:spPr>
          <a:xfrm>
            <a:off x="3492275" y="0"/>
            <a:ext cx="5596800" cy="514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tr" sz="1100">
                <a:solidFill>
                  <a:srgbClr val="ACB6BF"/>
                </a:solidFill>
                <a:highlight>
                  <a:srgbClr val="0D1017"/>
                </a:highlight>
                <a:latin typeface="Consolas"/>
                <a:ea typeface="Consolas"/>
                <a:cs typeface="Consolas"/>
                <a:sym typeface="Consolas"/>
              </a:rPr>
              <a:t># ör-1: findall ile metin içindekileri alma</a:t>
            </a:r>
            <a:endParaRPr i="1" sz="1100">
              <a:solidFill>
                <a:srgbClr val="ACB6BF"/>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lang="tr" sz="1100">
                <a:solidFill>
                  <a:srgbClr val="FF8F40"/>
                </a:solidFill>
                <a:highlight>
                  <a:srgbClr val="0D1017"/>
                </a:highlight>
                <a:latin typeface="Consolas"/>
                <a:ea typeface="Consolas"/>
                <a:cs typeface="Consolas"/>
                <a:sym typeface="Consolas"/>
              </a:rPr>
              <a:t>import</a:t>
            </a:r>
            <a:r>
              <a:rPr lang="tr" sz="1100">
                <a:solidFill>
                  <a:srgbClr val="BFBDB6"/>
                </a:solidFill>
                <a:highlight>
                  <a:srgbClr val="0D1017"/>
                </a:highlight>
                <a:latin typeface="Consolas"/>
                <a:ea typeface="Consolas"/>
                <a:cs typeface="Consolas"/>
                <a:sym typeface="Consolas"/>
              </a:rPr>
              <a:t> </a:t>
            </a:r>
            <a:r>
              <a:rPr lang="tr" sz="1100">
                <a:solidFill>
                  <a:srgbClr val="59C2FF"/>
                </a:solidFill>
                <a:highlight>
                  <a:srgbClr val="0D1017"/>
                </a:highlight>
                <a:latin typeface="Consolas"/>
                <a:ea typeface="Consolas"/>
                <a:cs typeface="Consolas"/>
                <a:sym typeface="Consolas"/>
              </a:rPr>
              <a:t>re</a:t>
            </a:r>
            <a:endParaRPr sz="1100">
              <a:solidFill>
                <a:srgbClr val="59C2FF"/>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lang="tr" sz="1100">
                <a:solidFill>
                  <a:srgbClr val="BFBDB6"/>
                </a:solidFill>
                <a:highlight>
                  <a:srgbClr val="0D1017"/>
                </a:highlight>
                <a:latin typeface="Consolas"/>
                <a:ea typeface="Consolas"/>
                <a:cs typeface="Consolas"/>
                <a:sym typeface="Consolas"/>
              </a:rPr>
              <a:t>txt1 </a:t>
            </a:r>
            <a:r>
              <a:rPr lang="tr" sz="1100">
                <a:solidFill>
                  <a:srgbClr val="F29668"/>
                </a:solidFill>
                <a:highlight>
                  <a:srgbClr val="0D1017"/>
                </a:highlight>
                <a:latin typeface="Consolas"/>
                <a:ea typeface="Consolas"/>
                <a:cs typeface="Consolas"/>
                <a:sym typeface="Consolas"/>
              </a:rPr>
              <a:t>=</a:t>
            </a:r>
            <a:r>
              <a:rPr lang="tr" sz="1100">
                <a:solidFill>
                  <a:srgbClr val="BFBDB6"/>
                </a:solidFill>
                <a:highlight>
                  <a:srgbClr val="0D1017"/>
                </a:highlight>
                <a:latin typeface="Consolas"/>
                <a:ea typeface="Consolas"/>
                <a:cs typeface="Consolas"/>
                <a:sym typeface="Consolas"/>
              </a:rPr>
              <a:t> </a:t>
            </a:r>
            <a:r>
              <a:rPr lang="tr" sz="1100">
                <a:solidFill>
                  <a:srgbClr val="AAD94C"/>
                </a:solidFill>
                <a:highlight>
                  <a:srgbClr val="0D1017"/>
                </a:highlight>
                <a:latin typeface="Consolas"/>
                <a:ea typeface="Consolas"/>
                <a:cs typeface="Consolas"/>
                <a:sym typeface="Consolas"/>
              </a:rPr>
              <a:t>"Ahmet al renkli bir şal aldı."</a:t>
            </a:r>
            <a:endParaRPr sz="1100">
              <a:solidFill>
                <a:srgbClr val="AAD94C"/>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lang="tr" sz="1100">
                <a:solidFill>
                  <a:srgbClr val="BFBDB6"/>
                </a:solidFill>
                <a:highlight>
                  <a:srgbClr val="0D1017"/>
                </a:highlight>
                <a:latin typeface="Consolas"/>
                <a:ea typeface="Consolas"/>
                <a:cs typeface="Consolas"/>
                <a:sym typeface="Consolas"/>
              </a:rPr>
              <a:t>txt2 </a:t>
            </a:r>
            <a:r>
              <a:rPr lang="tr" sz="1100">
                <a:solidFill>
                  <a:srgbClr val="F29668"/>
                </a:solidFill>
                <a:highlight>
                  <a:srgbClr val="0D1017"/>
                </a:highlight>
                <a:latin typeface="Consolas"/>
                <a:ea typeface="Consolas"/>
                <a:cs typeface="Consolas"/>
                <a:sym typeface="Consolas"/>
              </a:rPr>
              <a:t>=</a:t>
            </a:r>
            <a:r>
              <a:rPr lang="tr" sz="1100">
                <a:solidFill>
                  <a:srgbClr val="BFBDB6"/>
                </a:solidFill>
                <a:highlight>
                  <a:srgbClr val="0D1017"/>
                </a:highlight>
                <a:latin typeface="Consolas"/>
                <a:ea typeface="Consolas"/>
                <a:cs typeface="Consolas"/>
                <a:sym typeface="Consolas"/>
              </a:rPr>
              <a:t> </a:t>
            </a:r>
            <a:r>
              <a:rPr lang="tr" sz="1100">
                <a:solidFill>
                  <a:srgbClr val="AAD94C"/>
                </a:solidFill>
                <a:highlight>
                  <a:srgbClr val="0D1017"/>
                </a:highlight>
                <a:latin typeface="Consolas"/>
                <a:ea typeface="Consolas"/>
                <a:cs typeface="Consolas"/>
                <a:sym typeface="Consolas"/>
              </a:rPr>
              <a:t>"Mehmet kırmızı bir top getirdi."</a:t>
            </a:r>
            <a:endParaRPr sz="1100">
              <a:solidFill>
                <a:srgbClr val="AAD94C"/>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lang="tr" sz="1100">
                <a:solidFill>
                  <a:srgbClr val="FFB454"/>
                </a:solidFill>
                <a:highlight>
                  <a:srgbClr val="0D1017"/>
                </a:highlight>
                <a:latin typeface="Consolas"/>
                <a:ea typeface="Consolas"/>
                <a:cs typeface="Consolas"/>
                <a:sym typeface="Consolas"/>
              </a:rPr>
              <a:t>print</a:t>
            </a:r>
            <a:r>
              <a:rPr lang="tr" sz="1100">
                <a:solidFill>
                  <a:srgbClr val="BFBDB6"/>
                </a:solidFill>
                <a:highlight>
                  <a:srgbClr val="0D1017"/>
                </a:highlight>
                <a:latin typeface="Consolas"/>
                <a:ea typeface="Consolas"/>
                <a:cs typeface="Consolas"/>
                <a:sym typeface="Consolas"/>
              </a:rPr>
              <a:t>(</a:t>
            </a:r>
            <a:r>
              <a:rPr lang="tr" sz="1100">
                <a:solidFill>
                  <a:srgbClr val="59C2FF"/>
                </a:solidFill>
                <a:highlight>
                  <a:srgbClr val="0D1017"/>
                </a:highlight>
                <a:latin typeface="Consolas"/>
                <a:ea typeface="Consolas"/>
                <a:cs typeface="Consolas"/>
                <a:sym typeface="Consolas"/>
              </a:rPr>
              <a:t>re</a:t>
            </a:r>
            <a:r>
              <a:rPr lang="tr" sz="1100">
                <a:solidFill>
                  <a:srgbClr val="BFBDB6"/>
                </a:solidFill>
                <a:highlight>
                  <a:srgbClr val="0D1017"/>
                </a:highlight>
                <a:latin typeface="Consolas"/>
                <a:ea typeface="Consolas"/>
                <a:cs typeface="Consolas"/>
                <a:sym typeface="Consolas"/>
              </a:rPr>
              <a:t>.</a:t>
            </a:r>
            <a:r>
              <a:rPr lang="tr" sz="1100">
                <a:solidFill>
                  <a:srgbClr val="FFB454"/>
                </a:solidFill>
                <a:highlight>
                  <a:srgbClr val="0D1017"/>
                </a:highlight>
                <a:latin typeface="Consolas"/>
                <a:ea typeface="Consolas"/>
                <a:cs typeface="Consolas"/>
                <a:sym typeface="Consolas"/>
              </a:rPr>
              <a:t>findall</a:t>
            </a:r>
            <a:r>
              <a:rPr lang="tr" sz="1100">
                <a:solidFill>
                  <a:srgbClr val="BFBDB6"/>
                </a:solidFill>
                <a:highlight>
                  <a:srgbClr val="0D1017"/>
                </a:highlight>
                <a:latin typeface="Consolas"/>
                <a:ea typeface="Consolas"/>
                <a:cs typeface="Consolas"/>
                <a:sym typeface="Consolas"/>
              </a:rPr>
              <a:t>(</a:t>
            </a:r>
            <a:r>
              <a:rPr lang="tr" sz="1100">
                <a:solidFill>
                  <a:srgbClr val="AAD94C"/>
                </a:solidFill>
                <a:highlight>
                  <a:srgbClr val="0D1017"/>
                </a:highlight>
                <a:latin typeface="Consolas"/>
                <a:ea typeface="Consolas"/>
                <a:cs typeface="Consolas"/>
                <a:sym typeface="Consolas"/>
              </a:rPr>
              <a:t>"al"</a:t>
            </a:r>
            <a:r>
              <a:rPr lang="tr" sz="1100">
                <a:solidFill>
                  <a:srgbClr val="BFBDB6"/>
                </a:solidFill>
                <a:highlight>
                  <a:srgbClr val="0D1017"/>
                </a:highlight>
                <a:latin typeface="Consolas"/>
                <a:ea typeface="Consolas"/>
                <a:cs typeface="Consolas"/>
                <a:sym typeface="Consolas"/>
              </a:rPr>
              <a:t>, txt1))</a:t>
            </a:r>
            <a:endParaRPr sz="1100">
              <a:solidFill>
                <a:srgbClr val="BFBDB6"/>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lang="tr" sz="1100">
                <a:solidFill>
                  <a:srgbClr val="FFB454"/>
                </a:solidFill>
                <a:highlight>
                  <a:srgbClr val="0D1017"/>
                </a:highlight>
                <a:latin typeface="Consolas"/>
                <a:ea typeface="Consolas"/>
                <a:cs typeface="Consolas"/>
                <a:sym typeface="Consolas"/>
              </a:rPr>
              <a:t>print</a:t>
            </a:r>
            <a:r>
              <a:rPr lang="tr" sz="1100">
                <a:solidFill>
                  <a:srgbClr val="BFBDB6"/>
                </a:solidFill>
                <a:highlight>
                  <a:srgbClr val="0D1017"/>
                </a:highlight>
                <a:latin typeface="Consolas"/>
                <a:ea typeface="Consolas"/>
                <a:cs typeface="Consolas"/>
                <a:sym typeface="Consolas"/>
              </a:rPr>
              <a:t>(</a:t>
            </a:r>
            <a:r>
              <a:rPr lang="tr" sz="1100">
                <a:solidFill>
                  <a:srgbClr val="59C2FF"/>
                </a:solidFill>
                <a:highlight>
                  <a:srgbClr val="0D1017"/>
                </a:highlight>
                <a:latin typeface="Consolas"/>
                <a:ea typeface="Consolas"/>
                <a:cs typeface="Consolas"/>
                <a:sym typeface="Consolas"/>
              </a:rPr>
              <a:t>re</a:t>
            </a:r>
            <a:r>
              <a:rPr lang="tr" sz="1100">
                <a:solidFill>
                  <a:srgbClr val="BFBDB6"/>
                </a:solidFill>
                <a:highlight>
                  <a:srgbClr val="0D1017"/>
                </a:highlight>
                <a:latin typeface="Consolas"/>
                <a:ea typeface="Consolas"/>
                <a:cs typeface="Consolas"/>
                <a:sym typeface="Consolas"/>
              </a:rPr>
              <a:t>.</a:t>
            </a:r>
            <a:r>
              <a:rPr lang="tr" sz="1100">
                <a:solidFill>
                  <a:srgbClr val="FFB454"/>
                </a:solidFill>
                <a:highlight>
                  <a:srgbClr val="0D1017"/>
                </a:highlight>
                <a:latin typeface="Consolas"/>
                <a:ea typeface="Consolas"/>
                <a:cs typeface="Consolas"/>
                <a:sym typeface="Consolas"/>
              </a:rPr>
              <a:t>findall</a:t>
            </a:r>
            <a:r>
              <a:rPr lang="tr" sz="1100">
                <a:solidFill>
                  <a:srgbClr val="BFBDB6"/>
                </a:solidFill>
                <a:highlight>
                  <a:srgbClr val="0D1017"/>
                </a:highlight>
                <a:latin typeface="Consolas"/>
                <a:ea typeface="Consolas"/>
                <a:cs typeface="Consolas"/>
                <a:sym typeface="Consolas"/>
              </a:rPr>
              <a:t>(</a:t>
            </a:r>
            <a:r>
              <a:rPr lang="tr" sz="1100">
                <a:solidFill>
                  <a:srgbClr val="AAD94C"/>
                </a:solidFill>
                <a:highlight>
                  <a:srgbClr val="0D1017"/>
                </a:highlight>
                <a:latin typeface="Consolas"/>
                <a:ea typeface="Consolas"/>
                <a:cs typeface="Consolas"/>
                <a:sym typeface="Consolas"/>
              </a:rPr>
              <a:t>"al"</a:t>
            </a:r>
            <a:r>
              <a:rPr lang="tr" sz="1100">
                <a:solidFill>
                  <a:srgbClr val="BFBDB6"/>
                </a:solidFill>
                <a:highlight>
                  <a:srgbClr val="0D1017"/>
                </a:highlight>
                <a:latin typeface="Consolas"/>
                <a:ea typeface="Consolas"/>
                <a:cs typeface="Consolas"/>
                <a:sym typeface="Consolas"/>
              </a:rPr>
              <a:t>, txt2))</a:t>
            </a:r>
            <a:endParaRPr sz="1100">
              <a:solidFill>
                <a:srgbClr val="BFBDB6"/>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t/>
            </a:r>
            <a:endParaRPr i="1" sz="1100">
              <a:solidFill>
                <a:srgbClr val="ACB6BF"/>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i="1" lang="tr" sz="1100">
                <a:solidFill>
                  <a:srgbClr val="ACB6BF"/>
                </a:solidFill>
                <a:highlight>
                  <a:srgbClr val="0D1017"/>
                </a:highlight>
                <a:latin typeface="Consolas"/>
                <a:ea typeface="Consolas"/>
                <a:cs typeface="Consolas"/>
                <a:sym typeface="Consolas"/>
              </a:rPr>
              <a:t># ör-2: search ile metin içinde arama</a:t>
            </a:r>
            <a:endParaRPr i="1" sz="1100">
              <a:solidFill>
                <a:srgbClr val="ACB6BF"/>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lang="tr" sz="1100">
                <a:solidFill>
                  <a:srgbClr val="FF8F40"/>
                </a:solidFill>
                <a:highlight>
                  <a:srgbClr val="0D1017"/>
                </a:highlight>
                <a:latin typeface="Consolas"/>
                <a:ea typeface="Consolas"/>
                <a:cs typeface="Consolas"/>
                <a:sym typeface="Consolas"/>
              </a:rPr>
              <a:t>import</a:t>
            </a:r>
            <a:r>
              <a:rPr lang="tr" sz="1100">
                <a:solidFill>
                  <a:srgbClr val="BFBDB6"/>
                </a:solidFill>
                <a:highlight>
                  <a:srgbClr val="0D1017"/>
                </a:highlight>
                <a:latin typeface="Consolas"/>
                <a:ea typeface="Consolas"/>
                <a:cs typeface="Consolas"/>
                <a:sym typeface="Consolas"/>
              </a:rPr>
              <a:t> </a:t>
            </a:r>
            <a:r>
              <a:rPr lang="tr" sz="1100">
                <a:solidFill>
                  <a:srgbClr val="59C2FF"/>
                </a:solidFill>
                <a:highlight>
                  <a:srgbClr val="0D1017"/>
                </a:highlight>
                <a:latin typeface="Consolas"/>
                <a:ea typeface="Consolas"/>
                <a:cs typeface="Consolas"/>
                <a:sym typeface="Consolas"/>
              </a:rPr>
              <a:t>re</a:t>
            </a:r>
            <a:endParaRPr sz="1100">
              <a:solidFill>
                <a:srgbClr val="59C2FF"/>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lang="tr" sz="1100">
                <a:solidFill>
                  <a:srgbClr val="BFBDB6"/>
                </a:solidFill>
                <a:highlight>
                  <a:srgbClr val="0D1017"/>
                </a:highlight>
                <a:latin typeface="Consolas"/>
                <a:ea typeface="Consolas"/>
                <a:cs typeface="Consolas"/>
                <a:sym typeface="Consolas"/>
              </a:rPr>
              <a:t>txt </a:t>
            </a:r>
            <a:r>
              <a:rPr lang="tr" sz="1100">
                <a:solidFill>
                  <a:srgbClr val="F29668"/>
                </a:solidFill>
                <a:highlight>
                  <a:srgbClr val="0D1017"/>
                </a:highlight>
                <a:latin typeface="Consolas"/>
                <a:ea typeface="Consolas"/>
                <a:cs typeface="Consolas"/>
                <a:sym typeface="Consolas"/>
              </a:rPr>
              <a:t>=</a:t>
            </a:r>
            <a:r>
              <a:rPr lang="tr" sz="1100">
                <a:solidFill>
                  <a:srgbClr val="BFBDB6"/>
                </a:solidFill>
                <a:highlight>
                  <a:srgbClr val="0D1017"/>
                </a:highlight>
                <a:latin typeface="Consolas"/>
                <a:ea typeface="Consolas"/>
                <a:cs typeface="Consolas"/>
                <a:sym typeface="Consolas"/>
              </a:rPr>
              <a:t> </a:t>
            </a:r>
            <a:r>
              <a:rPr lang="tr" sz="1100">
                <a:solidFill>
                  <a:srgbClr val="AAD94C"/>
                </a:solidFill>
                <a:highlight>
                  <a:srgbClr val="0D1017"/>
                </a:highlight>
                <a:latin typeface="Consolas"/>
                <a:ea typeface="Consolas"/>
                <a:cs typeface="Consolas"/>
                <a:sym typeface="Consolas"/>
              </a:rPr>
              <a:t>"Ahmet al renkli bir şal aldı."</a:t>
            </a:r>
            <a:endParaRPr sz="1100">
              <a:solidFill>
                <a:srgbClr val="AAD94C"/>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lang="tr" sz="1100">
                <a:solidFill>
                  <a:srgbClr val="BFBDB6"/>
                </a:solidFill>
                <a:highlight>
                  <a:srgbClr val="0D1017"/>
                </a:highlight>
                <a:latin typeface="Consolas"/>
                <a:ea typeface="Consolas"/>
                <a:cs typeface="Consolas"/>
                <a:sym typeface="Consolas"/>
              </a:rPr>
              <a:t>aa </a:t>
            </a:r>
            <a:r>
              <a:rPr lang="tr" sz="1100">
                <a:solidFill>
                  <a:srgbClr val="F29668"/>
                </a:solidFill>
                <a:highlight>
                  <a:srgbClr val="0D1017"/>
                </a:highlight>
                <a:latin typeface="Consolas"/>
                <a:ea typeface="Consolas"/>
                <a:cs typeface="Consolas"/>
                <a:sym typeface="Consolas"/>
              </a:rPr>
              <a:t>=</a:t>
            </a:r>
            <a:r>
              <a:rPr lang="tr" sz="1100">
                <a:solidFill>
                  <a:srgbClr val="BFBDB6"/>
                </a:solidFill>
                <a:highlight>
                  <a:srgbClr val="0D1017"/>
                </a:highlight>
                <a:latin typeface="Consolas"/>
                <a:ea typeface="Consolas"/>
                <a:cs typeface="Consolas"/>
                <a:sym typeface="Consolas"/>
              </a:rPr>
              <a:t> </a:t>
            </a:r>
            <a:r>
              <a:rPr lang="tr" sz="1100">
                <a:solidFill>
                  <a:srgbClr val="59C2FF"/>
                </a:solidFill>
                <a:highlight>
                  <a:srgbClr val="0D1017"/>
                </a:highlight>
                <a:latin typeface="Consolas"/>
                <a:ea typeface="Consolas"/>
                <a:cs typeface="Consolas"/>
                <a:sym typeface="Consolas"/>
              </a:rPr>
              <a:t>re</a:t>
            </a:r>
            <a:r>
              <a:rPr lang="tr" sz="1100">
                <a:solidFill>
                  <a:srgbClr val="BFBDB6"/>
                </a:solidFill>
                <a:highlight>
                  <a:srgbClr val="0D1017"/>
                </a:highlight>
                <a:latin typeface="Consolas"/>
                <a:ea typeface="Consolas"/>
                <a:cs typeface="Consolas"/>
                <a:sym typeface="Consolas"/>
              </a:rPr>
              <a:t>.</a:t>
            </a:r>
            <a:r>
              <a:rPr lang="tr" sz="1100">
                <a:solidFill>
                  <a:srgbClr val="FFB454"/>
                </a:solidFill>
                <a:highlight>
                  <a:srgbClr val="0D1017"/>
                </a:highlight>
                <a:latin typeface="Consolas"/>
                <a:ea typeface="Consolas"/>
                <a:cs typeface="Consolas"/>
                <a:sym typeface="Consolas"/>
              </a:rPr>
              <a:t>search</a:t>
            </a:r>
            <a:r>
              <a:rPr lang="tr" sz="1100">
                <a:solidFill>
                  <a:srgbClr val="BFBDB6"/>
                </a:solidFill>
                <a:highlight>
                  <a:srgbClr val="0D1017"/>
                </a:highlight>
                <a:latin typeface="Consolas"/>
                <a:ea typeface="Consolas"/>
                <a:cs typeface="Consolas"/>
                <a:sym typeface="Consolas"/>
              </a:rPr>
              <a:t>(</a:t>
            </a:r>
            <a:r>
              <a:rPr lang="tr" sz="1100">
                <a:solidFill>
                  <a:srgbClr val="AAD94C"/>
                </a:solidFill>
                <a:highlight>
                  <a:srgbClr val="0D1017"/>
                </a:highlight>
                <a:latin typeface="Consolas"/>
                <a:ea typeface="Consolas"/>
                <a:cs typeface="Consolas"/>
                <a:sym typeface="Consolas"/>
              </a:rPr>
              <a:t>"\s"</a:t>
            </a:r>
            <a:r>
              <a:rPr lang="tr" sz="1100">
                <a:solidFill>
                  <a:srgbClr val="BFBDB6"/>
                </a:solidFill>
                <a:highlight>
                  <a:srgbClr val="0D1017"/>
                </a:highlight>
                <a:latin typeface="Consolas"/>
                <a:ea typeface="Consolas"/>
                <a:cs typeface="Consolas"/>
                <a:sym typeface="Consolas"/>
              </a:rPr>
              <a:t>, txt)</a:t>
            </a:r>
            <a:endParaRPr sz="1100">
              <a:solidFill>
                <a:srgbClr val="BFBDB6"/>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lang="tr" sz="1100">
                <a:solidFill>
                  <a:srgbClr val="FFB454"/>
                </a:solidFill>
                <a:highlight>
                  <a:srgbClr val="0D1017"/>
                </a:highlight>
                <a:latin typeface="Consolas"/>
                <a:ea typeface="Consolas"/>
                <a:cs typeface="Consolas"/>
                <a:sym typeface="Consolas"/>
              </a:rPr>
              <a:t>print</a:t>
            </a:r>
            <a:r>
              <a:rPr lang="tr" sz="1100">
                <a:solidFill>
                  <a:srgbClr val="BFBDB6"/>
                </a:solidFill>
                <a:highlight>
                  <a:srgbClr val="0D1017"/>
                </a:highlight>
                <a:latin typeface="Consolas"/>
                <a:ea typeface="Consolas"/>
                <a:cs typeface="Consolas"/>
                <a:sym typeface="Consolas"/>
              </a:rPr>
              <a:t>(</a:t>
            </a:r>
            <a:r>
              <a:rPr lang="tr" sz="1100">
                <a:solidFill>
                  <a:srgbClr val="AAD94C"/>
                </a:solidFill>
                <a:highlight>
                  <a:srgbClr val="0D1017"/>
                </a:highlight>
                <a:latin typeface="Consolas"/>
                <a:ea typeface="Consolas"/>
                <a:cs typeface="Consolas"/>
                <a:sym typeface="Consolas"/>
              </a:rPr>
              <a:t>"İlk boşluğun bulunduğu yer:"</a:t>
            </a:r>
            <a:r>
              <a:rPr lang="tr" sz="1100">
                <a:solidFill>
                  <a:srgbClr val="BFBDB6"/>
                </a:solidFill>
                <a:highlight>
                  <a:srgbClr val="0D1017"/>
                </a:highlight>
                <a:latin typeface="Consolas"/>
                <a:ea typeface="Consolas"/>
                <a:cs typeface="Consolas"/>
                <a:sym typeface="Consolas"/>
              </a:rPr>
              <a:t>, aa.</a:t>
            </a:r>
            <a:r>
              <a:rPr lang="tr" sz="1100">
                <a:solidFill>
                  <a:srgbClr val="FFB454"/>
                </a:solidFill>
                <a:highlight>
                  <a:srgbClr val="0D1017"/>
                </a:highlight>
                <a:latin typeface="Consolas"/>
                <a:ea typeface="Consolas"/>
                <a:cs typeface="Consolas"/>
                <a:sym typeface="Consolas"/>
              </a:rPr>
              <a:t>start</a:t>
            </a:r>
            <a:r>
              <a:rPr lang="tr" sz="1100">
                <a:solidFill>
                  <a:srgbClr val="BFBDB6"/>
                </a:solidFill>
                <a:highlight>
                  <a:srgbClr val="0D1017"/>
                </a:highlight>
                <a:latin typeface="Consolas"/>
                <a:ea typeface="Consolas"/>
                <a:cs typeface="Consolas"/>
                <a:sym typeface="Consolas"/>
              </a:rPr>
              <a:t>())</a:t>
            </a:r>
            <a:endParaRPr sz="1100">
              <a:solidFill>
                <a:srgbClr val="BFBDB6"/>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lang="tr" sz="1100">
                <a:solidFill>
                  <a:srgbClr val="BFBDB6"/>
                </a:solidFill>
                <a:highlight>
                  <a:srgbClr val="0D1017"/>
                </a:highlight>
                <a:latin typeface="Consolas"/>
                <a:ea typeface="Consolas"/>
                <a:cs typeface="Consolas"/>
                <a:sym typeface="Consolas"/>
              </a:rPr>
              <a:t>bb </a:t>
            </a:r>
            <a:r>
              <a:rPr lang="tr" sz="1100">
                <a:solidFill>
                  <a:srgbClr val="F29668"/>
                </a:solidFill>
                <a:highlight>
                  <a:srgbClr val="0D1017"/>
                </a:highlight>
                <a:latin typeface="Consolas"/>
                <a:ea typeface="Consolas"/>
                <a:cs typeface="Consolas"/>
                <a:sym typeface="Consolas"/>
              </a:rPr>
              <a:t>=</a:t>
            </a:r>
            <a:r>
              <a:rPr lang="tr" sz="1100">
                <a:solidFill>
                  <a:srgbClr val="BFBDB6"/>
                </a:solidFill>
                <a:highlight>
                  <a:srgbClr val="0D1017"/>
                </a:highlight>
                <a:latin typeface="Consolas"/>
                <a:ea typeface="Consolas"/>
                <a:cs typeface="Consolas"/>
                <a:sym typeface="Consolas"/>
              </a:rPr>
              <a:t> </a:t>
            </a:r>
            <a:r>
              <a:rPr lang="tr" sz="1100">
                <a:solidFill>
                  <a:srgbClr val="59C2FF"/>
                </a:solidFill>
                <a:highlight>
                  <a:srgbClr val="0D1017"/>
                </a:highlight>
                <a:latin typeface="Consolas"/>
                <a:ea typeface="Consolas"/>
                <a:cs typeface="Consolas"/>
                <a:sym typeface="Consolas"/>
              </a:rPr>
              <a:t>re</a:t>
            </a:r>
            <a:r>
              <a:rPr lang="tr" sz="1100">
                <a:solidFill>
                  <a:srgbClr val="BFBDB6"/>
                </a:solidFill>
                <a:highlight>
                  <a:srgbClr val="0D1017"/>
                </a:highlight>
                <a:latin typeface="Consolas"/>
                <a:ea typeface="Consolas"/>
                <a:cs typeface="Consolas"/>
                <a:sym typeface="Consolas"/>
              </a:rPr>
              <a:t>.</a:t>
            </a:r>
            <a:r>
              <a:rPr lang="tr" sz="1100">
                <a:solidFill>
                  <a:srgbClr val="FFB454"/>
                </a:solidFill>
                <a:highlight>
                  <a:srgbClr val="0D1017"/>
                </a:highlight>
                <a:latin typeface="Consolas"/>
                <a:ea typeface="Consolas"/>
                <a:cs typeface="Consolas"/>
                <a:sym typeface="Consolas"/>
              </a:rPr>
              <a:t>search</a:t>
            </a:r>
            <a:r>
              <a:rPr lang="tr" sz="1100">
                <a:solidFill>
                  <a:srgbClr val="BFBDB6"/>
                </a:solidFill>
                <a:highlight>
                  <a:srgbClr val="0D1017"/>
                </a:highlight>
                <a:latin typeface="Consolas"/>
                <a:ea typeface="Consolas"/>
                <a:cs typeface="Consolas"/>
                <a:sym typeface="Consolas"/>
              </a:rPr>
              <a:t>(</a:t>
            </a:r>
            <a:r>
              <a:rPr lang="tr" sz="1100">
                <a:solidFill>
                  <a:srgbClr val="AAD94C"/>
                </a:solidFill>
                <a:highlight>
                  <a:srgbClr val="0D1017"/>
                </a:highlight>
                <a:latin typeface="Consolas"/>
                <a:ea typeface="Consolas"/>
                <a:cs typeface="Consolas"/>
                <a:sym typeface="Consolas"/>
              </a:rPr>
              <a:t>"Mehmet"</a:t>
            </a:r>
            <a:r>
              <a:rPr lang="tr" sz="1100">
                <a:solidFill>
                  <a:srgbClr val="BFBDB6"/>
                </a:solidFill>
                <a:highlight>
                  <a:srgbClr val="0D1017"/>
                </a:highlight>
                <a:latin typeface="Consolas"/>
                <a:ea typeface="Consolas"/>
                <a:cs typeface="Consolas"/>
                <a:sym typeface="Consolas"/>
              </a:rPr>
              <a:t>, txt); </a:t>
            </a:r>
            <a:r>
              <a:rPr lang="tr" sz="1100">
                <a:solidFill>
                  <a:srgbClr val="FFB454"/>
                </a:solidFill>
                <a:highlight>
                  <a:srgbClr val="0D1017"/>
                </a:highlight>
                <a:latin typeface="Consolas"/>
                <a:ea typeface="Consolas"/>
                <a:cs typeface="Consolas"/>
                <a:sym typeface="Consolas"/>
              </a:rPr>
              <a:t>print</a:t>
            </a:r>
            <a:r>
              <a:rPr lang="tr" sz="1100">
                <a:solidFill>
                  <a:srgbClr val="BFBDB6"/>
                </a:solidFill>
                <a:highlight>
                  <a:srgbClr val="0D1017"/>
                </a:highlight>
                <a:latin typeface="Consolas"/>
                <a:ea typeface="Consolas"/>
                <a:cs typeface="Consolas"/>
                <a:sym typeface="Consolas"/>
              </a:rPr>
              <a:t>(bb)</a:t>
            </a:r>
            <a:endParaRPr sz="1100">
              <a:solidFill>
                <a:srgbClr val="BFBDB6"/>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lang="tr" sz="1100">
                <a:solidFill>
                  <a:srgbClr val="FFB454"/>
                </a:solidFill>
                <a:highlight>
                  <a:srgbClr val="0D1017"/>
                </a:highlight>
                <a:latin typeface="Consolas"/>
                <a:ea typeface="Consolas"/>
                <a:cs typeface="Consolas"/>
                <a:sym typeface="Consolas"/>
              </a:rPr>
              <a:t>print</a:t>
            </a:r>
            <a:r>
              <a:rPr lang="tr" sz="1100">
                <a:solidFill>
                  <a:srgbClr val="BFBDB6"/>
                </a:solidFill>
                <a:highlight>
                  <a:srgbClr val="0D1017"/>
                </a:highlight>
                <a:latin typeface="Consolas"/>
                <a:ea typeface="Consolas"/>
                <a:cs typeface="Consolas"/>
                <a:sym typeface="Consolas"/>
              </a:rPr>
              <a:t>(</a:t>
            </a:r>
            <a:r>
              <a:rPr lang="tr" sz="1100">
                <a:solidFill>
                  <a:srgbClr val="59C2FF"/>
                </a:solidFill>
                <a:highlight>
                  <a:srgbClr val="0D1017"/>
                </a:highlight>
                <a:latin typeface="Consolas"/>
                <a:ea typeface="Consolas"/>
                <a:cs typeface="Consolas"/>
                <a:sym typeface="Consolas"/>
              </a:rPr>
              <a:t>re</a:t>
            </a:r>
            <a:r>
              <a:rPr lang="tr" sz="1100">
                <a:solidFill>
                  <a:srgbClr val="BFBDB6"/>
                </a:solidFill>
                <a:highlight>
                  <a:srgbClr val="0D1017"/>
                </a:highlight>
                <a:latin typeface="Consolas"/>
                <a:ea typeface="Consolas"/>
                <a:cs typeface="Consolas"/>
                <a:sym typeface="Consolas"/>
              </a:rPr>
              <a:t>.</a:t>
            </a:r>
            <a:r>
              <a:rPr lang="tr" sz="1100">
                <a:solidFill>
                  <a:srgbClr val="FFB454"/>
                </a:solidFill>
                <a:highlight>
                  <a:srgbClr val="0D1017"/>
                </a:highlight>
                <a:latin typeface="Consolas"/>
                <a:ea typeface="Consolas"/>
                <a:cs typeface="Consolas"/>
                <a:sym typeface="Consolas"/>
              </a:rPr>
              <a:t>search</a:t>
            </a:r>
            <a:r>
              <a:rPr lang="tr" sz="1100">
                <a:solidFill>
                  <a:srgbClr val="BFBDB6"/>
                </a:solidFill>
                <a:highlight>
                  <a:srgbClr val="0D1017"/>
                </a:highlight>
                <a:latin typeface="Consolas"/>
                <a:ea typeface="Consolas"/>
                <a:cs typeface="Consolas"/>
                <a:sym typeface="Consolas"/>
              </a:rPr>
              <a:t>(</a:t>
            </a:r>
            <a:r>
              <a:rPr lang="tr" sz="1100">
                <a:solidFill>
                  <a:srgbClr val="AAD94C"/>
                </a:solidFill>
                <a:highlight>
                  <a:srgbClr val="0D1017"/>
                </a:highlight>
                <a:latin typeface="Consolas"/>
                <a:ea typeface="Consolas"/>
                <a:cs typeface="Consolas"/>
                <a:sym typeface="Consolas"/>
              </a:rPr>
              <a:t>"şal"</a:t>
            </a:r>
            <a:r>
              <a:rPr lang="tr" sz="1100">
                <a:solidFill>
                  <a:srgbClr val="BFBDB6"/>
                </a:solidFill>
                <a:highlight>
                  <a:srgbClr val="0D1017"/>
                </a:highlight>
                <a:latin typeface="Consolas"/>
                <a:ea typeface="Consolas"/>
                <a:cs typeface="Consolas"/>
                <a:sym typeface="Consolas"/>
              </a:rPr>
              <a:t>, txt)</a:t>
            </a:r>
            <a:r>
              <a:rPr lang="tr" sz="1100">
                <a:solidFill>
                  <a:srgbClr val="BFBDB6"/>
                </a:solidFill>
                <a:highlight>
                  <a:srgbClr val="0D1017"/>
                </a:highlight>
                <a:latin typeface="Consolas"/>
                <a:ea typeface="Consolas"/>
                <a:cs typeface="Consolas"/>
                <a:sym typeface="Consolas"/>
              </a:rPr>
              <a:t>)</a:t>
            </a:r>
            <a:endParaRPr sz="1100">
              <a:solidFill>
                <a:srgbClr val="BFBDB6"/>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100">
              <a:solidFill>
                <a:srgbClr val="BFBDB6"/>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i="1" lang="tr" sz="1100">
                <a:solidFill>
                  <a:srgbClr val="ACB6BF"/>
                </a:solidFill>
                <a:highlight>
                  <a:srgbClr val="0D1017"/>
                </a:highlight>
                <a:latin typeface="Consolas"/>
                <a:ea typeface="Consolas"/>
                <a:cs typeface="Consolas"/>
                <a:sym typeface="Consolas"/>
              </a:rPr>
              <a:t># ör-3 split ile metni bölme</a:t>
            </a:r>
            <a:endParaRPr i="1" sz="1100">
              <a:solidFill>
                <a:srgbClr val="ACB6BF"/>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lang="tr" sz="1100">
                <a:solidFill>
                  <a:srgbClr val="FF8F40"/>
                </a:solidFill>
                <a:highlight>
                  <a:srgbClr val="0D1017"/>
                </a:highlight>
                <a:latin typeface="Consolas"/>
                <a:ea typeface="Consolas"/>
                <a:cs typeface="Consolas"/>
                <a:sym typeface="Consolas"/>
              </a:rPr>
              <a:t>import</a:t>
            </a:r>
            <a:r>
              <a:rPr lang="tr" sz="1100">
                <a:solidFill>
                  <a:srgbClr val="BFBDB6"/>
                </a:solidFill>
                <a:highlight>
                  <a:srgbClr val="0D1017"/>
                </a:highlight>
                <a:latin typeface="Consolas"/>
                <a:ea typeface="Consolas"/>
                <a:cs typeface="Consolas"/>
                <a:sym typeface="Consolas"/>
              </a:rPr>
              <a:t> </a:t>
            </a:r>
            <a:r>
              <a:rPr lang="tr" sz="1100">
                <a:solidFill>
                  <a:srgbClr val="59C2FF"/>
                </a:solidFill>
                <a:highlight>
                  <a:srgbClr val="0D1017"/>
                </a:highlight>
                <a:latin typeface="Consolas"/>
                <a:ea typeface="Consolas"/>
                <a:cs typeface="Consolas"/>
                <a:sym typeface="Consolas"/>
              </a:rPr>
              <a:t>re</a:t>
            </a:r>
            <a:endParaRPr sz="1100">
              <a:solidFill>
                <a:srgbClr val="59C2FF"/>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lang="tr" sz="1100">
                <a:solidFill>
                  <a:srgbClr val="BFBDB6"/>
                </a:solidFill>
                <a:highlight>
                  <a:srgbClr val="0D1017"/>
                </a:highlight>
                <a:latin typeface="Consolas"/>
                <a:ea typeface="Consolas"/>
                <a:cs typeface="Consolas"/>
                <a:sym typeface="Consolas"/>
              </a:rPr>
              <a:t>xxx </a:t>
            </a:r>
            <a:r>
              <a:rPr lang="tr" sz="1100">
                <a:solidFill>
                  <a:srgbClr val="F29668"/>
                </a:solidFill>
                <a:highlight>
                  <a:srgbClr val="0D1017"/>
                </a:highlight>
                <a:latin typeface="Consolas"/>
                <a:ea typeface="Consolas"/>
                <a:cs typeface="Consolas"/>
                <a:sym typeface="Consolas"/>
              </a:rPr>
              <a:t>=</a:t>
            </a:r>
            <a:r>
              <a:rPr lang="tr" sz="1100">
                <a:solidFill>
                  <a:srgbClr val="BFBDB6"/>
                </a:solidFill>
                <a:highlight>
                  <a:srgbClr val="0D1017"/>
                </a:highlight>
                <a:latin typeface="Consolas"/>
                <a:ea typeface="Consolas"/>
                <a:cs typeface="Consolas"/>
                <a:sym typeface="Consolas"/>
              </a:rPr>
              <a:t> </a:t>
            </a:r>
            <a:r>
              <a:rPr lang="tr" sz="1100">
                <a:solidFill>
                  <a:srgbClr val="AAD94C"/>
                </a:solidFill>
                <a:highlight>
                  <a:srgbClr val="0D1017"/>
                </a:highlight>
                <a:latin typeface="Consolas"/>
                <a:ea typeface="Consolas"/>
                <a:cs typeface="Consolas"/>
                <a:sym typeface="Consolas"/>
              </a:rPr>
              <a:t>"Ahmet al renkli bir şal aldı."</a:t>
            </a:r>
            <a:endParaRPr sz="1100">
              <a:solidFill>
                <a:srgbClr val="AAD94C"/>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lang="tr" sz="1100">
                <a:solidFill>
                  <a:srgbClr val="FFB454"/>
                </a:solidFill>
                <a:highlight>
                  <a:srgbClr val="0D1017"/>
                </a:highlight>
                <a:latin typeface="Consolas"/>
                <a:ea typeface="Consolas"/>
                <a:cs typeface="Consolas"/>
                <a:sym typeface="Consolas"/>
              </a:rPr>
              <a:t>print</a:t>
            </a:r>
            <a:r>
              <a:rPr lang="tr" sz="1100">
                <a:solidFill>
                  <a:srgbClr val="BFBDB6"/>
                </a:solidFill>
                <a:highlight>
                  <a:srgbClr val="0D1017"/>
                </a:highlight>
                <a:latin typeface="Consolas"/>
                <a:ea typeface="Consolas"/>
                <a:cs typeface="Consolas"/>
                <a:sym typeface="Consolas"/>
              </a:rPr>
              <a:t>(</a:t>
            </a:r>
            <a:r>
              <a:rPr lang="tr" sz="1100">
                <a:solidFill>
                  <a:srgbClr val="59C2FF"/>
                </a:solidFill>
                <a:highlight>
                  <a:srgbClr val="0D1017"/>
                </a:highlight>
                <a:latin typeface="Consolas"/>
                <a:ea typeface="Consolas"/>
                <a:cs typeface="Consolas"/>
                <a:sym typeface="Consolas"/>
              </a:rPr>
              <a:t>re</a:t>
            </a:r>
            <a:r>
              <a:rPr lang="tr" sz="1100">
                <a:solidFill>
                  <a:srgbClr val="BFBDB6"/>
                </a:solidFill>
                <a:highlight>
                  <a:srgbClr val="0D1017"/>
                </a:highlight>
                <a:latin typeface="Consolas"/>
                <a:ea typeface="Consolas"/>
                <a:cs typeface="Consolas"/>
                <a:sym typeface="Consolas"/>
              </a:rPr>
              <a:t>.</a:t>
            </a:r>
            <a:r>
              <a:rPr lang="tr" sz="1100">
                <a:solidFill>
                  <a:srgbClr val="FFB454"/>
                </a:solidFill>
                <a:highlight>
                  <a:srgbClr val="0D1017"/>
                </a:highlight>
                <a:latin typeface="Consolas"/>
                <a:ea typeface="Consolas"/>
                <a:cs typeface="Consolas"/>
                <a:sym typeface="Consolas"/>
              </a:rPr>
              <a:t>split</a:t>
            </a:r>
            <a:r>
              <a:rPr lang="tr" sz="1100">
                <a:solidFill>
                  <a:srgbClr val="BFBDB6"/>
                </a:solidFill>
                <a:highlight>
                  <a:srgbClr val="0D1017"/>
                </a:highlight>
                <a:latin typeface="Consolas"/>
                <a:ea typeface="Consolas"/>
                <a:cs typeface="Consolas"/>
                <a:sym typeface="Consolas"/>
              </a:rPr>
              <a:t>(</a:t>
            </a:r>
            <a:r>
              <a:rPr lang="tr" sz="1100">
                <a:solidFill>
                  <a:srgbClr val="AAD94C"/>
                </a:solidFill>
                <a:highlight>
                  <a:srgbClr val="0D1017"/>
                </a:highlight>
                <a:latin typeface="Consolas"/>
                <a:ea typeface="Consolas"/>
                <a:cs typeface="Consolas"/>
                <a:sym typeface="Consolas"/>
              </a:rPr>
              <a:t>"\s"</a:t>
            </a:r>
            <a:r>
              <a:rPr lang="tr" sz="1100">
                <a:solidFill>
                  <a:srgbClr val="BFBDB6"/>
                </a:solidFill>
                <a:highlight>
                  <a:srgbClr val="0D1017"/>
                </a:highlight>
                <a:latin typeface="Consolas"/>
                <a:ea typeface="Consolas"/>
                <a:cs typeface="Consolas"/>
                <a:sym typeface="Consolas"/>
              </a:rPr>
              <a:t>, xxx)) </a:t>
            </a:r>
            <a:r>
              <a:rPr i="1" lang="tr" sz="1100">
                <a:solidFill>
                  <a:srgbClr val="ACB6BF"/>
                </a:solidFill>
                <a:highlight>
                  <a:srgbClr val="0D1017"/>
                </a:highlight>
                <a:latin typeface="Consolas"/>
                <a:ea typeface="Consolas"/>
                <a:cs typeface="Consolas"/>
                <a:sym typeface="Consolas"/>
              </a:rPr>
              <a:t># Boşluğa göre böl</a:t>
            </a:r>
            <a:endParaRPr i="1" sz="1100">
              <a:solidFill>
                <a:srgbClr val="ACB6BF"/>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lang="tr" sz="1100">
                <a:solidFill>
                  <a:srgbClr val="FFB454"/>
                </a:solidFill>
                <a:highlight>
                  <a:srgbClr val="0D1017"/>
                </a:highlight>
                <a:latin typeface="Consolas"/>
                <a:ea typeface="Consolas"/>
                <a:cs typeface="Consolas"/>
                <a:sym typeface="Consolas"/>
              </a:rPr>
              <a:t>print</a:t>
            </a:r>
            <a:r>
              <a:rPr lang="tr" sz="1100">
                <a:solidFill>
                  <a:srgbClr val="BFBDB6"/>
                </a:solidFill>
                <a:highlight>
                  <a:srgbClr val="0D1017"/>
                </a:highlight>
                <a:latin typeface="Consolas"/>
                <a:ea typeface="Consolas"/>
                <a:cs typeface="Consolas"/>
                <a:sym typeface="Consolas"/>
              </a:rPr>
              <a:t>(</a:t>
            </a:r>
            <a:r>
              <a:rPr lang="tr" sz="1100">
                <a:solidFill>
                  <a:srgbClr val="59C2FF"/>
                </a:solidFill>
                <a:highlight>
                  <a:srgbClr val="0D1017"/>
                </a:highlight>
                <a:latin typeface="Consolas"/>
                <a:ea typeface="Consolas"/>
                <a:cs typeface="Consolas"/>
                <a:sym typeface="Consolas"/>
              </a:rPr>
              <a:t>re</a:t>
            </a:r>
            <a:r>
              <a:rPr lang="tr" sz="1100">
                <a:solidFill>
                  <a:srgbClr val="BFBDB6"/>
                </a:solidFill>
                <a:highlight>
                  <a:srgbClr val="0D1017"/>
                </a:highlight>
                <a:latin typeface="Consolas"/>
                <a:ea typeface="Consolas"/>
                <a:cs typeface="Consolas"/>
                <a:sym typeface="Consolas"/>
              </a:rPr>
              <a:t>.</a:t>
            </a:r>
            <a:r>
              <a:rPr lang="tr" sz="1100">
                <a:solidFill>
                  <a:srgbClr val="FFB454"/>
                </a:solidFill>
                <a:highlight>
                  <a:srgbClr val="0D1017"/>
                </a:highlight>
                <a:latin typeface="Consolas"/>
                <a:ea typeface="Consolas"/>
                <a:cs typeface="Consolas"/>
                <a:sym typeface="Consolas"/>
              </a:rPr>
              <a:t>split</a:t>
            </a:r>
            <a:r>
              <a:rPr lang="tr" sz="1100">
                <a:solidFill>
                  <a:srgbClr val="BFBDB6"/>
                </a:solidFill>
                <a:highlight>
                  <a:srgbClr val="0D1017"/>
                </a:highlight>
                <a:latin typeface="Consolas"/>
                <a:ea typeface="Consolas"/>
                <a:cs typeface="Consolas"/>
                <a:sym typeface="Consolas"/>
              </a:rPr>
              <a:t>(</a:t>
            </a:r>
            <a:r>
              <a:rPr lang="tr" sz="1100">
                <a:solidFill>
                  <a:srgbClr val="AAD94C"/>
                </a:solidFill>
                <a:highlight>
                  <a:srgbClr val="0D1017"/>
                </a:highlight>
                <a:latin typeface="Consolas"/>
                <a:ea typeface="Consolas"/>
                <a:cs typeface="Consolas"/>
                <a:sym typeface="Consolas"/>
              </a:rPr>
              <a:t>" "</a:t>
            </a:r>
            <a:r>
              <a:rPr lang="tr" sz="1100">
                <a:solidFill>
                  <a:srgbClr val="BFBDB6"/>
                </a:solidFill>
                <a:highlight>
                  <a:srgbClr val="0D1017"/>
                </a:highlight>
                <a:latin typeface="Consolas"/>
                <a:ea typeface="Consolas"/>
                <a:cs typeface="Consolas"/>
                <a:sym typeface="Consolas"/>
              </a:rPr>
              <a:t>, xxx)) </a:t>
            </a:r>
            <a:r>
              <a:rPr i="1" lang="tr" sz="1100">
                <a:solidFill>
                  <a:srgbClr val="ACB6BF"/>
                </a:solidFill>
                <a:highlight>
                  <a:srgbClr val="0D1017"/>
                </a:highlight>
                <a:latin typeface="Consolas"/>
                <a:ea typeface="Consolas"/>
                <a:cs typeface="Consolas"/>
                <a:sym typeface="Consolas"/>
              </a:rPr>
              <a:t># Boşluğa göre böl</a:t>
            </a:r>
            <a:endParaRPr i="1" sz="1100">
              <a:solidFill>
                <a:srgbClr val="ACB6BF"/>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lang="tr" sz="1100">
                <a:solidFill>
                  <a:srgbClr val="FFB454"/>
                </a:solidFill>
                <a:highlight>
                  <a:srgbClr val="0D1017"/>
                </a:highlight>
                <a:latin typeface="Consolas"/>
                <a:ea typeface="Consolas"/>
                <a:cs typeface="Consolas"/>
                <a:sym typeface="Consolas"/>
              </a:rPr>
              <a:t>print</a:t>
            </a:r>
            <a:r>
              <a:rPr lang="tr" sz="1100">
                <a:solidFill>
                  <a:srgbClr val="BFBDB6"/>
                </a:solidFill>
                <a:highlight>
                  <a:srgbClr val="0D1017"/>
                </a:highlight>
                <a:latin typeface="Consolas"/>
                <a:ea typeface="Consolas"/>
                <a:cs typeface="Consolas"/>
                <a:sym typeface="Consolas"/>
              </a:rPr>
              <a:t>(</a:t>
            </a:r>
            <a:r>
              <a:rPr lang="tr" sz="1100">
                <a:solidFill>
                  <a:srgbClr val="59C2FF"/>
                </a:solidFill>
                <a:highlight>
                  <a:srgbClr val="0D1017"/>
                </a:highlight>
                <a:latin typeface="Consolas"/>
                <a:ea typeface="Consolas"/>
                <a:cs typeface="Consolas"/>
                <a:sym typeface="Consolas"/>
              </a:rPr>
              <a:t>re</a:t>
            </a:r>
            <a:r>
              <a:rPr lang="tr" sz="1100">
                <a:solidFill>
                  <a:srgbClr val="BFBDB6"/>
                </a:solidFill>
                <a:highlight>
                  <a:srgbClr val="0D1017"/>
                </a:highlight>
                <a:latin typeface="Consolas"/>
                <a:ea typeface="Consolas"/>
                <a:cs typeface="Consolas"/>
                <a:sym typeface="Consolas"/>
              </a:rPr>
              <a:t>.</a:t>
            </a:r>
            <a:r>
              <a:rPr lang="tr" sz="1100">
                <a:solidFill>
                  <a:srgbClr val="FFB454"/>
                </a:solidFill>
                <a:highlight>
                  <a:srgbClr val="0D1017"/>
                </a:highlight>
                <a:latin typeface="Consolas"/>
                <a:ea typeface="Consolas"/>
                <a:cs typeface="Consolas"/>
                <a:sym typeface="Consolas"/>
              </a:rPr>
              <a:t>split</a:t>
            </a:r>
            <a:r>
              <a:rPr lang="tr" sz="1100">
                <a:solidFill>
                  <a:srgbClr val="BFBDB6"/>
                </a:solidFill>
                <a:highlight>
                  <a:srgbClr val="0D1017"/>
                </a:highlight>
                <a:latin typeface="Consolas"/>
                <a:ea typeface="Consolas"/>
                <a:cs typeface="Consolas"/>
                <a:sym typeface="Consolas"/>
              </a:rPr>
              <a:t>(</a:t>
            </a:r>
            <a:r>
              <a:rPr lang="tr" sz="1100">
                <a:solidFill>
                  <a:srgbClr val="AAD94C"/>
                </a:solidFill>
                <a:highlight>
                  <a:srgbClr val="0D1017"/>
                </a:highlight>
                <a:latin typeface="Consolas"/>
                <a:ea typeface="Consolas"/>
                <a:cs typeface="Consolas"/>
                <a:sym typeface="Consolas"/>
              </a:rPr>
              <a:t>"a"</a:t>
            </a:r>
            <a:r>
              <a:rPr lang="tr" sz="1100">
                <a:solidFill>
                  <a:srgbClr val="BFBDB6"/>
                </a:solidFill>
                <a:highlight>
                  <a:srgbClr val="0D1017"/>
                </a:highlight>
                <a:latin typeface="Consolas"/>
                <a:ea typeface="Consolas"/>
                <a:cs typeface="Consolas"/>
                <a:sym typeface="Consolas"/>
              </a:rPr>
              <a:t>, xxx)) </a:t>
            </a:r>
            <a:r>
              <a:rPr i="1" lang="tr" sz="1100">
                <a:solidFill>
                  <a:srgbClr val="ACB6BF"/>
                </a:solidFill>
                <a:highlight>
                  <a:srgbClr val="0D1017"/>
                </a:highlight>
                <a:latin typeface="Consolas"/>
                <a:ea typeface="Consolas"/>
                <a:cs typeface="Consolas"/>
                <a:sym typeface="Consolas"/>
              </a:rPr>
              <a:t># a ya göre böl</a:t>
            </a:r>
            <a:endParaRPr i="1" sz="1100">
              <a:solidFill>
                <a:srgbClr val="ACB6BF"/>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lang="tr" sz="1100">
                <a:solidFill>
                  <a:srgbClr val="FFB454"/>
                </a:solidFill>
                <a:highlight>
                  <a:srgbClr val="0D1017"/>
                </a:highlight>
                <a:latin typeface="Consolas"/>
                <a:ea typeface="Consolas"/>
                <a:cs typeface="Consolas"/>
                <a:sym typeface="Consolas"/>
              </a:rPr>
              <a:t>print</a:t>
            </a:r>
            <a:r>
              <a:rPr lang="tr" sz="1100">
                <a:solidFill>
                  <a:srgbClr val="BFBDB6"/>
                </a:solidFill>
                <a:highlight>
                  <a:srgbClr val="0D1017"/>
                </a:highlight>
                <a:latin typeface="Consolas"/>
                <a:ea typeface="Consolas"/>
                <a:cs typeface="Consolas"/>
                <a:sym typeface="Consolas"/>
              </a:rPr>
              <a:t>(</a:t>
            </a:r>
            <a:r>
              <a:rPr lang="tr" sz="1100">
                <a:solidFill>
                  <a:srgbClr val="59C2FF"/>
                </a:solidFill>
                <a:highlight>
                  <a:srgbClr val="0D1017"/>
                </a:highlight>
                <a:latin typeface="Consolas"/>
                <a:ea typeface="Consolas"/>
                <a:cs typeface="Consolas"/>
                <a:sym typeface="Consolas"/>
              </a:rPr>
              <a:t>re</a:t>
            </a:r>
            <a:r>
              <a:rPr lang="tr" sz="1100">
                <a:solidFill>
                  <a:srgbClr val="BFBDB6"/>
                </a:solidFill>
                <a:highlight>
                  <a:srgbClr val="0D1017"/>
                </a:highlight>
                <a:latin typeface="Consolas"/>
                <a:ea typeface="Consolas"/>
                <a:cs typeface="Consolas"/>
                <a:sym typeface="Consolas"/>
              </a:rPr>
              <a:t>.</a:t>
            </a:r>
            <a:r>
              <a:rPr lang="tr" sz="1100">
                <a:solidFill>
                  <a:srgbClr val="FFB454"/>
                </a:solidFill>
                <a:highlight>
                  <a:srgbClr val="0D1017"/>
                </a:highlight>
                <a:latin typeface="Consolas"/>
                <a:ea typeface="Consolas"/>
                <a:cs typeface="Consolas"/>
                <a:sym typeface="Consolas"/>
              </a:rPr>
              <a:t>split</a:t>
            </a:r>
            <a:r>
              <a:rPr lang="tr" sz="1100">
                <a:solidFill>
                  <a:srgbClr val="BFBDB6"/>
                </a:solidFill>
                <a:highlight>
                  <a:srgbClr val="0D1017"/>
                </a:highlight>
                <a:latin typeface="Consolas"/>
                <a:ea typeface="Consolas"/>
                <a:cs typeface="Consolas"/>
                <a:sym typeface="Consolas"/>
              </a:rPr>
              <a:t>(</a:t>
            </a:r>
            <a:r>
              <a:rPr lang="tr" sz="1100">
                <a:solidFill>
                  <a:srgbClr val="AAD94C"/>
                </a:solidFill>
                <a:highlight>
                  <a:srgbClr val="0D1017"/>
                </a:highlight>
                <a:latin typeface="Consolas"/>
                <a:ea typeface="Consolas"/>
                <a:cs typeface="Consolas"/>
                <a:sym typeface="Consolas"/>
              </a:rPr>
              <a:t>"al"</a:t>
            </a:r>
            <a:r>
              <a:rPr lang="tr" sz="1100">
                <a:solidFill>
                  <a:srgbClr val="BFBDB6"/>
                </a:solidFill>
                <a:highlight>
                  <a:srgbClr val="0D1017"/>
                </a:highlight>
                <a:latin typeface="Consolas"/>
                <a:ea typeface="Consolas"/>
                <a:cs typeface="Consolas"/>
                <a:sym typeface="Consolas"/>
              </a:rPr>
              <a:t>, xxx)) </a:t>
            </a:r>
            <a:r>
              <a:rPr i="1" lang="tr" sz="1100">
                <a:solidFill>
                  <a:srgbClr val="ACB6BF"/>
                </a:solidFill>
                <a:highlight>
                  <a:srgbClr val="0D1017"/>
                </a:highlight>
                <a:latin typeface="Consolas"/>
                <a:ea typeface="Consolas"/>
                <a:cs typeface="Consolas"/>
                <a:sym typeface="Consolas"/>
              </a:rPr>
              <a:t># al a göre böl</a:t>
            </a:r>
            <a:endParaRPr i="1" sz="1100">
              <a:solidFill>
                <a:srgbClr val="ACB6BF"/>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lang="tr" sz="1100">
                <a:solidFill>
                  <a:srgbClr val="FFB454"/>
                </a:solidFill>
                <a:highlight>
                  <a:srgbClr val="0D1017"/>
                </a:highlight>
                <a:latin typeface="Consolas"/>
                <a:ea typeface="Consolas"/>
                <a:cs typeface="Consolas"/>
                <a:sym typeface="Consolas"/>
              </a:rPr>
              <a:t>print</a:t>
            </a:r>
            <a:r>
              <a:rPr lang="tr" sz="1100">
                <a:solidFill>
                  <a:srgbClr val="BFBDB6"/>
                </a:solidFill>
                <a:highlight>
                  <a:srgbClr val="0D1017"/>
                </a:highlight>
                <a:latin typeface="Consolas"/>
                <a:ea typeface="Consolas"/>
                <a:cs typeface="Consolas"/>
                <a:sym typeface="Consolas"/>
              </a:rPr>
              <a:t>(</a:t>
            </a:r>
            <a:r>
              <a:rPr lang="tr" sz="1100">
                <a:solidFill>
                  <a:srgbClr val="59C2FF"/>
                </a:solidFill>
                <a:highlight>
                  <a:srgbClr val="0D1017"/>
                </a:highlight>
                <a:latin typeface="Consolas"/>
                <a:ea typeface="Consolas"/>
                <a:cs typeface="Consolas"/>
                <a:sym typeface="Consolas"/>
              </a:rPr>
              <a:t>re</a:t>
            </a:r>
            <a:r>
              <a:rPr lang="tr" sz="1100">
                <a:solidFill>
                  <a:srgbClr val="BFBDB6"/>
                </a:solidFill>
                <a:highlight>
                  <a:srgbClr val="0D1017"/>
                </a:highlight>
                <a:latin typeface="Consolas"/>
                <a:ea typeface="Consolas"/>
                <a:cs typeface="Consolas"/>
                <a:sym typeface="Consolas"/>
              </a:rPr>
              <a:t>.</a:t>
            </a:r>
            <a:r>
              <a:rPr lang="tr" sz="1100">
                <a:solidFill>
                  <a:srgbClr val="FFB454"/>
                </a:solidFill>
                <a:highlight>
                  <a:srgbClr val="0D1017"/>
                </a:highlight>
                <a:latin typeface="Consolas"/>
                <a:ea typeface="Consolas"/>
                <a:cs typeface="Consolas"/>
                <a:sym typeface="Consolas"/>
              </a:rPr>
              <a:t>split</a:t>
            </a:r>
            <a:r>
              <a:rPr lang="tr" sz="1100">
                <a:solidFill>
                  <a:srgbClr val="BFBDB6"/>
                </a:solidFill>
                <a:highlight>
                  <a:srgbClr val="0D1017"/>
                </a:highlight>
                <a:latin typeface="Consolas"/>
                <a:ea typeface="Consolas"/>
                <a:cs typeface="Consolas"/>
                <a:sym typeface="Consolas"/>
              </a:rPr>
              <a:t>(</a:t>
            </a:r>
            <a:r>
              <a:rPr lang="tr" sz="1100">
                <a:solidFill>
                  <a:srgbClr val="AAD94C"/>
                </a:solidFill>
                <a:highlight>
                  <a:srgbClr val="0D1017"/>
                </a:highlight>
                <a:latin typeface="Consolas"/>
                <a:ea typeface="Consolas"/>
                <a:cs typeface="Consolas"/>
                <a:sym typeface="Consolas"/>
              </a:rPr>
              <a:t>" "</a:t>
            </a:r>
            <a:r>
              <a:rPr lang="tr" sz="1100">
                <a:solidFill>
                  <a:srgbClr val="BFBDB6"/>
                </a:solidFill>
                <a:highlight>
                  <a:srgbClr val="0D1017"/>
                </a:highlight>
                <a:latin typeface="Consolas"/>
                <a:ea typeface="Consolas"/>
                <a:cs typeface="Consolas"/>
                <a:sym typeface="Consolas"/>
              </a:rPr>
              <a:t>, xxx,</a:t>
            </a:r>
            <a:r>
              <a:rPr lang="tr" sz="1100">
                <a:solidFill>
                  <a:srgbClr val="D2A6FF"/>
                </a:solidFill>
                <a:highlight>
                  <a:srgbClr val="0D1017"/>
                </a:highlight>
                <a:latin typeface="Consolas"/>
                <a:ea typeface="Consolas"/>
                <a:cs typeface="Consolas"/>
                <a:sym typeface="Consolas"/>
              </a:rPr>
              <a:t>3</a:t>
            </a:r>
            <a:r>
              <a:rPr lang="tr" sz="1100">
                <a:solidFill>
                  <a:srgbClr val="BFBDB6"/>
                </a:solidFill>
                <a:highlight>
                  <a:srgbClr val="0D1017"/>
                </a:highlight>
                <a:latin typeface="Consolas"/>
                <a:ea typeface="Consolas"/>
                <a:cs typeface="Consolas"/>
                <a:sym typeface="Consolas"/>
              </a:rPr>
              <a:t>)) </a:t>
            </a:r>
            <a:r>
              <a:rPr i="1" lang="tr" sz="1100">
                <a:solidFill>
                  <a:srgbClr val="ACB6BF"/>
                </a:solidFill>
                <a:highlight>
                  <a:srgbClr val="0D1017"/>
                </a:highlight>
                <a:latin typeface="Consolas"/>
                <a:ea typeface="Consolas"/>
                <a:cs typeface="Consolas"/>
                <a:sym typeface="Consolas"/>
              </a:rPr>
              <a:t># 3.boşluk dahil böl</a:t>
            </a:r>
            <a:endParaRPr i="1" sz="1100">
              <a:solidFill>
                <a:srgbClr val="ACB6BF"/>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100">
              <a:solidFill>
                <a:srgbClr val="BFBDB6"/>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i="1" lang="tr" sz="1100">
                <a:solidFill>
                  <a:srgbClr val="ACB6BF"/>
                </a:solidFill>
                <a:highlight>
                  <a:srgbClr val="0D1017"/>
                </a:highlight>
                <a:latin typeface="Consolas"/>
                <a:ea typeface="Consolas"/>
                <a:cs typeface="Consolas"/>
                <a:sym typeface="Consolas"/>
              </a:rPr>
              <a:t># ör-4 sub ile değiştirme</a:t>
            </a:r>
            <a:endParaRPr i="1" sz="1100">
              <a:solidFill>
                <a:srgbClr val="ACB6BF"/>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lang="tr" sz="1100">
                <a:solidFill>
                  <a:srgbClr val="FF8F40"/>
                </a:solidFill>
                <a:highlight>
                  <a:srgbClr val="0D1017"/>
                </a:highlight>
                <a:latin typeface="Consolas"/>
                <a:ea typeface="Consolas"/>
                <a:cs typeface="Consolas"/>
                <a:sym typeface="Consolas"/>
              </a:rPr>
              <a:t>import</a:t>
            </a:r>
            <a:r>
              <a:rPr lang="tr" sz="1100">
                <a:solidFill>
                  <a:srgbClr val="BFBDB6"/>
                </a:solidFill>
                <a:highlight>
                  <a:srgbClr val="0D1017"/>
                </a:highlight>
                <a:latin typeface="Consolas"/>
                <a:ea typeface="Consolas"/>
                <a:cs typeface="Consolas"/>
                <a:sym typeface="Consolas"/>
              </a:rPr>
              <a:t> </a:t>
            </a:r>
            <a:r>
              <a:rPr lang="tr" sz="1100">
                <a:solidFill>
                  <a:srgbClr val="59C2FF"/>
                </a:solidFill>
                <a:highlight>
                  <a:srgbClr val="0D1017"/>
                </a:highlight>
                <a:latin typeface="Consolas"/>
                <a:ea typeface="Consolas"/>
                <a:cs typeface="Consolas"/>
                <a:sym typeface="Consolas"/>
              </a:rPr>
              <a:t>re; </a:t>
            </a:r>
            <a:r>
              <a:rPr lang="tr" sz="1100">
                <a:solidFill>
                  <a:srgbClr val="BFBDB6"/>
                </a:solidFill>
                <a:highlight>
                  <a:srgbClr val="0D1017"/>
                </a:highlight>
                <a:latin typeface="Consolas"/>
                <a:ea typeface="Consolas"/>
                <a:cs typeface="Consolas"/>
                <a:sym typeface="Consolas"/>
              </a:rPr>
              <a:t>txt </a:t>
            </a:r>
            <a:r>
              <a:rPr lang="tr" sz="1100">
                <a:solidFill>
                  <a:srgbClr val="F29668"/>
                </a:solidFill>
                <a:highlight>
                  <a:srgbClr val="0D1017"/>
                </a:highlight>
                <a:latin typeface="Consolas"/>
                <a:ea typeface="Consolas"/>
                <a:cs typeface="Consolas"/>
                <a:sym typeface="Consolas"/>
              </a:rPr>
              <a:t>=</a:t>
            </a:r>
            <a:r>
              <a:rPr lang="tr" sz="1100">
                <a:solidFill>
                  <a:srgbClr val="BFBDB6"/>
                </a:solidFill>
                <a:highlight>
                  <a:srgbClr val="0D1017"/>
                </a:highlight>
                <a:latin typeface="Consolas"/>
                <a:ea typeface="Consolas"/>
                <a:cs typeface="Consolas"/>
                <a:sym typeface="Consolas"/>
              </a:rPr>
              <a:t> </a:t>
            </a:r>
            <a:r>
              <a:rPr lang="tr" sz="1100">
                <a:solidFill>
                  <a:srgbClr val="AAD94C"/>
                </a:solidFill>
                <a:highlight>
                  <a:srgbClr val="0D1017"/>
                </a:highlight>
                <a:latin typeface="Consolas"/>
                <a:ea typeface="Consolas"/>
                <a:cs typeface="Consolas"/>
                <a:sym typeface="Consolas"/>
              </a:rPr>
              <a:t>"Ahmet al renkli bir şal aldı."</a:t>
            </a:r>
            <a:endParaRPr sz="1100">
              <a:solidFill>
                <a:srgbClr val="AAD94C"/>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lang="tr" sz="1100">
                <a:solidFill>
                  <a:srgbClr val="FFB454"/>
                </a:solidFill>
                <a:highlight>
                  <a:srgbClr val="0D1017"/>
                </a:highlight>
                <a:latin typeface="Consolas"/>
                <a:ea typeface="Consolas"/>
                <a:cs typeface="Consolas"/>
                <a:sym typeface="Consolas"/>
              </a:rPr>
              <a:t>print</a:t>
            </a:r>
            <a:r>
              <a:rPr lang="tr" sz="1100">
                <a:solidFill>
                  <a:srgbClr val="BFBDB6"/>
                </a:solidFill>
                <a:highlight>
                  <a:srgbClr val="0D1017"/>
                </a:highlight>
                <a:latin typeface="Consolas"/>
                <a:ea typeface="Consolas"/>
                <a:cs typeface="Consolas"/>
                <a:sym typeface="Consolas"/>
              </a:rPr>
              <a:t>(</a:t>
            </a:r>
            <a:r>
              <a:rPr lang="tr" sz="1100">
                <a:solidFill>
                  <a:srgbClr val="59C2FF"/>
                </a:solidFill>
                <a:highlight>
                  <a:srgbClr val="0D1017"/>
                </a:highlight>
                <a:latin typeface="Consolas"/>
                <a:ea typeface="Consolas"/>
                <a:cs typeface="Consolas"/>
                <a:sym typeface="Consolas"/>
              </a:rPr>
              <a:t>re</a:t>
            </a:r>
            <a:r>
              <a:rPr lang="tr" sz="1100">
                <a:solidFill>
                  <a:srgbClr val="BFBDB6"/>
                </a:solidFill>
                <a:highlight>
                  <a:srgbClr val="0D1017"/>
                </a:highlight>
                <a:latin typeface="Consolas"/>
                <a:ea typeface="Consolas"/>
                <a:cs typeface="Consolas"/>
                <a:sym typeface="Consolas"/>
              </a:rPr>
              <a:t>.</a:t>
            </a:r>
            <a:r>
              <a:rPr lang="tr" sz="1100">
                <a:solidFill>
                  <a:srgbClr val="FFB454"/>
                </a:solidFill>
                <a:highlight>
                  <a:srgbClr val="0D1017"/>
                </a:highlight>
                <a:latin typeface="Consolas"/>
                <a:ea typeface="Consolas"/>
                <a:cs typeface="Consolas"/>
                <a:sym typeface="Consolas"/>
              </a:rPr>
              <a:t>sub</a:t>
            </a:r>
            <a:r>
              <a:rPr lang="tr" sz="1100">
                <a:solidFill>
                  <a:srgbClr val="BFBDB6"/>
                </a:solidFill>
                <a:highlight>
                  <a:srgbClr val="0D1017"/>
                </a:highlight>
                <a:latin typeface="Consolas"/>
                <a:ea typeface="Consolas"/>
                <a:cs typeface="Consolas"/>
                <a:sym typeface="Consolas"/>
              </a:rPr>
              <a:t>(</a:t>
            </a:r>
            <a:r>
              <a:rPr lang="tr" sz="1100">
                <a:solidFill>
                  <a:srgbClr val="AAD94C"/>
                </a:solidFill>
                <a:highlight>
                  <a:srgbClr val="0D1017"/>
                </a:highlight>
                <a:latin typeface="Consolas"/>
                <a:ea typeface="Consolas"/>
                <a:cs typeface="Consolas"/>
                <a:sym typeface="Consolas"/>
              </a:rPr>
              <a:t>"\s"</a:t>
            </a:r>
            <a:r>
              <a:rPr lang="tr" sz="1100">
                <a:solidFill>
                  <a:srgbClr val="BFBDB6"/>
                </a:solidFill>
                <a:highlight>
                  <a:srgbClr val="0D1017"/>
                </a:highlight>
                <a:latin typeface="Consolas"/>
                <a:ea typeface="Consolas"/>
                <a:cs typeface="Consolas"/>
                <a:sym typeface="Consolas"/>
              </a:rPr>
              <a:t>, </a:t>
            </a:r>
            <a:r>
              <a:rPr lang="tr" sz="1100">
                <a:solidFill>
                  <a:srgbClr val="AAD94C"/>
                </a:solidFill>
                <a:highlight>
                  <a:srgbClr val="0D1017"/>
                </a:highlight>
                <a:latin typeface="Consolas"/>
                <a:ea typeface="Consolas"/>
                <a:cs typeface="Consolas"/>
                <a:sym typeface="Consolas"/>
              </a:rPr>
              <a:t>"x"</a:t>
            </a:r>
            <a:r>
              <a:rPr lang="tr" sz="1100">
                <a:solidFill>
                  <a:srgbClr val="BFBDB6"/>
                </a:solidFill>
                <a:highlight>
                  <a:srgbClr val="0D1017"/>
                </a:highlight>
                <a:latin typeface="Consolas"/>
                <a:ea typeface="Consolas"/>
                <a:cs typeface="Consolas"/>
                <a:sym typeface="Consolas"/>
              </a:rPr>
              <a:t>, txt)) </a:t>
            </a:r>
            <a:r>
              <a:rPr i="1" lang="tr" sz="1100">
                <a:solidFill>
                  <a:srgbClr val="ACB6BF"/>
                </a:solidFill>
                <a:highlight>
                  <a:srgbClr val="0D1017"/>
                </a:highlight>
                <a:latin typeface="Consolas"/>
                <a:ea typeface="Consolas"/>
                <a:cs typeface="Consolas"/>
                <a:sym typeface="Consolas"/>
              </a:rPr>
              <a:t># Boşlukları x yap</a:t>
            </a:r>
            <a:endParaRPr i="1" sz="1100">
              <a:solidFill>
                <a:srgbClr val="ACB6BF"/>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lang="tr" sz="1100">
                <a:solidFill>
                  <a:srgbClr val="FFB454"/>
                </a:solidFill>
                <a:highlight>
                  <a:srgbClr val="0D1017"/>
                </a:highlight>
                <a:latin typeface="Consolas"/>
                <a:ea typeface="Consolas"/>
                <a:cs typeface="Consolas"/>
                <a:sym typeface="Consolas"/>
              </a:rPr>
              <a:t>print</a:t>
            </a:r>
            <a:r>
              <a:rPr lang="tr" sz="1100">
                <a:solidFill>
                  <a:srgbClr val="BFBDB6"/>
                </a:solidFill>
                <a:highlight>
                  <a:srgbClr val="0D1017"/>
                </a:highlight>
                <a:latin typeface="Consolas"/>
                <a:ea typeface="Consolas"/>
                <a:cs typeface="Consolas"/>
                <a:sym typeface="Consolas"/>
              </a:rPr>
              <a:t>(</a:t>
            </a:r>
            <a:r>
              <a:rPr lang="tr" sz="1100">
                <a:solidFill>
                  <a:srgbClr val="59C2FF"/>
                </a:solidFill>
                <a:highlight>
                  <a:srgbClr val="0D1017"/>
                </a:highlight>
                <a:latin typeface="Consolas"/>
                <a:ea typeface="Consolas"/>
                <a:cs typeface="Consolas"/>
                <a:sym typeface="Consolas"/>
              </a:rPr>
              <a:t>re</a:t>
            </a:r>
            <a:r>
              <a:rPr lang="tr" sz="1100">
                <a:solidFill>
                  <a:srgbClr val="BFBDB6"/>
                </a:solidFill>
                <a:highlight>
                  <a:srgbClr val="0D1017"/>
                </a:highlight>
                <a:latin typeface="Consolas"/>
                <a:ea typeface="Consolas"/>
                <a:cs typeface="Consolas"/>
                <a:sym typeface="Consolas"/>
              </a:rPr>
              <a:t>.</a:t>
            </a:r>
            <a:r>
              <a:rPr lang="tr" sz="1100">
                <a:solidFill>
                  <a:srgbClr val="FFB454"/>
                </a:solidFill>
                <a:highlight>
                  <a:srgbClr val="0D1017"/>
                </a:highlight>
                <a:latin typeface="Consolas"/>
                <a:ea typeface="Consolas"/>
                <a:cs typeface="Consolas"/>
                <a:sym typeface="Consolas"/>
              </a:rPr>
              <a:t>sub</a:t>
            </a:r>
            <a:r>
              <a:rPr lang="tr" sz="1100">
                <a:solidFill>
                  <a:srgbClr val="BFBDB6"/>
                </a:solidFill>
                <a:highlight>
                  <a:srgbClr val="0D1017"/>
                </a:highlight>
                <a:latin typeface="Consolas"/>
                <a:ea typeface="Consolas"/>
                <a:cs typeface="Consolas"/>
                <a:sym typeface="Consolas"/>
              </a:rPr>
              <a:t>(</a:t>
            </a:r>
            <a:r>
              <a:rPr lang="tr" sz="1100">
                <a:solidFill>
                  <a:srgbClr val="AAD94C"/>
                </a:solidFill>
                <a:highlight>
                  <a:srgbClr val="0D1017"/>
                </a:highlight>
                <a:latin typeface="Consolas"/>
                <a:ea typeface="Consolas"/>
                <a:cs typeface="Consolas"/>
                <a:sym typeface="Consolas"/>
              </a:rPr>
              <a:t>" "</a:t>
            </a:r>
            <a:r>
              <a:rPr lang="tr" sz="1100">
                <a:solidFill>
                  <a:srgbClr val="BFBDB6"/>
                </a:solidFill>
                <a:highlight>
                  <a:srgbClr val="0D1017"/>
                </a:highlight>
                <a:latin typeface="Consolas"/>
                <a:ea typeface="Consolas"/>
                <a:cs typeface="Consolas"/>
                <a:sym typeface="Consolas"/>
              </a:rPr>
              <a:t>, </a:t>
            </a:r>
            <a:r>
              <a:rPr lang="tr" sz="1100">
                <a:solidFill>
                  <a:srgbClr val="AAD94C"/>
                </a:solidFill>
                <a:highlight>
                  <a:srgbClr val="0D1017"/>
                </a:highlight>
                <a:latin typeface="Consolas"/>
                <a:ea typeface="Consolas"/>
                <a:cs typeface="Consolas"/>
                <a:sym typeface="Consolas"/>
              </a:rPr>
              <a:t>"_"</a:t>
            </a:r>
            <a:r>
              <a:rPr lang="tr" sz="1100">
                <a:solidFill>
                  <a:srgbClr val="BFBDB6"/>
                </a:solidFill>
                <a:highlight>
                  <a:srgbClr val="0D1017"/>
                </a:highlight>
                <a:latin typeface="Consolas"/>
                <a:ea typeface="Consolas"/>
                <a:cs typeface="Consolas"/>
                <a:sym typeface="Consolas"/>
              </a:rPr>
              <a:t>, txt)) </a:t>
            </a:r>
            <a:r>
              <a:rPr i="1" lang="tr" sz="1100">
                <a:solidFill>
                  <a:srgbClr val="ACB6BF"/>
                </a:solidFill>
                <a:highlight>
                  <a:srgbClr val="0D1017"/>
                </a:highlight>
                <a:latin typeface="Consolas"/>
                <a:ea typeface="Consolas"/>
                <a:cs typeface="Consolas"/>
                <a:sym typeface="Consolas"/>
              </a:rPr>
              <a:t># Boşlukları _ yap</a:t>
            </a:r>
            <a:endParaRPr i="1" sz="1100">
              <a:solidFill>
                <a:srgbClr val="ACB6BF"/>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lang="tr" sz="1100">
                <a:solidFill>
                  <a:srgbClr val="FFB454"/>
                </a:solidFill>
                <a:highlight>
                  <a:srgbClr val="0D1017"/>
                </a:highlight>
                <a:latin typeface="Consolas"/>
                <a:ea typeface="Consolas"/>
                <a:cs typeface="Consolas"/>
                <a:sym typeface="Consolas"/>
              </a:rPr>
              <a:t>print</a:t>
            </a:r>
            <a:r>
              <a:rPr lang="tr" sz="1100">
                <a:solidFill>
                  <a:srgbClr val="BFBDB6"/>
                </a:solidFill>
                <a:highlight>
                  <a:srgbClr val="0D1017"/>
                </a:highlight>
                <a:latin typeface="Consolas"/>
                <a:ea typeface="Consolas"/>
                <a:cs typeface="Consolas"/>
                <a:sym typeface="Consolas"/>
              </a:rPr>
              <a:t>(</a:t>
            </a:r>
            <a:r>
              <a:rPr lang="tr" sz="1100">
                <a:solidFill>
                  <a:srgbClr val="59C2FF"/>
                </a:solidFill>
                <a:highlight>
                  <a:srgbClr val="0D1017"/>
                </a:highlight>
                <a:latin typeface="Consolas"/>
                <a:ea typeface="Consolas"/>
                <a:cs typeface="Consolas"/>
                <a:sym typeface="Consolas"/>
              </a:rPr>
              <a:t>re</a:t>
            </a:r>
            <a:r>
              <a:rPr lang="tr" sz="1100">
                <a:solidFill>
                  <a:srgbClr val="BFBDB6"/>
                </a:solidFill>
                <a:highlight>
                  <a:srgbClr val="0D1017"/>
                </a:highlight>
                <a:latin typeface="Consolas"/>
                <a:ea typeface="Consolas"/>
                <a:cs typeface="Consolas"/>
                <a:sym typeface="Consolas"/>
              </a:rPr>
              <a:t>.</a:t>
            </a:r>
            <a:r>
              <a:rPr lang="tr" sz="1100">
                <a:solidFill>
                  <a:srgbClr val="FFB454"/>
                </a:solidFill>
                <a:highlight>
                  <a:srgbClr val="0D1017"/>
                </a:highlight>
                <a:latin typeface="Consolas"/>
                <a:ea typeface="Consolas"/>
                <a:cs typeface="Consolas"/>
                <a:sym typeface="Consolas"/>
              </a:rPr>
              <a:t>sub</a:t>
            </a:r>
            <a:r>
              <a:rPr lang="tr" sz="1100">
                <a:solidFill>
                  <a:srgbClr val="BFBDB6"/>
                </a:solidFill>
                <a:highlight>
                  <a:srgbClr val="0D1017"/>
                </a:highlight>
                <a:latin typeface="Consolas"/>
                <a:ea typeface="Consolas"/>
                <a:cs typeface="Consolas"/>
                <a:sym typeface="Consolas"/>
              </a:rPr>
              <a:t>(</a:t>
            </a:r>
            <a:r>
              <a:rPr lang="tr" sz="1100">
                <a:solidFill>
                  <a:srgbClr val="AAD94C"/>
                </a:solidFill>
                <a:highlight>
                  <a:srgbClr val="0D1017"/>
                </a:highlight>
                <a:latin typeface="Consolas"/>
                <a:ea typeface="Consolas"/>
                <a:cs typeface="Consolas"/>
                <a:sym typeface="Consolas"/>
              </a:rPr>
              <a:t>" "</a:t>
            </a:r>
            <a:r>
              <a:rPr lang="tr" sz="1100">
                <a:solidFill>
                  <a:srgbClr val="BFBDB6"/>
                </a:solidFill>
                <a:highlight>
                  <a:srgbClr val="0D1017"/>
                </a:highlight>
                <a:latin typeface="Consolas"/>
                <a:ea typeface="Consolas"/>
                <a:cs typeface="Consolas"/>
                <a:sym typeface="Consolas"/>
              </a:rPr>
              <a:t>, </a:t>
            </a:r>
            <a:r>
              <a:rPr lang="tr" sz="1100">
                <a:solidFill>
                  <a:srgbClr val="AAD94C"/>
                </a:solidFill>
                <a:highlight>
                  <a:srgbClr val="0D1017"/>
                </a:highlight>
                <a:latin typeface="Consolas"/>
                <a:ea typeface="Consolas"/>
                <a:cs typeface="Consolas"/>
                <a:sym typeface="Consolas"/>
              </a:rPr>
              <a:t>"   "</a:t>
            </a:r>
            <a:r>
              <a:rPr lang="tr" sz="1100">
                <a:solidFill>
                  <a:srgbClr val="BFBDB6"/>
                </a:solidFill>
                <a:highlight>
                  <a:srgbClr val="0D1017"/>
                </a:highlight>
                <a:latin typeface="Consolas"/>
                <a:ea typeface="Consolas"/>
                <a:cs typeface="Consolas"/>
                <a:sym typeface="Consolas"/>
              </a:rPr>
              <a:t>, txt)) </a:t>
            </a:r>
            <a:r>
              <a:rPr i="1" lang="tr" sz="1100">
                <a:solidFill>
                  <a:srgbClr val="ACB6BF"/>
                </a:solidFill>
                <a:highlight>
                  <a:srgbClr val="0D1017"/>
                </a:highlight>
                <a:latin typeface="Consolas"/>
                <a:ea typeface="Consolas"/>
                <a:cs typeface="Consolas"/>
                <a:sym typeface="Consolas"/>
              </a:rPr>
              <a:t># Boşlukları 3 boşluk yap</a:t>
            </a:r>
            <a:endParaRPr i="1" sz="1100">
              <a:solidFill>
                <a:srgbClr val="ACB6BF"/>
              </a:solidFill>
              <a:highlight>
                <a:srgbClr val="0D1017"/>
              </a:highlight>
              <a:latin typeface="Consolas"/>
              <a:ea typeface="Consolas"/>
              <a:cs typeface="Consolas"/>
              <a:sym typeface="Consolas"/>
            </a:endParaRPr>
          </a:p>
          <a:p>
            <a:pPr indent="0" lvl="0" marL="0" rtl="0" algn="l">
              <a:lnSpc>
                <a:spcPct val="100000"/>
              </a:lnSpc>
              <a:spcBef>
                <a:spcPts val="0"/>
              </a:spcBef>
              <a:spcAft>
                <a:spcPts val="0"/>
              </a:spcAft>
              <a:buNone/>
            </a:pPr>
            <a:r>
              <a:rPr lang="tr" sz="1100">
                <a:solidFill>
                  <a:srgbClr val="FFB454"/>
                </a:solidFill>
                <a:highlight>
                  <a:srgbClr val="0D1017"/>
                </a:highlight>
                <a:latin typeface="Consolas"/>
                <a:ea typeface="Consolas"/>
                <a:cs typeface="Consolas"/>
                <a:sym typeface="Consolas"/>
              </a:rPr>
              <a:t>print</a:t>
            </a:r>
            <a:r>
              <a:rPr lang="tr" sz="1100">
                <a:solidFill>
                  <a:srgbClr val="BFBDB6"/>
                </a:solidFill>
                <a:highlight>
                  <a:srgbClr val="0D1017"/>
                </a:highlight>
                <a:latin typeface="Consolas"/>
                <a:ea typeface="Consolas"/>
                <a:cs typeface="Consolas"/>
                <a:sym typeface="Consolas"/>
              </a:rPr>
              <a:t>(</a:t>
            </a:r>
            <a:r>
              <a:rPr lang="tr" sz="1100">
                <a:solidFill>
                  <a:srgbClr val="59C2FF"/>
                </a:solidFill>
                <a:highlight>
                  <a:srgbClr val="0D1017"/>
                </a:highlight>
                <a:latin typeface="Consolas"/>
                <a:ea typeface="Consolas"/>
                <a:cs typeface="Consolas"/>
                <a:sym typeface="Consolas"/>
              </a:rPr>
              <a:t>re</a:t>
            </a:r>
            <a:r>
              <a:rPr lang="tr" sz="1100">
                <a:solidFill>
                  <a:srgbClr val="BFBDB6"/>
                </a:solidFill>
                <a:highlight>
                  <a:srgbClr val="0D1017"/>
                </a:highlight>
                <a:latin typeface="Consolas"/>
                <a:ea typeface="Consolas"/>
                <a:cs typeface="Consolas"/>
                <a:sym typeface="Consolas"/>
              </a:rPr>
              <a:t>.</a:t>
            </a:r>
            <a:r>
              <a:rPr lang="tr" sz="1100">
                <a:solidFill>
                  <a:srgbClr val="FFB454"/>
                </a:solidFill>
                <a:highlight>
                  <a:srgbClr val="0D1017"/>
                </a:highlight>
                <a:latin typeface="Consolas"/>
                <a:ea typeface="Consolas"/>
                <a:cs typeface="Consolas"/>
                <a:sym typeface="Consolas"/>
              </a:rPr>
              <a:t>sub</a:t>
            </a:r>
            <a:r>
              <a:rPr lang="tr" sz="1100">
                <a:solidFill>
                  <a:srgbClr val="BFBDB6"/>
                </a:solidFill>
                <a:highlight>
                  <a:srgbClr val="0D1017"/>
                </a:highlight>
                <a:latin typeface="Consolas"/>
                <a:ea typeface="Consolas"/>
                <a:cs typeface="Consolas"/>
                <a:sym typeface="Consolas"/>
              </a:rPr>
              <a:t>(</a:t>
            </a:r>
            <a:r>
              <a:rPr lang="tr" sz="1100">
                <a:solidFill>
                  <a:srgbClr val="AAD94C"/>
                </a:solidFill>
                <a:highlight>
                  <a:srgbClr val="0D1017"/>
                </a:highlight>
                <a:latin typeface="Consolas"/>
                <a:ea typeface="Consolas"/>
                <a:cs typeface="Consolas"/>
                <a:sym typeface="Consolas"/>
              </a:rPr>
              <a:t>"al"</a:t>
            </a:r>
            <a:r>
              <a:rPr lang="tr" sz="1100">
                <a:solidFill>
                  <a:srgbClr val="BFBDB6"/>
                </a:solidFill>
                <a:highlight>
                  <a:srgbClr val="0D1017"/>
                </a:highlight>
                <a:latin typeface="Consolas"/>
                <a:ea typeface="Consolas"/>
                <a:cs typeface="Consolas"/>
                <a:sym typeface="Consolas"/>
              </a:rPr>
              <a:t>, </a:t>
            </a:r>
            <a:r>
              <a:rPr lang="tr" sz="1100">
                <a:solidFill>
                  <a:srgbClr val="AAD94C"/>
                </a:solidFill>
                <a:highlight>
                  <a:srgbClr val="0D1017"/>
                </a:highlight>
                <a:latin typeface="Consolas"/>
                <a:ea typeface="Consolas"/>
                <a:cs typeface="Consolas"/>
                <a:sym typeface="Consolas"/>
              </a:rPr>
              <a:t>"red"</a:t>
            </a:r>
            <a:r>
              <a:rPr lang="tr" sz="1100">
                <a:solidFill>
                  <a:srgbClr val="BFBDB6"/>
                </a:solidFill>
                <a:highlight>
                  <a:srgbClr val="0D1017"/>
                </a:highlight>
                <a:latin typeface="Consolas"/>
                <a:ea typeface="Consolas"/>
                <a:cs typeface="Consolas"/>
                <a:sym typeface="Consolas"/>
              </a:rPr>
              <a:t>, txt)) </a:t>
            </a:r>
            <a:r>
              <a:rPr i="1" lang="tr" sz="1100">
                <a:solidFill>
                  <a:srgbClr val="ACB6BF"/>
                </a:solidFill>
                <a:highlight>
                  <a:srgbClr val="0D1017"/>
                </a:highlight>
                <a:latin typeface="Consolas"/>
                <a:ea typeface="Consolas"/>
                <a:cs typeface="Consolas"/>
                <a:sym typeface="Consolas"/>
              </a:rPr>
              <a:t># al ları red yap </a:t>
            </a:r>
            <a:endParaRPr i="1" sz="1100">
              <a:solidFill>
                <a:srgbClr val="ACB6BF"/>
              </a:solidFill>
              <a:highlight>
                <a:srgbClr val="0D1017"/>
              </a:highlight>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54900" y="0"/>
            <a:ext cx="9034200" cy="33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tr" sz="1820"/>
              <a:t>regular expressions özel karakterleri (geniş liste)</a:t>
            </a:r>
            <a:endParaRPr sz="1820"/>
          </a:p>
        </p:txBody>
      </p:sp>
      <p:sp>
        <p:nvSpPr>
          <p:cNvPr id="116" name="Google Shape;116;p20"/>
          <p:cNvSpPr txBox="1"/>
          <p:nvPr>
            <p:ph idx="1" type="body"/>
          </p:nvPr>
        </p:nvSpPr>
        <p:spPr>
          <a:xfrm>
            <a:off x="0" y="331625"/>
            <a:ext cx="9144000" cy="4773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 sz="900">
                <a:solidFill>
                  <a:srgbClr val="FF0000"/>
                </a:solidFill>
              </a:rPr>
              <a:t>Special characters	Description</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	(Dot.) In the default mode, this matches any character except a newline. If the DOTALL flag has been specified, this matches any character including a newline.</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	(Caret.) Matches the beginning of the string or line. For example /^A/ does not match the 'A' in "about Articles" but does match it in "Articles of life"</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	Matches the end of the string or line. For example, /e$/ does not match the 't' in "exact", but does match it in "w3resource".</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	Matches the previous character 0 or more times. For example, /bo*/ matches 'boo' in "A bootable usb" and 'b' in "A beautiful mind", but nothing in "A going concern".</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	Matches the previous character 1 or more times. For example, /a+/ matches the 'a' in "Daniel" and all the a's in "Daaam"</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	Matches the previous character 0 or 1 time. For example, /r?eu?/ matches the 're' in "w3resource" and the 'eu' in "europe".</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 +?, ??	The '*', '+', and '?' qualifiers are all greedy; they match as much text as possible. Sometimes this behaviour isn’t desired; if the RE &lt;.*&gt; is matched against '&lt;a&gt; b &lt;c&gt;', it will match the entire string, and not just '&lt;a&gt;'. Adding ? after the qualifier makes it perform the match in non-greedy or minimal fashion; as few characters as possible will be matched. Using the RE &lt;.*?&gt; will match only '&lt;a&gt;'.</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{m}	Specifies that exactly m copies of the previous RE should be matched; fewer matches cause the entire RE not to match. For example, b{5} will match exactly five 'b' characters, but not four.</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{m,n}	Causes the resulting RE to match from m to n repetitions of the preceding RE. For example, a{2,5} will match from 2 to 5 'a' characters. Omitting m specifies a lower bound of zero, and omitting n specifies an infinite upper bound. As an example, a{4,}b will match 'aaaab' or a thousand 'a' characters followed by a 'b', but not 'aaab'.</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{m,n}?	Causes the resulting RE to match from m to n repetitions of the preceding RE, attempting to match as few repetitions as possible. This is the non-greedy version of the previous qualifier. For example, on the 6-character string 'aaaaaa', a{3,5} will match 5 'a' characters, while a{3,5}? will only match 3 characters.</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	</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Either escapes special characters (permitting you to match characters like '*', '?', and so forth), or signals a special sequence; special sequences are discussed below.</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	Used to indicate a set of characters. In a set:</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Characters can be listed individually, e.g. [amk] will match 'a', 'm', or 'k'.</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Ranges of characters can be indicated by giving two characters and separating them by a '-', for example [a-z] will match any lowercase ASCII letter, [0-5][0-9] will match all the two-digits numbers from 00 to 59, and [0-9A-Fa-f] will match any hexadecimal digit. If - is escaped (e.g. [a\-z]) or if it’s placed as the first or last character (e.g. [-a] or [a-]), it will match a literal '-'.</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Special characters lose their special meaning inside sets. For example, [(+*)] will match any of the literal characters '(', '+', '*', or ')'.</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Character classes such as \w or \S (defined below) are also accepted inside a set, although the characters they match depends on whether ASCII or LOCALE mode is in force.</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Characters that are not within a range can be matched by complementing the set. If the first character of the set is '^', all the characters that are not in the set will be matched. For example, [^5] will match any character except '5', and [^^] will match any character except '^'. ^ has no special meaning if it’s not the first character in the set.</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To match a literal ']' inside a set, precede it with a backslash, or place it at the beginning of the set. For example, both [()[\]{}] and []()[{}] will both match a parenthesis.</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	A|B, where A and B can be arbitrary REs, creates a regular expression that will match either A or B. An arbitrary number of REs can be separated by the '|' in this way. This can be used inside groups (see below) as well.</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	Matches whatever regular expression is inside the parentheses, and indicates the start and end of a group; the contents of a group can be retrieved after a match has been performed, and can be matched later in the string with the \number special sequence, described below. To match the literals '(' or ')', use \( or \), or enclose them inside a character class: [(], [)].</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	This is an extension notation (a '?' following a '(' is not meaningful otherwise). The first character after the '?' determines what the meaning and further syntax of the construct is. Extensions usually do not create a new group; (?P&lt;name&gt;...) is the only exception to this rule. Following are the currently supported extensions.</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(?aiLmsux)	(One or more letters from the set 'a', 'i', 'L', 'm', 's', 'u', 'x'.) The group matches the empty string; the letters set the corresponding flags: re.A (ASCII-only matching), re.I (ignore case), re.L (locale dependent), re.M (multi-line), re.S (dot matches all), re.U (Unicode matching), and re.X (verbose), for the entire regular expression.</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	A non-capturing version of regular parentheses. Matches whatever regular expression is inside the parentheses, but the substring matched by the group cannot be retrieved after performing a match or referenced later in the pattern.</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(?imsx-imsx:...)	(Zero or more letters from the set 'i', 'm', 's', 'x', optionally followed by '-' followed by one or more letters from the same set.) The letters set or removes the corresponding flags: re.I (ignore case), re.M (multi-line), re.S (dot matches all), and re.X (verbose), for the part of the expression.</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(?P&lt;name&gt;...)	</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Similar to regular parentheses, but the substring matched by the group is accessible via the symbolic group name name. Group names must be valid Python identifiers, and each group name must be defined only once within a regular expression. A symbolic group is also a numbered group, just as if the group were not named.</a:t>
            </a:r>
            <a:endParaRPr sz="900">
              <a:solidFill>
                <a:srgbClr val="FF0000"/>
              </a:solidFill>
            </a:endParaRPr>
          </a:p>
          <a:p>
            <a:pPr indent="0" lvl="0" marL="0" rtl="0" algn="l">
              <a:lnSpc>
                <a:spcPct val="100000"/>
              </a:lnSpc>
              <a:spcBef>
                <a:spcPts val="0"/>
              </a:spcBef>
              <a:spcAft>
                <a:spcPts val="0"/>
              </a:spcAft>
              <a:buNone/>
            </a:pPr>
            <a:r>
              <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Named groups can be referenced in three contexts. If the pattern is (?P&lt;quote&gt;['"]).*?(?P=quote) (i.e. matching a string quoted with either single or double quotes):</a:t>
            </a:r>
            <a:endParaRPr sz="900">
              <a:solidFill>
                <a:srgbClr val="FF0000"/>
              </a:solidFill>
            </a:endParaRPr>
          </a:p>
          <a:p>
            <a:pPr indent="0" lvl="0" marL="0" rtl="0" algn="l">
              <a:lnSpc>
                <a:spcPct val="100000"/>
              </a:lnSpc>
              <a:spcBef>
                <a:spcPts val="0"/>
              </a:spcBef>
              <a:spcAft>
                <a:spcPts val="0"/>
              </a:spcAft>
              <a:buNone/>
            </a:pPr>
            <a:r>
              <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Context of reference to group “quote”	Ways to reference it</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in the same pattern itself	</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(?P=quote) (as shown)</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\1</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when processing match object m	</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m.group('quote')</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m.end('quote') (etc.)</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in a string passed to the repl argument of re.sub()	</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\g&lt;quote&gt;</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\g&lt;1&gt;</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\1</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(?P=name)	A backreference to a named group; it matches whatever text was matched by the earlier group named name.</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	A comment; the contents of the parentheses are simply ignored.</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	Matches if ... matches next, but doesn’t consume any of the string. This is called a lookahead assertion. For example, Isaac (?=Asimov) will match 'Isaac ' only if it’s followed by 'Asimov'.</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	Matches if ... doesn’t match next. This is a negative lookahead assertion. For example, Isaac (?!Asimov) will match 'Isaac ' only if it’s not followed by 'Asimov'.</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(?&lt;=...)	</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Matches if the current position in the string is preceded by a match for ... that ends at the current position. This is called a positive lookbehind assertion. (?&lt;=abc)def will find a match in 'abcdef', since the lookbehind will back up 3 characters and check if the contained pattern matches.</a:t>
            </a:r>
            <a:endParaRPr sz="900">
              <a:solidFill>
                <a:srgbClr val="FF0000"/>
              </a:solidFill>
            </a:endParaRPr>
          </a:p>
          <a:p>
            <a:pPr indent="0" lvl="0" marL="0" rtl="0" algn="l">
              <a:lnSpc>
                <a:spcPct val="100000"/>
              </a:lnSpc>
              <a:spcBef>
                <a:spcPts val="0"/>
              </a:spcBef>
              <a:spcAft>
                <a:spcPts val="0"/>
              </a:spcAft>
              <a:buNone/>
            </a:pPr>
            <a:r>
              <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&gt;&gt;&gt; import re</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&gt;&gt;&gt; m = re.search('(?&lt;=abc)def', 'abcdef')</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&gt;&gt;&gt; m.group(0)</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'def'</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This example looks for a word following a hyphen:</a:t>
            </a:r>
            <a:endParaRPr sz="900">
              <a:solidFill>
                <a:srgbClr val="FF0000"/>
              </a:solidFill>
            </a:endParaRPr>
          </a:p>
          <a:p>
            <a:pPr indent="0" lvl="0" marL="0" rtl="0" algn="l">
              <a:lnSpc>
                <a:spcPct val="100000"/>
              </a:lnSpc>
              <a:spcBef>
                <a:spcPts val="0"/>
              </a:spcBef>
              <a:spcAft>
                <a:spcPts val="0"/>
              </a:spcAft>
              <a:buNone/>
            </a:pPr>
            <a:r>
              <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&gt;&gt;&gt; m = re.search(r'(?&lt;=-)\w+', 'spam-egg')</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&gt;&gt;&gt; m.group(0)</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'egg'</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(?&lt;!...)	Matches if the current position in the string is not preceded by a match for .... This is called a negative lookbehind assertion. Similar to positive lookbehind assertions, the contained pattern must only match strings of some fixed length. Patterns which start with negative lookbehind assertions may match at the beginning of the string being searched.</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(?(id/name)yes-pattern|no-pattern)	Will try to match with yes-pattern if the group with given id or name exists, and with no-pattern if it doesn’t. no-pattern is optional and can be omitted. For example, (&lt;)?(\w+@\w+(?:\.\w+)+)(?(1)&gt;|$) is a poor email matching pattern, which will match with '&lt;user@host.com&gt;' as well as 'user@host.com', but not with '&lt;user@host.com' nor 'user@host.com&gt;'. The special sequences consist of '\' and a character from the list below. If the ordinary character is not an ASCII digit or an ASCII letter, then the resulting RE will match the second character. For example, \$ matches the character '$'.</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\number	Matches the contents of the group of the same number. Groups are numbered starting from 1. For example, (.+) \1 matches 'the the' or '55 55', but not 'thethe' (note the space after the group). This special sequence can only be used to match one of the first 99 groups. If the first digit of number is 0, or number is 3 octal digits long, it will not be interpreted as a group match, but as the character with octal value number. Inside the '[' and ']' of a character class, all numeric escapes are treated as characters.</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\A	Matches only at the start of the string.</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\b	</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Matches the empty string, but only at the beginning or end of a word. A word is defined as a sequence of word characters.</a:t>
            </a:r>
            <a:endParaRPr sz="900">
              <a:solidFill>
                <a:srgbClr val="FF0000"/>
              </a:solidFill>
            </a:endParaRPr>
          </a:p>
          <a:p>
            <a:pPr indent="0" lvl="0" marL="0" rtl="0" algn="l">
              <a:lnSpc>
                <a:spcPct val="100000"/>
              </a:lnSpc>
              <a:spcBef>
                <a:spcPts val="0"/>
              </a:spcBef>
              <a:spcAft>
                <a:spcPts val="0"/>
              </a:spcAft>
              <a:buNone/>
            </a:pPr>
            <a:r>
              <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\B	Matches the empty string, but only when it is not at the beginning or end of a word. This means that r'py\B' matches 'python', 'py3', 'py2', but not 'py', 'py.', or 'py!'. \B is just the opposite of \b, so word characters in Unicode patterns are Unicode alphanumerics or the underscore, although this can be changed by using the ASCII flag. Word boundaries are determined by the current locale if the LOCALE flag is used.</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\d	</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Matches any character which is a digit. Equivalent to [0-9]. For example, /\d/ or /[0-9]/ matches '2' in "E2 means second example."</a:t>
            </a:r>
            <a:endParaRPr sz="900">
              <a:solidFill>
                <a:srgbClr val="FF0000"/>
              </a:solidFill>
            </a:endParaRPr>
          </a:p>
          <a:p>
            <a:pPr indent="0" lvl="0" marL="0" rtl="0" algn="l">
              <a:lnSpc>
                <a:spcPct val="100000"/>
              </a:lnSpc>
              <a:spcBef>
                <a:spcPts val="0"/>
              </a:spcBef>
              <a:spcAft>
                <a:spcPts val="0"/>
              </a:spcAft>
              <a:buNone/>
            </a:pPr>
            <a:r>
              <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\D	Matches any character which is not a decimal digit. This is the opposite of \d. If the ASCII flag is used this becomes the equivalent of [^0-9] (but the flag affects the entire regular expression, so in such cases using an explicit [^0-9] may be a better choice).</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\s	</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Matches any white space character (including tab, new line, carriage return, form feed, vertical tab). [ \t\n\r\f\v].</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For example, /\s\w*/ matches ' apple' in "An apple."</a:t>
            </a:r>
            <a:endParaRPr sz="900">
              <a:solidFill>
                <a:srgbClr val="FF0000"/>
              </a:solidFill>
            </a:endParaRPr>
          </a:p>
          <a:p>
            <a:pPr indent="0" lvl="0" marL="0" rtl="0" algn="l">
              <a:lnSpc>
                <a:spcPct val="100000"/>
              </a:lnSpc>
              <a:spcBef>
                <a:spcPts val="0"/>
              </a:spcBef>
              <a:spcAft>
                <a:spcPts val="0"/>
              </a:spcAft>
              <a:buNone/>
            </a:pPr>
            <a:r>
              <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Matches characters considered whitespace in the ASCII character set; this is equivalent to [ \t\n\r\f\v].</a:t>
            </a:r>
            <a:endParaRPr sz="900">
              <a:solidFill>
                <a:srgbClr val="FF0000"/>
              </a:solidFill>
            </a:endParaRPr>
          </a:p>
          <a:p>
            <a:pPr indent="0" lvl="0" marL="0" rtl="0" algn="l">
              <a:lnSpc>
                <a:spcPct val="100000"/>
              </a:lnSpc>
              <a:spcBef>
                <a:spcPts val="0"/>
              </a:spcBef>
              <a:spcAft>
                <a:spcPts val="0"/>
              </a:spcAft>
              <a:buNone/>
            </a:pPr>
            <a:r>
              <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\S	Matches any character which is not a whitespace character. This is the opposite of \s. If the ASCII flag is used this becomes the equivalent of [^ \t\n\r\f\v] (but the flag affects the entire regular expression, so in such cases using an explicit [^ \t\n\r\f\v] may be a better choice).</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\w	</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Matches characters considered alphanumeric in the ASCII character set; this is equivalent to [a-zA-Z0-9_]. If the LOCALE flag is used, matches characters considered alphanumeric in the current locale and the underscore.</a:t>
            </a:r>
            <a:endParaRPr sz="900">
              <a:solidFill>
                <a:srgbClr val="FF0000"/>
              </a:solidFill>
            </a:endParaRPr>
          </a:p>
          <a:p>
            <a:pPr indent="0" lvl="0" marL="0" rtl="0" algn="l">
              <a:lnSpc>
                <a:spcPct val="100000"/>
              </a:lnSpc>
              <a:spcBef>
                <a:spcPts val="0"/>
              </a:spcBef>
              <a:spcAft>
                <a:spcPts val="0"/>
              </a:spcAft>
              <a:buNone/>
            </a:pPr>
            <a:r>
              <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\W	</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Matches any non-word character, equivalent to [^A-Za-z0-9_]. For example, /\W/ or /[^$A-Za-z0-9_]/ matches '$' in "150$"</a:t>
            </a:r>
            <a:endParaRPr sz="900">
              <a:solidFill>
                <a:srgbClr val="FF0000"/>
              </a:solidFill>
            </a:endParaRPr>
          </a:p>
          <a:p>
            <a:pPr indent="0" lvl="0" marL="0" rtl="0" algn="l">
              <a:lnSpc>
                <a:spcPct val="100000"/>
              </a:lnSpc>
              <a:spcBef>
                <a:spcPts val="0"/>
              </a:spcBef>
              <a:spcAft>
                <a:spcPts val="0"/>
              </a:spcAft>
              <a:buNone/>
            </a:pPr>
            <a:r>
              <a:t/>
            </a:r>
            <a:endParaRPr sz="900">
              <a:solidFill>
                <a:srgbClr val="FF0000"/>
              </a:solidFill>
            </a:endParaRPr>
          </a:p>
          <a:p>
            <a:pPr indent="0" lvl="0" marL="0" rtl="0" algn="l">
              <a:lnSpc>
                <a:spcPct val="100000"/>
              </a:lnSpc>
              <a:spcBef>
                <a:spcPts val="0"/>
              </a:spcBef>
              <a:spcAft>
                <a:spcPts val="0"/>
              </a:spcAft>
              <a:buNone/>
            </a:pPr>
            <a:r>
              <a:rPr lang="tr" sz="900">
                <a:solidFill>
                  <a:srgbClr val="FF0000"/>
                </a:solidFill>
              </a:rPr>
              <a:t>\Z	Matches only at the end of the string.</a:t>
            </a:r>
            <a:endParaRPr sz="900">
              <a:solidFill>
                <a:srgbClr val="FF0000"/>
              </a:solidFill>
            </a:endParaRPr>
          </a:p>
          <a:p>
            <a:pPr indent="0" lvl="0" marL="0" rtl="0" algn="l">
              <a:lnSpc>
                <a:spcPct val="100000"/>
              </a:lnSpc>
              <a:spcBef>
                <a:spcPts val="0"/>
              </a:spcBef>
              <a:spcAft>
                <a:spcPts val="0"/>
              </a:spcAft>
              <a:buNone/>
            </a:pPr>
            <a:r>
              <a:t/>
            </a:r>
            <a:endParaRPr sz="9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0" y="445025"/>
            <a:ext cx="3423000" cy="57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a:solidFill>
                  <a:srgbClr val="FFFF00"/>
                </a:solidFill>
              </a:rPr>
              <a:t>Compare HTML tags :</a:t>
            </a:r>
            <a:endParaRPr>
              <a:solidFill>
                <a:srgbClr val="FFFF00"/>
              </a:solidFill>
            </a:endParaRPr>
          </a:p>
        </p:txBody>
      </p:sp>
      <p:sp>
        <p:nvSpPr>
          <p:cNvPr id="122" name="Google Shape;122;p21"/>
          <p:cNvSpPr txBox="1"/>
          <p:nvPr>
            <p:ph idx="1" type="body"/>
          </p:nvPr>
        </p:nvSpPr>
        <p:spPr>
          <a:xfrm>
            <a:off x="0" y="1152475"/>
            <a:ext cx="3423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tag type	format	example</a:t>
            </a:r>
            <a:endParaRPr/>
          </a:p>
          <a:p>
            <a:pPr indent="0" lvl="0" marL="0" rtl="0" algn="l">
              <a:spcBef>
                <a:spcPts val="1200"/>
              </a:spcBef>
              <a:spcAft>
                <a:spcPts val="0"/>
              </a:spcAft>
              <a:buNone/>
            </a:pPr>
            <a:r>
              <a:rPr lang="tr"/>
              <a:t>open tag	&lt;[^/&gt;][^&gt;]*&gt;	&lt;a&gt;, &lt;table&gt;</a:t>
            </a:r>
            <a:endParaRPr/>
          </a:p>
          <a:p>
            <a:pPr indent="0" lvl="0" marL="0" rtl="0" algn="l">
              <a:spcBef>
                <a:spcPts val="1200"/>
              </a:spcBef>
              <a:spcAft>
                <a:spcPts val="0"/>
              </a:spcAft>
              <a:buNone/>
            </a:pPr>
            <a:r>
              <a:rPr lang="tr"/>
              <a:t>close tag	&lt;/[^&gt;]+&gt;	&lt;/p&gt;, &lt;/a&gt;</a:t>
            </a:r>
            <a:endParaRPr/>
          </a:p>
          <a:p>
            <a:pPr indent="0" lvl="0" marL="0" rtl="0" algn="l">
              <a:spcBef>
                <a:spcPts val="1200"/>
              </a:spcBef>
              <a:spcAft>
                <a:spcPts val="0"/>
              </a:spcAft>
              <a:buNone/>
            </a:pPr>
            <a:r>
              <a:rPr lang="tr"/>
              <a:t>self close	&lt;[^/&gt;]+/&gt;	&lt;br /&gt;</a:t>
            </a:r>
            <a:endParaRPr/>
          </a:p>
          <a:p>
            <a:pPr indent="0" lvl="0" marL="0" rtl="0" algn="l">
              <a:spcBef>
                <a:spcPts val="1200"/>
              </a:spcBef>
              <a:spcAft>
                <a:spcPts val="0"/>
              </a:spcAft>
              <a:buNone/>
            </a:pPr>
            <a:r>
              <a:rPr lang="tr"/>
              <a:t>all tag	&lt;[^&gt;]+&gt;	&lt;br /&gt;, &lt;a&gt;</a:t>
            </a:r>
            <a:endParaRPr/>
          </a:p>
          <a:p>
            <a:pPr indent="0" lvl="0" marL="0" rtl="0" algn="l">
              <a:spcBef>
                <a:spcPts val="1200"/>
              </a:spcBef>
              <a:spcAft>
                <a:spcPts val="1200"/>
              </a:spcAft>
              <a:buNone/>
            </a:pPr>
            <a:r>
              <a:t/>
            </a:r>
            <a:endParaRPr/>
          </a:p>
        </p:txBody>
      </p:sp>
      <p:sp>
        <p:nvSpPr>
          <p:cNvPr id="123" name="Google Shape;123;p21"/>
          <p:cNvSpPr txBox="1"/>
          <p:nvPr>
            <p:ph idx="2" type="body"/>
          </p:nvPr>
        </p:nvSpPr>
        <p:spPr>
          <a:xfrm>
            <a:off x="3423000" y="348525"/>
            <a:ext cx="5721000" cy="4794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tr">
                <a:solidFill>
                  <a:schemeClr val="dk1"/>
                </a:solidFill>
              </a:rPr>
              <a:t># open tag</a:t>
            </a:r>
            <a:endParaRPr>
              <a:solidFill>
                <a:schemeClr val="dk1"/>
              </a:solidFill>
            </a:endParaRPr>
          </a:p>
          <a:p>
            <a:pPr indent="0" lvl="0" marL="0" rtl="0" algn="l">
              <a:lnSpc>
                <a:spcPct val="95000"/>
              </a:lnSpc>
              <a:spcBef>
                <a:spcPts val="0"/>
              </a:spcBef>
              <a:spcAft>
                <a:spcPts val="0"/>
              </a:spcAft>
              <a:buSzPts val="688"/>
              <a:buNone/>
            </a:pPr>
            <a:r>
              <a:rPr lang="tr">
                <a:solidFill>
                  <a:schemeClr val="dk1"/>
                </a:solidFill>
              </a:rPr>
              <a:t>&gt;&gt;&gt; import re</a:t>
            </a:r>
            <a:endParaRPr>
              <a:solidFill>
                <a:schemeClr val="dk1"/>
              </a:solidFill>
            </a:endParaRPr>
          </a:p>
          <a:p>
            <a:pPr indent="0" lvl="0" marL="0" rtl="0" algn="l">
              <a:lnSpc>
                <a:spcPct val="95000"/>
              </a:lnSpc>
              <a:spcBef>
                <a:spcPts val="0"/>
              </a:spcBef>
              <a:spcAft>
                <a:spcPts val="0"/>
              </a:spcAft>
              <a:buSzPts val="688"/>
              <a:buNone/>
            </a:pPr>
            <a:r>
              <a:rPr lang="tr">
                <a:solidFill>
                  <a:schemeClr val="dk1"/>
                </a:solidFill>
              </a:rPr>
              <a:t>&gt;&gt;&gt; re.search('&lt;[^/&gt;][^&gt;]*&gt;', '&lt;table&gt;') != None</a:t>
            </a:r>
            <a:endParaRPr>
              <a:solidFill>
                <a:schemeClr val="dk1"/>
              </a:solidFill>
            </a:endParaRPr>
          </a:p>
          <a:p>
            <a:pPr indent="0" lvl="0" marL="0" rtl="0" algn="l">
              <a:lnSpc>
                <a:spcPct val="95000"/>
              </a:lnSpc>
              <a:spcBef>
                <a:spcPts val="0"/>
              </a:spcBef>
              <a:spcAft>
                <a:spcPts val="0"/>
              </a:spcAft>
              <a:buSzPts val="688"/>
              <a:buNone/>
            </a:pPr>
            <a:r>
              <a:rPr lang="tr">
                <a:solidFill>
                  <a:schemeClr val="dk1"/>
                </a:solidFill>
              </a:rPr>
              <a:t>True</a:t>
            </a:r>
            <a:endParaRPr>
              <a:solidFill>
                <a:schemeClr val="dk1"/>
              </a:solidFill>
            </a:endParaRPr>
          </a:p>
          <a:p>
            <a:pPr indent="0" lvl="0" marL="0" rtl="0" algn="l">
              <a:lnSpc>
                <a:spcPct val="95000"/>
              </a:lnSpc>
              <a:spcBef>
                <a:spcPts val="0"/>
              </a:spcBef>
              <a:spcAft>
                <a:spcPts val="0"/>
              </a:spcAft>
              <a:buSzPts val="688"/>
              <a:buNone/>
            </a:pPr>
            <a:r>
              <a:rPr lang="tr">
                <a:solidFill>
                  <a:schemeClr val="dk1"/>
                </a:solidFill>
              </a:rPr>
              <a:t>&gt;&gt;&gt; import re</a:t>
            </a:r>
            <a:endParaRPr>
              <a:solidFill>
                <a:schemeClr val="dk1"/>
              </a:solidFill>
            </a:endParaRPr>
          </a:p>
          <a:p>
            <a:pPr indent="0" lvl="0" marL="0" rtl="0" algn="l">
              <a:lnSpc>
                <a:spcPct val="95000"/>
              </a:lnSpc>
              <a:spcBef>
                <a:spcPts val="0"/>
              </a:spcBef>
              <a:spcAft>
                <a:spcPts val="0"/>
              </a:spcAft>
              <a:buSzPts val="688"/>
              <a:buNone/>
            </a:pPr>
            <a:r>
              <a:rPr lang="tr">
                <a:solidFill>
                  <a:schemeClr val="dk1"/>
                </a:solidFill>
              </a:rPr>
              <a:t>&gt;&gt;&gt; re.search('&lt;[^/&gt;][^&gt;]*&gt;', '&lt;a href="#label"&gt;') != None</a:t>
            </a:r>
            <a:endParaRPr>
              <a:solidFill>
                <a:schemeClr val="dk1"/>
              </a:solidFill>
            </a:endParaRPr>
          </a:p>
          <a:p>
            <a:pPr indent="0" lvl="0" marL="0" rtl="0" algn="l">
              <a:lnSpc>
                <a:spcPct val="95000"/>
              </a:lnSpc>
              <a:spcBef>
                <a:spcPts val="0"/>
              </a:spcBef>
              <a:spcAft>
                <a:spcPts val="0"/>
              </a:spcAft>
              <a:buSzPts val="688"/>
              <a:buNone/>
            </a:pPr>
            <a:r>
              <a:rPr lang="tr">
                <a:solidFill>
                  <a:schemeClr val="dk1"/>
                </a:solidFill>
              </a:rPr>
              <a:t>True</a:t>
            </a:r>
            <a:endParaRPr>
              <a:solidFill>
                <a:schemeClr val="dk1"/>
              </a:solidFill>
            </a:endParaRPr>
          </a:p>
          <a:p>
            <a:pPr indent="0" lvl="0" marL="0" rtl="0" algn="l">
              <a:lnSpc>
                <a:spcPct val="95000"/>
              </a:lnSpc>
              <a:spcBef>
                <a:spcPts val="0"/>
              </a:spcBef>
              <a:spcAft>
                <a:spcPts val="0"/>
              </a:spcAft>
              <a:buSzPts val="688"/>
              <a:buNone/>
            </a:pPr>
            <a:r>
              <a:rPr lang="tr">
                <a:solidFill>
                  <a:schemeClr val="dk1"/>
                </a:solidFill>
              </a:rPr>
              <a:t>&gt;&gt;&gt; import re</a:t>
            </a:r>
            <a:endParaRPr>
              <a:solidFill>
                <a:schemeClr val="dk1"/>
              </a:solidFill>
            </a:endParaRPr>
          </a:p>
          <a:p>
            <a:pPr indent="0" lvl="0" marL="0" rtl="0" algn="l">
              <a:lnSpc>
                <a:spcPct val="95000"/>
              </a:lnSpc>
              <a:spcBef>
                <a:spcPts val="0"/>
              </a:spcBef>
              <a:spcAft>
                <a:spcPts val="0"/>
              </a:spcAft>
              <a:buSzPts val="688"/>
              <a:buNone/>
            </a:pPr>
            <a:r>
              <a:rPr lang="tr">
                <a:solidFill>
                  <a:schemeClr val="dk1"/>
                </a:solidFill>
              </a:rPr>
              <a:t>&gt;&gt;&gt; re.search('&lt;[^/&gt;][^&gt;]*&gt;', '&lt;img src="/img"&gt;') != None</a:t>
            </a:r>
            <a:endParaRPr>
              <a:solidFill>
                <a:schemeClr val="dk1"/>
              </a:solidFill>
            </a:endParaRPr>
          </a:p>
          <a:p>
            <a:pPr indent="0" lvl="0" marL="0" rtl="0" algn="l">
              <a:lnSpc>
                <a:spcPct val="95000"/>
              </a:lnSpc>
              <a:spcBef>
                <a:spcPts val="0"/>
              </a:spcBef>
              <a:spcAft>
                <a:spcPts val="0"/>
              </a:spcAft>
              <a:buSzPts val="688"/>
              <a:buNone/>
            </a:pPr>
            <a:r>
              <a:rPr lang="tr">
                <a:solidFill>
                  <a:schemeClr val="dk1"/>
                </a:solidFill>
              </a:rPr>
              <a:t>True</a:t>
            </a:r>
            <a:endParaRPr>
              <a:solidFill>
                <a:schemeClr val="dk1"/>
              </a:solidFill>
            </a:endParaRPr>
          </a:p>
          <a:p>
            <a:pPr indent="0" lvl="0" marL="0" rtl="0" algn="l">
              <a:lnSpc>
                <a:spcPct val="95000"/>
              </a:lnSpc>
              <a:spcBef>
                <a:spcPts val="0"/>
              </a:spcBef>
              <a:spcAft>
                <a:spcPts val="0"/>
              </a:spcAft>
              <a:buSzPts val="688"/>
              <a:buNone/>
            </a:pPr>
            <a:r>
              <a:rPr lang="tr">
                <a:solidFill>
                  <a:schemeClr val="dk1"/>
                </a:solidFill>
              </a:rPr>
              <a:t>&gt;&gt;&gt; import re</a:t>
            </a:r>
            <a:endParaRPr>
              <a:solidFill>
                <a:schemeClr val="dk1"/>
              </a:solidFill>
            </a:endParaRPr>
          </a:p>
          <a:p>
            <a:pPr indent="0" lvl="0" marL="0" rtl="0" algn="l">
              <a:lnSpc>
                <a:spcPct val="95000"/>
              </a:lnSpc>
              <a:spcBef>
                <a:spcPts val="0"/>
              </a:spcBef>
              <a:spcAft>
                <a:spcPts val="0"/>
              </a:spcAft>
              <a:buSzPts val="688"/>
              <a:buNone/>
            </a:pPr>
            <a:r>
              <a:rPr lang="tr">
                <a:solidFill>
                  <a:schemeClr val="dk1"/>
                </a:solidFill>
              </a:rPr>
              <a:t>&gt;&gt;&gt; re.search('&lt;[^/&gt;][^&gt;]*&gt;', '&lt;/table&gt;') != None</a:t>
            </a:r>
            <a:endParaRPr>
              <a:solidFill>
                <a:schemeClr val="dk1"/>
              </a:solidFill>
            </a:endParaRPr>
          </a:p>
          <a:p>
            <a:pPr indent="0" lvl="0" marL="0" rtl="0" algn="l">
              <a:lnSpc>
                <a:spcPct val="95000"/>
              </a:lnSpc>
              <a:spcBef>
                <a:spcPts val="0"/>
              </a:spcBef>
              <a:spcAft>
                <a:spcPts val="0"/>
              </a:spcAft>
              <a:buSzPts val="688"/>
              <a:buNone/>
            </a:pPr>
            <a:r>
              <a:rPr lang="tr">
                <a:solidFill>
                  <a:schemeClr val="dk1"/>
                </a:solidFill>
              </a:rPr>
              <a:t>False</a:t>
            </a:r>
            <a:endParaRPr>
              <a:solidFill>
                <a:schemeClr val="dk1"/>
              </a:solidFill>
            </a:endParaRPr>
          </a:p>
          <a:p>
            <a:pPr indent="0" lvl="0" marL="0" rtl="0" algn="l">
              <a:lnSpc>
                <a:spcPct val="95000"/>
              </a:lnSpc>
              <a:spcBef>
                <a:spcPts val="0"/>
              </a:spcBef>
              <a:spcAft>
                <a:spcPts val="0"/>
              </a:spcAft>
              <a:buSzPts val="688"/>
              <a:buNone/>
            </a:pPr>
            <a:r>
              <a:t/>
            </a:r>
            <a:endParaRPr>
              <a:solidFill>
                <a:schemeClr val="dk1"/>
              </a:solidFill>
            </a:endParaRPr>
          </a:p>
          <a:p>
            <a:pPr indent="0" lvl="0" marL="0" rtl="0" algn="l">
              <a:lnSpc>
                <a:spcPct val="95000"/>
              </a:lnSpc>
              <a:spcBef>
                <a:spcPts val="0"/>
              </a:spcBef>
              <a:spcAft>
                <a:spcPts val="0"/>
              </a:spcAft>
              <a:buSzPts val="688"/>
              <a:buNone/>
            </a:pPr>
            <a:r>
              <a:rPr lang="tr">
                <a:solidFill>
                  <a:schemeClr val="dk1"/>
                </a:solidFill>
              </a:rPr>
              <a:t># close tag</a:t>
            </a:r>
            <a:endParaRPr>
              <a:solidFill>
                <a:schemeClr val="dk1"/>
              </a:solidFill>
            </a:endParaRPr>
          </a:p>
          <a:p>
            <a:pPr indent="0" lvl="0" marL="0" rtl="0" algn="l">
              <a:lnSpc>
                <a:spcPct val="95000"/>
              </a:lnSpc>
              <a:spcBef>
                <a:spcPts val="0"/>
              </a:spcBef>
              <a:spcAft>
                <a:spcPts val="0"/>
              </a:spcAft>
              <a:buSzPts val="688"/>
              <a:buNone/>
            </a:pPr>
            <a:r>
              <a:rPr lang="tr">
                <a:solidFill>
                  <a:schemeClr val="dk1"/>
                </a:solidFill>
              </a:rPr>
              <a:t>&gt;&gt;&gt; import re</a:t>
            </a:r>
            <a:endParaRPr>
              <a:solidFill>
                <a:schemeClr val="dk1"/>
              </a:solidFill>
            </a:endParaRPr>
          </a:p>
          <a:p>
            <a:pPr indent="0" lvl="0" marL="0" rtl="0" algn="l">
              <a:lnSpc>
                <a:spcPct val="95000"/>
              </a:lnSpc>
              <a:spcBef>
                <a:spcPts val="0"/>
              </a:spcBef>
              <a:spcAft>
                <a:spcPts val="0"/>
              </a:spcAft>
              <a:buSzPts val="688"/>
              <a:buNone/>
            </a:pPr>
            <a:r>
              <a:rPr lang="tr">
                <a:solidFill>
                  <a:schemeClr val="dk1"/>
                </a:solidFill>
              </a:rPr>
              <a:t>&gt;&gt;&gt; re.search('&lt;/[^&gt;]+&gt;', '&lt;/table&gt;') != None</a:t>
            </a:r>
            <a:endParaRPr>
              <a:solidFill>
                <a:schemeClr val="dk1"/>
              </a:solidFill>
            </a:endParaRPr>
          </a:p>
          <a:p>
            <a:pPr indent="0" lvl="0" marL="0" rtl="0" algn="l">
              <a:lnSpc>
                <a:spcPct val="95000"/>
              </a:lnSpc>
              <a:spcBef>
                <a:spcPts val="0"/>
              </a:spcBef>
              <a:spcAft>
                <a:spcPts val="0"/>
              </a:spcAft>
              <a:buSzPts val="688"/>
              <a:buNone/>
            </a:pPr>
            <a:r>
              <a:rPr lang="tr">
                <a:solidFill>
                  <a:schemeClr val="dk1"/>
                </a:solidFill>
              </a:rPr>
              <a:t>True</a:t>
            </a:r>
            <a:endParaRPr>
              <a:solidFill>
                <a:schemeClr val="dk1"/>
              </a:solidFill>
            </a:endParaRPr>
          </a:p>
          <a:p>
            <a:pPr indent="0" lvl="0" marL="0" rtl="0" algn="l">
              <a:lnSpc>
                <a:spcPct val="95000"/>
              </a:lnSpc>
              <a:spcBef>
                <a:spcPts val="0"/>
              </a:spcBef>
              <a:spcAft>
                <a:spcPts val="0"/>
              </a:spcAft>
              <a:buSzPts val="688"/>
              <a:buNone/>
            </a:pPr>
            <a:r>
              <a:t/>
            </a:r>
            <a:endParaRPr>
              <a:solidFill>
                <a:schemeClr val="dk1"/>
              </a:solidFill>
            </a:endParaRPr>
          </a:p>
          <a:p>
            <a:pPr indent="0" lvl="0" marL="0" rtl="0" algn="l">
              <a:lnSpc>
                <a:spcPct val="95000"/>
              </a:lnSpc>
              <a:spcBef>
                <a:spcPts val="0"/>
              </a:spcBef>
              <a:spcAft>
                <a:spcPts val="0"/>
              </a:spcAft>
              <a:buSzPts val="688"/>
              <a:buNone/>
            </a:pPr>
            <a:r>
              <a:rPr lang="tr">
                <a:solidFill>
                  <a:schemeClr val="dk1"/>
                </a:solidFill>
              </a:rPr>
              <a:t># self close</a:t>
            </a:r>
            <a:endParaRPr>
              <a:solidFill>
                <a:schemeClr val="dk1"/>
              </a:solidFill>
            </a:endParaRPr>
          </a:p>
          <a:p>
            <a:pPr indent="0" lvl="0" marL="0" rtl="0" algn="l">
              <a:lnSpc>
                <a:spcPct val="95000"/>
              </a:lnSpc>
              <a:spcBef>
                <a:spcPts val="0"/>
              </a:spcBef>
              <a:spcAft>
                <a:spcPts val="0"/>
              </a:spcAft>
              <a:buSzPts val="688"/>
              <a:buNone/>
            </a:pPr>
            <a:r>
              <a:rPr lang="tr">
                <a:solidFill>
                  <a:schemeClr val="dk1"/>
                </a:solidFill>
              </a:rPr>
              <a:t>&gt;&gt;&gt; import re</a:t>
            </a:r>
            <a:endParaRPr>
              <a:solidFill>
                <a:schemeClr val="dk1"/>
              </a:solidFill>
            </a:endParaRPr>
          </a:p>
          <a:p>
            <a:pPr indent="0" lvl="0" marL="0" rtl="0" algn="l">
              <a:lnSpc>
                <a:spcPct val="95000"/>
              </a:lnSpc>
              <a:spcBef>
                <a:spcPts val="0"/>
              </a:spcBef>
              <a:spcAft>
                <a:spcPts val="0"/>
              </a:spcAft>
              <a:buSzPts val="688"/>
              <a:buNone/>
            </a:pPr>
            <a:r>
              <a:rPr lang="tr">
                <a:solidFill>
                  <a:schemeClr val="dk1"/>
                </a:solidFill>
              </a:rPr>
              <a:t>&gt;&gt;&gt; re.search('&lt;[^/&gt;]+/&gt;', '&lt;br /&gt;') != None</a:t>
            </a:r>
            <a:endParaRPr>
              <a:solidFill>
                <a:schemeClr val="dk1"/>
              </a:solidFill>
            </a:endParaRPr>
          </a:p>
          <a:p>
            <a:pPr indent="0" lvl="0" marL="0" rtl="0" algn="l">
              <a:lnSpc>
                <a:spcPct val="95000"/>
              </a:lnSpc>
              <a:spcBef>
                <a:spcPts val="0"/>
              </a:spcBef>
              <a:spcAft>
                <a:spcPts val="0"/>
              </a:spcAft>
              <a:buSzPts val="688"/>
              <a:buNone/>
            </a:pPr>
            <a:r>
              <a:rPr lang="tr">
                <a:solidFill>
                  <a:schemeClr val="dk1"/>
                </a:solidFill>
              </a:rPr>
              <a:t>True</a:t>
            </a:r>
            <a:endParaRPr>
              <a:solidFill>
                <a:schemeClr val="dk1"/>
              </a:solidFill>
            </a:endParaRPr>
          </a:p>
          <a:p>
            <a:pPr indent="0" lvl="0" marL="0" rtl="0" algn="l">
              <a:lnSpc>
                <a:spcPct val="95000"/>
              </a:lnSpc>
              <a:spcBef>
                <a:spcPts val="0"/>
              </a:spcBef>
              <a:spcAft>
                <a:spcPts val="0"/>
              </a:spcAft>
              <a:buSzPts val="688"/>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