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8" r:id="rId2"/>
    <p:sldId id="259" r:id="rId3"/>
    <p:sldId id="260" r:id="rId4"/>
  </p:sldIdLst>
  <p:sldSz cx="6858000" cy="9906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04040"/>
    <a:srgbClr val="396C83"/>
    <a:srgbClr val="417C9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809" autoAdjust="0"/>
    <p:restoredTop sz="94660"/>
  </p:normalViewPr>
  <p:slideViewPr>
    <p:cSldViewPr snapToGrid="0">
      <p:cViewPr varScale="1">
        <p:scale>
          <a:sx n="48" d="100"/>
          <a:sy n="48" d="100"/>
        </p:scale>
        <p:origin x="2472"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2ADBAB2-89AA-45A3-9D3E-FAE64441D41A}" type="datetimeFigureOut">
              <a:rPr lang="en-US" smtClean="0"/>
              <a:t>2/26/2022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924AB6-21CA-4B30-916B-A89925468B0E}" type="slidenum">
              <a:rPr lang="en-US" smtClean="0"/>
              <a:t>‹#›</a:t>
            </a:fld>
            <a:endParaRPr lang="en-US"/>
          </a:p>
        </p:txBody>
      </p:sp>
    </p:spTree>
    <p:extLst>
      <p:ext uri="{BB962C8B-B14F-4D97-AF65-F5344CB8AC3E}">
        <p14:creationId xmlns:p14="http://schemas.microsoft.com/office/powerpoint/2010/main" val="23971864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2ADBAB2-89AA-45A3-9D3E-FAE64441D41A}" type="datetimeFigureOut">
              <a:rPr lang="en-US" smtClean="0"/>
              <a:t>2/26/2022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924AB6-21CA-4B30-916B-A89925468B0E}" type="slidenum">
              <a:rPr lang="en-US" smtClean="0"/>
              <a:t>‹#›</a:t>
            </a:fld>
            <a:endParaRPr lang="en-US"/>
          </a:p>
        </p:txBody>
      </p:sp>
    </p:spTree>
    <p:extLst>
      <p:ext uri="{BB962C8B-B14F-4D97-AF65-F5344CB8AC3E}">
        <p14:creationId xmlns:p14="http://schemas.microsoft.com/office/powerpoint/2010/main" val="17944226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2ADBAB2-89AA-45A3-9D3E-FAE64441D41A}" type="datetimeFigureOut">
              <a:rPr lang="en-US" smtClean="0"/>
              <a:t>2/26/2022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924AB6-21CA-4B30-916B-A89925468B0E}" type="slidenum">
              <a:rPr lang="en-US" smtClean="0"/>
              <a:t>‹#›</a:t>
            </a:fld>
            <a:endParaRPr lang="en-US"/>
          </a:p>
        </p:txBody>
      </p:sp>
    </p:spTree>
    <p:extLst>
      <p:ext uri="{BB962C8B-B14F-4D97-AF65-F5344CB8AC3E}">
        <p14:creationId xmlns:p14="http://schemas.microsoft.com/office/powerpoint/2010/main" val="41599618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2ADBAB2-89AA-45A3-9D3E-FAE64441D41A}" type="datetimeFigureOut">
              <a:rPr lang="en-US" smtClean="0"/>
              <a:t>2/26/2022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924AB6-21CA-4B30-916B-A89925468B0E}" type="slidenum">
              <a:rPr lang="en-US" smtClean="0"/>
              <a:t>‹#›</a:t>
            </a:fld>
            <a:endParaRPr lang="en-US"/>
          </a:p>
        </p:txBody>
      </p:sp>
    </p:spTree>
    <p:extLst>
      <p:ext uri="{BB962C8B-B14F-4D97-AF65-F5344CB8AC3E}">
        <p14:creationId xmlns:p14="http://schemas.microsoft.com/office/powerpoint/2010/main" val="29579850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2ADBAB2-89AA-45A3-9D3E-FAE64441D41A}" type="datetimeFigureOut">
              <a:rPr lang="en-US" smtClean="0"/>
              <a:t>2/26/2022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924AB6-21CA-4B30-916B-A89925468B0E}" type="slidenum">
              <a:rPr lang="en-US" smtClean="0"/>
              <a:t>‹#›</a:t>
            </a:fld>
            <a:endParaRPr lang="en-US"/>
          </a:p>
        </p:txBody>
      </p:sp>
    </p:spTree>
    <p:extLst>
      <p:ext uri="{BB962C8B-B14F-4D97-AF65-F5344CB8AC3E}">
        <p14:creationId xmlns:p14="http://schemas.microsoft.com/office/powerpoint/2010/main" val="19771764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2ADBAB2-89AA-45A3-9D3E-FAE64441D41A}" type="datetimeFigureOut">
              <a:rPr lang="en-US" smtClean="0"/>
              <a:t>2/26/2022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924AB6-21CA-4B30-916B-A89925468B0E}" type="slidenum">
              <a:rPr lang="en-US" smtClean="0"/>
              <a:t>‹#›</a:t>
            </a:fld>
            <a:endParaRPr lang="en-US"/>
          </a:p>
        </p:txBody>
      </p:sp>
    </p:spTree>
    <p:extLst>
      <p:ext uri="{BB962C8B-B14F-4D97-AF65-F5344CB8AC3E}">
        <p14:creationId xmlns:p14="http://schemas.microsoft.com/office/powerpoint/2010/main" val="13859153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72381" y="3618442"/>
            <a:ext cx="2901255" cy="53221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471863" y="3618442"/>
            <a:ext cx="2915543" cy="53221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2ADBAB2-89AA-45A3-9D3E-FAE64441D41A}" type="datetimeFigureOut">
              <a:rPr lang="en-US" smtClean="0"/>
              <a:t>2/26/2022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D924AB6-21CA-4B30-916B-A89925468B0E}" type="slidenum">
              <a:rPr lang="en-US" smtClean="0"/>
              <a:t>‹#›</a:t>
            </a:fld>
            <a:endParaRPr lang="en-US"/>
          </a:p>
        </p:txBody>
      </p:sp>
    </p:spTree>
    <p:extLst>
      <p:ext uri="{BB962C8B-B14F-4D97-AF65-F5344CB8AC3E}">
        <p14:creationId xmlns:p14="http://schemas.microsoft.com/office/powerpoint/2010/main" val="11382809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2ADBAB2-89AA-45A3-9D3E-FAE64441D41A}" type="datetimeFigureOut">
              <a:rPr lang="en-US" smtClean="0"/>
              <a:t>2/26/2022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D924AB6-21CA-4B30-916B-A89925468B0E}" type="slidenum">
              <a:rPr lang="en-US" smtClean="0"/>
              <a:t>‹#›</a:t>
            </a:fld>
            <a:endParaRPr lang="en-US"/>
          </a:p>
        </p:txBody>
      </p:sp>
    </p:spTree>
    <p:extLst>
      <p:ext uri="{BB962C8B-B14F-4D97-AF65-F5344CB8AC3E}">
        <p14:creationId xmlns:p14="http://schemas.microsoft.com/office/powerpoint/2010/main" val="7909156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2ADBAB2-89AA-45A3-9D3E-FAE64441D41A}" type="datetimeFigureOut">
              <a:rPr lang="en-US" smtClean="0"/>
              <a:t>2/26/2022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D924AB6-21CA-4B30-916B-A89925468B0E}" type="slidenum">
              <a:rPr lang="en-US" smtClean="0"/>
              <a:t>‹#›</a:t>
            </a:fld>
            <a:endParaRPr lang="en-US"/>
          </a:p>
        </p:txBody>
      </p:sp>
    </p:spTree>
    <p:extLst>
      <p:ext uri="{BB962C8B-B14F-4D97-AF65-F5344CB8AC3E}">
        <p14:creationId xmlns:p14="http://schemas.microsoft.com/office/powerpoint/2010/main" val="27316719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F2ADBAB2-89AA-45A3-9D3E-FAE64441D41A}" type="datetimeFigureOut">
              <a:rPr lang="en-US" smtClean="0"/>
              <a:t>2/26/2022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924AB6-21CA-4B30-916B-A89925468B0E}" type="slidenum">
              <a:rPr lang="en-US" smtClean="0"/>
              <a:t>‹#›</a:t>
            </a:fld>
            <a:endParaRPr lang="en-US"/>
          </a:p>
        </p:txBody>
      </p:sp>
    </p:spTree>
    <p:extLst>
      <p:ext uri="{BB962C8B-B14F-4D97-AF65-F5344CB8AC3E}">
        <p14:creationId xmlns:p14="http://schemas.microsoft.com/office/powerpoint/2010/main" val="18317766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F2ADBAB2-89AA-45A3-9D3E-FAE64441D41A}" type="datetimeFigureOut">
              <a:rPr lang="en-US" smtClean="0"/>
              <a:t>2/26/2022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924AB6-21CA-4B30-916B-A89925468B0E}" type="slidenum">
              <a:rPr lang="en-US" smtClean="0"/>
              <a:t>‹#›</a:t>
            </a:fld>
            <a:endParaRPr lang="en-US"/>
          </a:p>
        </p:txBody>
      </p:sp>
    </p:spTree>
    <p:extLst>
      <p:ext uri="{BB962C8B-B14F-4D97-AF65-F5344CB8AC3E}">
        <p14:creationId xmlns:p14="http://schemas.microsoft.com/office/powerpoint/2010/main" val="32836467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F2ADBAB2-89AA-45A3-9D3E-FAE64441D41A}" type="datetimeFigureOut">
              <a:rPr lang="en-US" smtClean="0"/>
              <a:t>2/26/2022</a:t>
            </a:fld>
            <a:endParaRPr lang="en-US"/>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AD924AB6-21CA-4B30-916B-A89925468B0E}" type="slidenum">
              <a:rPr lang="en-US" smtClean="0"/>
              <a:t>‹#›</a:t>
            </a:fld>
            <a:endParaRPr lang="en-US"/>
          </a:p>
        </p:txBody>
      </p:sp>
    </p:spTree>
    <p:extLst>
      <p:ext uri="{BB962C8B-B14F-4D97-AF65-F5344CB8AC3E}">
        <p14:creationId xmlns:p14="http://schemas.microsoft.com/office/powerpoint/2010/main" val="56050896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sv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67158DCC-47FE-4F37-8B6F-EE8B73444F9B}"/>
              </a:ext>
            </a:extLst>
          </p:cNvPr>
          <p:cNvSpPr/>
          <p:nvPr/>
        </p:nvSpPr>
        <p:spPr>
          <a:xfrm>
            <a:off x="4534610" y="304800"/>
            <a:ext cx="2323390" cy="9601200"/>
          </a:xfrm>
          <a:prstGeom prst="rect">
            <a:avLst/>
          </a:prstGeom>
          <a:solidFill>
            <a:srgbClr val="F1F1F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a:p>
        </p:txBody>
      </p:sp>
      <p:sp>
        <p:nvSpPr>
          <p:cNvPr id="53" name="Rectangle 52">
            <a:extLst>
              <a:ext uri="{FF2B5EF4-FFF2-40B4-BE49-F238E27FC236}">
                <a16:creationId xmlns:a16="http://schemas.microsoft.com/office/drawing/2014/main" id="{7C947BF9-8D80-4F45-A6CD-A694E4951CC5}"/>
              </a:ext>
            </a:extLst>
          </p:cNvPr>
          <p:cNvSpPr/>
          <p:nvPr/>
        </p:nvSpPr>
        <p:spPr>
          <a:xfrm>
            <a:off x="4534609" y="1"/>
            <a:ext cx="2323392" cy="304800"/>
          </a:xfrm>
          <a:prstGeom prst="rect">
            <a:avLst/>
          </a:prstGeom>
          <a:solidFill>
            <a:srgbClr val="23495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a:p>
        </p:txBody>
      </p:sp>
      <p:sp>
        <p:nvSpPr>
          <p:cNvPr id="54" name="Rectangle 53">
            <a:extLst>
              <a:ext uri="{FF2B5EF4-FFF2-40B4-BE49-F238E27FC236}">
                <a16:creationId xmlns:a16="http://schemas.microsoft.com/office/drawing/2014/main" id="{696D95AC-39F7-4FB1-86E1-228E88A9DDC5}"/>
              </a:ext>
            </a:extLst>
          </p:cNvPr>
          <p:cNvSpPr/>
          <p:nvPr/>
        </p:nvSpPr>
        <p:spPr>
          <a:xfrm>
            <a:off x="0" y="1"/>
            <a:ext cx="4534608" cy="304800"/>
          </a:xfrm>
          <a:prstGeom prst="rect">
            <a:avLst/>
          </a:prstGeom>
          <a:solidFill>
            <a:srgbClr val="417C9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a:p>
        </p:txBody>
      </p:sp>
      <p:sp>
        <p:nvSpPr>
          <p:cNvPr id="4" name="Rectangle 3">
            <a:extLst>
              <a:ext uri="{FF2B5EF4-FFF2-40B4-BE49-F238E27FC236}">
                <a16:creationId xmlns:a16="http://schemas.microsoft.com/office/drawing/2014/main" id="{30408AAC-5CD9-4D2D-BD7B-79BD3490228F}"/>
              </a:ext>
            </a:extLst>
          </p:cNvPr>
          <p:cNvSpPr/>
          <p:nvPr/>
        </p:nvSpPr>
        <p:spPr>
          <a:xfrm>
            <a:off x="0" y="304799"/>
            <a:ext cx="4534610" cy="1676400"/>
          </a:xfrm>
          <a:prstGeom prst="rect">
            <a:avLst/>
          </a:prstGeom>
          <a:solidFill>
            <a:srgbClr val="F1F1F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a:p>
        </p:txBody>
      </p:sp>
      <p:grpSp>
        <p:nvGrpSpPr>
          <p:cNvPr id="55" name="Group 54">
            <a:extLst>
              <a:ext uri="{FF2B5EF4-FFF2-40B4-BE49-F238E27FC236}">
                <a16:creationId xmlns:a16="http://schemas.microsoft.com/office/drawing/2014/main" id="{320A6231-DC6A-45D2-8D81-2FB056A5C36C}"/>
              </a:ext>
            </a:extLst>
          </p:cNvPr>
          <p:cNvGrpSpPr/>
          <p:nvPr/>
        </p:nvGrpSpPr>
        <p:grpSpPr>
          <a:xfrm>
            <a:off x="0" y="9601200"/>
            <a:ext cx="6858001" cy="304800"/>
            <a:chOff x="0" y="1"/>
            <a:chExt cx="6858001" cy="304800"/>
          </a:xfrm>
        </p:grpSpPr>
        <p:sp>
          <p:nvSpPr>
            <p:cNvPr id="56" name="Rectangle 55">
              <a:extLst>
                <a:ext uri="{FF2B5EF4-FFF2-40B4-BE49-F238E27FC236}">
                  <a16:creationId xmlns:a16="http://schemas.microsoft.com/office/drawing/2014/main" id="{5C3D3484-46E3-4C38-93DD-48658B3844D8}"/>
                </a:ext>
              </a:extLst>
            </p:cNvPr>
            <p:cNvSpPr/>
            <p:nvPr/>
          </p:nvSpPr>
          <p:spPr>
            <a:xfrm>
              <a:off x="4534609" y="1"/>
              <a:ext cx="2323392" cy="304800"/>
            </a:xfrm>
            <a:prstGeom prst="rect">
              <a:avLst/>
            </a:prstGeom>
            <a:solidFill>
              <a:srgbClr val="23495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a:p>
          </p:txBody>
        </p:sp>
        <p:sp>
          <p:nvSpPr>
            <p:cNvPr id="57" name="Rectangle 56">
              <a:extLst>
                <a:ext uri="{FF2B5EF4-FFF2-40B4-BE49-F238E27FC236}">
                  <a16:creationId xmlns:a16="http://schemas.microsoft.com/office/drawing/2014/main" id="{25CB1E99-5A88-44A6-9476-0A8DDEAACE7B}"/>
                </a:ext>
              </a:extLst>
            </p:cNvPr>
            <p:cNvSpPr/>
            <p:nvPr/>
          </p:nvSpPr>
          <p:spPr>
            <a:xfrm>
              <a:off x="0" y="1"/>
              <a:ext cx="4534608" cy="304800"/>
            </a:xfrm>
            <a:prstGeom prst="rect">
              <a:avLst/>
            </a:prstGeom>
            <a:solidFill>
              <a:srgbClr val="417C9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a:p>
          </p:txBody>
        </p:sp>
      </p:grpSp>
      <p:grpSp>
        <p:nvGrpSpPr>
          <p:cNvPr id="66" name="Group 65">
            <a:extLst>
              <a:ext uri="{FF2B5EF4-FFF2-40B4-BE49-F238E27FC236}">
                <a16:creationId xmlns:a16="http://schemas.microsoft.com/office/drawing/2014/main" id="{2AF7E9FF-0E6D-4422-A655-A55C9AEE2392}"/>
              </a:ext>
            </a:extLst>
          </p:cNvPr>
          <p:cNvGrpSpPr/>
          <p:nvPr/>
        </p:nvGrpSpPr>
        <p:grpSpPr>
          <a:xfrm>
            <a:off x="4673600" y="915155"/>
            <a:ext cx="2184399" cy="692497"/>
            <a:chOff x="4673600" y="630681"/>
            <a:chExt cx="2184399" cy="692497"/>
          </a:xfrm>
        </p:grpSpPr>
        <p:sp>
          <p:nvSpPr>
            <p:cNvPr id="13" name="object 7">
              <a:extLst>
                <a:ext uri="{FF2B5EF4-FFF2-40B4-BE49-F238E27FC236}">
                  <a16:creationId xmlns:a16="http://schemas.microsoft.com/office/drawing/2014/main" id="{424FECC3-A05B-439E-A0DE-A918AC7510DC}"/>
                </a:ext>
              </a:extLst>
            </p:cNvPr>
            <p:cNvSpPr txBox="1"/>
            <p:nvPr/>
          </p:nvSpPr>
          <p:spPr>
            <a:xfrm>
              <a:off x="4673600" y="630681"/>
              <a:ext cx="2184399" cy="692497"/>
            </a:xfrm>
            <a:prstGeom prst="rect">
              <a:avLst/>
            </a:prstGeom>
          </p:spPr>
          <p:txBody>
            <a:bodyPr vert="horz" wrap="square" lIns="0" tIns="0" rIns="0" bIns="0" rtlCol="0">
              <a:spAutoFit/>
            </a:bodyPr>
            <a:lstStyle/>
            <a:p>
              <a:pPr marR="5080" algn="just" defTabSz="685800">
                <a:spcBef>
                  <a:spcPct val="0"/>
                </a:spcBef>
                <a:spcAft>
                  <a:spcPts val="1000"/>
                </a:spcAft>
                <a:tabLst>
                  <a:tab pos="1885950" algn="l"/>
                </a:tabLst>
              </a:pPr>
              <a:r>
                <a:rPr lang="nn-NO" sz="1200" spc="-5" dirty="0">
                  <a:solidFill>
                    <a:srgbClr val="417C96"/>
                  </a:solidFill>
                  <a:latin typeface="Century Gothic" panose="020B0502020202020204" pitchFamily="34" charset="0"/>
                  <a:cs typeface="+mj-cs"/>
                </a:rPr>
                <a:t>CONTACT</a:t>
              </a:r>
            </a:p>
            <a:p>
              <a:pPr marL="256032">
                <a:spcAft>
                  <a:spcPts val="800"/>
                </a:spcAft>
              </a:pPr>
              <a:r>
                <a:rPr lang="en-US" sz="900" dirty="0">
                  <a:solidFill>
                    <a:srgbClr val="417C96"/>
                  </a:solidFill>
                </a:rPr>
                <a:t>+971 547122878</a:t>
              </a:r>
            </a:p>
            <a:p>
              <a:pPr marL="256032">
                <a:spcAft>
                  <a:spcPts val="800"/>
                </a:spcAft>
              </a:pPr>
              <a:r>
                <a:rPr lang="en-US" sz="900" dirty="0">
                  <a:solidFill>
                    <a:srgbClr val="417C96"/>
                  </a:solidFill>
                </a:rPr>
                <a:t>Muhammedalthaf.althaf@gmail.com</a:t>
              </a:r>
            </a:p>
          </p:txBody>
        </p:sp>
        <p:pic>
          <p:nvPicPr>
            <p:cNvPr id="60" name="Graphic 59">
              <a:extLst>
                <a:ext uri="{FF2B5EF4-FFF2-40B4-BE49-F238E27FC236}">
                  <a16:creationId xmlns:a16="http://schemas.microsoft.com/office/drawing/2014/main" id="{1D6DFF77-6982-4E2C-BCE3-BA46F15BF95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673600" y="948588"/>
              <a:ext cx="115095" cy="115095"/>
            </a:xfrm>
            <a:prstGeom prst="rect">
              <a:avLst/>
            </a:prstGeom>
          </p:spPr>
        </p:pic>
        <p:pic>
          <p:nvPicPr>
            <p:cNvPr id="62" name="Graphic 61">
              <a:extLst>
                <a:ext uri="{FF2B5EF4-FFF2-40B4-BE49-F238E27FC236}">
                  <a16:creationId xmlns:a16="http://schemas.microsoft.com/office/drawing/2014/main" id="{53DDD1CA-BDDA-4358-A227-0D7DB541B9A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673600" y="1181588"/>
              <a:ext cx="115095" cy="115095"/>
            </a:xfrm>
            <a:prstGeom prst="rect">
              <a:avLst/>
            </a:prstGeom>
          </p:spPr>
        </p:pic>
      </p:grpSp>
      <p:sp>
        <p:nvSpPr>
          <p:cNvPr id="16" name="object 10">
            <a:extLst>
              <a:ext uri="{FF2B5EF4-FFF2-40B4-BE49-F238E27FC236}">
                <a16:creationId xmlns:a16="http://schemas.microsoft.com/office/drawing/2014/main" id="{334993DD-481D-466F-8D31-1CDCEE849D8B}"/>
              </a:ext>
            </a:extLst>
          </p:cNvPr>
          <p:cNvSpPr txBox="1">
            <a:spLocks/>
          </p:cNvSpPr>
          <p:nvPr/>
        </p:nvSpPr>
        <p:spPr>
          <a:xfrm>
            <a:off x="264161" y="2210540"/>
            <a:ext cx="3988752" cy="7417415"/>
          </a:xfrm>
          <a:prstGeom prst="rect">
            <a:avLst/>
          </a:prstGeom>
        </p:spPr>
        <p:txBody>
          <a:bodyPr vert="horz" wrap="square" lIns="0" tIns="0" rIns="0" bIns="0" rtlCol="0">
            <a:spAutoFit/>
          </a:bodyPr>
          <a:lstStyle>
            <a:lvl1pPr marL="0" indent="0" algn="ctr" defTabSz="685800"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marR="5080" algn="just">
              <a:lnSpc>
                <a:spcPct val="100000"/>
              </a:lnSpc>
              <a:spcBef>
                <a:spcPct val="0"/>
              </a:spcBef>
              <a:spcAft>
                <a:spcPts val="1200"/>
              </a:spcAft>
              <a:tabLst>
                <a:tab pos="1885950" algn="l"/>
              </a:tabLst>
            </a:pPr>
            <a:r>
              <a:rPr lang="en-US" sz="1200" spc="-5" dirty="0">
                <a:solidFill>
                  <a:srgbClr val="417C96"/>
                </a:solidFill>
                <a:latin typeface="Century Gothic" panose="020B0502020202020204" pitchFamily="34" charset="0"/>
                <a:cs typeface="+mj-cs"/>
              </a:rPr>
              <a:t>EXECUTIVE SUMMARY</a:t>
            </a:r>
            <a:endParaRPr lang="en-US" sz="900" dirty="0">
              <a:solidFill>
                <a:srgbClr val="404040"/>
              </a:solidFill>
            </a:endParaRPr>
          </a:p>
          <a:p>
            <a:pPr algn="just">
              <a:lnSpc>
                <a:spcPct val="100000"/>
              </a:lnSpc>
              <a:spcBef>
                <a:spcPts val="0"/>
              </a:spcBef>
            </a:pPr>
            <a:r>
              <a:rPr lang="en-US" sz="900" dirty="0">
                <a:solidFill>
                  <a:srgbClr val="404040"/>
                </a:solidFill>
                <a:effectLst/>
                <a:ea typeface="Times New Roman" panose="02020603050405020304" pitchFamily="18" charset="0"/>
              </a:rPr>
              <a:t>Technically competent Software Developer offering experience of over 3 years in design, development, optimization and management of Applications Software, Products &amp; Frameworks. </a:t>
            </a:r>
            <a:r>
              <a:rPr lang="en-US" sz="900" b="1" dirty="0">
                <a:solidFill>
                  <a:srgbClr val="404040"/>
                </a:solidFill>
                <a:effectLst/>
                <a:ea typeface="Times New Roman" panose="02020603050405020304" pitchFamily="18" charset="0"/>
              </a:rPr>
              <a:t>Currently designated as Senior Software Developer with </a:t>
            </a:r>
            <a:r>
              <a:rPr lang="en-IN" sz="900" b="1" dirty="0">
                <a:solidFill>
                  <a:srgbClr val="404040"/>
                </a:solidFill>
                <a:effectLst/>
                <a:ea typeface="Times New Roman" panose="02020603050405020304" pitchFamily="18" charset="0"/>
              </a:rPr>
              <a:t>V Zone International, Dubai</a:t>
            </a:r>
            <a:r>
              <a:rPr lang="en-US" sz="900" b="1" dirty="0">
                <a:solidFill>
                  <a:srgbClr val="404040"/>
                </a:solidFill>
                <a:effectLst/>
                <a:ea typeface="Times New Roman" panose="02020603050405020304" pitchFamily="18" charset="0"/>
              </a:rPr>
              <a:t>. </a:t>
            </a:r>
            <a:endParaRPr lang="en-IN" sz="900" dirty="0">
              <a:solidFill>
                <a:srgbClr val="404040"/>
              </a:solidFill>
              <a:effectLst/>
              <a:ea typeface="Times New Roman" panose="02020603050405020304" pitchFamily="18" charset="0"/>
            </a:endParaRPr>
          </a:p>
          <a:p>
            <a:pPr algn="just">
              <a:lnSpc>
                <a:spcPct val="100000"/>
              </a:lnSpc>
              <a:spcBef>
                <a:spcPts val="0"/>
              </a:spcBef>
            </a:pPr>
            <a:r>
              <a:rPr lang="en-IN" sz="900" b="1" dirty="0">
                <a:solidFill>
                  <a:srgbClr val="404040"/>
                </a:solidFill>
                <a:effectLst/>
                <a:ea typeface="Times New Roman" panose="02020603050405020304" pitchFamily="18" charset="0"/>
              </a:rPr>
              <a:t>Key strengths include</a:t>
            </a:r>
            <a:r>
              <a:rPr lang="en-IN" sz="900" dirty="0">
                <a:solidFill>
                  <a:srgbClr val="404040"/>
                </a:solidFill>
                <a:effectLst/>
                <a:ea typeface="Times New Roman" panose="02020603050405020304" pitchFamily="18" charset="0"/>
              </a:rPr>
              <a:t>: </a:t>
            </a:r>
          </a:p>
          <a:p>
            <a:pPr marL="171450" lvl="1" indent="-171450" algn="just">
              <a:lnSpc>
                <a:spcPct val="100000"/>
              </a:lnSpc>
              <a:spcBef>
                <a:spcPts val="0"/>
              </a:spcBef>
              <a:buFont typeface="Arial" panose="020B0604020202020204" pitchFamily="34" charset="0"/>
              <a:buChar char="•"/>
            </a:pPr>
            <a:r>
              <a:rPr lang="en-IN" sz="900" dirty="0">
                <a:solidFill>
                  <a:srgbClr val="404040"/>
                </a:solidFill>
                <a:effectLst/>
                <a:ea typeface="Times New Roman" panose="02020603050405020304" pitchFamily="18" charset="0"/>
                <a:cs typeface="Times New Roman" panose="02020603050405020304" pitchFamily="18" charset="0"/>
              </a:rPr>
              <a:t>Thorough knowledge of </a:t>
            </a:r>
            <a:r>
              <a:rPr lang="en-IN" sz="900" b="1" dirty="0">
                <a:solidFill>
                  <a:srgbClr val="404040"/>
                </a:solidFill>
                <a:effectLst/>
                <a:ea typeface="Times New Roman" panose="02020603050405020304" pitchFamily="18" charset="0"/>
                <a:cs typeface="Times New Roman" panose="02020603050405020304" pitchFamily="18" charset="0"/>
              </a:rPr>
              <a:t>Software Development Lifecycle (using Agile &amp; Waterfall methodologies)</a:t>
            </a:r>
            <a:r>
              <a:rPr lang="en-IN" sz="900" dirty="0">
                <a:solidFill>
                  <a:srgbClr val="404040"/>
                </a:solidFill>
                <a:effectLst/>
                <a:ea typeface="Times New Roman" panose="02020603050405020304" pitchFamily="18" charset="0"/>
                <a:cs typeface="Times New Roman" panose="02020603050405020304" pitchFamily="18" charset="0"/>
              </a:rPr>
              <a:t> including </a:t>
            </a:r>
            <a:r>
              <a:rPr lang="en-IN" sz="900" b="1" dirty="0">
                <a:solidFill>
                  <a:srgbClr val="404040"/>
                </a:solidFill>
                <a:effectLst/>
                <a:ea typeface="Times New Roman" panose="02020603050405020304" pitchFamily="18" charset="0"/>
                <a:cs typeface="Times New Roman" panose="02020603050405020304" pitchFamily="18" charset="0"/>
              </a:rPr>
              <a:t>Software &amp; Web Applications </a:t>
            </a:r>
            <a:r>
              <a:rPr lang="en-IN" sz="900" dirty="0">
                <a:solidFill>
                  <a:srgbClr val="404040"/>
                </a:solidFill>
                <a:effectLst/>
                <a:ea typeface="Times New Roman" panose="02020603050405020304" pitchFamily="18" charset="0"/>
                <a:cs typeface="Times New Roman" panose="02020603050405020304" pitchFamily="18" charset="0"/>
              </a:rPr>
              <a:t>from inception, requirement analysis, database &amp; UI design, coding, testing, debugging, implementation, maintenance, and final closure of several software applications.</a:t>
            </a:r>
          </a:p>
          <a:p>
            <a:pPr marL="171450" lvl="1" indent="-171450" algn="just">
              <a:lnSpc>
                <a:spcPct val="100000"/>
              </a:lnSpc>
              <a:spcBef>
                <a:spcPts val="0"/>
              </a:spcBef>
              <a:buFont typeface="Arial" panose="020B0604020202020204" pitchFamily="34" charset="0"/>
              <a:buChar char="•"/>
            </a:pPr>
            <a:r>
              <a:rPr lang="en-IN" sz="900" dirty="0">
                <a:solidFill>
                  <a:srgbClr val="404040"/>
                </a:solidFill>
                <a:effectLst/>
                <a:ea typeface="Times New Roman" panose="02020603050405020304" pitchFamily="18" charset="0"/>
                <a:cs typeface="Times New Roman" panose="02020603050405020304" pitchFamily="18" charset="0"/>
              </a:rPr>
              <a:t>In-depth experience of Full Stack Development, Big Data Management, Algorithm Development, Data Structures, R &amp; D, Code Readability &amp; SQL </a:t>
            </a:r>
          </a:p>
          <a:p>
            <a:pPr marL="171450" lvl="1" indent="-171450" algn="just">
              <a:lnSpc>
                <a:spcPct val="100000"/>
              </a:lnSpc>
              <a:spcBef>
                <a:spcPts val="0"/>
              </a:spcBef>
              <a:buFont typeface="Arial" panose="020B0604020202020204" pitchFamily="34" charset="0"/>
              <a:buChar char="•"/>
            </a:pPr>
            <a:r>
              <a:rPr lang="en-IN" sz="900" dirty="0">
                <a:solidFill>
                  <a:srgbClr val="404040"/>
                </a:solidFill>
                <a:effectLst/>
                <a:ea typeface="Times New Roman" panose="02020603050405020304" pitchFamily="18" charset="0"/>
                <a:cs typeface="Times New Roman" panose="02020603050405020304" pitchFamily="18" charset="0"/>
              </a:rPr>
              <a:t>Adept at ensuring the IoT Data integrity which requires in-depth understanding of equipment connectivity, communication protocols, data normalization, and data transformation.</a:t>
            </a:r>
          </a:p>
          <a:p>
            <a:pPr marL="171450" lvl="1" indent="-171450" algn="just">
              <a:lnSpc>
                <a:spcPct val="100000"/>
              </a:lnSpc>
              <a:spcBef>
                <a:spcPts val="0"/>
              </a:spcBef>
              <a:buFont typeface="Arial" panose="020B0604020202020204" pitchFamily="34" charset="0"/>
              <a:buChar char="•"/>
            </a:pPr>
            <a:r>
              <a:rPr lang="en-IN" sz="900" dirty="0">
                <a:solidFill>
                  <a:srgbClr val="404040"/>
                </a:solidFill>
                <a:effectLst/>
                <a:ea typeface="Times New Roman" panose="02020603050405020304" pitchFamily="18" charset="0"/>
                <a:cs typeface="Times New Roman" panose="02020603050405020304" pitchFamily="18" charset="0"/>
              </a:rPr>
              <a:t>Skilled at performing DevOps tasks, including server set up, migration process, deployment, and data backup. </a:t>
            </a:r>
            <a:r>
              <a:rPr lang="en-US" sz="900" dirty="0">
                <a:solidFill>
                  <a:srgbClr val="404040"/>
                </a:solidFill>
                <a:effectLst/>
                <a:ea typeface="Times New Roman" panose="02020603050405020304" pitchFamily="18" charset="0"/>
                <a:cs typeface="Times New Roman" panose="02020603050405020304" pitchFamily="18" charset="0"/>
              </a:rPr>
              <a:t>Established DevOps culture at the enterprise and created robust CI / CD pipeline for automated deployments leveraging AWS, Google Cloud etc.</a:t>
            </a:r>
            <a:endParaRPr lang="en-IN" sz="900" dirty="0">
              <a:solidFill>
                <a:srgbClr val="404040"/>
              </a:solidFill>
              <a:effectLst/>
              <a:ea typeface="Times New Roman" panose="02020603050405020304" pitchFamily="18" charset="0"/>
              <a:cs typeface="Times New Roman" panose="02020603050405020304" pitchFamily="18" charset="0"/>
            </a:endParaRPr>
          </a:p>
          <a:p>
            <a:pPr marL="171450" lvl="1" indent="-171450" algn="just">
              <a:lnSpc>
                <a:spcPct val="100000"/>
              </a:lnSpc>
              <a:spcBef>
                <a:spcPts val="0"/>
              </a:spcBef>
              <a:buFont typeface="Arial" panose="020B0604020202020204" pitchFamily="34" charset="0"/>
              <a:buChar char="•"/>
            </a:pPr>
            <a:r>
              <a:rPr lang="en-IN" sz="900" dirty="0">
                <a:solidFill>
                  <a:srgbClr val="404040"/>
                </a:solidFill>
                <a:effectLst/>
                <a:ea typeface="Times New Roman" panose="02020603050405020304" pitchFamily="18" charset="0"/>
                <a:cs typeface="Times New Roman" panose="02020603050405020304" pitchFamily="18" charset="0"/>
              </a:rPr>
              <a:t>Efficiently in writing server-side web application logic and developing back-end components, connecting the application with third-party web services, and supporting the front-end developers by integrating their work with the Python application.</a:t>
            </a:r>
          </a:p>
          <a:p>
            <a:pPr marL="171450" lvl="1" indent="-171450" algn="just">
              <a:lnSpc>
                <a:spcPct val="100000"/>
              </a:lnSpc>
              <a:spcBef>
                <a:spcPts val="0"/>
              </a:spcBef>
              <a:buFont typeface="Arial" panose="020B0604020202020204" pitchFamily="34" charset="0"/>
              <a:buChar char="•"/>
            </a:pPr>
            <a:r>
              <a:rPr lang="en-IN" sz="900" dirty="0">
                <a:solidFill>
                  <a:srgbClr val="404040"/>
                </a:solidFill>
                <a:effectLst/>
                <a:ea typeface="Times New Roman" panose="02020603050405020304" pitchFamily="18" charset="0"/>
                <a:cs typeface="Times New Roman" panose="02020603050405020304" pitchFamily="18" charset="0"/>
              </a:rPr>
              <a:t>Equipped with the knowledge of various software, organizing technical demonstrations, with sound understanding of creating new software, designing, analysis, testing, database development and coding for modules while structuring customized solutions to meet customer’s needs.</a:t>
            </a:r>
          </a:p>
          <a:p>
            <a:pPr marL="171450" lvl="1" indent="-171450" algn="just">
              <a:lnSpc>
                <a:spcPct val="100000"/>
              </a:lnSpc>
              <a:spcBef>
                <a:spcPts val="0"/>
              </a:spcBef>
              <a:buFont typeface="Arial" panose="020B0604020202020204" pitchFamily="34" charset="0"/>
              <a:buChar char="•"/>
            </a:pPr>
            <a:r>
              <a:rPr lang="en-US" sz="900" dirty="0">
                <a:solidFill>
                  <a:srgbClr val="404040"/>
                </a:solidFill>
                <a:effectLst/>
                <a:ea typeface="Times New Roman" panose="02020603050405020304" pitchFamily="18" charset="0"/>
                <a:cs typeface="Times New Roman" panose="02020603050405020304" pitchFamily="18" charset="0"/>
              </a:rPr>
              <a:t>Keeping abreast of the new era of The Fourth Industrial Revolution (Industry 4.0), characterized by the digital transformation, as well as the growing utilization of new technologies such as ML, AI and IoT, new and advanced wireless technologies.</a:t>
            </a:r>
            <a:endParaRPr lang="en-IN" sz="900" dirty="0">
              <a:solidFill>
                <a:srgbClr val="404040"/>
              </a:solidFill>
              <a:effectLst/>
              <a:ea typeface="Times New Roman" panose="02020603050405020304" pitchFamily="18" charset="0"/>
              <a:cs typeface="Times New Roman" panose="02020603050405020304" pitchFamily="18" charset="0"/>
            </a:endParaRPr>
          </a:p>
          <a:p>
            <a:pPr marL="171450" lvl="1" indent="-171450" algn="just">
              <a:lnSpc>
                <a:spcPct val="100000"/>
              </a:lnSpc>
              <a:spcBef>
                <a:spcPts val="0"/>
              </a:spcBef>
              <a:buFont typeface="Arial" panose="020B0604020202020204" pitchFamily="34" charset="0"/>
              <a:buChar char="•"/>
            </a:pPr>
            <a:r>
              <a:rPr lang="en-IN" sz="900" dirty="0">
                <a:solidFill>
                  <a:srgbClr val="404040"/>
                </a:solidFill>
                <a:effectLst/>
                <a:ea typeface="Times New Roman" panose="02020603050405020304" pitchFamily="18" charset="0"/>
                <a:cs typeface="Times New Roman" panose="02020603050405020304" pitchFamily="18" charset="0"/>
              </a:rPr>
              <a:t>Recognized as an acknowledged trouble-shooter with excellent comprehension of business processes culminating in definition and documentation of business requirements, process definition and follow-up of solution realization.</a:t>
            </a:r>
          </a:p>
          <a:p>
            <a:pPr marR="5080" lvl="0" algn="just">
              <a:lnSpc>
                <a:spcPct val="100000"/>
              </a:lnSpc>
              <a:spcBef>
                <a:spcPts val="1200"/>
              </a:spcBef>
              <a:spcAft>
                <a:spcPts val="1200"/>
              </a:spcAft>
              <a:tabLst>
                <a:tab pos="1885950" algn="l"/>
              </a:tabLst>
            </a:pPr>
            <a:r>
              <a:rPr lang="en-IN" sz="1200" spc="-5" dirty="0">
                <a:solidFill>
                  <a:srgbClr val="417C96"/>
                </a:solidFill>
                <a:latin typeface="Century Gothic" panose="020B0502020202020204" pitchFamily="34" charset="0"/>
                <a:cs typeface="+mj-cs"/>
              </a:rPr>
              <a:t>WORK EXPERIENCE</a:t>
            </a:r>
          </a:p>
          <a:p>
            <a:pPr marR="5080" lvl="0" algn="just">
              <a:lnSpc>
                <a:spcPct val="100000"/>
              </a:lnSpc>
              <a:spcBef>
                <a:spcPts val="0"/>
              </a:spcBef>
              <a:spcAft>
                <a:spcPts val="600"/>
              </a:spcAft>
              <a:tabLst>
                <a:tab pos="1885950" algn="l"/>
              </a:tabLst>
            </a:pPr>
            <a:r>
              <a:rPr lang="en-IN" sz="900" b="1" i="1" dirty="0">
                <a:solidFill>
                  <a:srgbClr val="404040"/>
                </a:solidFill>
                <a:effectLst/>
                <a:ea typeface="Times New Roman" panose="02020603050405020304" pitchFamily="18" charset="0"/>
              </a:rPr>
              <a:t>Senior Software Developer | V Zone International, Dubai | Since October 2019</a:t>
            </a:r>
            <a:endParaRPr lang="en-IN" sz="900" dirty="0">
              <a:solidFill>
                <a:srgbClr val="404040"/>
              </a:solidFill>
              <a:effectLst/>
              <a:ea typeface="Times New Roman" panose="02020603050405020304" pitchFamily="18" charset="0"/>
            </a:endParaRPr>
          </a:p>
          <a:p>
            <a:pPr marL="171450" lvl="1" indent="-171450" algn="just">
              <a:lnSpc>
                <a:spcPct val="100000"/>
              </a:lnSpc>
              <a:spcBef>
                <a:spcPts val="0"/>
              </a:spcBef>
              <a:buFont typeface="Arial" panose="020B0604020202020204" pitchFamily="34" charset="0"/>
              <a:buChar char="•"/>
            </a:pPr>
            <a:r>
              <a:rPr lang="en-IN" sz="900" dirty="0">
                <a:solidFill>
                  <a:srgbClr val="404040"/>
                </a:solidFill>
                <a:effectLst/>
                <a:ea typeface="Times New Roman" panose="02020603050405020304" pitchFamily="18" charset="0"/>
                <a:cs typeface="Times New Roman" panose="02020603050405020304" pitchFamily="18" charset="0"/>
              </a:rPr>
              <a:t>Involved in requirement analysis, database &amp; UI design, coding, testing, implementation, and maintenance of several software applications.</a:t>
            </a:r>
          </a:p>
          <a:p>
            <a:pPr marL="171450" lvl="1" indent="-171450" algn="just">
              <a:lnSpc>
                <a:spcPct val="100000"/>
              </a:lnSpc>
              <a:spcBef>
                <a:spcPts val="0"/>
              </a:spcBef>
              <a:buFont typeface="Arial" panose="020B0604020202020204" pitchFamily="34" charset="0"/>
              <a:buChar char="•"/>
            </a:pPr>
            <a:r>
              <a:rPr lang="en-IN" sz="900" dirty="0">
                <a:solidFill>
                  <a:srgbClr val="404040"/>
                </a:solidFill>
                <a:effectLst/>
                <a:ea typeface="Times New Roman" panose="02020603050405020304" pitchFamily="18" charset="0"/>
                <a:cs typeface="Times New Roman" panose="02020603050405020304" pitchFamily="18" charset="0"/>
              </a:rPr>
              <a:t>Equipped with the knowledge of various software, organizing technical demonstrations, with sound understanding and skill of creating new software &amp; systems, designing, analysis, testing, database development and coding for modules while structuring customized solutions to meet customer’s specific needs.</a:t>
            </a:r>
          </a:p>
          <a:p>
            <a:pPr marL="171450" lvl="1" indent="-171450" algn="just">
              <a:lnSpc>
                <a:spcPct val="100000"/>
              </a:lnSpc>
              <a:spcBef>
                <a:spcPts val="0"/>
              </a:spcBef>
              <a:buFont typeface="Arial" panose="020B0604020202020204" pitchFamily="34" charset="0"/>
              <a:buChar char="•"/>
            </a:pPr>
            <a:r>
              <a:rPr lang="en-IN" sz="900" dirty="0">
                <a:solidFill>
                  <a:srgbClr val="404040"/>
                </a:solidFill>
                <a:effectLst/>
                <a:ea typeface="Times New Roman" panose="02020603050405020304" pitchFamily="18" charset="0"/>
                <a:cs typeface="Times New Roman" panose="02020603050405020304" pitchFamily="18" charset="0"/>
              </a:rPr>
              <a:t>Vast experience in developing </a:t>
            </a:r>
            <a:r>
              <a:rPr lang="en-US" sz="900" dirty="0">
                <a:solidFill>
                  <a:srgbClr val="404040"/>
                </a:solidFill>
                <a:effectLst/>
                <a:ea typeface="Times New Roman" panose="02020603050405020304" pitchFamily="18" charset="0"/>
                <a:cs typeface="Times New Roman" panose="02020603050405020304" pitchFamily="18" charset="0"/>
              </a:rPr>
              <a:t>IOT Gateways (TCP and UDP communication) to receive the hex formatted data from tracking devices, </a:t>
            </a:r>
            <a:r>
              <a:rPr lang="en-IN" sz="900" dirty="0">
                <a:solidFill>
                  <a:srgbClr val="404040"/>
                </a:solidFill>
                <a:effectLst/>
                <a:ea typeface="Times New Roman" panose="02020603050405020304" pitchFamily="18" charset="0"/>
                <a:cs typeface="Times New Roman" panose="02020603050405020304" pitchFamily="18" charset="0"/>
              </a:rPr>
              <a:t>communication from tracking devices to Server for deliver the data, </a:t>
            </a:r>
            <a:r>
              <a:rPr lang="en-US" sz="900" dirty="0">
                <a:solidFill>
                  <a:srgbClr val="404040"/>
                </a:solidFill>
                <a:effectLst/>
                <a:ea typeface="Times New Roman" panose="02020603050405020304" pitchFamily="18" charset="0"/>
                <a:cs typeface="Times New Roman" panose="02020603050405020304" pitchFamily="18" charset="0"/>
              </a:rPr>
              <a:t>Parsers (by understating data string), </a:t>
            </a:r>
            <a:r>
              <a:rPr lang="en-IN" sz="900" dirty="0">
                <a:solidFill>
                  <a:srgbClr val="404040"/>
                </a:solidFill>
                <a:effectLst/>
                <a:ea typeface="Times New Roman" panose="02020603050405020304" pitchFamily="18" charset="0"/>
                <a:cs typeface="Times New Roman" panose="02020603050405020304" pitchFamily="18" charset="0"/>
              </a:rPr>
              <a:t>Data streaming and ETL techniques to manage continuous IOT data, A real-time notification system that is user-configurable and customizable amongst many others.</a:t>
            </a:r>
          </a:p>
        </p:txBody>
      </p:sp>
      <p:sp>
        <p:nvSpPr>
          <p:cNvPr id="71" name="Rectangle 70">
            <a:extLst>
              <a:ext uri="{FF2B5EF4-FFF2-40B4-BE49-F238E27FC236}">
                <a16:creationId xmlns:a16="http://schemas.microsoft.com/office/drawing/2014/main" id="{45A1E4A5-D1D4-4F3A-BC2B-0534B023DE2E}"/>
              </a:ext>
            </a:extLst>
          </p:cNvPr>
          <p:cNvSpPr/>
          <p:nvPr/>
        </p:nvSpPr>
        <p:spPr>
          <a:xfrm>
            <a:off x="-1" y="304798"/>
            <a:ext cx="4534608" cy="1676401"/>
          </a:xfrm>
          <a:prstGeom prst="rect">
            <a:avLst/>
          </a:prstGeom>
          <a:gradFill flip="none" rotWithShape="1">
            <a:gsLst>
              <a:gs pos="0">
                <a:schemeClr val="accent1">
                  <a:lumMod val="5000"/>
                  <a:lumOff val="95000"/>
                  <a:alpha val="0"/>
                </a:schemeClr>
              </a:gs>
              <a:gs pos="100000">
                <a:srgbClr val="417C96">
                  <a:alpha val="35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a:p>
        </p:txBody>
      </p:sp>
      <p:sp>
        <p:nvSpPr>
          <p:cNvPr id="111" name="TextBox 110">
            <a:extLst>
              <a:ext uri="{FF2B5EF4-FFF2-40B4-BE49-F238E27FC236}">
                <a16:creationId xmlns:a16="http://schemas.microsoft.com/office/drawing/2014/main" id="{4AA71637-258C-4BA8-91E1-2B55F33135E1}"/>
              </a:ext>
            </a:extLst>
          </p:cNvPr>
          <p:cNvSpPr txBox="1"/>
          <p:nvPr/>
        </p:nvSpPr>
        <p:spPr>
          <a:xfrm>
            <a:off x="4673600" y="2149580"/>
            <a:ext cx="2055812" cy="7262181"/>
          </a:xfrm>
          <a:prstGeom prst="rect">
            <a:avLst/>
          </a:prstGeom>
          <a:noFill/>
        </p:spPr>
        <p:txBody>
          <a:bodyPr wrap="square">
            <a:spAutoFit/>
          </a:bodyPr>
          <a:lstStyle/>
          <a:p>
            <a:pPr marR="5080" defTabSz="685800">
              <a:spcBef>
                <a:spcPct val="0"/>
              </a:spcBef>
              <a:spcAft>
                <a:spcPts val="1000"/>
              </a:spcAft>
              <a:tabLst>
                <a:tab pos="1885950" algn="l"/>
              </a:tabLst>
            </a:pPr>
            <a:r>
              <a:rPr lang="en-IN" sz="1200" spc="-5" dirty="0">
                <a:solidFill>
                  <a:srgbClr val="417C96"/>
                </a:solidFill>
                <a:latin typeface="Century Gothic" panose="020B0502020202020204" pitchFamily="34" charset="0"/>
                <a:cs typeface="+mj-cs"/>
              </a:rPr>
              <a:t>TECHNICAL SKILLS</a:t>
            </a:r>
          </a:p>
          <a:p>
            <a:pPr lvl="0" algn="just" defTabSz="685800">
              <a:spcAft>
                <a:spcPts val="400"/>
              </a:spcAft>
            </a:pPr>
            <a:r>
              <a:rPr lang="en-IN" sz="900" b="1" dirty="0">
                <a:solidFill>
                  <a:schemeClr val="bg2">
                    <a:lumMod val="25000"/>
                  </a:schemeClr>
                </a:solidFill>
              </a:rPr>
              <a:t>Programming Languages: </a:t>
            </a:r>
            <a:r>
              <a:rPr lang="en-IN" sz="900" dirty="0">
                <a:solidFill>
                  <a:schemeClr val="bg2">
                    <a:lumMod val="25000"/>
                  </a:schemeClr>
                </a:solidFill>
              </a:rPr>
              <a:t>Python, C#, JavaScript, Visual Basic, Dart, C, C++</a:t>
            </a:r>
          </a:p>
          <a:p>
            <a:pPr lvl="0" algn="just" defTabSz="685800">
              <a:spcAft>
                <a:spcPts val="400"/>
              </a:spcAft>
            </a:pPr>
            <a:r>
              <a:rPr lang="en-IN" sz="900" b="1" dirty="0">
                <a:solidFill>
                  <a:schemeClr val="bg2">
                    <a:lumMod val="25000"/>
                  </a:schemeClr>
                </a:solidFill>
              </a:rPr>
              <a:t>Frameworks: </a:t>
            </a:r>
            <a:r>
              <a:rPr lang="en-IN" sz="900" dirty="0">
                <a:solidFill>
                  <a:schemeClr val="bg2">
                    <a:lumMod val="25000"/>
                  </a:schemeClr>
                </a:solidFill>
              </a:rPr>
              <a:t>Django, .NET Framework, .NET Core, ReactJS, Flutter (mobile app), </a:t>
            </a:r>
            <a:r>
              <a:rPr lang="en-IN" sz="900" dirty="0" err="1">
                <a:solidFill>
                  <a:schemeClr val="bg2">
                    <a:lumMod val="25000"/>
                  </a:schemeClr>
                </a:solidFill>
              </a:rPr>
              <a:t>Pytest</a:t>
            </a:r>
            <a:r>
              <a:rPr lang="en-IN" sz="900" dirty="0">
                <a:solidFill>
                  <a:schemeClr val="bg2">
                    <a:lumMod val="25000"/>
                  </a:schemeClr>
                </a:solidFill>
              </a:rPr>
              <a:t>, </a:t>
            </a:r>
            <a:r>
              <a:rPr lang="en-IN" sz="900" dirty="0" err="1">
                <a:solidFill>
                  <a:schemeClr val="bg2">
                    <a:lumMod val="25000"/>
                  </a:schemeClr>
                </a:solidFill>
              </a:rPr>
              <a:t>PyUnit</a:t>
            </a:r>
            <a:r>
              <a:rPr lang="en-IN" sz="900" dirty="0">
                <a:solidFill>
                  <a:schemeClr val="bg2">
                    <a:lumMod val="25000"/>
                  </a:schemeClr>
                </a:solidFill>
              </a:rPr>
              <a:t>, Scrappy</a:t>
            </a:r>
          </a:p>
          <a:p>
            <a:pPr lvl="0" algn="just" defTabSz="685800">
              <a:spcAft>
                <a:spcPts val="400"/>
              </a:spcAft>
            </a:pPr>
            <a:r>
              <a:rPr lang="en-IN" sz="900" b="1" dirty="0">
                <a:solidFill>
                  <a:schemeClr val="bg2">
                    <a:lumMod val="25000"/>
                  </a:schemeClr>
                </a:solidFill>
              </a:rPr>
              <a:t>Database / Storage: </a:t>
            </a:r>
            <a:r>
              <a:rPr lang="en-IN" sz="900" dirty="0">
                <a:solidFill>
                  <a:schemeClr val="bg2">
                    <a:lumMod val="25000"/>
                  </a:schemeClr>
                </a:solidFill>
              </a:rPr>
              <a:t>MySQL, SQL Server, S3, DynamoDB, Google Drive, OneDrive, SSIS Query Techniques and optimization</a:t>
            </a:r>
          </a:p>
          <a:p>
            <a:pPr lvl="0" algn="just" defTabSz="685800">
              <a:spcAft>
                <a:spcPts val="400"/>
              </a:spcAft>
            </a:pPr>
            <a:r>
              <a:rPr lang="en-IN" sz="900" b="1" dirty="0">
                <a:solidFill>
                  <a:schemeClr val="bg2">
                    <a:lumMod val="25000"/>
                  </a:schemeClr>
                </a:solidFill>
              </a:rPr>
              <a:t>Third Party Platform: </a:t>
            </a:r>
            <a:r>
              <a:rPr lang="en-IN" sz="900" dirty="0">
                <a:solidFill>
                  <a:schemeClr val="bg2">
                    <a:lumMod val="25000"/>
                  </a:schemeClr>
                </a:solidFill>
              </a:rPr>
              <a:t>Twilio, </a:t>
            </a:r>
            <a:r>
              <a:rPr lang="en-IN" sz="900" dirty="0" err="1">
                <a:solidFill>
                  <a:schemeClr val="bg2">
                    <a:lumMod val="25000"/>
                  </a:schemeClr>
                </a:solidFill>
              </a:rPr>
              <a:t>Telr</a:t>
            </a:r>
            <a:r>
              <a:rPr lang="en-IN" sz="900" dirty="0">
                <a:solidFill>
                  <a:schemeClr val="bg2">
                    <a:lumMod val="25000"/>
                  </a:schemeClr>
                </a:solidFill>
              </a:rPr>
              <a:t>, Google API, Google maps API, Firebase, Prerender, Sentry Error Monitoring, </a:t>
            </a:r>
            <a:r>
              <a:rPr lang="en-IN" sz="900" dirty="0" err="1">
                <a:solidFill>
                  <a:schemeClr val="bg2">
                    <a:lumMod val="25000"/>
                  </a:schemeClr>
                </a:solidFill>
              </a:rPr>
              <a:t>DeathByCaptcha</a:t>
            </a:r>
            <a:r>
              <a:rPr lang="en-IN" sz="900" dirty="0">
                <a:solidFill>
                  <a:schemeClr val="bg2">
                    <a:lumMod val="25000"/>
                  </a:schemeClr>
                </a:solidFill>
              </a:rPr>
              <a:t>, leaflet JavaScript API</a:t>
            </a:r>
          </a:p>
          <a:p>
            <a:pPr lvl="0" algn="just" defTabSz="685800">
              <a:spcAft>
                <a:spcPts val="400"/>
              </a:spcAft>
            </a:pPr>
            <a:r>
              <a:rPr lang="en-IN" sz="900" b="1" dirty="0">
                <a:solidFill>
                  <a:schemeClr val="bg2">
                    <a:lumMod val="25000"/>
                  </a:schemeClr>
                </a:solidFill>
              </a:rPr>
              <a:t>Deployment:</a:t>
            </a:r>
            <a:r>
              <a:rPr lang="en-IN" sz="900" dirty="0">
                <a:solidFill>
                  <a:schemeClr val="bg2">
                    <a:lumMod val="25000"/>
                  </a:schemeClr>
                </a:solidFill>
              </a:rPr>
              <a:t>	AWS, Docker, </a:t>
            </a:r>
            <a:r>
              <a:rPr lang="en-IN" sz="900" dirty="0" err="1">
                <a:solidFill>
                  <a:schemeClr val="bg2">
                    <a:lumMod val="25000"/>
                  </a:schemeClr>
                </a:solidFill>
              </a:rPr>
              <a:t>Gunicorn</a:t>
            </a:r>
            <a:r>
              <a:rPr lang="en-IN" sz="900" dirty="0">
                <a:solidFill>
                  <a:schemeClr val="bg2">
                    <a:lumMod val="25000"/>
                  </a:schemeClr>
                </a:solidFill>
              </a:rPr>
              <a:t>, Nginx, Apache, IIS, GitHub actions, Linux, ubuntu, windows server, google cloud, virtual servers, dedicated servers </a:t>
            </a:r>
          </a:p>
          <a:p>
            <a:pPr lvl="0" algn="just" defTabSz="685800">
              <a:spcAft>
                <a:spcPts val="400"/>
              </a:spcAft>
            </a:pPr>
            <a:r>
              <a:rPr lang="en-IN" sz="900" b="1" dirty="0">
                <a:solidFill>
                  <a:schemeClr val="bg2">
                    <a:lumMod val="25000"/>
                  </a:schemeClr>
                </a:solidFill>
              </a:rPr>
              <a:t>Project Management: </a:t>
            </a:r>
            <a:r>
              <a:rPr lang="en-IN" sz="900" dirty="0">
                <a:solidFill>
                  <a:schemeClr val="bg2">
                    <a:lumMod val="25000"/>
                  </a:schemeClr>
                </a:solidFill>
              </a:rPr>
              <a:t>ZOHO, Click-Up</a:t>
            </a:r>
          </a:p>
          <a:p>
            <a:pPr lvl="0" algn="just" defTabSz="685800">
              <a:spcAft>
                <a:spcPts val="400"/>
              </a:spcAft>
            </a:pPr>
            <a:r>
              <a:rPr lang="en-IN" sz="900" b="1" dirty="0">
                <a:solidFill>
                  <a:schemeClr val="bg2">
                    <a:lumMod val="25000"/>
                  </a:schemeClr>
                </a:solidFill>
              </a:rPr>
              <a:t>Source Code:	</a:t>
            </a:r>
            <a:r>
              <a:rPr lang="en-IN" sz="900" dirty="0">
                <a:solidFill>
                  <a:schemeClr val="bg2">
                    <a:lumMod val="25000"/>
                  </a:schemeClr>
                </a:solidFill>
              </a:rPr>
              <a:t>Git, GitHub, SVN, tortoise SVN, bitbucket </a:t>
            </a:r>
          </a:p>
          <a:p>
            <a:pPr lvl="0" algn="just" defTabSz="685800">
              <a:spcAft>
                <a:spcPts val="400"/>
              </a:spcAft>
            </a:pPr>
            <a:r>
              <a:rPr lang="en-IN" sz="900" b="1" dirty="0">
                <a:solidFill>
                  <a:schemeClr val="bg2">
                    <a:lumMod val="25000"/>
                  </a:schemeClr>
                </a:solidFill>
              </a:rPr>
              <a:t>Reporting Analytics: </a:t>
            </a:r>
            <a:r>
              <a:rPr lang="en-IN" sz="900" dirty="0">
                <a:solidFill>
                  <a:schemeClr val="bg2">
                    <a:lumMod val="25000"/>
                  </a:schemeClr>
                </a:solidFill>
              </a:rPr>
              <a:t>High charts, d3.js, matplotlib, pandas, scikit-learn, RDLC reporting</a:t>
            </a:r>
          </a:p>
          <a:p>
            <a:pPr lvl="0" algn="just" defTabSz="685800">
              <a:spcAft>
                <a:spcPts val="400"/>
              </a:spcAft>
            </a:pPr>
            <a:r>
              <a:rPr lang="en-IN" sz="900" b="1" dirty="0">
                <a:solidFill>
                  <a:schemeClr val="bg2">
                    <a:lumMod val="25000"/>
                  </a:schemeClr>
                </a:solidFill>
              </a:rPr>
              <a:t>Others: </a:t>
            </a:r>
            <a:r>
              <a:rPr lang="en-IN" sz="900" dirty="0">
                <a:solidFill>
                  <a:schemeClr val="bg2">
                    <a:lumMod val="25000"/>
                  </a:schemeClr>
                </a:solidFill>
              </a:rPr>
              <a:t>HTML, CSS, Celery, Regex, pub / sub, SSL, Rest, SOAP, Web sockets, SQL server management studio, RabbitMQ, Proxy management, Salt, Cronjobs, Schedulers, YAML, JSON, IOT configuration, beacons implementation, SQL, Selenium, </a:t>
            </a:r>
            <a:r>
              <a:rPr lang="en-IN" sz="900" dirty="0" err="1">
                <a:solidFill>
                  <a:schemeClr val="bg2">
                    <a:lumMod val="25000"/>
                  </a:schemeClr>
                </a:solidFill>
              </a:rPr>
              <a:t>lxml</a:t>
            </a:r>
            <a:r>
              <a:rPr lang="en-IN" sz="900" dirty="0">
                <a:solidFill>
                  <a:schemeClr val="bg2">
                    <a:lumMod val="25000"/>
                  </a:schemeClr>
                </a:solidFill>
              </a:rPr>
              <a:t>, XPath, </a:t>
            </a:r>
            <a:r>
              <a:rPr lang="en-IN" sz="900" dirty="0" err="1">
                <a:solidFill>
                  <a:schemeClr val="bg2">
                    <a:lumMod val="25000"/>
                  </a:schemeClr>
                </a:solidFill>
              </a:rPr>
              <a:t>ocr</a:t>
            </a:r>
            <a:r>
              <a:rPr lang="en-IN" sz="900" dirty="0">
                <a:solidFill>
                  <a:schemeClr val="bg2">
                    <a:lumMod val="25000"/>
                  </a:schemeClr>
                </a:solidFill>
              </a:rPr>
              <a:t>, Android studio</a:t>
            </a:r>
          </a:p>
          <a:p>
            <a:pPr lvl="0" algn="just" defTabSz="685800"/>
            <a:r>
              <a:rPr lang="en-IN" sz="900" b="1" dirty="0">
                <a:solidFill>
                  <a:schemeClr val="bg2">
                    <a:lumMod val="25000"/>
                  </a:schemeClr>
                </a:solidFill>
              </a:rPr>
              <a:t>Tools familiar with: </a:t>
            </a:r>
            <a:r>
              <a:rPr lang="en-IN" sz="900" dirty="0" err="1">
                <a:solidFill>
                  <a:schemeClr val="bg2">
                    <a:lumMod val="25000"/>
                  </a:schemeClr>
                </a:solidFill>
              </a:rPr>
              <a:t>Flink</a:t>
            </a:r>
            <a:r>
              <a:rPr lang="en-IN" sz="900" dirty="0">
                <a:solidFill>
                  <a:schemeClr val="bg2">
                    <a:lumMod val="25000"/>
                  </a:schemeClr>
                </a:solidFill>
              </a:rPr>
              <a:t>, Spark, Kaka, Hadoop, Machine learning, Data analytics, OpenGL, Typescript, MongoDB, Cassandra, SCSS, LESS, React-Native, Xamarin, XML, Jenkins, CI / CD, </a:t>
            </a:r>
            <a:r>
              <a:rPr lang="en-IN" sz="900" dirty="0" err="1">
                <a:solidFill>
                  <a:schemeClr val="bg2">
                    <a:lumMod val="25000"/>
                  </a:schemeClr>
                </a:solidFill>
              </a:rPr>
              <a:t>Kubernetees</a:t>
            </a:r>
            <a:r>
              <a:rPr lang="en-IN" sz="900" dirty="0">
                <a:solidFill>
                  <a:schemeClr val="bg2">
                    <a:lumMod val="25000"/>
                  </a:schemeClr>
                </a:solidFill>
              </a:rPr>
              <a:t>, </a:t>
            </a:r>
            <a:r>
              <a:rPr lang="en-IN" sz="900" dirty="0" err="1">
                <a:solidFill>
                  <a:schemeClr val="bg2">
                    <a:lumMod val="25000"/>
                  </a:schemeClr>
                </a:solidFill>
              </a:rPr>
              <a:t>Genymotion</a:t>
            </a:r>
            <a:r>
              <a:rPr lang="en-IN" sz="900" dirty="0">
                <a:solidFill>
                  <a:schemeClr val="bg2">
                    <a:lumMod val="25000"/>
                  </a:schemeClr>
                </a:solidFill>
              </a:rPr>
              <a:t>, Charles proxy</a:t>
            </a:r>
          </a:p>
          <a:p>
            <a:pPr marR="5080" algn="just" defTabSz="685800">
              <a:spcBef>
                <a:spcPts val="1200"/>
              </a:spcBef>
              <a:spcAft>
                <a:spcPts val="1200"/>
              </a:spcAft>
              <a:tabLst>
                <a:tab pos="1885950" algn="l"/>
              </a:tabLst>
            </a:pPr>
            <a:r>
              <a:rPr lang="en-IN" sz="1200" spc="-5" dirty="0">
                <a:solidFill>
                  <a:srgbClr val="417C96"/>
                </a:solidFill>
                <a:latin typeface="Century Gothic" panose="020B0502020202020204" pitchFamily="34" charset="0"/>
                <a:cs typeface="+mj-cs"/>
              </a:rPr>
              <a:t>ACADEMICS </a:t>
            </a:r>
          </a:p>
          <a:p>
            <a:pPr algn="just">
              <a:lnSpc>
                <a:spcPct val="115000"/>
              </a:lnSpc>
              <a:spcBef>
                <a:spcPts val="100"/>
              </a:spcBef>
              <a:spcAft>
                <a:spcPts val="100"/>
              </a:spcAft>
            </a:pPr>
            <a:r>
              <a:rPr lang="en-IN" sz="900" b="1" dirty="0">
                <a:solidFill>
                  <a:srgbClr val="404040"/>
                </a:solidFill>
                <a:effectLst/>
                <a:latin typeface="Calibri" panose="020F0502020204030204" pitchFamily="34" charset="0"/>
                <a:ea typeface="Times New Roman" panose="02020603050405020304" pitchFamily="18" charset="0"/>
              </a:rPr>
              <a:t>2018: Bachelor of Technology in Computer Science &amp; Engineering </a:t>
            </a:r>
            <a:r>
              <a:rPr lang="en-IN" sz="900" dirty="0">
                <a:solidFill>
                  <a:srgbClr val="404040"/>
                </a:solidFill>
                <a:effectLst/>
                <a:latin typeface="Calibri" panose="020F0502020204030204" pitchFamily="34" charset="0"/>
                <a:ea typeface="Times New Roman" panose="02020603050405020304" pitchFamily="18" charset="0"/>
              </a:rPr>
              <a:t>from Visvesvaraya Technological University (VTU), Belgaum</a:t>
            </a:r>
            <a:endParaRPr lang="en-IN" sz="900" dirty="0">
              <a:solidFill>
                <a:srgbClr val="404040"/>
              </a:solidFill>
              <a:effectLst/>
              <a:latin typeface="Times New Roman" panose="02020603050405020304" pitchFamily="18" charset="0"/>
              <a:ea typeface="Times New Roman" panose="02020603050405020304" pitchFamily="18" charset="0"/>
            </a:endParaRPr>
          </a:p>
        </p:txBody>
      </p:sp>
      <p:grpSp>
        <p:nvGrpSpPr>
          <p:cNvPr id="19" name="Group 18">
            <a:extLst>
              <a:ext uri="{FF2B5EF4-FFF2-40B4-BE49-F238E27FC236}">
                <a16:creationId xmlns:a16="http://schemas.microsoft.com/office/drawing/2014/main" id="{C2B2C106-8724-42C8-94AB-23320E939920}"/>
              </a:ext>
            </a:extLst>
          </p:cNvPr>
          <p:cNvGrpSpPr/>
          <p:nvPr/>
        </p:nvGrpSpPr>
        <p:grpSpPr>
          <a:xfrm>
            <a:off x="157162" y="855406"/>
            <a:ext cx="4238458" cy="905737"/>
            <a:chOff x="157162" y="1078649"/>
            <a:chExt cx="4238458" cy="905737"/>
          </a:xfrm>
        </p:grpSpPr>
        <p:sp>
          <p:nvSpPr>
            <p:cNvPr id="8" name="object 2">
              <a:extLst>
                <a:ext uri="{FF2B5EF4-FFF2-40B4-BE49-F238E27FC236}">
                  <a16:creationId xmlns:a16="http://schemas.microsoft.com/office/drawing/2014/main" id="{A4640BF5-2D6C-455E-8700-ED5699AC7727}"/>
                </a:ext>
              </a:extLst>
            </p:cNvPr>
            <p:cNvSpPr txBox="1">
              <a:spLocks/>
            </p:cNvSpPr>
            <p:nvPr/>
          </p:nvSpPr>
          <p:spPr>
            <a:xfrm>
              <a:off x="254636" y="1078649"/>
              <a:ext cx="4140984" cy="492443"/>
            </a:xfrm>
            <a:prstGeom prst="rect">
              <a:avLst/>
            </a:prstGeom>
          </p:spPr>
          <p:txBody>
            <a:bodyPr vert="horz" wrap="square" lIns="0" tIns="0" rIns="0" bIns="0" rtlCol="0" anchor="b">
              <a:sp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pPr algn="l">
                <a:lnSpc>
                  <a:spcPct val="100000"/>
                </a:lnSpc>
                <a:spcAft>
                  <a:spcPts val="600"/>
                </a:spcAft>
              </a:pPr>
              <a:r>
                <a:rPr lang="en-US" sz="3200" b="1" spc="-5" dirty="0">
                  <a:solidFill>
                    <a:srgbClr val="396C83"/>
                  </a:solidFill>
                  <a:latin typeface="Century Gothic"/>
                  <a:ea typeface="+mn-ea"/>
                </a:rPr>
                <a:t>Muhammed </a:t>
              </a:r>
              <a:r>
                <a:rPr lang="en-US" sz="3200" b="1" spc="-5" dirty="0" err="1">
                  <a:solidFill>
                    <a:srgbClr val="396C83"/>
                  </a:solidFill>
                  <a:latin typeface="Century Gothic"/>
                  <a:ea typeface="+mn-ea"/>
                </a:rPr>
                <a:t>Althaf</a:t>
              </a:r>
              <a:endParaRPr lang="en-US" sz="3200" b="1" spc="-5" dirty="0">
                <a:solidFill>
                  <a:srgbClr val="396C83"/>
                </a:solidFill>
                <a:latin typeface="Century Gothic"/>
                <a:ea typeface="+mn-ea"/>
              </a:endParaRPr>
            </a:p>
          </p:txBody>
        </p:sp>
        <p:sp>
          <p:nvSpPr>
            <p:cNvPr id="102" name="TextBox 101">
              <a:extLst>
                <a:ext uri="{FF2B5EF4-FFF2-40B4-BE49-F238E27FC236}">
                  <a16:creationId xmlns:a16="http://schemas.microsoft.com/office/drawing/2014/main" id="{2580A17D-69E7-4CFD-87A8-95A73B324D25}"/>
                </a:ext>
              </a:extLst>
            </p:cNvPr>
            <p:cNvSpPr txBox="1"/>
            <p:nvPr/>
          </p:nvSpPr>
          <p:spPr>
            <a:xfrm>
              <a:off x="157162" y="1582866"/>
              <a:ext cx="4095751" cy="401520"/>
            </a:xfrm>
            <a:prstGeom prst="rect">
              <a:avLst/>
            </a:prstGeom>
            <a:noFill/>
          </p:spPr>
          <p:txBody>
            <a:bodyPr wrap="square">
              <a:spAutoFit/>
            </a:bodyPr>
            <a:lstStyle/>
            <a:p>
              <a:pPr algn="just">
                <a:lnSpc>
                  <a:spcPct val="115000"/>
                </a:lnSpc>
                <a:spcAft>
                  <a:spcPts val="800"/>
                </a:spcAft>
              </a:pPr>
              <a:r>
                <a:rPr lang="en-US" sz="900" b="1" dirty="0">
                  <a:solidFill>
                    <a:srgbClr val="396C83"/>
                  </a:solidFill>
                  <a:effectLst/>
                  <a:latin typeface="Calibri" panose="020F0502020204030204" pitchFamily="34" charset="0"/>
                  <a:ea typeface="Calibri" panose="020F0502020204030204" pitchFamily="34" charset="0"/>
                  <a:cs typeface="Times New Roman" panose="02020603050405020304" pitchFamily="18" charset="0"/>
                </a:rPr>
                <a:t>Software Development | Application Development (Web, Desktop, Mobile, IoT) | Project Management </a:t>
              </a:r>
              <a:endParaRPr lang="en-IN" sz="900" dirty="0">
                <a:solidFill>
                  <a:srgbClr val="396C83"/>
                </a:solidFill>
                <a:effectLst/>
                <a:latin typeface="Calibri" panose="020F0502020204030204" pitchFamily="34" charset="0"/>
                <a:ea typeface="Calibri" panose="020F0502020204030204" pitchFamily="34" charset="0"/>
                <a:cs typeface="Times New Roman" panose="02020603050405020304" pitchFamily="18" charset="0"/>
              </a:endParaRPr>
            </a:p>
          </p:txBody>
        </p:sp>
      </p:grpSp>
    </p:spTree>
    <p:extLst>
      <p:ext uri="{BB962C8B-B14F-4D97-AF65-F5344CB8AC3E}">
        <p14:creationId xmlns:p14="http://schemas.microsoft.com/office/powerpoint/2010/main" val="29964833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bject 10">
            <a:extLst>
              <a:ext uri="{FF2B5EF4-FFF2-40B4-BE49-F238E27FC236}">
                <a16:creationId xmlns:a16="http://schemas.microsoft.com/office/drawing/2014/main" id="{67959BDB-9A57-4E74-B557-295D4F2BE18E}"/>
              </a:ext>
            </a:extLst>
          </p:cNvPr>
          <p:cNvSpPr txBox="1">
            <a:spLocks/>
          </p:cNvSpPr>
          <p:nvPr/>
        </p:nvSpPr>
        <p:spPr>
          <a:xfrm>
            <a:off x="264161" y="610002"/>
            <a:ext cx="6308090" cy="8740854"/>
          </a:xfrm>
          <a:prstGeom prst="rect">
            <a:avLst/>
          </a:prstGeom>
        </p:spPr>
        <p:txBody>
          <a:bodyPr vert="horz" wrap="square" lIns="0" tIns="0" rIns="0" bIns="0" rtlCol="0">
            <a:spAutoFit/>
          </a:bodyPr>
          <a:lstStyle>
            <a:lvl1pPr marL="0" indent="0" algn="ctr" defTabSz="685800"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marL="171450" lvl="1" indent="-171450" algn="l">
              <a:lnSpc>
                <a:spcPct val="100000"/>
              </a:lnSpc>
              <a:spcBef>
                <a:spcPts val="0"/>
              </a:spcBef>
              <a:buFont typeface="Arial" panose="020B0604020202020204" pitchFamily="34" charset="0"/>
              <a:buChar char="•"/>
            </a:pPr>
            <a:r>
              <a:rPr lang="en-IN" sz="900" dirty="0">
                <a:solidFill>
                  <a:srgbClr val="404040"/>
                </a:solidFill>
                <a:effectLst/>
                <a:ea typeface="Times New Roman" panose="02020603050405020304" pitchFamily="18" charset="0"/>
                <a:cs typeface="Times New Roman" panose="02020603050405020304" pitchFamily="18" charset="0"/>
              </a:rPr>
              <a:t>Distinction of developing a fully-fledged web application, SAAS model, mobile application and desktop application as well as designed a </a:t>
            </a:r>
            <a:r>
              <a:rPr lang="en-US" sz="900" dirty="0">
                <a:solidFill>
                  <a:srgbClr val="404040"/>
                </a:solidFill>
                <a:effectLst/>
                <a:ea typeface="Times New Roman" panose="02020603050405020304" pitchFamily="18" charset="0"/>
                <a:cs typeface="Times New Roman" panose="02020603050405020304" pitchFamily="18" charset="0"/>
              </a:rPr>
              <a:t>database to have the running of applications (Table Structures, Stored procedures, triggers, indexes, Relationships, user defined functions, sol server jobs, user defined types and so on).</a:t>
            </a:r>
            <a:endParaRPr lang="en-IN" sz="900" dirty="0">
              <a:solidFill>
                <a:srgbClr val="404040"/>
              </a:solidFill>
              <a:effectLst/>
              <a:ea typeface="Times New Roman" panose="02020603050405020304" pitchFamily="18" charset="0"/>
              <a:cs typeface="Times New Roman" panose="02020603050405020304" pitchFamily="18" charset="0"/>
            </a:endParaRPr>
          </a:p>
          <a:p>
            <a:pPr marL="171450" lvl="1" indent="-171450" algn="l">
              <a:lnSpc>
                <a:spcPct val="100000"/>
              </a:lnSpc>
              <a:spcBef>
                <a:spcPts val="0"/>
              </a:spcBef>
              <a:buFont typeface="Arial" panose="020B0604020202020204" pitchFamily="34" charset="0"/>
              <a:buChar char="•"/>
            </a:pPr>
            <a:r>
              <a:rPr lang="en-US" sz="900" dirty="0">
                <a:solidFill>
                  <a:srgbClr val="404040"/>
                </a:solidFill>
                <a:effectLst/>
                <a:ea typeface="Times New Roman" panose="02020603050405020304" pitchFamily="18" charset="0"/>
                <a:cs typeface="Times New Roman" panose="02020603050405020304" pitchFamily="18" charset="0"/>
              </a:rPr>
              <a:t>In addition, developed Realtime Alerts processing pipelines (fully customizable and configurable by user) and </a:t>
            </a:r>
            <a:r>
              <a:rPr lang="en-IN" sz="900" dirty="0">
                <a:solidFill>
                  <a:srgbClr val="404040"/>
                </a:solidFill>
                <a:effectLst/>
                <a:ea typeface="Times New Roman" panose="02020603050405020304" pitchFamily="18" charset="0"/>
                <a:cs typeface="Times New Roman" panose="02020603050405020304" pitchFamily="18" charset="0"/>
              </a:rPr>
              <a:t>built a pipeline to allow users to control IOT devices and vehicles from a web application.</a:t>
            </a:r>
          </a:p>
          <a:p>
            <a:pPr marL="171450" lvl="1" indent="-171450" algn="just">
              <a:lnSpc>
                <a:spcPct val="100000"/>
              </a:lnSpc>
              <a:spcBef>
                <a:spcPts val="0"/>
              </a:spcBef>
              <a:buFont typeface="Arial" panose="020B0604020202020204" pitchFamily="34" charset="0"/>
              <a:buChar char="•"/>
            </a:pPr>
            <a:r>
              <a:rPr lang="en-IN" sz="900" dirty="0">
                <a:solidFill>
                  <a:srgbClr val="404040"/>
                </a:solidFill>
                <a:effectLst/>
                <a:ea typeface="Times New Roman" panose="02020603050405020304" pitchFamily="18" charset="0"/>
                <a:cs typeface="Times New Roman" panose="02020603050405020304" pitchFamily="18" charset="0"/>
              </a:rPr>
              <a:t>Configured </a:t>
            </a:r>
            <a:r>
              <a:rPr lang="en-US" sz="900" dirty="0">
                <a:solidFill>
                  <a:srgbClr val="404040"/>
                </a:solidFill>
                <a:effectLst/>
                <a:ea typeface="Times New Roman" panose="02020603050405020304" pitchFamily="18" charset="0"/>
                <a:cs typeface="Times New Roman" panose="02020603050405020304" pitchFamily="18" charset="0"/>
              </a:rPr>
              <a:t>Vehicle Tracking Devices to capture data from vehicles like Ignition, speed, CAN data etc. as well as connectivity of Tracking devices to additional sensors and devices like temperature sensor, door sensor etc.</a:t>
            </a:r>
            <a:endParaRPr lang="en-IN" sz="900" dirty="0">
              <a:solidFill>
                <a:srgbClr val="404040"/>
              </a:solidFill>
              <a:effectLst/>
              <a:ea typeface="Times New Roman" panose="02020603050405020304" pitchFamily="18" charset="0"/>
              <a:cs typeface="Times New Roman" panose="02020603050405020304" pitchFamily="18" charset="0"/>
            </a:endParaRPr>
          </a:p>
          <a:p>
            <a:pPr marL="171450" lvl="1" indent="-171450" algn="just">
              <a:lnSpc>
                <a:spcPct val="100000"/>
              </a:lnSpc>
              <a:spcBef>
                <a:spcPts val="0"/>
              </a:spcBef>
              <a:buFont typeface="Arial" panose="020B0604020202020204" pitchFamily="34" charset="0"/>
              <a:buChar char="•"/>
            </a:pPr>
            <a:r>
              <a:rPr lang="en-US" sz="900" dirty="0">
                <a:solidFill>
                  <a:srgbClr val="404040"/>
                </a:solidFill>
                <a:effectLst/>
                <a:ea typeface="Times New Roman" panose="02020603050405020304" pitchFamily="18" charset="0"/>
                <a:cs typeface="Times New Roman" panose="02020603050405020304" pitchFamily="18" charset="0"/>
              </a:rPr>
              <a:t>Other responsibilities include: server migration, data backup process, data transfer, deployments, security management, troubleshooting server and application issues, disk and space management.</a:t>
            </a:r>
            <a:endParaRPr lang="en-IN" sz="900" dirty="0">
              <a:solidFill>
                <a:srgbClr val="404040"/>
              </a:solidFill>
              <a:effectLst/>
              <a:ea typeface="Times New Roman" panose="02020603050405020304" pitchFamily="18" charset="0"/>
              <a:cs typeface="Times New Roman" panose="02020603050405020304" pitchFamily="18" charset="0"/>
            </a:endParaRPr>
          </a:p>
          <a:p>
            <a:pPr marL="171450" lvl="1" indent="-171450" algn="just">
              <a:lnSpc>
                <a:spcPct val="100000"/>
              </a:lnSpc>
              <a:spcBef>
                <a:spcPts val="0"/>
              </a:spcBef>
              <a:buFont typeface="Arial" panose="020B0604020202020204" pitchFamily="34" charset="0"/>
              <a:buChar char="•"/>
            </a:pPr>
            <a:r>
              <a:rPr lang="en-IN" sz="900" dirty="0">
                <a:solidFill>
                  <a:srgbClr val="404040"/>
                </a:solidFill>
                <a:effectLst/>
                <a:ea typeface="Times New Roman" panose="02020603050405020304" pitchFamily="18" charset="0"/>
                <a:cs typeface="Times New Roman" panose="02020603050405020304" pitchFamily="18" charset="0"/>
              </a:rPr>
              <a:t>Conducting case / system / process study for project planning, scoping, estimation and tracking and coordinating with team members for requirement mapping, system design and integration, implementation, etc.</a:t>
            </a:r>
          </a:p>
          <a:p>
            <a:pPr marL="171450" lvl="1" indent="-171450" algn="just">
              <a:lnSpc>
                <a:spcPct val="100000"/>
              </a:lnSpc>
              <a:spcBef>
                <a:spcPts val="0"/>
              </a:spcBef>
              <a:buFont typeface="Arial" panose="020B0604020202020204" pitchFamily="34" charset="0"/>
              <a:buChar char="•"/>
            </a:pPr>
            <a:r>
              <a:rPr lang="en-IN" sz="900" dirty="0">
                <a:solidFill>
                  <a:srgbClr val="404040"/>
                </a:solidFill>
                <a:effectLst/>
                <a:ea typeface="Times New Roman" panose="02020603050405020304" pitchFamily="18" charset="0"/>
                <a:cs typeface="Times New Roman" panose="02020603050405020304" pitchFamily="18" charset="0"/>
              </a:rPr>
              <a:t>Managing smooth implementation and testing of the application. </a:t>
            </a:r>
          </a:p>
          <a:p>
            <a:pPr marL="171450" lvl="1" indent="-171450" algn="just">
              <a:lnSpc>
                <a:spcPct val="100000"/>
              </a:lnSpc>
              <a:spcBef>
                <a:spcPts val="0"/>
              </a:spcBef>
              <a:buFont typeface="Arial" panose="020B0604020202020204" pitchFamily="34" charset="0"/>
              <a:buChar char="•"/>
            </a:pPr>
            <a:r>
              <a:rPr lang="en-IN" sz="900" dirty="0">
                <a:solidFill>
                  <a:srgbClr val="404040"/>
                </a:solidFill>
                <a:effectLst/>
                <a:ea typeface="Times New Roman" panose="02020603050405020304" pitchFamily="18" charset="0"/>
                <a:cs typeface="Times New Roman" panose="02020603050405020304" pitchFamily="18" charset="0"/>
              </a:rPr>
              <a:t>Resolving queries regarding information system, software, extending onsite support including maintenance of software support.</a:t>
            </a:r>
          </a:p>
          <a:p>
            <a:pPr marL="171450" lvl="1" indent="-171450" algn="just">
              <a:lnSpc>
                <a:spcPct val="100000"/>
              </a:lnSpc>
              <a:spcBef>
                <a:spcPts val="0"/>
              </a:spcBef>
              <a:buFont typeface="Arial" panose="020B0604020202020204" pitchFamily="34" charset="0"/>
              <a:buChar char="•"/>
            </a:pPr>
            <a:r>
              <a:rPr lang="en-IN" sz="900" dirty="0">
                <a:solidFill>
                  <a:srgbClr val="404040"/>
                </a:solidFill>
                <a:effectLst/>
                <a:ea typeface="Times New Roman" panose="02020603050405020304" pitchFamily="18" charset="0"/>
                <a:cs typeface="Times New Roman" panose="02020603050405020304" pitchFamily="18" charset="0"/>
              </a:rPr>
              <a:t>Interact with customers to understand their business &amp; consult with them on QA strategies for testing their application; involved in requirement &amp; design analysis; efficiently coordinate with the team members for test planning and scheduling.</a:t>
            </a:r>
          </a:p>
          <a:p>
            <a:pPr marL="171450" lvl="1" indent="-171450" algn="just">
              <a:lnSpc>
                <a:spcPct val="100000"/>
              </a:lnSpc>
              <a:spcBef>
                <a:spcPts val="0"/>
              </a:spcBef>
              <a:buFont typeface="Arial" panose="020B0604020202020204" pitchFamily="34" charset="0"/>
              <a:buChar char="•"/>
            </a:pPr>
            <a:r>
              <a:rPr lang="en-IN" sz="900" dirty="0">
                <a:solidFill>
                  <a:srgbClr val="404040"/>
                </a:solidFill>
                <a:effectLst/>
                <a:ea typeface="Times New Roman" panose="02020603050405020304" pitchFamily="18" charset="0"/>
                <a:cs typeface="Times New Roman" panose="02020603050405020304" pitchFamily="18" charset="0"/>
              </a:rPr>
              <a:t>Perform DevOps tasks, including server set up, migration process, deployment, and data backup.</a:t>
            </a:r>
          </a:p>
          <a:p>
            <a:pPr marL="171450" lvl="1" indent="-171450" algn="just">
              <a:lnSpc>
                <a:spcPct val="100000"/>
              </a:lnSpc>
              <a:spcBef>
                <a:spcPts val="0"/>
              </a:spcBef>
              <a:buFont typeface="Arial" panose="020B0604020202020204" pitchFamily="34" charset="0"/>
              <a:buChar char="•"/>
            </a:pPr>
            <a:r>
              <a:rPr lang="en-IN" sz="900" dirty="0">
                <a:solidFill>
                  <a:srgbClr val="404040"/>
                </a:solidFill>
                <a:effectLst/>
                <a:ea typeface="Times New Roman" panose="02020603050405020304" pitchFamily="18" charset="0"/>
                <a:cs typeface="Times New Roman" panose="02020603050405020304" pitchFamily="18" charset="0"/>
              </a:rPr>
              <a:t>Involved in Impact analysis documentation &amp; UI design documentation.</a:t>
            </a:r>
          </a:p>
          <a:p>
            <a:pPr algn="just">
              <a:lnSpc>
                <a:spcPct val="100000"/>
              </a:lnSpc>
              <a:spcBef>
                <a:spcPts val="600"/>
              </a:spcBef>
              <a:spcAft>
                <a:spcPts val="600"/>
              </a:spcAft>
            </a:pPr>
            <a:r>
              <a:rPr lang="en-IN" sz="900" b="1" dirty="0">
                <a:solidFill>
                  <a:srgbClr val="404040"/>
                </a:solidFill>
                <a:effectLst/>
                <a:ea typeface="Times New Roman" panose="02020603050405020304" pitchFamily="18" charset="0"/>
              </a:rPr>
              <a:t>Projects Undertaken | Applications Developed</a:t>
            </a:r>
            <a:endParaRPr lang="en-IN" sz="900" dirty="0">
              <a:solidFill>
                <a:srgbClr val="404040"/>
              </a:solidFill>
              <a:effectLst/>
              <a:ea typeface="Times New Roman" panose="02020603050405020304" pitchFamily="18" charset="0"/>
            </a:endParaRPr>
          </a:p>
          <a:p>
            <a:pPr algn="just">
              <a:lnSpc>
                <a:spcPct val="100000"/>
              </a:lnSpc>
              <a:spcBef>
                <a:spcPts val="0"/>
              </a:spcBef>
            </a:pPr>
            <a:r>
              <a:rPr lang="en-US" sz="900" b="1" dirty="0">
                <a:solidFill>
                  <a:srgbClr val="404040"/>
                </a:solidFill>
                <a:effectLst/>
                <a:ea typeface="Times New Roman" panose="02020603050405020304" pitchFamily="18" charset="0"/>
              </a:rPr>
              <a:t>Vehicle Tracking Application (Web)</a:t>
            </a:r>
            <a:endParaRPr lang="en-IN" sz="900" dirty="0">
              <a:solidFill>
                <a:srgbClr val="404040"/>
              </a:solidFill>
              <a:effectLst/>
              <a:ea typeface="Times New Roman" panose="02020603050405020304" pitchFamily="18" charset="0"/>
            </a:endParaRPr>
          </a:p>
          <a:p>
            <a:pPr algn="just">
              <a:lnSpc>
                <a:spcPct val="100000"/>
              </a:lnSpc>
              <a:spcBef>
                <a:spcPts val="0"/>
              </a:spcBef>
            </a:pPr>
            <a:r>
              <a:rPr lang="en-US" sz="900" b="1" dirty="0">
                <a:solidFill>
                  <a:srgbClr val="404040"/>
                </a:solidFill>
                <a:effectLst/>
                <a:ea typeface="Times New Roman" panose="02020603050405020304" pitchFamily="18" charset="0"/>
              </a:rPr>
              <a:t>Developed: </a:t>
            </a:r>
            <a:r>
              <a:rPr lang="en-US" sz="900" dirty="0">
                <a:solidFill>
                  <a:srgbClr val="404040"/>
                </a:solidFill>
                <a:effectLst/>
                <a:ea typeface="Times New Roman" panose="02020603050405020304" pitchFamily="18" charset="0"/>
              </a:rPr>
              <a:t>A fully fledged application using .NET framework | Services &amp; APIs to serve data to front end | Web sockets to update the data in real time | Web application Communion | RDLC Reporting tool | Import wizard to input bulk amount of data from users to the database </a:t>
            </a:r>
            <a:endParaRPr lang="en-IN" sz="900" dirty="0">
              <a:solidFill>
                <a:srgbClr val="404040"/>
              </a:solidFill>
              <a:effectLst/>
              <a:ea typeface="Times New Roman" panose="02020603050405020304" pitchFamily="18" charset="0"/>
            </a:endParaRPr>
          </a:p>
          <a:p>
            <a:pPr algn="just">
              <a:lnSpc>
                <a:spcPct val="100000"/>
              </a:lnSpc>
              <a:spcBef>
                <a:spcPts val="0"/>
              </a:spcBef>
            </a:pPr>
            <a:r>
              <a:rPr lang="en-US" sz="900" b="1" dirty="0">
                <a:solidFill>
                  <a:srgbClr val="404040"/>
                </a:solidFill>
                <a:effectLst/>
                <a:ea typeface="Times New Roman" panose="02020603050405020304" pitchFamily="18" charset="0"/>
              </a:rPr>
              <a:t>Features: </a:t>
            </a:r>
            <a:r>
              <a:rPr lang="en-US" sz="900" dirty="0">
                <a:solidFill>
                  <a:srgbClr val="404040"/>
                </a:solidFill>
                <a:effectLst/>
                <a:ea typeface="Times New Roman" panose="02020603050405020304" pitchFamily="18" charset="0"/>
              </a:rPr>
              <a:t>Login (for different users in multiple companies) | Live Monitoring of vehicles list | Tracking history of vehicles | Manage Vehicle Expenses, Services, fleet maintenance | Vehicle Dashboard Simulation | Attributes Management | Enable Google Map drawing | Customization Option | Charts &amp; Reports are embedded</a:t>
            </a:r>
            <a:endParaRPr lang="en-IN" sz="900" dirty="0">
              <a:solidFill>
                <a:srgbClr val="404040"/>
              </a:solidFill>
              <a:effectLst/>
              <a:ea typeface="Times New Roman" panose="02020603050405020304" pitchFamily="18" charset="0"/>
            </a:endParaRPr>
          </a:p>
          <a:p>
            <a:pPr algn="just">
              <a:lnSpc>
                <a:spcPct val="100000"/>
              </a:lnSpc>
              <a:spcBef>
                <a:spcPts val="0"/>
              </a:spcBef>
            </a:pPr>
            <a:endParaRPr lang="en-IN" sz="600" dirty="0">
              <a:solidFill>
                <a:srgbClr val="404040"/>
              </a:solidFill>
              <a:effectLst/>
              <a:ea typeface="Times New Roman" panose="02020603050405020304" pitchFamily="18" charset="0"/>
            </a:endParaRPr>
          </a:p>
          <a:p>
            <a:pPr algn="just">
              <a:lnSpc>
                <a:spcPct val="100000"/>
              </a:lnSpc>
              <a:spcBef>
                <a:spcPts val="0"/>
              </a:spcBef>
            </a:pPr>
            <a:r>
              <a:rPr lang="en-US" sz="900" b="1" dirty="0">
                <a:solidFill>
                  <a:srgbClr val="404040"/>
                </a:solidFill>
                <a:effectLst/>
                <a:ea typeface="Times New Roman" panose="02020603050405020304" pitchFamily="18" charset="0"/>
              </a:rPr>
              <a:t>Attendance Monitoring Application</a:t>
            </a:r>
            <a:endParaRPr lang="en-IN" sz="900" dirty="0">
              <a:solidFill>
                <a:srgbClr val="404040"/>
              </a:solidFill>
              <a:effectLst/>
              <a:ea typeface="Times New Roman" panose="02020603050405020304" pitchFamily="18" charset="0"/>
            </a:endParaRPr>
          </a:p>
          <a:p>
            <a:pPr algn="just">
              <a:lnSpc>
                <a:spcPct val="100000"/>
              </a:lnSpc>
              <a:spcBef>
                <a:spcPts val="0"/>
              </a:spcBef>
            </a:pPr>
            <a:r>
              <a:rPr lang="en-US" sz="900" b="1" dirty="0">
                <a:solidFill>
                  <a:srgbClr val="404040"/>
                </a:solidFill>
                <a:effectLst/>
                <a:ea typeface="Times New Roman" panose="02020603050405020304" pitchFamily="18" charset="0"/>
              </a:rPr>
              <a:t>Web: </a:t>
            </a:r>
            <a:r>
              <a:rPr lang="en-US" sz="900" dirty="0">
                <a:solidFill>
                  <a:srgbClr val="404040"/>
                </a:solidFill>
                <a:effectLst/>
                <a:ea typeface="Times New Roman" panose="02020603050405020304" pitchFamily="18" charset="0"/>
              </a:rPr>
              <a:t>Designed &amp; developed using Django framework using MVT architecture | Django login using access and refresh token | Schedule employee work allocation</a:t>
            </a:r>
            <a:r>
              <a:rPr lang="en-US" sz="900" b="1" dirty="0">
                <a:solidFill>
                  <a:srgbClr val="404040"/>
                </a:solidFill>
                <a:effectLst/>
                <a:ea typeface="Times New Roman" panose="02020603050405020304" pitchFamily="18" charset="0"/>
              </a:rPr>
              <a:t> | </a:t>
            </a:r>
            <a:r>
              <a:rPr lang="en-US" sz="900" dirty="0">
                <a:solidFill>
                  <a:srgbClr val="404040"/>
                </a:solidFill>
                <a:effectLst/>
                <a:ea typeface="Times New Roman" panose="02020603050405020304" pitchFamily="18" charset="0"/>
              </a:rPr>
              <a:t>Employee</a:t>
            </a:r>
            <a:r>
              <a:rPr lang="en-US" sz="900" b="1" dirty="0">
                <a:solidFill>
                  <a:srgbClr val="404040"/>
                </a:solidFill>
                <a:effectLst/>
                <a:ea typeface="Times New Roman" panose="02020603050405020304" pitchFamily="18" charset="0"/>
              </a:rPr>
              <a:t> </a:t>
            </a:r>
            <a:r>
              <a:rPr lang="en-US" sz="900" dirty="0">
                <a:solidFill>
                  <a:srgbClr val="404040"/>
                </a:solidFill>
                <a:effectLst/>
                <a:ea typeface="Times New Roman" panose="02020603050405020304" pitchFamily="18" charset="0"/>
              </a:rPr>
              <a:t>reporting and attendance </a:t>
            </a:r>
            <a:r>
              <a:rPr lang="en-US" sz="900" b="1" dirty="0">
                <a:solidFill>
                  <a:srgbClr val="404040"/>
                </a:solidFill>
                <a:effectLst/>
                <a:ea typeface="Times New Roman" panose="02020603050405020304" pitchFamily="18" charset="0"/>
              </a:rPr>
              <a:t>| </a:t>
            </a:r>
            <a:r>
              <a:rPr lang="en-US" sz="900" dirty="0">
                <a:solidFill>
                  <a:srgbClr val="404040"/>
                </a:solidFill>
                <a:effectLst/>
                <a:ea typeface="Times New Roman" panose="02020603050405020304" pitchFamily="18" charset="0"/>
              </a:rPr>
              <a:t>Deployed using Apache HTTP server</a:t>
            </a:r>
            <a:endParaRPr lang="en-IN" sz="900" dirty="0">
              <a:solidFill>
                <a:srgbClr val="404040"/>
              </a:solidFill>
              <a:effectLst/>
              <a:ea typeface="Times New Roman" panose="02020603050405020304" pitchFamily="18" charset="0"/>
            </a:endParaRPr>
          </a:p>
          <a:p>
            <a:pPr algn="just">
              <a:lnSpc>
                <a:spcPct val="100000"/>
              </a:lnSpc>
              <a:spcBef>
                <a:spcPts val="0"/>
              </a:spcBef>
            </a:pPr>
            <a:r>
              <a:rPr lang="en-US" sz="900" b="1" dirty="0">
                <a:solidFill>
                  <a:srgbClr val="404040"/>
                </a:solidFill>
                <a:effectLst/>
                <a:ea typeface="Times New Roman" panose="02020603050405020304" pitchFamily="18" charset="0"/>
              </a:rPr>
              <a:t>Mobile: </a:t>
            </a:r>
            <a:r>
              <a:rPr lang="en-US" sz="900" dirty="0">
                <a:solidFill>
                  <a:srgbClr val="404040"/>
                </a:solidFill>
                <a:effectLst/>
                <a:ea typeface="Times New Roman" panose="02020603050405020304" pitchFamily="18" charset="0"/>
              </a:rPr>
              <a:t>Developed using Flutter | Developed token-based access as extra security | view tasks and status proof of delivery |</a:t>
            </a:r>
            <a:r>
              <a:rPr lang="en-US" sz="900" dirty="0">
                <a:solidFill>
                  <a:srgbClr val="404040"/>
                </a:solidFill>
                <a:effectLst/>
                <a:ea typeface="Calibri" panose="020F0502020204030204" pitchFamily="34" charset="0"/>
                <a:cs typeface="Kalinga" panose="020B0502040204020203" pitchFamily="34" charset="0"/>
              </a:rPr>
              <a:t> </a:t>
            </a:r>
            <a:r>
              <a:rPr lang="en-US" sz="900" dirty="0">
                <a:solidFill>
                  <a:srgbClr val="404040"/>
                </a:solidFill>
                <a:effectLst/>
                <a:ea typeface="Times New Roman" panose="02020603050405020304" pitchFamily="18" charset="0"/>
              </a:rPr>
              <a:t>local database as temporary storage | notification service using firebase cloud messaging | Build and Release version in Google play store and iOS store</a:t>
            </a:r>
            <a:endParaRPr lang="en-IN" sz="900" dirty="0">
              <a:solidFill>
                <a:srgbClr val="404040"/>
              </a:solidFill>
              <a:effectLst/>
              <a:ea typeface="Times New Roman" panose="02020603050405020304" pitchFamily="18" charset="0"/>
            </a:endParaRPr>
          </a:p>
          <a:p>
            <a:pPr algn="just">
              <a:lnSpc>
                <a:spcPct val="100000"/>
              </a:lnSpc>
              <a:spcBef>
                <a:spcPts val="0"/>
              </a:spcBef>
            </a:pPr>
            <a:endParaRPr lang="en-IN" sz="600" dirty="0">
              <a:solidFill>
                <a:srgbClr val="404040"/>
              </a:solidFill>
              <a:effectLst/>
              <a:ea typeface="Times New Roman" panose="02020603050405020304" pitchFamily="18" charset="0"/>
            </a:endParaRPr>
          </a:p>
          <a:p>
            <a:pPr algn="just">
              <a:lnSpc>
                <a:spcPct val="100000"/>
              </a:lnSpc>
              <a:spcBef>
                <a:spcPts val="0"/>
              </a:spcBef>
            </a:pPr>
            <a:r>
              <a:rPr lang="en-US" sz="900" b="1" dirty="0">
                <a:solidFill>
                  <a:srgbClr val="404040"/>
                </a:solidFill>
                <a:effectLst/>
                <a:ea typeface="Times New Roman" panose="02020603050405020304" pitchFamily="18" charset="0"/>
              </a:rPr>
              <a:t>Internal Applications</a:t>
            </a:r>
            <a:r>
              <a:rPr lang="en-US" sz="900" dirty="0">
                <a:solidFill>
                  <a:srgbClr val="404040"/>
                </a:solidFill>
                <a:effectLst/>
                <a:ea typeface="Times New Roman" panose="02020603050405020304" pitchFamily="18" charset="0"/>
              </a:rPr>
              <a:t>: Design Develop, Application using VB.net | Manage clients list and their attributes, billing section for the clients, track and</a:t>
            </a:r>
            <a:r>
              <a:rPr lang="en-IN" sz="900" dirty="0">
                <a:solidFill>
                  <a:srgbClr val="404040"/>
                </a:solidFill>
                <a:ea typeface="Times New Roman" panose="02020603050405020304" pitchFamily="18" charset="0"/>
              </a:rPr>
              <a:t> </a:t>
            </a:r>
            <a:r>
              <a:rPr lang="en-US" sz="900" dirty="0">
                <a:solidFill>
                  <a:srgbClr val="404040"/>
                </a:solidFill>
                <a:effectLst/>
                <a:ea typeface="Times New Roman" panose="02020603050405020304" pitchFamily="18" charset="0"/>
              </a:rPr>
              <a:t>schedule Installation team and work allocation and deployed using IIS</a:t>
            </a:r>
            <a:endParaRPr lang="en-IN" sz="900" dirty="0">
              <a:solidFill>
                <a:srgbClr val="404040"/>
              </a:solidFill>
              <a:effectLst/>
              <a:ea typeface="Times New Roman" panose="02020603050405020304" pitchFamily="18" charset="0"/>
            </a:endParaRPr>
          </a:p>
          <a:p>
            <a:pPr algn="just">
              <a:lnSpc>
                <a:spcPct val="100000"/>
              </a:lnSpc>
              <a:spcBef>
                <a:spcPts val="0"/>
              </a:spcBef>
            </a:pPr>
            <a:endParaRPr lang="en-IN" sz="600" dirty="0">
              <a:solidFill>
                <a:srgbClr val="404040"/>
              </a:solidFill>
              <a:effectLst/>
              <a:ea typeface="Times New Roman" panose="02020603050405020304" pitchFamily="18" charset="0"/>
            </a:endParaRPr>
          </a:p>
          <a:p>
            <a:pPr algn="just">
              <a:lnSpc>
                <a:spcPct val="100000"/>
              </a:lnSpc>
              <a:spcBef>
                <a:spcPts val="0"/>
              </a:spcBef>
            </a:pPr>
            <a:r>
              <a:rPr lang="en-US" sz="900" b="1" dirty="0">
                <a:solidFill>
                  <a:srgbClr val="404040"/>
                </a:solidFill>
                <a:effectLst/>
                <a:ea typeface="Times New Roman" panose="02020603050405020304" pitchFamily="18" charset="0"/>
              </a:rPr>
              <a:t>Protype Projects: </a:t>
            </a:r>
            <a:r>
              <a:rPr lang="en-US" sz="900" dirty="0">
                <a:solidFill>
                  <a:srgbClr val="404040"/>
                </a:solidFill>
                <a:effectLst/>
                <a:ea typeface="Times New Roman" panose="02020603050405020304" pitchFamily="18" charset="0"/>
              </a:rPr>
              <a:t>Understanding concepts of beacons | Vehicle Routing problem</a:t>
            </a:r>
          </a:p>
          <a:p>
            <a:pPr algn="just">
              <a:lnSpc>
                <a:spcPct val="100000"/>
              </a:lnSpc>
              <a:spcBef>
                <a:spcPts val="0"/>
              </a:spcBef>
            </a:pPr>
            <a:endParaRPr lang="en-IN" sz="900" dirty="0">
              <a:solidFill>
                <a:srgbClr val="404040"/>
              </a:solidFill>
              <a:ea typeface="Times New Roman" panose="02020603050405020304" pitchFamily="18" charset="0"/>
            </a:endParaRPr>
          </a:p>
          <a:p>
            <a:pPr algn="just">
              <a:lnSpc>
                <a:spcPct val="100000"/>
              </a:lnSpc>
              <a:spcBef>
                <a:spcPts val="0"/>
              </a:spcBef>
            </a:pPr>
            <a:r>
              <a:rPr lang="en-IN" sz="900" b="1" i="1" dirty="0">
                <a:solidFill>
                  <a:srgbClr val="404040"/>
                </a:solidFill>
                <a:effectLst/>
                <a:ea typeface="Times New Roman" panose="02020603050405020304" pitchFamily="18" charset="0"/>
              </a:rPr>
              <a:t>Python Developer | </a:t>
            </a:r>
            <a:r>
              <a:rPr lang="en-IN" sz="900" b="1" i="1" dirty="0" err="1">
                <a:solidFill>
                  <a:srgbClr val="404040"/>
                </a:solidFill>
                <a:effectLst/>
                <a:ea typeface="Times New Roman" panose="02020603050405020304" pitchFamily="18" charset="0"/>
              </a:rPr>
              <a:t>Unicourt</a:t>
            </a:r>
            <a:r>
              <a:rPr lang="en-IN" sz="900" b="1" i="1" dirty="0">
                <a:solidFill>
                  <a:srgbClr val="404040"/>
                </a:solidFill>
                <a:effectLst/>
                <a:ea typeface="Times New Roman" panose="02020603050405020304" pitchFamily="18" charset="0"/>
              </a:rPr>
              <a:t>, Mangalore | July 2018 – September 2019</a:t>
            </a:r>
            <a:endParaRPr lang="en-IN" sz="900" i="1" dirty="0">
              <a:solidFill>
                <a:srgbClr val="404040"/>
              </a:solidFill>
              <a:ea typeface="Times New Roman" panose="02020603050405020304" pitchFamily="18" charset="0"/>
            </a:endParaRPr>
          </a:p>
          <a:p>
            <a:pPr algn="just">
              <a:lnSpc>
                <a:spcPct val="100000"/>
              </a:lnSpc>
              <a:spcBef>
                <a:spcPts val="0"/>
              </a:spcBef>
            </a:pPr>
            <a:r>
              <a:rPr lang="en-IN" sz="900" b="1" dirty="0">
                <a:solidFill>
                  <a:srgbClr val="404040"/>
                </a:solidFill>
                <a:effectLst/>
                <a:ea typeface="Times New Roman" panose="02020603050405020304" pitchFamily="18" charset="0"/>
              </a:rPr>
              <a:t>Knowledge Purview </a:t>
            </a:r>
            <a:endParaRPr lang="en-IN" sz="900" dirty="0">
              <a:solidFill>
                <a:srgbClr val="404040"/>
              </a:solidFill>
              <a:effectLst/>
              <a:ea typeface="Times New Roman" panose="02020603050405020304" pitchFamily="18" charset="0"/>
            </a:endParaRPr>
          </a:p>
          <a:p>
            <a:pPr marL="171450" lvl="1" indent="-171450" algn="just">
              <a:lnSpc>
                <a:spcPct val="100000"/>
              </a:lnSpc>
              <a:spcBef>
                <a:spcPts val="0"/>
              </a:spcBef>
              <a:buFont typeface="Arial" panose="020B0604020202020204" pitchFamily="34" charset="0"/>
              <a:buChar char="•"/>
            </a:pPr>
            <a:r>
              <a:rPr lang="en-IN" sz="900" dirty="0">
                <a:solidFill>
                  <a:srgbClr val="404040"/>
                </a:solidFill>
                <a:effectLst/>
                <a:ea typeface="Times New Roman" panose="02020603050405020304" pitchFamily="18" charset="0"/>
                <a:cs typeface="Times New Roman" panose="02020603050405020304" pitchFamily="18" charset="0"/>
              </a:rPr>
              <a:t>NoSQL and RDBMS | Task management using Celery and Rabbit MQ | AWS Server Management | Version Control System (Git) | VPS WHM | Migration from Django 1.4 to 2.0 with buildout configuration | Task Management System | AWS, Boto (</a:t>
            </a:r>
            <a:r>
              <a:rPr lang="en-IN" sz="900" dirty="0" err="1">
                <a:solidFill>
                  <a:srgbClr val="404040"/>
                </a:solidFill>
                <a:effectLst/>
                <a:ea typeface="Times New Roman" panose="02020603050405020304" pitchFamily="18" charset="0"/>
                <a:cs typeface="Times New Roman" panose="02020603050405020304" pitchFamily="18" charset="0"/>
              </a:rPr>
              <a:t>PYthon</a:t>
            </a:r>
            <a:r>
              <a:rPr lang="en-IN" sz="900" dirty="0">
                <a:solidFill>
                  <a:srgbClr val="404040"/>
                </a:solidFill>
                <a:effectLst/>
                <a:ea typeface="Times New Roman" panose="02020603050405020304" pitchFamily="18" charset="0"/>
                <a:cs typeface="Times New Roman" panose="02020603050405020304" pitchFamily="18" charset="0"/>
              </a:rPr>
              <a:t> API for AWS) | ELB + </a:t>
            </a:r>
            <a:r>
              <a:rPr lang="en-IN" sz="900" dirty="0" err="1">
                <a:solidFill>
                  <a:srgbClr val="404040"/>
                </a:solidFill>
                <a:effectLst/>
                <a:ea typeface="Times New Roman" panose="02020603050405020304" pitchFamily="18" charset="0"/>
                <a:cs typeface="Times New Roman" panose="02020603050405020304" pitchFamily="18" charset="0"/>
              </a:rPr>
              <a:t>Gunicorn</a:t>
            </a:r>
            <a:r>
              <a:rPr lang="en-IN" sz="900" dirty="0">
                <a:solidFill>
                  <a:srgbClr val="404040"/>
                </a:solidFill>
                <a:effectLst/>
                <a:ea typeface="Times New Roman" panose="02020603050405020304" pitchFamily="18" charset="0"/>
                <a:cs typeface="Times New Roman" panose="02020603050405020304" pitchFamily="18" charset="0"/>
              </a:rPr>
              <a:t> + NGINX +Django Deployment | Building RESTFUL application using </a:t>
            </a:r>
            <a:r>
              <a:rPr lang="en-IN" sz="900" dirty="0" err="1">
                <a:solidFill>
                  <a:srgbClr val="404040"/>
                </a:solidFill>
                <a:effectLst/>
                <a:ea typeface="Times New Roman" panose="02020603050405020304" pitchFamily="18" charset="0"/>
                <a:cs typeface="Times New Roman" panose="02020603050405020304" pitchFamily="18" charset="0"/>
              </a:rPr>
              <a:t>Djano</a:t>
            </a:r>
            <a:r>
              <a:rPr lang="en-IN" sz="900" dirty="0">
                <a:solidFill>
                  <a:srgbClr val="404040"/>
                </a:solidFill>
                <a:effectLst/>
                <a:ea typeface="Times New Roman" panose="02020603050405020304" pitchFamily="18" charset="0"/>
                <a:cs typeface="Times New Roman" panose="02020603050405020304" pitchFamily="18" charset="0"/>
              </a:rPr>
              <a:t> | </a:t>
            </a:r>
            <a:r>
              <a:rPr lang="en-IN" sz="900" dirty="0" err="1">
                <a:solidFill>
                  <a:srgbClr val="404040"/>
                </a:solidFill>
                <a:effectLst/>
                <a:ea typeface="Times New Roman" panose="02020603050405020304" pitchFamily="18" charset="0"/>
                <a:cs typeface="Times New Roman" panose="02020603050405020304" pitchFamily="18" charset="0"/>
              </a:rPr>
              <a:t>Asyncio</a:t>
            </a:r>
            <a:r>
              <a:rPr lang="en-IN" sz="900" dirty="0">
                <a:solidFill>
                  <a:srgbClr val="404040"/>
                </a:solidFill>
                <a:effectLst/>
                <a:ea typeface="Times New Roman" panose="02020603050405020304" pitchFamily="18" charset="0"/>
                <a:cs typeface="Times New Roman" panose="02020603050405020304" pitchFamily="18" charset="0"/>
              </a:rPr>
              <a:t>, Multithreading and event-driven architecture | Process Automation | Database platforms like MySQL, DynamoDB (NoSQL), Postgres | Linux and windows administration skills | Queues (RabbitMQ) | building custom frameworks in Python | Frontend and Backend technologies | Developing a scalable robust SaaS application | Building applications using service-oriented, microservice, and/or API-based architectures at an enterprise scale | Built a distributed system for extracting text from pdf (</a:t>
            </a:r>
            <a:r>
              <a:rPr lang="en-IN" sz="900" dirty="0" err="1">
                <a:solidFill>
                  <a:srgbClr val="404040"/>
                </a:solidFill>
                <a:effectLst/>
                <a:ea typeface="Times New Roman" panose="02020603050405020304" pitchFamily="18" charset="0"/>
                <a:cs typeface="Times New Roman" panose="02020603050405020304" pitchFamily="18" charset="0"/>
              </a:rPr>
              <a:t>pdfminer</a:t>
            </a:r>
            <a:r>
              <a:rPr lang="en-IN" sz="900" dirty="0">
                <a:solidFill>
                  <a:srgbClr val="404040"/>
                </a:solidFill>
                <a:effectLst/>
                <a:ea typeface="Times New Roman" panose="02020603050405020304" pitchFamily="18" charset="0"/>
                <a:cs typeface="Times New Roman" panose="02020603050405020304" pitchFamily="18" charset="0"/>
              </a:rPr>
              <a:t> package) and storing it for further processing | Architected an REST API architecture to serve structured and enriched Legal Data through APIs with documentation on Swagger</a:t>
            </a:r>
          </a:p>
          <a:p>
            <a:pPr algn="just">
              <a:lnSpc>
                <a:spcPct val="100000"/>
              </a:lnSpc>
              <a:spcBef>
                <a:spcPts val="0"/>
              </a:spcBef>
            </a:pPr>
            <a:r>
              <a:rPr lang="en-IN" sz="900" b="1" dirty="0">
                <a:solidFill>
                  <a:srgbClr val="404040"/>
                </a:solidFill>
                <a:effectLst/>
                <a:ea typeface="Times New Roman" panose="02020603050405020304" pitchFamily="18" charset="0"/>
              </a:rPr>
              <a:t>Role</a:t>
            </a:r>
            <a:endParaRPr lang="en-IN" sz="900" dirty="0">
              <a:solidFill>
                <a:srgbClr val="404040"/>
              </a:solidFill>
              <a:effectLst/>
              <a:ea typeface="Times New Roman" panose="02020603050405020304" pitchFamily="18" charset="0"/>
            </a:endParaRPr>
          </a:p>
          <a:p>
            <a:pPr marL="171450" lvl="1" indent="-171450" algn="just">
              <a:lnSpc>
                <a:spcPct val="100000"/>
              </a:lnSpc>
              <a:spcBef>
                <a:spcPts val="0"/>
              </a:spcBef>
              <a:buFont typeface="Arial" panose="020B0604020202020204" pitchFamily="34" charset="0"/>
              <a:buChar char="•"/>
            </a:pPr>
            <a:r>
              <a:rPr lang="en-IN" sz="900" dirty="0">
                <a:solidFill>
                  <a:srgbClr val="404040"/>
                </a:solidFill>
                <a:effectLst/>
                <a:ea typeface="Times New Roman" panose="02020603050405020304" pitchFamily="18" charset="0"/>
                <a:cs typeface="Times New Roman" panose="02020603050405020304" pitchFamily="18" charset="0"/>
              </a:rPr>
              <a:t>Responsible for coding, designing, deploying, and debugging development projects, on the server-side (or back-end); responsible for creating integrable systems and writing efficient, reusable, testable, and scalable code. </a:t>
            </a:r>
          </a:p>
          <a:p>
            <a:pPr marL="171450" lvl="1" indent="-171450" algn="just">
              <a:lnSpc>
                <a:spcPct val="100000"/>
              </a:lnSpc>
              <a:spcBef>
                <a:spcPts val="0"/>
              </a:spcBef>
              <a:buFont typeface="Arial" panose="020B0604020202020204" pitchFamily="34" charset="0"/>
              <a:buChar char="•"/>
            </a:pPr>
            <a:r>
              <a:rPr lang="en-IN" sz="900" dirty="0">
                <a:solidFill>
                  <a:srgbClr val="404040"/>
                </a:solidFill>
                <a:effectLst/>
                <a:ea typeface="Times New Roman" panose="02020603050405020304" pitchFamily="18" charset="0"/>
                <a:cs typeface="Times New Roman" panose="02020603050405020304" pitchFamily="18" charset="0"/>
              </a:rPr>
              <a:t>Developed:</a:t>
            </a:r>
          </a:p>
          <a:p>
            <a:pPr marL="352425" lvl="2" indent="-171450" algn="just">
              <a:lnSpc>
                <a:spcPct val="100000"/>
              </a:lnSpc>
              <a:spcBef>
                <a:spcPts val="0"/>
              </a:spcBef>
              <a:buFont typeface="Courier New" panose="02070309020205020404" pitchFamily="49" charset="0"/>
              <a:buChar char="o"/>
              <a:tabLst>
                <a:tab pos="630555" algn="l"/>
              </a:tabLst>
            </a:pPr>
            <a:r>
              <a:rPr lang="en-IN" sz="900" dirty="0">
                <a:solidFill>
                  <a:srgbClr val="404040"/>
                </a:solidFill>
                <a:effectLst/>
                <a:ea typeface="Calibri" panose="020F0502020204030204" pitchFamily="34" charset="0"/>
                <a:cs typeface="Kalinga" panose="020B0502040204020203" pitchFamily="34" charset="0"/>
              </a:rPr>
              <a:t>Extractors, Classifiers and Parsers for continuously collecting &amp; extracting data from multiple websites and multiple document types</a:t>
            </a:r>
          </a:p>
          <a:p>
            <a:pPr marL="352425" lvl="2" indent="-171450" algn="just">
              <a:lnSpc>
                <a:spcPct val="100000"/>
              </a:lnSpc>
              <a:spcBef>
                <a:spcPts val="0"/>
              </a:spcBef>
              <a:buFont typeface="Courier New" panose="02070309020205020404" pitchFamily="49" charset="0"/>
              <a:buChar char="o"/>
              <a:tabLst>
                <a:tab pos="630555" algn="l"/>
              </a:tabLst>
            </a:pPr>
            <a:r>
              <a:rPr lang="en-IN" sz="900" dirty="0">
                <a:solidFill>
                  <a:srgbClr val="404040"/>
                </a:solidFill>
                <a:effectLst/>
                <a:ea typeface="Calibri" panose="020F0502020204030204" pitchFamily="34" charset="0"/>
                <a:cs typeface="Kalinga" panose="020B0502040204020203" pitchFamily="34" charset="0"/>
              </a:rPr>
              <a:t>Rest API to deliver the data to all authorized request</a:t>
            </a:r>
          </a:p>
          <a:p>
            <a:pPr marL="352425" lvl="2" indent="-171450" algn="just">
              <a:lnSpc>
                <a:spcPct val="100000"/>
              </a:lnSpc>
              <a:spcBef>
                <a:spcPts val="0"/>
              </a:spcBef>
              <a:buFont typeface="Courier New" panose="02070309020205020404" pitchFamily="49" charset="0"/>
              <a:buChar char="o"/>
              <a:tabLst>
                <a:tab pos="630555" algn="l"/>
              </a:tabLst>
            </a:pPr>
            <a:r>
              <a:rPr lang="en-IN" sz="900" dirty="0">
                <a:solidFill>
                  <a:srgbClr val="404040"/>
                </a:solidFill>
                <a:effectLst/>
                <a:ea typeface="Calibri" panose="020F0502020204030204" pitchFamily="34" charset="0"/>
                <a:cs typeface="Kalinga" panose="020B0502040204020203" pitchFamily="34" charset="0"/>
              </a:rPr>
              <a:t>Test framework for validating the changes to source code and the database</a:t>
            </a:r>
          </a:p>
          <a:p>
            <a:pPr marL="352425" lvl="2" indent="-171450" algn="just">
              <a:lnSpc>
                <a:spcPct val="100000"/>
              </a:lnSpc>
              <a:spcBef>
                <a:spcPts val="0"/>
              </a:spcBef>
              <a:buFont typeface="Courier New" panose="02070309020205020404" pitchFamily="49" charset="0"/>
              <a:buChar char="o"/>
              <a:tabLst>
                <a:tab pos="630555" algn="l"/>
              </a:tabLst>
            </a:pPr>
            <a:r>
              <a:rPr lang="en-IN" sz="900" dirty="0">
                <a:solidFill>
                  <a:srgbClr val="404040"/>
                </a:solidFill>
                <a:effectLst/>
                <a:ea typeface="Calibri" panose="020F0502020204030204" pitchFamily="34" charset="0"/>
                <a:cs typeface="Kalinga" panose="020B0502040204020203" pitchFamily="34" charset="0"/>
              </a:rPr>
              <a:t>Error logging and alerting feature to aware of application and server status</a:t>
            </a:r>
          </a:p>
          <a:p>
            <a:pPr marL="171450" lvl="1" indent="-171450" algn="just">
              <a:lnSpc>
                <a:spcPct val="100000"/>
              </a:lnSpc>
              <a:spcBef>
                <a:spcPts val="0"/>
              </a:spcBef>
              <a:buFont typeface="Arial" panose="020B0604020202020204" pitchFamily="34" charset="0"/>
              <a:buChar char="•"/>
            </a:pPr>
            <a:r>
              <a:rPr lang="en-IN" sz="900" dirty="0">
                <a:solidFill>
                  <a:srgbClr val="404040"/>
                </a:solidFill>
                <a:effectLst/>
                <a:ea typeface="Times New Roman" panose="02020603050405020304" pitchFamily="18" charset="0"/>
                <a:cs typeface="Times New Roman" panose="02020603050405020304" pitchFamily="18" charset="0"/>
              </a:rPr>
              <a:t>Built custom frameworks on python for parsing data from multiple sources, aggregating and standardizing.</a:t>
            </a:r>
          </a:p>
          <a:p>
            <a:pPr marL="171450" lvl="1" indent="-171450" algn="just">
              <a:lnSpc>
                <a:spcPct val="100000"/>
              </a:lnSpc>
              <a:spcBef>
                <a:spcPts val="0"/>
              </a:spcBef>
              <a:buFont typeface="Arial" panose="020B0604020202020204" pitchFamily="34" charset="0"/>
              <a:buChar char="•"/>
            </a:pPr>
            <a:r>
              <a:rPr lang="en-IN" sz="900" dirty="0">
                <a:solidFill>
                  <a:srgbClr val="404040"/>
                </a:solidFill>
                <a:effectLst/>
                <a:ea typeface="Times New Roman" panose="02020603050405020304" pitchFamily="18" charset="0"/>
                <a:cs typeface="Times New Roman" panose="02020603050405020304" pitchFamily="18" charset="0"/>
              </a:rPr>
              <a:t>Ensured that the data is accurate, up-to-date and relevant by identifying the useful data, cleaning it and then storing it scalable, multidimensional database and storage system. </a:t>
            </a:r>
          </a:p>
          <a:p>
            <a:pPr marL="171450" lvl="1" indent="-171450" algn="just">
              <a:lnSpc>
                <a:spcPct val="100000"/>
              </a:lnSpc>
              <a:spcBef>
                <a:spcPts val="0"/>
              </a:spcBef>
              <a:buFont typeface="Arial" panose="020B0604020202020204" pitchFamily="34" charset="0"/>
              <a:buChar char="•"/>
            </a:pPr>
            <a:r>
              <a:rPr lang="en-IN" sz="900" dirty="0">
                <a:solidFill>
                  <a:srgbClr val="404040"/>
                </a:solidFill>
                <a:effectLst/>
                <a:ea typeface="Times New Roman" panose="02020603050405020304" pitchFamily="18" charset="0"/>
                <a:cs typeface="Times New Roman" panose="02020603050405020304" pitchFamily="18" charset="0"/>
              </a:rPr>
              <a:t>Designed and implemented High availability and low latency applications, data protection and security features and performed tuning and automation of application.</a:t>
            </a:r>
          </a:p>
        </p:txBody>
      </p:sp>
      <p:sp>
        <p:nvSpPr>
          <p:cNvPr id="53" name="Rectangle 52">
            <a:extLst>
              <a:ext uri="{FF2B5EF4-FFF2-40B4-BE49-F238E27FC236}">
                <a16:creationId xmlns:a16="http://schemas.microsoft.com/office/drawing/2014/main" id="{7C947BF9-8D80-4F45-A6CD-A694E4951CC5}"/>
              </a:ext>
            </a:extLst>
          </p:cNvPr>
          <p:cNvSpPr/>
          <p:nvPr/>
        </p:nvSpPr>
        <p:spPr>
          <a:xfrm>
            <a:off x="4534609" y="1"/>
            <a:ext cx="2323392" cy="304800"/>
          </a:xfrm>
          <a:prstGeom prst="rect">
            <a:avLst/>
          </a:prstGeom>
          <a:solidFill>
            <a:srgbClr val="23495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a:p>
        </p:txBody>
      </p:sp>
      <p:sp>
        <p:nvSpPr>
          <p:cNvPr id="54" name="Rectangle 53">
            <a:extLst>
              <a:ext uri="{FF2B5EF4-FFF2-40B4-BE49-F238E27FC236}">
                <a16:creationId xmlns:a16="http://schemas.microsoft.com/office/drawing/2014/main" id="{696D95AC-39F7-4FB1-86E1-228E88A9DDC5}"/>
              </a:ext>
            </a:extLst>
          </p:cNvPr>
          <p:cNvSpPr/>
          <p:nvPr/>
        </p:nvSpPr>
        <p:spPr>
          <a:xfrm>
            <a:off x="0" y="1"/>
            <a:ext cx="4534608" cy="304800"/>
          </a:xfrm>
          <a:prstGeom prst="rect">
            <a:avLst/>
          </a:prstGeom>
          <a:solidFill>
            <a:srgbClr val="417C9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a:p>
        </p:txBody>
      </p:sp>
      <p:grpSp>
        <p:nvGrpSpPr>
          <p:cNvPr id="16" name="Group 15">
            <a:extLst>
              <a:ext uri="{FF2B5EF4-FFF2-40B4-BE49-F238E27FC236}">
                <a16:creationId xmlns:a16="http://schemas.microsoft.com/office/drawing/2014/main" id="{D775C254-0D70-414A-9DEE-E8ED90F1C3EF}"/>
              </a:ext>
            </a:extLst>
          </p:cNvPr>
          <p:cNvGrpSpPr/>
          <p:nvPr/>
        </p:nvGrpSpPr>
        <p:grpSpPr>
          <a:xfrm>
            <a:off x="0" y="9601200"/>
            <a:ext cx="6858001" cy="304800"/>
            <a:chOff x="0" y="1"/>
            <a:chExt cx="6858001" cy="304800"/>
          </a:xfrm>
        </p:grpSpPr>
        <p:sp>
          <p:nvSpPr>
            <p:cNvPr id="17" name="Rectangle 16">
              <a:extLst>
                <a:ext uri="{FF2B5EF4-FFF2-40B4-BE49-F238E27FC236}">
                  <a16:creationId xmlns:a16="http://schemas.microsoft.com/office/drawing/2014/main" id="{747AA522-F56E-4C7C-9B2C-9989697DD8E8}"/>
                </a:ext>
              </a:extLst>
            </p:cNvPr>
            <p:cNvSpPr/>
            <p:nvPr/>
          </p:nvSpPr>
          <p:spPr>
            <a:xfrm>
              <a:off x="4534609" y="1"/>
              <a:ext cx="2323392" cy="304800"/>
            </a:xfrm>
            <a:prstGeom prst="rect">
              <a:avLst/>
            </a:prstGeom>
            <a:solidFill>
              <a:srgbClr val="23495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a:p>
          </p:txBody>
        </p:sp>
        <p:sp>
          <p:nvSpPr>
            <p:cNvPr id="18" name="Rectangle 17">
              <a:extLst>
                <a:ext uri="{FF2B5EF4-FFF2-40B4-BE49-F238E27FC236}">
                  <a16:creationId xmlns:a16="http://schemas.microsoft.com/office/drawing/2014/main" id="{8CDF874D-08B1-468B-B564-9835C13155FC}"/>
                </a:ext>
              </a:extLst>
            </p:cNvPr>
            <p:cNvSpPr/>
            <p:nvPr/>
          </p:nvSpPr>
          <p:spPr>
            <a:xfrm>
              <a:off x="0" y="1"/>
              <a:ext cx="4534608" cy="304800"/>
            </a:xfrm>
            <a:prstGeom prst="rect">
              <a:avLst/>
            </a:prstGeom>
            <a:solidFill>
              <a:srgbClr val="417C9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a:p>
          </p:txBody>
        </p:sp>
      </p:grpSp>
    </p:spTree>
    <p:extLst>
      <p:ext uri="{BB962C8B-B14F-4D97-AF65-F5344CB8AC3E}">
        <p14:creationId xmlns:p14="http://schemas.microsoft.com/office/powerpoint/2010/main" val="31291953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bject 10">
            <a:extLst>
              <a:ext uri="{FF2B5EF4-FFF2-40B4-BE49-F238E27FC236}">
                <a16:creationId xmlns:a16="http://schemas.microsoft.com/office/drawing/2014/main" id="{67959BDB-9A57-4E74-B557-295D4F2BE18E}"/>
              </a:ext>
            </a:extLst>
          </p:cNvPr>
          <p:cNvSpPr txBox="1">
            <a:spLocks/>
          </p:cNvSpPr>
          <p:nvPr/>
        </p:nvSpPr>
        <p:spPr>
          <a:xfrm>
            <a:off x="264161" y="610002"/>
            <a:ext cx="6308090" cy="1661993"/>
          </a:xfrm>
          <a:prstGeom prst="rect">
            <a:avLst/>
          </a:prstGeom>
        </p:spPr>
        <p:txBody>
          <a:bodyPr vert="horz" wrap="square" lIns="0" tIns="0" rIns="0" bIns="0" rtlCol="0">
            <a:spAutoFit/>
          </a:bodyPr>
          <a:lstStyle>
            <a:lvl1pPr marL="0" indent="0" algn="ctr" defTabSz="685800"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marL="171450" lvl="1" indent="-171450" algn="just">
              <a:lnSpc>
                <a:spcPct val="100000"/>
              </a:lnSpc>
              <a:spcBef>
                <a:spcPts val="0"/>
              </a:spcBef>
              <a:buFont typeface="Arial" panose="020B0604020202020204" pitchFamily="34" charset="0"/>
              <a:buChar char="•"/>
            </a:pPr>
            <a:r>
              <a:rPr lang="en-IN" sz="900" dirty="0">
                <a:solidFill>
                  <a:srgbClr val="404040"/>
                </a:solidFill>
                <a:effectLst/>
                <a:ea typeface="Times New Roman" panose="02020603050405020304" pitchFamily="18" charset="0"/>
                <a:cs typeface="Times New Roman" panose="02020603050405020304" pitchFamily="18" charset="0"/>
              </a:rPr>
              <a:t>Designed and implemented High availability and low latency applications, data protection and security features and performed tuning and automation of application.</a:t>
            </a:r>
          </a:p>
          <a:p>
            <a:pPr marL="171450" lvl="1" indent="-171450" algn="just">
              <a:lnSpc>
                <a:spcPct val="100000"/>
              </a:lnSpc>
              <a:spcBef>
                <a:spcPts val="0"/>
              </a:spcBef>
              <a:buFont typeface="Arial" panose="020B0604020202020204" pitchFamily="34" charset="0"/>
              <a:buChar char="•"/>
            </a:pPr>
            <a:r>
              <a:rPr lang="en-IN" sz="900" dirty="0">
                <a:solidFill>
                  <a:srgbClr val="404040"/>
                </a:solidFill>
                <a:effectLst/>
                <a:ea typeface="Times New Roman" panose="02020603050405020304" pitchFamily="18" charset="0"/>
                <a:cs typeface="Times New Roman" panose="02020603050405020304" pitchFamily="18" charset="0"/>
              </a:rPr>
              <a:t>Accountable for testing and debugging software applications with Python test framework tools like Behave, </a:t>
            </a:r>
            <a:r>
              <a:rPr lang="en-IN" sz="900" dirty="0" err="1">
                <a:solidFill>
                  <a:srgbClr val="404040"/>
                </a:solidFill>
                <a:effectLst/>
                <a:ea typeface="Times New Roman" panose="02020603050405020304" pitchFamily="18" charset="0"/>
                <a:cs typeface="Times New Roman" panose="02020603050405020304" pitchFamily="18" charset="0"/>
              </a:rPr>
              <a:t>Pytest</a:t>
            </a:r>
            <a:r>
              <a:rPr lang="en-IN" sz="900" dirty="0">
                <a:solidFill>
                  <a:srgbClr val="404040"/>
                </a:solidFill>
                <a:effectLst/>
                <a:ea typeface="Times New Roman" panose="02020603050405020304" pitchFamily="18" charset="0"/>
                <a:cs typeface="Times New Roman" panose="02020603050405020304" pitchFamily="18" charset="0"/>
              </a:rPr>
              <a:t>, </a:t>
            </a:r>
            <a:r>
              <a:rPr lang="en-IN" sz="900" dirty="0" err="1">
                <a:solidFill>
                  <a:srgbClr val="404040"/>
                </a:solidFill>
                <a:effectLst/>
                <a:ea typeface="Times New Roman" panose="02020603050405020304" pitchFamily="18" charset="0"/>
                <a:cs typeface="Times New Roman" panose="02020603050405020304" pitchFamily="18" charset="0"/>
              </a:rPr>
              <a:t>PyUnit</a:t>
            </a:r>
            <a:r>
              <a:rPr lang="en-IN" sz="900" dirty="0">
                <a:solidFill>
                  <a:srgbClr val="404040"/>
                </a:solidFill>
                <a:effectLst/>
                <a:ea typeface="Times New Roman" panose="02020603050405020304" pitchFamily="18" charset="0"/>
                <a:cs typeface="Times New Roman" panose="02020603050405020304" pitchFamily="18" charset="0"/>
              </a:rPr>
              <a:t>, etc. Enhanced the functionalities of current software systems and regularly came up with digital tools for online monitoring.</a:t>
            </a:r>
          </a:p>
          <a:p>
            <a:pPr marL="171450" lvl="1" indent="-171450" algn="just">
              <a:lnSpc>
                <a:spcPct val="100000"/>
              </a:lnSpc>
              <a:spcBef>
                <a:spcPts val="0"/>
              </a:spcBef>
              <a:buFont typeface="Arial" panose="020B0604020202020204" pitchFamily="34" charset="0"/>
              <a:buChar char="•"/>
            </a:pPr>
            <a:r>
              <a:rPr lang="en-IN" sz="900" dirty="0">
                <a:solidFill>
                  <a:srgbClr val="404040"/>
                </a:solidFill>
                <a:effectLst/>
                <a:ea typeface="Times New Roman" panose="02020603050405020304" pitchFamily="18" charset="0"/>
                <a:cs typeface="Times New Roman" panose="02020603050405020304" pitchFamily="18" charset="0"/>
              </a:rPr>
              <a:t>Administered the working of the existing applications and improved functionalities as needed; implemented various security solutions and data protection solutions.</a:t>
            </a:r>
          </a:p>
          <a:p>
            <a:pPr algn="just">
              <a:lnSpc>
                <a:spcPct val="100000"/>
              </a:lnSpc>
              <a:spcBef>
                <a:spcPts val="0"/>
              </a:spcBef>
            </a:pPr>
            <a:endParaRPr lang="en-IN" sz="600" dirty="0">
              <a:solidFill>
                <a:srgbClr val="404040"/>
              </a:solidFill>
              <a:effectLst/>
              <a:ea typeface="Times New Roman" panose="02020603050405020304" pitchFamily="18" charset="0"/>
            </a:endParaRPr>
          </a:p>
          <a:p>
            <a:pPr algn="l">
              <a:lnSpc>
                <a:spcPct val="100000"/>
              </a:lnSpc>
              <a:spcBef>
                <a:spcPts val="0"/>
              </a:spcBef>
            </a:pPr>
            <a:r>
              <a:rPr lang="en-IN" sz="900" b="1" i="1" dirty="0">
                <a:solidFill>
                  <a:srgbClr val="404040"/>
                </a:solidFill>
                <a:effectLst/>
                <a:ea typeface="Times New Roman" panose="02020603050405020304" pitchFamily="18" charset="0"/>
              </a:rPr>
              <a:t>Project:</a:t>
            </a:r>
            <a:endParaRPr lang="en-IN" sz="900" dirty="0">
              <a:solidFill>
                <a:srgbClr val="404040"/>
              </a:solidFill>
              <a:effectLst/>
              <a:ea typeface="Times New Roman" panose="02020603050405020304" pitchFamily="18" charset="0"/>
            </a:endParaRPr>
          </a:p>
          <a:p>
            <a:pPr algn="just">
              <a:lnSpc>
                <a:spcPct val="100000"/>
              </a:lnSpc>
              <a:spcBef>
                <a:spcPts val="0"/>
              </a:spcBef>
            </a:pPr>
            <a:r>
              <a:rPr lang="en-IN" sz="900" b="1" dirty="0">
                <a:solidFill>
                  <a:srgbClr val="404040"/>
                </a:solidFill>
                <a:effectLst/>
                <a:ea typeface="Times New Roman" panose="02020603050405020304" pitchFamily="18" charset="0"/>
              </a:rPr>
              <a:t>Full Stack Developer | Luxurious Chef Hiring platform: </a:t>
            </a:r>
            <a:r>
              <a:rPr lang="en-IN" sz="900" dirty="0">
                <a:solidFill>
                  <a:srgbClr val="404040"/>
                </a:solidFill>
                <a:effectLst/>
                <a:ea typeface="Times New Roman" panose="02020603050405020304" pitchFamily="18" charset="0"/>
              </a:rPr>
              <a:t>The main objective of this</a:t>
            </a:r>
            <a:r>
              <a:rPr lang="en-IN" sz="900" i="1" dirty="0">
                <a:solidFill>
                  <a:srgbClr val="404040"/>
                </a:solidFill>
                <a:effectLst/>
                <a:ea typeface="Times New Roman" panose="02020603050405020304" pitchFamily="18" charset="0"/>
              </a:rPr>
              <a:t> </a:t>
            </a:r>
            <a:r>
              <a:rPr lang="en-US" sz="900" dirty="0">
                <a:solidFill>
                  <a:srgbClr val="404040"/>
                </a:solidFill>
                <a:effectLst/>
                <a:ea typeface="Times New Roman" panose="02020603050405020304" pitchFamily="18" charset="0"/>
              </a:rPr>
              <a:t>multi-login eCommerce platform was to hire chefs according to their availability, choice of cuisines and price. After the chef logins, they will be able to list their cuisine, dishes and prices and manage their availability. One admin panel is built to manage users and chefs by the admin of the platform. Other features: Payment Gateway, E-mail &amp; SMS notifications</a:t>
            </a:r>
            <a:endParaRPr lang="en-IN" sz="900" dirty="0">
              <a:solidFill>
                <a:srgbClr val="404040"/>
              </a:solidFill>
              <a:effectLst/>
              <a:ea typeface="Times New Roman" panose="02020603050405020304" pitchFamily="18" charset="0"/>
            </a:endParaRPr>
          </a:p>
        </p:txBody>
      </p:sp>
      <p:sp>
        <p:nvSpPr>
          <p:cNvPr id="53" name="Rectangle 52">
            <a:extLst>
              <a:ext uri="{FF2B5EF4-FFF2-40B4-BE49-F238E27FC236}">
                <a16:creationId xmlns:a16="http://schemas.microsoft.com/office/drawing/2014/main" id="{7C947BF9-8D80-4F45-A6CD-A694E4951CC5}"/>
              </a:ext>
            </a:extLst>
          </p:cNvPr>
          <p:cNvSpPr/>
          <p:nvPr/>
        </p:nvSpPr>
        <p:spPr>
          <a:xfrm>
            <a:off x="4534609" y="1"/>
            <a:ext cx="2323392" cy="304800"/>
          </a:xfrm>
          <a:prstGeom prst="rect">
            <a:avLst/>
          </a:prstGeom>
          <a:solidFill>
            <a:srgbClr val="23495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a:p>
        </p:txBody>
      </p:sp>
      <p:sp>
        <p:nvSpPr>
          <p:cNvPr id="54" name="Rectangle 53">
            <a:extLst>
              <a:ext uri="{FF2B5EF4-FFF2-40B4-BE49-F238E27FC236}">
                <a16:creationId xmlns:a16="http://schemas.microsoft.com/office/drawing/2014/main" id="{696D95AC-39F7-4FB1-86E1-228E88A9DDC5}"/>
              </a:ext>
            </a:extLst>
          </p:cNvPr>
          <p:cNvSpPr/>
          <p:nvPr/>
        </p:nvSpPr>
        <p:spPr>
          <a:xfrm>
            <a:off x="0" y="1"/>
            <a:ext cx="4534608" cy="304800"/>
          </a:xfrm>
          <a:prstGeom prst="rect">
            <a:avLst/>
          </a:prstGeom>
          <a:solidFill>
            <a:srgbClr val="417C9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a:p>
        </p:txBody>
      </p:sp>
      <p:grpSp>
        <p:nvGrpSpPr>
          <p:cNvPr id="6" name="Group 5">
            <a:extLst>
              <a:ext uri="{FF2B5EF4-FFF2-40B4-BE49-F238E27FC236}">
                <a16:creationId xmlns:a16="http://schemas.microsoft.com/office/drawing/2014/main" id="{ECC792FC-69EA-477E-9F7E-72931C135403}"/>
              </a:ext>
            </a:extLst>
          </p:cNvPr>
          <p:cNvGrpSpPr/>
          <p:nvPr/>
        </p:nvGrpSpPr>
        <p:grpSpPr>
          <a:xfrm>
            <a:off x="168908" y="2361752"/>
            <a:ext cx="6403343" cy="215444"/>
            <a:chOff x="168908" y="9426990"/>
            <a:chExt cx="6403343" cy="215444"/>
          </a:xfrm>
        </p:grpSpPr>
        <p:sp>
          <p:nvSpPr>
            <p:cNvPr id="2" name="TextBox 1">
              <a:extLst>
                <a:ext uri="{FF2B5EF4-FFF2-40B4-BE49-F238E27FC236}">
                  <a16:creationId xmlns:a16="http://schemas.microsoft.com/office/drawing/2014/main" id="{C4A11A79-96C1-4A06-9522-CFED72D3DF74}"/>
                </a:ext>
              </a:extLst>
            </p:cNvPr>
            <p:cNvSpPr txBox="1"/>
            <p:nvPr/>
          </p:nvSpPr>
          <p:spPr>
            <a:xfrm>
              <a:off x="168908" y="9426990"/>
              <a:ext cx="1928733" cy="215444"/>
            </a:xfrm>
            <a:prstGeom prst="rect">
              <a:avLst/>
            </a:prstGeom>
            <a:noFill/>
          </p:spPr>
          <p:txBody>
            <a:bodyPr wrap="none" rtlCol="0">
              <a:spAutoFit/>
            </a:bodyPr>
            <a:lstStyle/>
            <a:p>
              <a:r>
                <a:rPr lang="en-US" sz="800" i="1" dirty="0"/>
                <a:t>References will be provided upon request</a:t>
              </a:r>
              <a:endParaRPr lang="en-IN" sz="800" i="1" dirty="0"/>
            </a:p>
          </p:txBody>
        </p:sp>
        <p:cxnSp>
          <p:nvCxnSpPr>
            <p:cNvPr id="4" name="Straight Connector 3">
              <a:extLst>
                <a:ext uri="{FF2B5EF4-FFF2-40B4-BE49-F238E27FC236}">
                  <a16:creationId xmlns:a16="http://schemas.microsoft.com/office/drawing/2014/main" id="{976F908D-911F-49E6-8152-6ECAE29AF0D8}"/>
                </a:ext>
              </a:extLst>
            </p:cNvPr>
            <p:cNvCxnSpPr>
              <a:cxnSpLocks/>
            </p:cNvCxnSpPr>
            <p:nvPr/>
          </p:nvCxnSpPr>
          <p:spPr>
            <a:xfrm>
              <a:off x="2109788" y="9534712"/>
              <a:ext cx="4462463"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grpSp>
        <p:nvGrpSpPr>
          <p:cNvPr id="16" name="Group 15">
            <a:extLst>
              <a:ext uri="{FF2B5EF4-FFF2-40B4-BE49-F238E27FC236}">
                <a16:creationId xmlns:a16="http://schemas.microsoft.com/office/drawing/2014/main" id="{D775C254-0D70-414A-9DEE-E8ED90F1C3EF}"/>
              </a:ext>
            </a:extLst>
          </p:cNvPr>
          <p:cNvGrpSpPr/>
          <p:nvPr/>
        </p:nvGrpSpPr>
        <p:grpSpPr>
          <a:xfrm>
            <a:off x="0" y="9601200"/>
            <a:ext cx="6858001" cy="304800"/>
            <a:chOff x="0" y="1"/>
            <a:chExt cx="6858001" cy="304800"/>
          </a:xfrm>
        </p:grpSpPr>
        <p:sp>
          <p:nvSpPr>
            <p:cNvPr id="17" name="Rectangle 16">
              <a:extLst>
                <a:ext uri="{FF2B5EF4-FFF2-40B4-BE49-F238E27FC236}">
                  <a16:creationId xmlns:a16="http://schemas.microsoft.com/office/drawing/2014/main" id="{747AA522-F56E-4C7C-9B2C-9989697DD8E8}"/>
                </a:ext>
              </a:extLst>
            </p:cNvPr>
            <p:cNvSpPr/>
            <p:nvPr/>
          </p:nvSpPr>
          <p:spPr>
            <a:xfrm>
              <a:off x="4534609" y="1"/>
              <a:ext cx="2323392" cy="304800"/>
            </a:xfrm>
            <a:prstGeom prst="rect">
              <a:avLst/>
            </a:prstGeom>
            <a:solidFill>
              <a:srgbClr val="23495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a:p>
          </p:txBody>
        </p:sp>
        <p:sp>
          <p:nvSpPr>
            <p:cNvPr id="18" name="Rectangle 17">
              <a:extLst>
                <a:ext uri="{FF2B5EF4-FFF2-40B4-BE49-F238E27FC236}">
                  <a16:creationId xmlns:a16="http://schemas.microsoft.com/office/drawing/2014/main" id="{8CDF874D-08B1-468B-B564-9835C13155FC}"/>
                </a:ext>
              </a:extLst>
            </p:cNvPr>
            <p:cNvSpPr/>
            <p:nvPr/>
          </p:nvSpPr>
          <p:spPr>
            <a:xfrm>
              <a:off x="0" y="1"/>
              <a:ext cx="4534608" cy="304800"/>
            </a:xfrm>
            <a:prstGeom prst="rect">
              <a:avLst/>
            </a:prstGeom>
            <a:solidFill>
              <a:srgbClr val="417C9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a:p>
          </p:txBody>
        </p:sp>
      </p:grpSp>
    </p:spTree>
    <p:extLst>
      <p:ext uri="{BB962C8B-B14F-4D97-AF65-F5344CB8AC3E}">
        <p14:creationId xmlns:p14="http://schemas.microsoft.com/office/powerpoint/2010/main" val="263815153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584</TotalTime>
  <Words>1852</Words>
  <Application>Microsoft Office PowerPoint</Application>
  <PresentationFormat>A4 Paper (210x297 mm)</PresentationFormat>
  <Paragraphs>77</Paragraphs>
  <Slides>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vt:i4>
      </vt:variant>
    </vt:vector>
  </HeadingPairs>
  <TitlesOfParts>
    <vt:vector size="10" baseType="lpstr">
      <vt:lpstr>Arial</vt:lpstr>
      <vt:lpstr>Calibri</vt:lpstr>
      <vt:lpstr>Calibri Light</vt:lpstr>
      <vt:lpstr>Century Gothic</vt:lpstr>
      <vt:lpstr>Courier New</vt:lpstr>
      <vt:lpstr>Times New Roman</vt:lpstr>
      <vt:lpstr>Office Theme</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CV Designer</dc:creator>
  <cp:lastModifiedBy>Leela Manasa</cp:lastModifiedBy>
  <cp:revision>40</cp:revision>
  <dcterms:created xsi:type="dcterms:W3CDTF">2021-03-04T10:33:22Z</dcterms:created>
  <dcterms:modified xsi:type="dcterms:W3CDTF">2022-02-26T12:33:44Z</dcterms:modified>
</cp:coreProperties>
</file>