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Old Standard TT" panose="020B0604020202020204"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0bda0f2b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0bda0f2b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0bda0f2bd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0bda0f2bd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0bda0f2b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0bda0f2b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0bda0f2bd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0bda0f2bd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0bda0f2bd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0bda0f2bd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0bda0f2bd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0bda0f2bd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0bda0f2b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0bda0f2b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0bda0f2bd_4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0bda0f2bd_4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0bda0f2bd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0bda0f2bd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0bda0f2bd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0bda0f2bd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0bda0f2bd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0bda0f2bd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0bda0f2bd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0bda0f2bd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0bda0f2bd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0bda0f2bd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0bda0f2bd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0bda0f2bd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0bda0f2bd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0bda0f2bd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0bda0f2bd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0bda0f2bd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0bda0f2bd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0bda0f2bd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426175" y="9045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
              <a:t>Analysis of Electric Production of the Wind Turbine</a:t>
            </a:r>
            <a:endParaRPr/>
          </a:p>
        </p:txBody>
      </p:sp>
      <p:sp>
        <p:nvSpPr>
          <p:cNvPr id="60" name="Google Shape;60;p13"/>
          <p:cNvSpPr txBox="1">
            <a:spLocks noGrp="1"/>
          </p:cNvSpPr>
          <p:nvPr>
            <p:ph type="subTitle" idx="1"/>
          </p:nvPr>
        </p:nvSpPr>
        <p:spPr>
          <a:xfrm>
            <a:off x="426175" y="1879179"/>
            <a:ext cx="8118600" cy="289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a:t>CSE4062 2020 Spring Project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 dirty="0"/>
              <a:t>Group 8</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tr" dirty="0"/>
              <a:t>Furkan Can Ercan    </a:t>
            </a:r>
            <a:r>
              <a:rPr lang="tr" dirty="0" smtClean="0"/>
              <a:t>          Industrial </a:t>
            </a:r>
            <a:r>
              <a:rPr lang="tr" dirty="0"/>
              <a:t>En.      150316044</a:t>
            </a:r>
            <a:endParaRPr dirty="0"/>
          </a:p>
          <a:p>
            <a:pPr marL="0" lvl="0" indent="0" algn="l" rtl="0">
              <a:spcBef>
                <a:spcPts val="0"/>
              </a:spcBef>
              <a:spcAft>
                <a:spcPts val="0"/>
              </a:spcAft>
              <a:buNone/>
            </a:pPr>
            <a:r>
              <a:rPr lang="tr" dirty="0"/>
              <a:t>Muhammed Avcı		Mechanical En.    150414007</a:t>
            </a:r>
            <a:endParaRPr dirty="0"/>
          </a:p>
          <a:p>
            <a:pPr marL="0" lvl="0" indent="0" algn="l" rtl="0">
              <a:spcBef>
                <a:spcPts val="0"/>
              </a:spcBef>
              <a:spcAft>
                <a:spcPts val="0"/>
              </a:spcAft>
              <a:buNone/>
            </a:pPr>
            <a:r>
              <a:rPr lang="tr" dirty="0"/>
              <a:t>Yasin Gök  			Computer En.      150115058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2"/>
          <p:cNvPicPr preferRelativeResize="0"/>
          <p:nvPr/>
        </p:nvPicPr>
        <p:blipFill>
          <a:blip r:embed="rId3">
            <a:alphaModFix/>
          </a:blip>
          <a:stretch>
            <a:fillRect/>
          </a:stretch>
        </p:blipFill>
        <p:spPr>
          <a:xfrm>
            <a:off x="155850" y="2358775"/>
            <a:ext cx="8832302" cy="2368550"/>
          </a:xfrm>
          <a:prstGeom prst="rect">
            <a:avLst/>
          </a:prstGeom>
          <a:noFill/>
          <a:ln>
            <a:noFill/>
          </a:ln>
        </p:spPr>
      </p:pic>
      <p:sp>
        <p:nvSpPr>
          <p:cNvPr id="131" name="Google Shape;131;p22"/>
          <p:cNvSpPr txBox="1"/>
          <p:nvPr/>
        </p:nvSpPr>
        <p:spPr>
          <a:xfrm>
            <a:off x="374115" y="755337"/>
            <a:ext cx="3900011" cy="14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dirty="0" smtClean="0">
                <a:latin typeface="Old Standard TT"/>
                <a:ea typeface="Old Standard TT"/>
                <a:cs typeface="Old Standard TT"/>
                <a:sym typeface="Old Standard TT"/>
              </a:rPr>
              <a:t> </a:t>
            </a:r>
            <a:r>
              <a:rPr lang="tr" b="1" dirty="0" smtClean="0">
                <a:latin typeface="Old Standard TT"/>
                <a:ea typeface="Old Standard TT"/>
                <a:cs typeface="Old Standard TT"/>
                <a:sym typeface="Old Standard TT"/>
              </a:rPr>
              <a:t>As </a:t>
            </a:r>
            <a:r>
              <a:rPr lang="tr" b="1" dirty="0">
                <a:latin typeface="Old Standard TT"/>
                <a:ea typeface="Old Standard TT"/>
                <a:cs typeface="Old Standard TT"/>
                <a:sym typeface="Old Standard TT"/>
              </a:rPr>
              <a:t>Feature </a:t>
            </a:r>
            <a:r>
              <a:rPr lang="tr" b="1" dirty="0" smtClean="0">
                <a:latin typeface="Old Standard TT"/>
                <a:ea typeface="Old Standard TT"/>
                <a:cs typeface="Old Standard TT"/>
                <a:sym typeface="Old Standard TT"/>
              </a:rPr>
              <a:t>selection methods </a:t>
            </a:r>
            <a:r>
              <a:rPr lang="tr" b="1" dirty="0">
                <a:latin typeface="Old Standard TT"/>
                <a:ea typeface="Old Standard TT"/>
                <a:cs typeface="Old Standard TT"/>
                <a:sym typeface="Old Standard TT"/>
              </a:rPr>
              <a:t>we </a:t>
            </a:r>
            <a:r>
              <a:rPr lang="tr" b="1" dirty="0" smtClean="0">
                <a:latin typeface="Old Standard TT"/>
                <a:ea typeface="Old Standard TT"/>
                <a:cs typeface="Old Standard TT"/>
                <a:sym typeface="Old Standard TT"/>
              </a:rPr>
              <a:t>used:</a:t>
            </a:r>
            <a:endParaRPr b="1" dirty="0">
              <a:latin typeface="Old Standard TT"/>
              <a:ea typeface="Old Standard TT"/>
              <a:cs typeface="Old Standard TT"/>
              <a:sym typeface="Old Standard TT"/>
            </a:endParaRPr>
          </a:p>
          <a:p>
            <a:pPr marL="0" lvl="0" indent="0" algn="l" rtl="0">
              <a:spcBef>
                <a:spcPts val="0"/>
              </a:spcBef>
              <a:spcAft>
                <a:spcPts val="0"/>
              </a:spcAft>
              <a:buNone/>
            </a:pPr>
            <a:r>
              <a:rPr lang="tr" dirty="0">
                <a:latin typeface="Old Standard TT"/>
                <a:ea typeface="Old Standard TT"/>
                <a:cs typeface="Old Standard TT"/>
                <a:sym typeface="Old Standard TT"/>
              </a:rPr>
              <a:t>-Mutual Info (MI)</a:t>
            </a:r>
            <a:endParaRPr dirty="0">
              <a:latin typeface="Old Standard TT"/>
              <a:ea typeface="Old Standard TT"/>
              <a:cs typeface="Old Standard TT"/>
              <a:sym typeface="Old Standard TT"/>
            </a:endParaRPr>
          </a:p>
          <a:p>
            <a:pPr marL="0" lvl="0" indent="0" algn="l" rtl="0">
              <a:spcBef>
                <a:spcPts val="0"/>
              </a:spcBef>
              <a:spcAft>
                <a:spcPts val="0"/>
              </a:spcAft>
              <a:buNone/>
            </a:pPr>
            <a:r>
              <a:rPr lang="tr" dirty="0">
                <a:latin typeface="Old Standard TT"/>
                <a:ea typeface="Old Standard TT"/>
                <a:cs typeface="Old Standard TT"/>
                <a:sym typeface="Old Standard TT"/>
              </a:rPr>
              <a:t>-T-Test</a:t>
            </a:r>
            <a:endParaRPr dirty="0">
              <a:latin typeface="Old Standard TT"/>
              <a:ea typeface="Old Standard TT"/>
              <a:cs typeface="Old Standard TT"/>
              <a:sym typeface="Old Standard TT"/>
            </a:endParaRPr>
          </a:p>
          <a:p>
            <a:pPr marL="0" lvl="0" indent="0" algn="l" rtl="0">
              <a:spcBef>
                <a:spcPts val="0"/>
              </a:spcBef>
              <a:spcAft>
                <a:spcPts val="0"/>
              </a:spcAft>
              <a:buNone/>
            </a:pPr>
            <a:r>
              <a:rPr lang="tr" dirty="0">
                <a:latin typeface="Old Standard TT"/>
                <a:ea typeface="Old Standard TT"/>
                <a:cs typeface="Old Standard TT"/>
                <a:sym typeface="Old Standard TT"/>
              </a:rPr>
              <a:t>-Recursive Feature Elimination(RFE)</a:t>
            </a:r>
            <a:endParaRPr dirty="0">
              <a:latin typeface="Old Standard TT"/>
              <a:ea typeface="Old Standard TT"/>
              <a:cs typeface="Old Standard TT"/>
              <a:sym typeface="Old Standard TT"/>
            </a:endParaRPr>
          </a:p>
          <a:p>
            <a:pPr marL="0" lvl="0" indent="0" algn="l" rtl="0">
              <a:spcBef>
                <a:spcPts val="0"/>
              </a:spcBef>
              <a:spcAft>
                <a:spcPts val="0"/>
              </a:spcAft>
              <a:buNone/>
            </a:pPr>
            <a:r>
              <a:rPr lang="tr" dirty="0">
                <a:latin typeface="Old Standard TT"/>
                <a:ea typeface="Old Standard TT"/>
                <a:cs typeface="Old Standard TT"/>
                <a:sym typeface="Old Standard TT"/>
              </a:rPr>
              <a:t>-Lasso Regression</a:t>
            </a:r>
            <a:endParaRPr dirty="0">
              <a:latin typeface="Old Standard TT"/>
              <a:ea typeface="Old Standard TT"/>
              <a:cs typeface="Old Standard TT"/>
              <a:sym typeface="Old Standard TT"/>
            </a:endParaRPr>
          </a:p>
        </p:txBody>
      </p:sp>
      <p:sp>
        <p:nvSpPr>
          <p:cNvPr id="132" name="Google Shape;132;p22"/>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Predictive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body" idx="1"/>
          </p:nvPr>
        </p:nvSpPr>
        <p:spPr>
          <a:xfrm>
            <a:off x="281550" y="621975"/>
            <a:ext cx="6971700" cy="21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b="1" dirty="0"/>
              <a:t>Hyperparameter </a:t>
            </a:r>
            <a:r>
              <a:rPr lang="tr" b="1" dirty="0" smtClean="0"/>
              <a:t>Tuning</a:t>
            </a:r>
            <a:endParaRPr b="1" dirty="0"/>
          </a:p>
          <a:p>
            <a:pPr marL="0" lvl="0" indent="0" algn="l" rtl="0">
              <a:spcBef>
                <a:spcPts val="1600"/>
              </a:spcBef>
              <a:spcAft>
                <a:spcPts val="0"/>
              </a:spcAft>
              <a:buNone/>
            </a:pPr>
            <a:r>
              <a:rPr lang="tr" dirty="0"/>
              <a:t>To find best parameters to use on Ridge Regression(alpha), Elastic Regression(alpha,l1-l2ratio).</a:t>
            </a:r>
            <a:endParaRPr dirty="0"/>
          </a:p>
          <a:p>
            <a:pPr marL="0" lvl="0" indent="0" algn="l" rtl="0">
              <a:spcBef>
                <a:spcPts val="1600"/>
              </a:spcBef>
              <a:spcAft>
                <a:spcPts val="1600"/>
              </a:spcAft>
              <a:buNone/>
            </a:pPr>
            <a:r>
              <a:rPr lang="tr" dirty="0"/>
              <a:t>Without tuning parameters Ridge and Elastic Regression performed poorly.</a:t>
            </a:r>
            <a:endParaRPr dirty="0"/>
          </a:p>
        </p:txBody>
      </p:sp>
      <p:pic>
        <p:nvPicPr>
          <p:cNvPr id="138" name="Google Shape;138;p23"/>
          <p:cNvPicPr preferRelativeResize="0"/>
          <p:nvPr/>
        </p:nvPicPr>
        <p:blipFill>
          <a:blip r:embed="rId3">
            <a:alphaModFix/>
          </a:blip>
          <a:stretch>
            <a:fillRect/>
          </a:stretch>
        </p:blipFill>
        <p:spPr>
          <a:xfrm>
            <a:off x="472425" y="2792750"/>
            <a:ext cx="5958730" cy="2126300"/>
          </a:xfrm>
          <a:prstGeom prst="rect">
            <a:avLst/>
          </a:prstGeom>
          <a:noFill/>
          <a:ln>
            <a:noFill/>
          </a:ln>
        </p:spPr>
      </p:pic>
      <p:sp>
        <p:nvSpPr>
          <p:cNvPr id="139" name="Google Shape;139;p23"/>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Predictive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2566026" y="1254200"/>
            <a:ext cx="6522751" cy="3580775"/>
          </a:xfrm>
          <a:prstGeom prst="rect">
            <a:avLst/>
          </a:prstGeom>
          <a:noFill/>
          <a:ln>
            <a:noFill/>
          </a:ln>
        </p:spPr>
      </p:pic>
      <p:sp>
        <p:nvSpPr>
          <p:cNvPr id="145" name="Google Shape;145;p24"/>
          <p:cNvSpPr txBox="1"/>
          <p:nvPr/>
        </p:nvSpPr>
        <p:spPr>
          <a:xfrm>
            <a:off x="0" y="536900"/>
            <a:ext cx="7916100" cy="153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dirty="0" smtClean="0">
                <a:latin typeface="Old Standard TT"/>
                <a:ea typeface="Old Standard TT"/>
                <a:cs typeface="Old Standard TT"/>
                <a:sym typeface="Old Standard TT"/>
              </a:rPr>
              <a:t>  </a:t>
            </a:r>
            <a:r>
              <a:rPr lang="tr" b="1" dirty="0" smtClean="0">
                <a:latin typeface="Old Standard TT"/>
                <a:ea typeface="Old Standard TT"/>
                <a:cs typeface="Old Standard TT"/>
                <a:sym typeface="Old Standard TT"/>
              </a:rPr>
              <a:t>We </a:t>
            </a:r>
            <a:r>
              <a:rPr lang="tr" b="1" dirty="0">
                <a:latin typeface="Old Standard TT"/>
                <a:ea typeface="Old Standard TT"/>
                <a:cs typeface="Old Standard TT"/>
                <a:sym typeface="Old Standard TT"/>
              </a:rPr>
              <a:t>made experiments with 4 different algorithms:</a:t>
            </a:r>
            <a:endParaRPr b="1" dirty="0">
              <a:latin typeface="Old Standard TT"/>
              <a:ea typeface="Old Standard TT"/>
              <a:cs typeface="Old Standard TT"/>
              <a:sym typeface="Old Standard TT"/>
            </a:endParaRPr>
          </a:p>
          <a:p>
            <a:pPr marL="0" lvl="0" indent="0" algn="l" rtl="0">
              <a:spcBef>
                <a:spcPts val="0"/>
              </a:spcBef>
              <a:spcAft>
                <a:spcPts val="0"/>
              </a:spcAft>
              <a:buNone/>
            </a:pPr>
            <a:r>
              <a:rPr lang="tr" dirty="0">
                <a:latin typeface="Old Standard TT"/>
                <a:ea typeface="Old Standard TT"/>
                <a:cs typeface="Old Standard TT"/>
                <a:sym typeface="Old Standard TT"/>
              </a:rPr>
              <a:t> -Linear Regression</a:t>
            </a:r>
            <a:endParaRPr dirty="0">
              <a:latin typeface="Old Standard TT"/>
              <a:ea typeface="Old Standard TT"/>
              <a:cs typeface="Old Standard TT"/>
              <a:sym typeface="Old Standard TT"/>
            </a:endParaRPr>
          </a:p>
          <a:p>
            <a:pPr marL="0" lvl="0" indent="0" algn="l" rtl="0">
              <a:spcBef>
                <a:spcPts val="0"/>
              </a:spcBef>
              <a:spcAft>
                <a:spcPts val="0"/>
              </a:spcAft>
              <a:buNone/>
            </a:pPr>
            <a:r>
              <a:rPr lang="tr" dirty="0">
                <a:latin typeface="Old Standard TT"/>
                <a:ea typeface="Old Standard TT"/>
                <a:cs typeface="Old Standard TT"/>
                <a:sym typeface="Old Standard TT"/>
              </a:rPr>
              <a:t> -Ridge Regression</a:t>
            </a:r>
            <a:endParaRPr dirty="0">
              <a:latin typeface="Old Standard TT"/>
              <a:ea typeface="Old Standard TT"/>
              <a:cs typeface="Old Standard TT"/>
              <a:sym typeface="Old Standard TT"/>
            </a:endParaRPr>
          </a:p>
          <a:p>
            <a:pPr marL="0" lvl="0" indent="0" algn="l" rtl="0">
              <a:spcBef>
                <a:spcPts val="0"/>
              </a:spcBef>
              <a:spcAft>
                <a:spcPts val="0"/>
              </a:spcAft>
              <a:buNone/>
            </a:pPr>
            <a:r>
              <a:rPr lang="tr" dirty="0">
                <a:latin typeface="Old Standard TT"/>
                <a:ea typeface="Old Standard TT"/>
                <a:cs typeface="Old Standard TT"/>
                <a:sym typeface="Old Standard TT"/>
              </a:rPr>
              <a:t>- Elastic Regression</a:t>
            </a:r>
            <a:endParaRPr dirty="0">
              <a:latin typeface="Old Standard TT"/>
              <a:ea typeface="Old Standard TT"/>
              <a:cs typeface="Old Standard TT"/>
              <a:sym typeface="Old Standard TT"/>
            </a:endParaRPr>
          </a:p>
          <a:p>
            <a:pPr marL="0" lvl="0" indent="0" algn="l" rtl="0">
              <a:spcBef>
                <a:spcPts val="0"/>
              </a:spcBef>
              <a:spcAft>
                <a:spcPts val="0"/>
              </a:spcAft>
              <a:buNone/>
            </a:pPr>
            <a:r>
              <a:rPr lang="tr" dirty="0">
                <a:latin typeface="Old Standard TT"/>
                <a:ea typeface="Old Standard TT"/>
                <a:cs typeface="Old Standard TT"/>
                <a:sym typeface="Old Standard TT"/>
              </a:rPr>
              <a:t>- Multilayer Perceptron (MLP)</a:t>
            </a:r>
            <a:endParaRPr dirty="0">
              <a:latin typeface="Old Standard TT"/>
              <a:ea typeface="Old Standard TT"/>
              <a:cs typeface="Old Standard TT"/>
              <a:sym typeface="Old Standard TT"/>
            </a:endParaRPr>
          </a:p>
          <a:p>
            <a:pPr marL="0" lvl="0" indent="0" algn="l" rtl="0">
              <a:spcBef>
                <a:spcPts val="0"/>
              </a:spcBef>
              <a:spcAft>
                <a:spcPts val="0"/>
              </a:spcAft>
              <a:buNone/>
            </a:pPr>
            <a:endParaRPr dirty="0">
              <a:latin typeface="Old Standard TT"/>
              <a:ea typeface="Old Standard TT"/>
              <a:cs typeface="Old Standard TT"/>
              <a:sym typeface="Old Standard TT"/>
            </a:endParaRPr>
          </a:p>
        </p:txBody>
      </p:sp>
      <p:sp>
        <p:nvSpPr>
          <p:cNvPr id="146" name="Google Shape;146;p24"/>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Predictive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body" idx="1"/>
          </p:nvPr>
        </p:nvSpPr>
        <p:spPr>
          <a:xfrm>
            <a:off x="251425" y="528375"/>
            <a:ext cx="8520600" cy="13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a:t>In our experiments our best performing model was Multilayer Perceptron. Here is an example of MLP with 250 hidden layers and 500 iterations. It took about 2-2.5 minutes for a model to finish. Comparing with Regression models, they took only a few seconds.</a:t>
            </a:r>
            <a:endParaRPr dirty="0"/>
          </a:p>
          <a:p>
            <a:pPr marL="0" lvl="0" indent="0" algn="l" rtl="0">
              <a:spcBef>
                <a:spcPts val="1600"/>
              </a:spcBef>
              <a:spcAft>
                <a:spcPts val="1600"/>
              </a:spcAft>
              <a:buNone/>
            </a:pPr>
            <a:endParaRPr dirty="0"/>
          </a:p>
        </p:txBody>
      </p:sp>
      <p:pic>
        <p:nvPicPr>
          <p:cNvPr id="152" name="Google Shape;152;p25"/>
          <p:cNvPicPr preferRelativeResize="0"/>
          <p:nvPr/>
        </p:nvPicPr>
        <p:blipFill>
          <a:blip r:embed="rId3">
            <a:alphaModFix/>
          </a:blip>
          <a:stretch>
            <a:fillRect/>
          </a:stretch>
        </p:blipFill>
        <p:spPr>
          <a:xfrm>
            <a:off x="134975" y="1976850"/>
            <a:ext cx="8753475" cy="466725"/>
          </a:xfrm>
          <a:prstGeom prst="rect">
            <a:avLst/>
          </a:prstGeom>
          <a:noFill/>
          <a:ln>
            <a:noFill/>
          </a:ln>
        </p:spPr>
      </p:pic>
      <p:pic>
        <p:nvPicPr>
          <p:cNvPr id="153" name="Google Shape;153;p25"/>
          <p:cNvPicPr preferRelativeResize="0"/>
          <p:nvPr/>
        </p:nvPicPr>
        <p:blipFill>
          <a:blip r:embed="rId4">
            <a:alphaModFix/>
          </a:blip>
          <a:stretch>
            <a:fillRect/>
          </a:stretch>
        </p:blipFill>
        <p:spPr>
          <a:xfrm>
            <a:off x="92125" y="2571750"/>
            <a:ext cx="8839199" cy="2377245"/>
          </a:xfrm>
          <a:prstGeom prst="rect">
            <a:avLst/>
          </a:prstGeom>
          <a:noFill/>
          <a:ln>
            <a:noFill/>
          </a:ln>
        </p:spPr>
      </p:pic>
      <p:sp>
        <p:nvSpPr>
          <p:cNvPr id="154" name="Google Shape;154;p25"/>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Predictive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body" idx="1"/>
          </p:nvPr>
        </p:nvSpPr>
        <p:spPr>
          <a:xfrm>
            <a:off x="251425" y="606175"/>
            <a:ext cx="8520600" cy="19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400" dirty="0">
                <a:latin typeface="Calibri"/>
                <a:ea typeface="Calibri"/>
                <a:cs typeface="Calibri"/>
                <a:sym typeface="Calibri"/>
              </a:rPr>
              <a:t>Excluding Multilayer Perceptron 2 of our best perfoming models was:</a:t>
            </a:r>
            <a:endParaRPr sz="1400" dirty="0">
              <a:latin typeface="Calibri"/>
              <a:ea typeface="Calibri"/>
              <a:cs typeface="Calibri"/>
              <a:sym typeface="Calibri"/>
            </a:endParaRPr>
          </a:p>
          <a:p>
            <a:pPr marL="0" lvl="0" indent="0" algn="l" rtl="0">
              <a:spcBef>
                <a:spcPts val="1600"/>
              </a:spcBef>
              <a:spcAft>
                <a:spcPts val="0"/>
              </a:spcAft>
              <a:buNone/>
            </a:pPr>
            <a:r>
              <a:rPr lang="tr" sz="1400" dirty="0">
                <a:latin typeface="Calibri"/>
                <a:ea typeface="Calibri"/>
                <a:cs typeface="Calibri"/>
                <a:sym typeface="Calibri"/>
              </a:rPr>
              <a:t>Linear Regression with 3 Features selected from Lasso method trained with cross validation</a:t>
            </a:r>
            <a:endParaRPr sz="1400" dirty="0">
              <a:latin typeface="Calibri"/>
              <a:ea typeface="Calibri"/>
              <a:cs typeface="Calibri"/>
              <a:sym typeface="Calibri"/>
            </a:endParaRPr>
          </a:p>
          <a:p>
            <a:pPr marL="0" lvl="0" indent="0" algn="l" rtl="0">
              <a:spcBef>
                <a:spcPts val="1600"/>
              </a:spcBef>
              <a:spcAft>
                <a:spcPts val="0"/>
              </a:spcAft>
              <a:buNone/>
            </a:pPr>
            <a:r>
              <a:rPr lang="tr" sz="1400" dirty="0">
                <a:latin typeface="Calibri"/>
                <a:ea typeface="Calibri"/>
                <a:cs typeface="Calibri"/>
                <a:sym typeface="Calibri"/>
              </a:rPr>
              <a:t>Ridge Regression with parameter tuning with  5 features  from RFE (Best performed model's scores are calculated)</a:t>
            </a:r>
            <a:endParaRPr sz="1400" dirty="0">
              <a:latin typeface="Calibri"/>
              <a:ea typeface="Calibri"/>
              <a:cs typeface="Calibri"/>
              <a:sym typeface="Calibri"/>
            </a:endParaRPr>
          </a:p>
          <a:p>
            <a:pPr marL="0" lvl="0" indent="0" algn="l" rtl="0">
              <a:spcBef>
                <a:spcPts val="1600"/>
              </a:spcBef>
              <a:spcAft>
                <a:spcPts val="1200"/>
              </a:spcAft>
              <a:buClr>
                <a:schemeClr val="dk1"/>
              </a:buClr>
              <a:buSzPts val="1100"/>
              <a:buFont typeface="Arial"/>
              <a:buNone/>
            </a:pPr>
            <a:r>
              <a:rPr lang="tr" sz="1400" dirty="0">
                <a:latin typeface="Calibri"/>
                <a:ea typeface="Calibri"/>
                <a:cs typeface="Calibri"/>
                <a:sym typeface="Calibri"/>
              </a:rPr>
              <a:t>In the end we obtained a p-value of 0.231 from our t-test. Our confidence interval was 0.95</a:t>
            </a:r>
            <a:endParaRPr sz="1400" dirty="0">
              <a:latin typeface="Calibri"/>
              <a:ea typeface="Calibri"/>
              <a:cs typeface="Calibri"/>
              <a:sym typeface="Calibri"/>
            </a:endParaRPr>
          </a:p>
        </p:txBody>
      </p:sp>
      <p:pic>
        <p:nvPicPr>
          <p:cNvPr id="160" name="Google Shape;160;p26"/>
          <p:cNvPicPr preferRelativeResize="0"/>
          <p:nvPr/>
        </p:nvPicPr>
        <p:blipFill>
          <a:blip r:embed="rId3">
            <a:alphaModFix/>
          </a:blip>
          <a:stretch>
            <a:fillRect/>
          </a:stretch>
        </p:blipFill>
        <p:spPr>
          <a:xfrm>
            <a:off x="251425" y="2462975"/>
            <a:ext cx="8305725" cy="701475"/>
          </a:xfrm>
          <a:prstGeom prst="rect">
            <a:avLst/>
          </a:prstGeom>
          <a:noFill/>
          <a:ln>
            <a:noFill/>
          </a:ln>
        </p:spPr>
      </p:pic>
      <p:sp>
        <p:nvSpPr>
          <p:cNvPr id="161" name="Google Shape;161;p26"/>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Predictive Analysis</a:t>
            </a:r>
            <a:endParaRPr/>
          </a:p>
        </p:txBody>
      </p:sp>
      <p:pic>
        <p:nvPicPr>
          <p:cNvPr id="162" name="Google Shape;162;p26"/>
          <p:cNvPicPr preferRelativeResize="0"/>
          <p:nvPr/>
        </p:nvPicPr>
        <p:blipFill>
          <a:blip r:embed="rId4">
            <a:alphaModFix/>
          </a:blip>
          <a:stretch>
            <a:fillRect/>
          </a:stretch>
        </p:blipFill>
        <p:spPr>
          <a:xfrm>
            <a:off x="4149800" y="3316850"/>
            <a:ext cx="4831251" cy="1262575"/>
          </a:xfrm>
          <a:prstGeom prst="rect">
            <a:avLst/>
          </a:prstGeom>
          <a:noFill/>
          <a:ln>
            <a:noFill/>
          </a:ln>
        </p:spPr>
      </p:pic>
      <p:pic>
        <p:nvPicPr>
          <p:cNvPr id="163" name="Google Shape;163;p26"/>
          <p:cNvPicPr preferRelativeResize="0"/>
          <p:nvPr/>
        </p:nvPicPr>
        <p:blipFill>
          <a:blip r:embed="rId5">
            <a:alphaModFix/>
          </a:blip>
          <a:stretch>
            <a:fillRect/>
          </a:stretch>
        </p:blipFill>
        <p:spPr>
          <a:xfrm>
            <a:off x="251425" y="3274975"/>
            <a:ext cx="3746851" cy="1344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body" idx="1"/>
          </p:nvPr>
        </p:nvSpPr>
        <p:spPr>
          <a:xfrm>
            <a:off x="171075" y="779825"/>
            <a:ext cx="8520600" cy="142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a:t>We used K-means algorithm as our clustering method.</a:t>
            </a:r>
            <a:endParaRPr dirty="0"/>
          </a:p>
          <a:p>
            <a:pPr marL="0" lvl="0" indent="0" algn="l" rtl="0">
              <a:spcBef>
                <a:spcPts val="1600"/>
              </a:spcBef>
              <a:spcAft>
                <a:spcPts val="1600"/>
              </a:spcAft>
              <a:buNone/>
            </a:pPr>
            <a:r>
              <a:rPr lang="tr" dirty="0"/>
              <a:t>We determined our K values according to </a:t>
            </a:r>
            <a:r>
              <a:rPr lang="tr" dirty="0">
                <a:solidFill>
                  <a:schemeClr val="tx1"/>
                </a:solidFill>
              </a:rPr>
              <a:t>elbow method</a:t>
            </a:r>
            <a:endParaRPr dirty="0">
              <a:solidFill>
                <a:schemeClr val="tx1"/>
              </a:solidFill>
            </a:endParaRPr>
          </a:p>
        </p:txBody>
      </p:sp>
      <p:pic>
        <p:nvPicPr>
          <p:cNvPr id="169" name="Google Shape;169;p27"/>
          <p:cNvPicPr preferRelativeResize="0"/>
          <p:nvPr/>
        </p:nvPicPr>
        <p:blipFill>
          <a:blip r:embed="rId3">
            <a:alphaModFix/>
          </a:blip>
          <a:stretch>
            <a:fillRect/>
          </a:stretch>
        </p:blipFill>
        <p:spPr>
          <a:xfrm>
            <a:off x="534150" y="2131425"/>
            <a:ext cx="3486150" cy="2324100"/>
          </a:xfrm>
          <a:prstGeom prst="rect">
            <a:avLst/>
          </a:prstGeom>
          <a:noFill/>
          <a:ln>
            <a:noFill/>
          </a:ln>
        </p:spPr>
      </p:pic>
      <p:sp>
        <p:nvSpPr>
          <p:cNvPr id="170" name="Google Shape;170;p27"/>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Cluster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a:t>Cluster Analysis</a:t>
            </a:r>
            <a:endParaRPr dirty="0"/>
          </a:p>
        </p:txBody>
      </p:sp>
      <p:sp>
        <p:nvSpPr>
          <p:cNvPr id="176" name="Google Shape;176;p28"/>
          <p:cNvSpPr txBox="1">
            <a:spLocks noGrp="1"/>
          </p:cNvSpPr>
          <p:nvPr>
            <p:ph type="body" idx="1"/>
          </p:nvPr>
        </p:nvSpPr>
        <p:spPr>
          <a:xfrm>
            <a:off x="311700" y="613200"/>
            <a:ext cx="8520600" cy="1094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tr" dirty="0"/>
              <a:t>Cluster Analysis of our main features.</a:t>
            </a:r>
            <a:endParaRPr dirty="0"/>
          </a:p>
        </p:txBody>
      </p:sp>
      <p:pic>
        <p:nvPicPr>
          <p:cNvPr id="177" name="Google Shape;177;p28"/>
          <p:cNvPicPr preferRelativeResize="0"/>
          <p:nvPr/>
        </p:nvPicPr>
        <p:blipFill>
          <a:blip r:embed="rId3">
            <a:alphaModFix/>
          </a:blip>
          <a:stretch>
            <a:fillRect/>
          </a:stretch>
        </p:blipFill>
        <p:spPr>
          <a:xfrm>
            <a:off x="5123527" y="772925"/>
            <a:ext cx="3668525" cy="4252149"/>
          </a:xfrm>
          <a:prstGeom prst="rect">
            <a:avLst/>
          </a:prstGeom>
          <a:noFill/>
          <a:ln>
            <a:noFill/>
          </a:ln>
        </p:spPr>
      </p:pic>
      <p:pic>
        <p:nvPicPr>
          <p:cNvPr id="178" name="Google Shape;178;p28"/>
          <p:cNvPicPr preferRelativeResize="0"/>
          <p:nvPr/>
        </p:nvPicPr>
        <p:blipFill>
          <a:blip r:embed="rId4">
            <a:alphaModFix/>
          </a:blip>
          <a:stretch>
            <a:fillRect/>
          </a:stretch>
        </p:blipFill>
        <p:spPr>
          <a:xfrm>
            <a:off x="231325" y="1769875"/>
            <a:ext cx="4456405" cy="313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body" idx="1"/>
          </p:nvPr>
        </p:nvSpPr>
        <p:spPr>
          <a:xfrm>
            <a:off x="353359" y="724588"/>
            <a:ext cx="7112400" cy="117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tr" dirty="0"/>
              <a:t>To find the balance between Silhouette Value and Sum of Squared Error metric we experimented with different K values and features</a:t>
            </a:r>
            <a:endParaRPr dirty="0"/>
          </a:p>
        </p:txBody>
      </p:sp>
      <p:pic>
        <p:nvPicPr>
          <p:cNvPr id="184" name="Google Shape;184;p29"/>
          <p:cNvPicPr preferRelativeResize="0"/>
          <p:nvPr/>
        </p:nvPicPr>
        <p:blipFill>
          <a:blip r:embed="rId3">
            <a:alphaModFix/>
          </a:blip>
          <a:stretch>
            <a:fillRect/>
          </a:stretch>
        </p:blipFill>
        <p:spPr>
          <a:xfrm>
            <a:off x="353359" y="1647557"/>
            <a:ext cx="7574424" cy="3035775"/>
          </a:xfrm>
          <a:prstGeom prst="rect">
            <a:avLst/>
          </a:prstGeom>
          <a:noFill/>
          <a:ln>
            <a:noFill/>
          </a:ln>
        </p:spPr>
      </p:pic>
      <p:sp>
        <p:nvSpPr>
          <p:cNvPr id="185" name="Google Shape;185;p29"/>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a:t>Cluster Analysis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61000" y="762891"/>
            <a:ext cx="8520600" cy="1980309"/>
          </a:xfrm>
        </p:spPr>
        <p:txBody>
          <a:bodyPr/>
          <a:lstStyle/>
          <a:p>
            <a:pPr marL="114300" indent="0">
              <a:buNone/>
            </a:pPr>
            <a:r>
              <a:rPr lang="tr-TR" dirty="0" err="1" smtClean="0"/>
              <a:t>We</a:t>
            </a:r>
            <a:r>
              <a:rPr lang="tr-TR" dirty="0" smtClean="0"/>
              <a:t> </a:t>
            </a:r>
            <a:r>
              <a:rPr lang="tr-TR" dirty="0" err="1" smtClean="0"/>
              <a:t>used</a:t>
            </a:r>
            <a:r>
              <a:rPr lang="tr-TR" dirty="0" smtClean="0"/>
              <a:t> </a:t>
            </a:r>
            <a:r>
              <a:rPr lang="tr-TR" dirty="0" err="1" smtClean="0"/>
              <a:t>Trello</a:t>
            </a:r>
            <a:r>
              <a:rPr lang="tr-TR" dirty="0" smtClean="0"/>
              <a:t> </a:t>
            </a:r>
            <a:r>
              <a:rPr lang="tr-TR" dirty="0" err="1" smtClean="0"/>
              <a:t>for</a:t>
            </a:r>
            <a:r>
              <a:rPr lang="tr-TR" dirty="0" smtClean="0"/>
              <a:t> </a:t>
            </a:r>
            <a:r>
              <a:rPr lang="tr-TR" dirty="0" err="1" smtClean="0"/>
              <a:t>planning</a:t>
            </a:r>
            <a:r>
              <a:rPr lang="tr-TR" dirty="0" smtClean="0"/>
              <a:t> </a:t>
            </a:r>
            <a:r>
              <a:rPr lang="tr-TR" dirty="0" err="1" smtClean="0"/>
              <a:t>and</a:t>
            </a:r>
            <a:r>
              <a:rPr lang="tr-TR" dirty="0" smtClean="0"/>
              <a:t> </a:t>
            </a:r>
            <a:r>
              <a:rPr lang="tr-TR" dirty="0" err="1" smtClean="0"/>
              <a:t>delivering</a:t>
            </a:r>
            <a:r>
              <a:rPr lang="tr-TR" dirty="0" smtClean="0"/>
              <a:t> </a:t>
            </a:r>
            <a:r>
              <a:rPr lang="tr-TR" dirty="0" err="1" smtClean="0"/>
              <a:t>tasks</a:t>
            </a:r>
            <a:r>
              <a:rPr lang="tr-TR" dirty="0" smtClean="0"/>
              <a:t> </a:t>
            </a:r>
            <a:r>
              <a:rPr lang="tr-TR" dirty="0" err="1" smtClean="0"/>
              <a:t>to</a:t>
            </a:r>
            <a:r>
              <a:rPr lang="tr-TR" dirty="0" smtClean="0"/>
              <a:t> </a:t>
            </a:r>
            <a:r>
              <a:rPr lang="tr-TR" dirty="0" err="1" smtClean="0"/>
              <a:t>each</a:t>
            </a:r>
            <a:r>
              <a:rPr lang="tr-TR" dirty="0" smtClean="0"/>
              <a:t> </a:t>
            </a:r>
            <a:r>
              <a:rPr lang="tr-TR" dirty="0" err="1" smtClean="0"/>
              <a:t>other</a:t>
            </a:r>
            <a:r>
              <a:rPr lang="tr-TR" dirty="0" smtClean="0"/>
              <a:t>.</a:t>
            </a:r>
          </a:p>
          <a:p>
            <a:pPr marL="114300" indent="0">
              <a:buNone/>
            </a:pPr>
            <a:r>
              <a:rPr lang="tr-TR" dirty="0" err="1" smtClean="0"/>
              <a:t>For</a:t>
            </a:r>
            <a:r>
              <a:rPr lang="tr-TR" dirty="0" smtClean="0"/>
              <a:t> </a:t>
            </a:r>
            <a:r>
              <a:rPr lang="tr-TR" dirty="0" err="1" smtClean="0"/>
              <a:t>some</a:t>
            </a:r>
            <a:r>
              <a:rPr lang="tr-TR" dirty="0" smtClean="0"/>
              <a:t> </a:t>
            </a:r>
            <a:r>
              <a:rPr lang="tr-TR" dirty="0" err="1" smtClean="0"/>
              <a:t>topics</a:t>
            </a:r>
            <a:r>
              <a:rPr lang="tr-TR" dirty="0" smtClean="0"/>
              <a:t> </a:t>
            </a:r>
            <a:r>
              <a:rPr lang="tr-TR" dirty="0" err="1" smtClean="0"/>
              <a:t>we</a:t>
            </a:r>
            <a:r>
              <a:rPr lang="tr-TR" dirty="0" smtClean="0"/>
              <a:t> </a:t>
            </a:r>
            <a:r>
              <a:rPr lang="tr-TR" dirty="0" err="1" smtClean="0"/>
              <a:t>made</a:t>
            </a:r>
            <a:r>
              <a:rPr lang="tr-TR" dirty="0" smtClean="0"/>
              <a:t> </a:t>
            </a:r>
            <a:r>
              <a:rPr lang="tr-TR" dirty="0" err="1" smtClean="0"/>
              <a:t>researches</a:t>
            </a:r>
            <a:r>
              <a:rPr lang="tr-TR" dirty="0" smtClean="0"/>
              <a:t> </a:t>
            </a:r>
            <a:r>
              <a:rPr lang="tr-TR" dirty="0" err="1" smtClean="0"/>
              <a:t>and</a:t>
            </a:r>
            <a:r>
              <a:rPr lang="tr-TR" dirty="0" smtClean="0"/>
              <a:t> </a:t>
            </a:r>
            <a:r>
              <a:rPr lang="tr-TR" dirty="0" err="1" smtClean="0"/>
              <a:t>organized</a:t>
            </a:r>
            <a:r>
              <a:rPr lang="tr-TR" dirty="0" smtClean="0"/>
              <a:t> </a:t>
            </a:r>
            <a:r>
              <a:rPr lang="tr-TR" dirty="0" err="1" smtClean="0"/>
              <a:t>lectures</a:t>
            </a:r>
            <a:r>
              <a:rPr lang="tr-TR" dirty="0" smtClean="0"/>
              <a:t> </a:t>
            </a:r>
            <a:r>
              <a:rPr lang="tr-TR" dirty="0" err="1" smtClean="0"/>
              <a:t>between</a:t>
            </a:r>
            <a:r>
              <a:rPr lang="tr-TR" dirty="0" smtClean="0"/>
              <a:t> us </a:t>
            </a:r>
            <a:r>
              <a:rPr lang="tr-TR" dirty="0" err="1" smtClean="0"/>
              <a:t>to</a:t>
            </a:r>
            <a:r>
              <a:rPr lang="tr-TR" dirty="0" smtClean="0"/>
              <a:t> </a:t>
            </a:r>
            <a:r>
              <a:rPr lang="tr-TR" dirty="0" err="1" smtClean="0"/>
              <a:t>share</a:t>
            </a:r>
            <a:r>
              <a:rPr lang="tr-TR" dirty="0" smtClean="0"/>
              <a:t> </a:t>
            </a:r>
            <a:r>
              <a:rPr lang="tr-TR" dirty="0" err="1" smtClean="0"/>
              <a:t>the</a:t>
            </a:r>
            <a:r>
              <a:rPr lang="tr-TR" dirty="0" smtClean="0"/>
              <a:t> </a:t>
            </a:r>
            <a:r>
              <a:rPr lang="tr-TR" dirty="0" err="1" smtClean="0"/>
              <a:t>knowledge</a:t>
            </a:r>
            <a:r>
              <a:rPr lang="tr-TR" dirty="0" smtClean="0"/>
              <a:t>.</a:t>
            </a:r>
          </a:p>
          <a:p>
            <a:pPr marL="114300" indent="0">
              <a:buNone/>
            </a:pPr>
            <a:r>
              <a:rPr lang="tr-TR" dirty="0" err="1" smtClean="0"/>
              <a:t>We</a:t>
            </a:r>
            <a:r>
              <a:rPr lang="tr-TR" dirty="0" smtClean="0"/>
              <a:t> </a:t>
            </a:r>
            <a:r>
              <a:rPr lang="tr-TR" dirty="0" err="1" smtClean="0"/>
              <a:t>made</a:t>
            </a:r>
            <a:r>
              <a:rPr lang="tr-TR" dirty="0" smtClean="0"/>
              <a:t> </a:t>
            </a:r>
            <a:r>
              <a:rPr lang="tr-TR" dirty="0" err="1" smtClean="0"/>
              <a:t>our</a:t>
            </a:r>
            <a:r>
              <a:rPr lang="tr-TR" dirty="0" smtClean="0"/>
              <a:t> </a:t>
            </a:r>
            <a:r>
              <a:rPr lang="tr-TR" dirty="0" err="1" smtClean="0"/>
              <a:t>meetings</a:t>
            </a:r>
            <a:r>
              <a:rPr lang="tr-TR" dirty="0" smtClean="0"/>
              <a:t> </a:t>
            </a:r>
            <a:r>
              <a:rPr lang="tr-TR" dirty="0" err="1" smtClean="0"/>
              <a:t>and</a:t>
            </a:r>
            <a:r>
              <a:rPr lang="tr-TR" dirty="0" smtClean="0"/>
              <a:t> </a:t>
            </a:r>
            <a:r>
              <a:rPr lang="tr-TR" dirty="0" err="1" smtClean="0"/>
              <a:t>lectures</a:t>
            </a:r>
            <a:r>
              <a:rPr lang="tr-TR" dirty="0" smtClean="0"/>
              <a:t> </a:t>
            </a:r>
            <a:r>
              <a:rPr lang="tr-TR" dirty="0" err="1" smtClean="0"/>
              <a:t>via</a:t>
            </a:r>
            <a:r>
              <a:rPr lang="tr-TR" dirty="0" smtClean="0"/>
              <a:t> </a:t>
            </a:r>
            <a:r>
              <a:rPr lang="tr-TR" dirty="0" err="1" smtClean="0"/>
              <a:t>Zoom</a:t>
            </a:r>
            <a:r>
              <a:rPr lang="tr-TR" dirty="0" smtClean="0"/>
              <a:t>.</a:t>
            </a:r>
          </a:p>
          <a:p>
            <a:pPr marL="114300" indent="0">
              <a:buNone/>
            </a:pPr>
            <a:r>
              <a:rPr lang="tr-TR" dirty="0" err="1" smtClean="0"/>
              <a:t>We</a:t>
            </a:r>
            <a:r>
              <a:rPr lang="tr-TR" dirty="0" smtClean="0"/>
              <a:t> </a:t>
            </a:r>
            <a:r>
              <a:rPr lang="tr-TR" dirty="0" err="1" smtClean="0"/>
              <a:t>wrote</a:t>
            </a:r>
            <a:r>
              <a:rPr lang="tr-TR" dirty="0" smtClean="0"/>
              <a:t> </a:t>
            </a:r>
            <a:r>
              <a:rPr lang="tr-TR" dirty="0" err="1" smtClean="0"/>
              <a:t>our</a:t>
            </a:r>
            <a:r>
              <a:rPr lang="tr-TR" dirty="0" smtClean="0"/>
              <a:t> </a:t>
            </a:r>
            <a:r>
              <a:rPr lang="tr-TR" dirty="0" err="1" smtClean="0"/>
              <a:t>codes</a:t>
            </a:r>
            <a:r>
              <a:rPr lang="tr-TR" dirty="0" smtClean="0"/>
              <a:t> on </a:t>
            </a:r>
            <a:r>
              <a:rPr lang="tr-TR" dirty="0" err="1" smtClean="0"/>
              <a:t>Jupyter</a:t>
            </a:r>
            <a:r>
              <a:rPr lang="tr-TR" dirty="0" smtClean="0"/>
              <a:t> Notebook </a:t>
            </a:r>
            <a:r>
              <a:rPr lang="tr-TR" dirty="0" err="1" smtClean="0"/>
              <a:t>to</a:t>
            </a:r>
            <a:r>
              <a:rPr lang="tr-TR" dirty="0" smtClean="0"/>
              <a:t> </a:t>
            </a:r>
            <a:r>
              <a:rPr lang="tr-TR" dirty="0" err="1" smtClean="0"/>
              <a:t>make</a:t>
            </a:r>
            <a:r>
              <a:rPr lang="tr-TR" dirty="0" smtClean="0"/>
              <a:t> </a:t>
            </a:r>
            <a:r>
              <a:rPr lang="tr-TR" dirty="0" err="1" smtClean="0"/>
              <a:t>our</a:t>
            </a:r>
            <a:r>
              <a:rPr lang="tr-TR" dirty="0" smtClean="0"/>
              <a:t> </a:t>
            </a:r>
            <a:r>
              <a:rPr lang="tr-TR" dirty="0" err="1" smtClean="0"/>
              <a:t>codings</a:t>
            </a:r>
            <a:r>
              <a:rPr lang="tr-TR" dirty="0" smtClean="0"/>
              <a:t> </a:t>
            </a:r>
            <a:r>
              <a:rPr lang="tr-TR" dirty="0" err="1" smtClean="0"/>
              <a:t>portable</a:t>
            </a:r>
            <a:r>
              <a:rPr lang="tr-TR" dirty="0" smtClean="0"/>
              <a:t> </a:t>
            </a:r>
            <a:r>
              <a:rPr lang="tr-TR" dirty="0" err="1" smtClean="0"/>
              <a:t>and</a:t>
            </a:r>
            <a:r>
              <a:rPr lang="tr-TR" dirty="0" smtClean="0"/>
              <a:t> </a:t>
            </a:r>
            <a:r>
              <a:rPr lang="tr-TR" dirty="0" err="1" smtClean="0"/>
              <a:t>independent</a:t>
            </a:r>
            <a:r>
              <a:rPr lang="tr-TR" dirty="0" smtClean="0"/>
              <a:t>. </a:t>
            </a:r>
          </a:p>
          <a:p>
            <a:pPr marL="114300" indent="0">
              <a:buNone/>
            </a:pPr>
            <a:endParaRPr lang="en-US" dirty="0"/>
          </a:p>
        </p:txBody>
      </p:sp>
      <p:sp>
        <p:nvSpPr>
          <p:cNvPr id="4" name="Google Shape;185;p29"/>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smtClean="0"/>
              <a:t>Project Management</a:t>
            </a:r>
            <a:endParaRPr dirty="0"/>
          </a:p>
        </p:txBody>
      </p:sp>
      <p:pic>
        <p:nvPicPr>
          <p:cNvPr id="6" name="Resim 5"/>
          <p:cNvPicPr>
            <a:picLocks noChangeAspect="1"/>
          </p:cNvPicPr>
          <p:nvPr/>
        </p:nvPicPr>
        <p:blipFill>
          <a:blip r:embed="rId2"/>
          <a:stretch>
            <a:fillRect/>
          </a:stretch>
        </p:blipFill>
        <p:spPr>
          <a:xfrm>
            <a:off x="230116" y="3055533"/>
            <a:ext cx="4570484" cy="1349952"/>
          </a:xfrm>
          <a:prstGeom prst="rect">
            <a:avLst/>
          </a:prstGeom>
        </p:spPr>
      </p:pic>
      <p:pic>
        <p:nvPicPr>
          <p:cNvPr id="7" name="Resim 6"/>
          <p:cNvPicPr>
            <a:picLocks noChangeAspect="1"/>
          </p:cNvPicPr>
          <p:nvPr/>
        </p:nvPicPr>
        <p:blipFill>
          <a:blip r:embed="rId3"/>
          <a:stretch>
            <a:fillRect/>
          </a:stretch>
        </p:blipFill>
        <p:spPr>
          <a:xfrm>
            <a:off x="4800600" y="3055533"/>
            <a:ext cx="4121727" cy="1353873"/>
          </a:xfrm>
          <a:prstGeom prst="rect">
            <a:avLst/>
          </a:prstGeom>
        </p:spPr>
      </p:pic>
    </p:spTree>
    <p:extLst>
      <p:ext uri="{BB962C8B-B14F-4D97-AF65-F5344CB8AC3E}">
        <p14:creationId xmlns:p14="http://schemas.microsoft.com/office/powerpoint/2010/main" val="3880954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body" idx="1"/>
          </p:nvPr>
        </p:nvSpPr>
        <p:spPr>
          <a:xfrm>
            <a:off x="161000" y="613200"/>
            <a:ext cx="8520600" cy="44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300" dirty="0"/>
              <a:t>-During this Project:</a:t>
            </a:r>
            <a:endParaRPr sz="1300" dirty="0"/>
          </a:p>
          <a:p>
            <a:pPr marL="0" lvl="0" indent="0" algn="l" rtl="0">
              <a:spcBef>
                <a:spcPts val="1600"/>
              </a:spcBef>
              <a:spcAft>
                <a:spcPts val="0"/>
              </a:spcAft>
              <a:buNone/>
            </a:pPr>
            <a:r>
              <a:rPr lang="tr" sz="1300" dirty="0"/>
              <a:t>-We learned that using one metric to evaluate results are not a good way to judge in    clustering analysis part.</a:t>
            </a:r>
            <a:endParaRPr sz="1300" dirty="0"/>
          </a:p>
          <a:p>
            <a:pPr marL="0" lvl="0" indent="0" algn="l" rtl="0">
              <a:spcBef>
                <a:spcPts val="1600"/>
              </a:spcBef>
              <a:spcAft>
                <a:spcPts val="0"/>
              </a:spcAft>
              <a:buNone/>
            </a:pPr>
            <a:r>
              <a:rPr lang="tr" sz="1300" dirty="0"/>
              <a:t>-We learned that to test the difference between results with statistical methods is important</a:t>
            </a:r>
            <a:endParaRPr sz="1300" dirty="0"/>
          </a:p>
          <a:p>
            <a:pPr marL="0" lvl="0" indent="0" algn="l" rtl="0">
              <a:spcBef>
                <a:spcPts val="1600"/>
              </a:spcBef>
              <a:spcAft>
                <a:spcPts val="0"/>
              </a:spcAft>
              <a:buNone/>
            </a:pPr>
            <a:r>
              <a:rPr lang="tr" sz="1300" dirty="0"/>
              <a:t>-We learned that while we are choosing our best model we need to consider both computational time and getting good results. So we chose our regression models over MLP and in the end we chose our Linear Regression model for a real life use.</a:t>
            </a:r>
            <a:endParaRPr sz="1300" dirty="0"/>
          </a:p>
          <a:p>
            <a:pPr marL="0" lvl="0" indent="0" algn="l" rtl="0">
              <a:spcBef>
                <a:spcPts val="1600"/>
              </a:spcBef>
              <a:spcAft>
                <a:spcPts val="0"/>
              </a:spcAft>
              <a:buNone/>
            </a:pPr>
            <a:r>
              <a:rPr lang="tr" sz="1300" dirty="0"/>
              <a:t>-We learned the importance of exploratory data analysis to really discover hidden relations between variables.</a:t>
            </a:r>
            <a:endParaRPr sz="1300" dirty="0"/>
          </a:p>
          <a:p>
            <a:pPr marL="0" lvl="0" indent="0" algn="l" rtl="0">
              <a:spcBef>
                <a:spcPts val="1600"/>
              </a:spcBef>
              <a:spcAft>
                <a:spcPts val="0"/>
              </a:spcAft>
              <a:buNone/>
            </a:pPr>
            <a:r>
              <a:rPr lang="tr" sz="1300" dirty="0"/>
              <a:t>-We learned the importance of hyperparameter tuning.</a:t>
            </a:r>
            <a:endParaRPr sz="1300" dirty="0"/>
          </a:p>
          <a:p>
            <a:pPr marL="0" lvl="0" indent="0" algn="l" rtl="0">
              <a:spcBef>
                <a:spcPts val="1600"/>
              </a:spcBef>
              <a:spcAft>
                <a:spcPts val="0"/>
              </a:spcAft>
              <a:buNone/>
            </a:pPr>
            <a:r>
              <a:rPr lang="tr" sz="1300" dirty="0"/>
              <a:t>-In general we learned that there is not always strict rules to build models we need to experiment with different features and different hyperparameter values to find the best possible model</a:t>
            </a:r>
            <a:r>
              <a:rPr lang="tr" sz="1300" dirty="0" smtClean="0"/>
              <a:t>.</a:t>
            </a:r>
          </a:p>
          <a:p>
            <a:pPr marL="0" lvl="0" indent="0" algn="l" rtl="0">
              <a:spcBef>
                <a:spcPts val="1600"/>
              </a:spcBef>
              <a:spcAft>
                <a:spcPts val="0"/>
              </a:spcAft>
              <a:buNone/>
            </a:pPr>
            <a:r>
              <a:rPr lang="tr" sz="1300" dirty="0" smtClean="0"/>
              <a:t>-We learned the importance of teamwork and planning in this project.</a:t>
            </a:r>
            <a:endParaRPr sz="1300" dirty="0"/>
          </a:p>
          <a:p>
            <a:pPr marL="0" lvl="0" indent="0" algn="l" rtl="0">
              <a:spcBef>
                <a:spcPts val="1600"/>
              </a:spcBef>
              <a:spcAft>
                <a:spcPts val="1600"/>
              </a:spcAft>
              <a:buNone/>
            </a:pPr>
            <a:endParaRPr dirty="0"/>
          </a:p>
        </p:txBody>
      </p:sp>
      <p:sp>
        <p:nvSpPr>
          <p:cNvPr id="191" name="Google Shape;191;p30"/>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a:t>Conclusion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body" idx="1"/>
          </p:nvPr>
        </p:nvSpPr>
        <p:spPr>
          <a:xfrm>
            <a:off x="251425" y="953550"/>
            <a:ext cx="8520600" cy="3964814"/>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tr" sz="1300" dirty="0">
                <a:latin typeface="Calibri"/>
                <a:ea typeface="Calibri"/>
                <a:cs typeface="Calibri"/>
                <a:sym typeface="Calibri"/>
              </a:rPr>
              <a:t>In this  project we  basically aim to generate an appropriate prediction model for our dataset by using regression algorithms. </a:t>
            </a:r>
            <a:endParaRPr sz="1300" dirty="0">
              <a:latin typeface="Calibri"/>
              <a:ea typeface="Calibri"/>
              <a:cs typeface="Calibri"/>
              <a:sym typeface="Calibri"/>
            </a:endParaRPr>
          </a:p>
          <a:p>
            <a:pPr marL="0" lvl="0" indent="0" algn="l" rtl="0">
              <a:lnSpc>
                <a:spcPct val="150000"/>
              </a:lnSpc>
              <a:spcBef>
                <a:spcPts val="800"/>
              </a:spcBef>
              <a:spcAft>
                <a:spcPts val="0"/>
              </a:spcAft>
              <a:buNone/>
            </a:pPr>
            <a:r>
              <a:rPr lang="tr" sz="1300" dirty="0">
                <a:latin typeface="Calibri"/>
                <a:ea typeface="Calibri"/>
                <a:cs typeface="Calibri"/>
                <a:sym typeface="Calibri"/>
              </a:rPr>
              <a:t>We followed the steps below:</a:t>
            </a:r>
            <a:endParaRPr sz="1300" dirty="0">
              <a:latin typeface="Calibri"/>
              <a:ea typeface="Calibri"/>
              <a:cs typeface="Calibri"/>
              <a:sym typeface="Calibri"/>
            </a:endParaRPr>
          </a:p>
          <a:p>
            <a:pPr marL="0" lvl="0" indent="0" algn="l" rtl="0">
              <a:lnSpc>
                <a:spcPct val="150000"/>
              </a:lnSpc>
              <a:spcBef>
                <a:spcPts val="800"/>
              </a:spcBef>
              <a:spcAft>
                <a:spcPts val="0"/>
              </a:spcAft>
              <a:buNone/>
            </a:pPr>
            <a:r>
              <a:rPr lang="tr" sz="1300" dirty="0">
                <a:latin typeface="Calibri"/>
                <a:ea typeface="Calibri"/>
                <a:cs typeface="Calibri"/>
                <a:sym typeface="Calibri"/>
              </a:rPr>
              <a:t>-Exploratory Data Analysis                                       </a:t>
            </a:r>
            <a:endParaRPr sz="1300" dirty="0">
              <a:latin typeface="Calibri"/>
              <a:ea typeface="Calibri"/>
              <a:cs typeface="Calibri"/>
              <a:sym typeface="Calibri"/>
            </a:endParaRPr>
          </a:p>
          <a:p>
            <a:pPr marL="0" lvl="0" indent="0" algn="l" rtl="0">
              <a:lnSpc>
                <a:spcPct val="150000"/>
              </a:lnSpc>
              <a:spcBef>
                <a:spcPts val="800"/>
              </a:spcBef>
              <a:spcAft>
                <a:spcPts val="0"/>
              </a:spcAft>
              <a:buNone/>
            </a:pPr>
            <a:r>
              <a:rPr lang="tr" sz="1300" dirty="0">
                <a:latin typeface="Calibri"/>
                <a:ea typeface="Calibri"/>
                <a:cs typeface="Calibri"/>
                <a:sym typeface="Calibri"/>
              </a:rPr>
              <a:t>-Predictive Analysis         </a:t>
            </a:r>
            <a:endParaRPr sz="1300" dirty="0">
              <a:latin typeface="Calibri"/>
              <a:ea typeface="Calibri"/>
              <a:cs typeface="Calibri"/>
              <a:sym typeface="Calibri"/>
            </a:endParaRPr>
          </a:p>
          <a:p>
            <a:pPr marL="0" lvl="0" indent="0" algn="l" rtl="0">
              <a:lnSpc>
                <a:spcPct val="150000"/>
              </a:lnSpc>
              <a:spcBef>
                <a:spcPts val="800"/>
              </a:spcBef>
              <a:spcAft>
                <a:spcPts val="0"/>
              </a:spcAft>
              <a:buNone/>
            </a:pPr>
            <a:r>
              <a:rPr lang="tr" sz="1300" dirty="0" smtClean="0">
                <a:latin typeface="Calibri"/>
                <a:ea typeface="Calibri"/>
                <a:cs typeface="Calibri"/>
                <a:sym typeface="Calibri"/>
              </a:rPr>
              <a:t>       a)Feature Selection</a:t>
            </a:r>
            <a:r>
              <a:rPr lang="tr" sz="1300" dirty="0">
                <a:latin typeface="Calibri"/>
                <a:ea typeface="Calibri"/>
                <a:cs typeface="Calibri"/>
                <a:sym typeface="Calibri"/>
              </a:rPr>
              <a:t> </a:t>
            </a:r>
            <a:endParaRPr lang="tr" sz="1300" dirty="0" smtClean="0">
              <a:latin typeface="Calibri"/>
              <a:ea typeface="Calibri"/>
              <a:cs typeface="Calibri"/>
              <a:sym typeface="Calibri"/>
            </a:endParaRPr>
          </a:p>
          <a:p>
            <a:pPr marL="0" lvl="0" indent="0" algn="l" rtl="0">
              <a:lnSpc>
                <a:spcPct val="150000"/>
              </a:lnSpc>
              <a:spcBef>
                <a:spcPts val="800"/>
              </a:spcBef>
              <a:spcAft>
                <a:spcPts val="0"/>
              </a:spcAft>
              <a:buNone/>
            </a:pPr>
            <a:r>
              <a:rPr lang="tr" sz="1300" dirty="0" smtClean="0">
                <a:latin typeface="Calibri"/>
                <a:ea typeface="Calibri"/>
                <a:cs typeface="Calibri"/>
                <a:sym typeface="Calibri"/>
              </a:rPr>
              <a:t>       b)Experimenting </a:t>
            </a:r>
            <a:r>
              <a:rPr lang="tr" sz="1300" dirty="0">
                <a:latin typeface="Calibri"/>
                <a:ea typeface="Calibri"/>
                <a:cs typeface="Calibri"/>
                <a:sym typeface="Calibri"/>
              </a:rPr>
              <a:t>with different Models</a:t>
            </a:r>
            <a:endParaRPr sz="1300" dirty="0">
              <a:latin typeface="Calibri"/>
              <a:ea typeface="Calibri"/>
              <a:cs typeface="Calibri"/>
              <a:sym typeface="Calibri"/>
            </a:endParaRPr>
          </a:p>
          <a:p>
            <a:pPr marL="0" lvl="0" indent="0" algn="l" rtl="0">
              <a:lnSpc>
                <a:spcPct val="150000"/>
              </a:lnSpc>
              <a:spcBef>
                <a:spcPts val="800"/>
              </a:spcBef>
              <a:spcAft>
                <a:spcPts val="0"/>
              </a:spcAft>
              <a:buNone/>
            </a:pPr>
            <a:r>
              <a:rPr lang="tr" sz="1300" dirty="0" smtClean="0">
                <a:latin typeface="Calibri"/>
                <a:ea typeface="Calibri"/>
                <a:cs typeface="Calibri"/>
                <a:sym typeface="Calibri"/>
              </a:rPr>
              <a:t>-</a:t>
            </a:r>
            <a:r>
              <a:rPr lang="tr" sz="1300" dirty="0">
                <a:latin typeface="Calibri"/>
                <a:ea typeface="Calibri"/>
                <a:cs typeface="Calibri"/>
                <a:sym typeface="Calibri"/>
              </a:rPr>
              <a:t>Cluster </a:t>
            </a:r>
            <a:r>
              <a:rPr lang="tr" sz="1300" dirty="0" smtClean="0">
                <a:latin typeface="Calibri"/>
                <a:ea typeface="Calibri"/>
                <a:cs typeface="Calibri"/>
                <a:sym typeface="Calibri"/>
              </a:rPr>
              <a:t>Analysis</a:t>
            </a:r>
          </a:p>
          <a:p>
            <a:pPr marL="0" lvl="0" indent="0" algn="l" rtl="0">
              <a:lnSpc>
                <a:spcPct val="150000"/>
              </a:lnSpc>
              <a:spcBef>
                <a:spcPts val="800"/>
              </a:spcBef>
              <a:spcAft>
                <a:spcPts val="0"/>
              </a:spcAft>
              <a:buNone/>
            </a:pPr>
            <a:r>
              <a:rPr lang="tr" sz="1300" dirty="0" smtClean="0">
                <a:latin typeface="Calibri"/>
                <a:ea typeface="Calibri"/>
                <a:cs typeface="Calibri"/>
                <a:sym typeface="Calibri"/>
              </a:rPr>
              <a:t>-Using project management methods</a:t>
            </a:r>
            <a:endParaRPr sz="1300" dirty="0">
              <a:latin typeface="Calibri"/>
              <a:ea typeface="Calibri"/>
              <a:cs typeface="Calibri"/>
              <a:sym typeface="Calibri"/>
            </a:endParaRPr>
          </a:p>
          <a:p>
            <a:pPr marL="0" lvl="0" indent="0" algn="l" rtl="0">
              <a:lnSpc>
                <a:spcPct val="150000"/>
              </a:lnSpc>
              <a:spcBef>
                <a:spcPts val="800"/>
              </a:spcBef>
              <a:spcAft>
                <a:spcPts val="800"/>
              </a:spcAft>
              <a:buClr>
                <a:schemeClr val="dk1"/>
              </a:buClr>
              <a:buSzPts val="1100"/>
              <a:buFont typeface="Arial"/>
              <a:buNone/>
            </a:pPr>
            <a:r>
              <a:rPr lang="tr" sz="1300" dirty="0">
                <a:latin typeface="Calibri"/>
                <a:ea typeface="Calibri"/>
                <a:cs typeface="Calibri"/>
                <a:sym typeface="Calibri"/>
              </a:rPr>
              <a:t>- Conclusion </a:t>
            </a:r>
            <a:endParaRPr sz="1300" dirty="0">
              <a:latin typeface="Calibri"/>
              <a:ea typeface="Calibri"/>
              <a:cs typeface="Calibri"/>
              <a:sym typeface="Calibri"/>
            </a:endParaRPr>
          </a:p>
        </p:txBody>
      </p:sp>
      <p:sp>
        <p:nvSpPr>
          <p:cNvPr id="66" name="Google Shape;66;p14"/>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a:t>Project Scope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p:nvPr/>
        </p:nvSpPr>
        <p:spPr>
          <a:xfrm>
            <a:off x="301375" y="813725"/>
            <a:ext cx="3486000" cy="374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a:latin typeface="Old Standard TT"/>
                <a:ea typeface="Old Standard TT"/>
                <a:cs typeface="Old Standard TT"/>
                <a:sym typeface="Old Standard TT"/>
              </a:rPr>
              <a:t>Dataset about a Wind Turbine Located in Yalova</a:t>
            </a: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a:p>
            <a:pPr marL="0" lvl="0" indent="0" algn="l" rtl="0">
              <a:spcBef>
                <a:spcPts val="0"/>
              </a:spcBef>
              <a:spcAft>
                <a:spcPts val="0"/>
              </a:spcAft>
              <a:buNone/>
            </a:pPr>
            <a:r>
              <a:rPr lang="tr">
                <a:latin typeface="Old Standard TT"/>
                <a:ea typeface="Old Standard TT"/>
                <a:cs typeface="Old Standard TT"/>
                <a:sym typeface="Old Standard TT"/>
              </a:rPr>
              <a:t>Represents  electric production of the Wind Turbine</a:t>
            </a: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a:p>
            <a:pPr marL="0" lvl="0" indent="0" algn="l" rtl="0">
              <a:spcBef>
                <a:spcPts val="0"/>
              </a:spcBef>
              <a:spcAft>
                <a:spcPts val="0"/>
              </a:spcAft>
              <a:buNone/>
            </a:pPr>
            <a:r>
              <a:rPr lang="tr">
                <a:latin typeface="Old Standard TT"/>
                <a:ea typeface="Old Standard TT"/>
                <a:cs typeface="Old Standard TT"/>
                <a:sym typeface="Old Standard TT"/>
              </a:rPr>
              <a:t>Includes measurements per every 10 minutes between 01.01.2018-00:00 to</a:t>
            </a:r>
            <a:endParaRPr>
              <a:latin typeface="Old Standard TT"/>
              <a:ea typeface="Old Standard TT"/>
              <a:cs typeface="Old Standard TT"/>
              <a:sym typeface="Old Standard TT"/>
            </a:endParaRPr>
          </a:p>
          <a:p>
            <a:pPr marL="0" lvl="0" indent="0" algn="l" rtl="0">
              <a:spcBef>
                <a:spcPts val="0"/>
              </a:spcBef>
              <a:spcAft>
                <a:spcPts val="0"/>
              </a:spcAft>
              <a:buNone/>
            </a:pPr>
            <a:r>
              <a:rPr lang="tr">
                <a:latin typeface="Old Standard TT"/>
                <a:ea typeface="Old Standard TT"/>
                <a:cs typeface="Old Standard TT"/>
                <a:sym typeface="Old Standard TT"/>
              </a:rPr>
              <a:t>31.12.2018 -23:50</a:t>
            </a: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a:p>
            <a:pPr marL="0" lvl="0" indent="0" algn="l" rtl="0">
              <a:spcBef>
                <a:spcPts val="0"/>
              </a:spcBef>
              <a:spcAft>
                <a:spcPts val="0"/>
              </a:spcAft>
              <a:buNone/>
            </a:pPr>
            <a:r>
              <a:rPr lang="tr">
                <a:latin typeface="Old Standard TT"/>
                <a:ea typeface="Old Standard TT"/>
                <a:cs typeface="Old Standard TT"/>
                <a:sym typeface="Old Standard TT"/>
              </a:rPr>
              <a:t>For better analysis we merged this dataset with weather conditions data to obtain our final dataset</a:t>
            </a:r>
            <a:endParaRPr>
              <a:latin typeface="Old Standard TT"/>
              <a:ea typeface="Old Standard TT"/>
              <a:cs typeface="Old Standard TT"/>
              <a:sym typeface="Old Standard TT"/>
            </a:endParaRPr>
          </a:p>
        </p:txBody>
      </p:sp>
      <p:pic>
        <p:nvPicPr>
          <p:cNvPr id="72" name="Google Shape;72;p15"/>
          <p:cNvPicPr preferRelativeResize="0"/>
          <p:nvPr/>
        </p:nvPicPr>
        <p:blipFill>
          <a:blip r:embed="rId3">
            <a:alphaModFix/>
          </a:blip>
          <a:stretch>
            <a:fillRect/>
          </a:stretch>
        </p:blipFill>
        <p:spPr>
          <a:xfrm>
            <a:off x="4090450" y="633413"/>
            <a:ext cx="4629150" cy="3876675"/>
          </a:xfrm>
          <a:prstGeom prst="rect">
            <a:avLst/>
          </a:prstGeom>
          <a:noFill/>
          <a:ln>
            <a:noFill/>
          </a:ln>
        </p:spPr>
      </p:pic>
      <p:sp>
        <p:nvSpPr>
          <p:cNvPr id="73" name="Google Shape;73;p15"/>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Story of Our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body" idx="1"/>
          </p:nvPr>
        </p:nvSpPr>
        <p:spPr>
          <a:xfrm>
            <a:off x="221275" y="666425"/>
            <a:ext cx="4018200" cy="21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b="1" dirty="0" smtClean="0"/>
              <a:t>Analysis </a:t>
            </a:r>
            <a:r>
              <a:rPr lang="tr" b="1" dirty="0"/>
              <a:t>of Categorical Features</a:t>
            </a:r>
            <a:endParaRPr b="1" dirty="0"/>
          </a:p>
          <a:p>
            <a:pPr marL="0" lvl="0" indent="0" algn="l" rtl="0">
              <a:spcBef>
                <a:spcPts val="1600"/>
              </a:spcBef>
              <a:spcAft>
                <a:spcPts val="0"/>
              </a:spcAft>
              <a:buNone/>
            </a:pPr>
            <a:r>
              <a:rPr lang="tr" dirty="0"/>
              <a:t>We have 8 non-numeric features.</a:t>
            </a:r>
            <a:endParaRPr dirty="0"/>
          </a:p>
          <a:p>
            <a:pPr marL="0" lvl="0" indent="0" algn="l" rtl="0">
              <a:spcBef>
                <a:spcPts val="1600"/>
              </a:spcBef>
              <a:spcAft>
                <a:spcPts val="0"/>
              </a:spcAft>
              <a:buNone/>
            </a:pPr>
            <a:r>
              <a:rPr lang="tr" dirty="0"/>
              <a:t>We consider 4 of them as categories.</a:t>
            </a:r>
            <a:endParaRPr dirty="0"/>
          </a:p>
          <a:p>
            <a:pPr marL="0" lvl="0" indent="0" algn="l" rtl="0">
              <a:spcBef>
                <a:spcPts val="1600"/>
              </a:spcBef>
              <a:spcAft>
                <a:spcPts val="0"/>
              </a:spcAft>
              <a:buNone/>
            </a:pPr>
            <a:r>
              <a:rPr lang="tr" dirty="0"/>
              <a:t>Date-Time-Month-Day/Night</a:t>
            </a:r>
            <a:endParaRPr dirty="0"/>
          </a:p>
          <a:p>
            <a:pPr marL="0" lvl="0" indent="0" algn="l" rtl="0">
              <a:spcBef>
                <a:spcPts val="1600"/>
              </a:spcBef>
              <a:spcAft>
                <a:spcPts val="1600"/>
              </a:spcAft>
              <a:buNone/>
            </a:pPr>
            <a:endParaRPr dirty="0"/>
          </a:p>
        </p:txBody>
      </p:sp>
      <p:pic>
        <p:nvPicPr>
          <p:cNvPr id="79" name="Google Shape;79;p16"/>
          <p:cNvPicPr preferRelativeResize="0"/>
          <p:nvPr/>
        </p:nvPicPr>
        <p:blipFill>
          <a:blip r:embed="rId3">
            <a:alphaModFix/>
          </a:blip>
          <a:stretch>
            <a:fillRect/>
          </a:stretch>
        </p:blipFill>
        <p:spPr>
          <a:xfrm>
            <a:off x="4519450" y="666425"/>
            <a:ext cx="4222425" cy="1818300"/>
          </a:xfrm>
          <a:prstGeom prst="rect">
            <a:avLst/>
          </a:prstGeom>
          <a:noFill/>
          <a:ln>
            <a:noFill/>
          </a:ln>
        </p:spPr>
      </p:pic>
      <p:pic>
        <p:nvPicPr>
          <p:cNvPr id="80" name="Google Shape;80;p16"/>
          <p:cNvPicPr preferRelativeResize="0"/>
          <p:nvPr/>
        </p:nvPicPr>
        <p:blipFill>
          <a:blip r:embed="rId4">
            <a:alphaModFix/>
          </a:blip>
          <a:stretch>
            <a:fillRect/>
          </a:stretch>
        </p:blipFill>
        <p:spPr>
          <a:xfrm>
            <a:off x="544175" y="2802725"/>
            <a:ext cx="5960999" cy="2035975"/>
          </a:xfrm>
          <a:prstGeom prst="rect">
            <a:avLst/>
          </a:prstGeom>
          <a:noFill/>
          <a:ln>
            <a:noFill/>
          </a:ln>
        </p:spPr>
      </p:pic>
      <p:sp>
        <p:nvSpPr>
          <p:cNvPr id="81" name="Google Shape;81;p16"/>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Exploratory Data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body" idx="1"/>
          </p:nvPr>
        </p:nvSpPr>
        <p:spPr>
          <a:xfrm>
            <a:off x="90700" y="1171800"/>
            <a:ext cx="3766800" cy="3434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b="1" dirty="0" smtClean="0"/>
              <a:t>Analysis of Numerical Features</a:t>
            </a:r>
            <a:endParaRPr b="1" dirty="0" smtClean="0"/>
          </a:p>
          <a:p>
            <a:pPr marL="0" lvl="0" indent="0" algn="l" rtl="0">
              <a:spcBef>
                <a:spcPts val="1600"/>
              </a:spcBef>
              <a:spcAft>
                <a:spcPts val="0"/>
              </a:spcAft>
              <a:buNone/>
            </a:pPr>
            <a:r>
              <a:rPr lang="tr" dirty="0" smtClean="0"/>
              <a:t>We </a:t>
            </a:r>
            <a:r>
              <a:rPr lang="tr" dirty="0"/>
              <a:t>have 14 </a:t>
            </a:r>
            <a:r>
              <a:rPr lang="tr" dirty="0" smtClean="0"/>
              <a:t>numerical </a:t>
            </a:r>
            <a:r>
              <a:rPr lang="tr" dirty="0"/>
              <a:t>features.</a:t>
            </a:r>
            <a:endParaRPr dirty="0"/>
          </a:p>
          <a:p>
            <a:pPr marL="0" lvl="0" indent="0" algn="l" rtl="0">
              <a:spcBef>
                <a:spcPts val="1600"/>
              </a:spcBef>
              <a:spcAft>
                <a:spcPts val="0"/>
              </a:spcAft>
              <a:buNone/>
            </a:pPr>
            <a:r>
              <a:rPr lang="tr" dirty="0"/>
              <a:t>LV ActivePower is our target feature.</a:t>
            </a:r>
            <a:endParaRPr dirty="0"/>
          </a:p>
          <a:p>
            <a:pPr marL="0" lvl="0" indent="0" algn="l" rtl="0">
              <a:spcBef>
                <a:spcPts val="1600"/>
              </a:spcBef>
              <a:spcAft>
                <a:spcPts val="0"/>
              </a:spcAft>
              <a:buNone/>
            </a:pPr>
            <a:r>
              <a:rPr lang="tr" dirty="0"/>
              <a:t>We will examine its relations with other  </a:t>
            </a:r>
            <a:r>
              <a:rPr lang="tr" dirty="0" smtClean="0"/>
              <a:t>features</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87" name="Google Shape;87;p17"/>
          <p:cNvPicPr preferRelativeResize="0"/>
          <p:nvPr/>
        </p:nvPicPr>
        <p:blipFill>
          <a:blip r:embed="rId3">
            <a:alphaModFix/>
          </a:blip>
          <a:stretch>
            <a:fillRect/>
          </a:stretch>
        </p:blipFill>
        <p:spPr>
          <a:xfrm>
            <a:off x="3746975" y="1171800"/>
            <a:ext cx="5253375" cy="2966700"/>
          </a:xfrm>
          <a:prstGeom prst="rect">
            <a:avLst/>
          </a:prstGeom>
          <a:noFill/>
          <a:ln>
            <a:noFill/>
          </a:ln>
        </p:spPr>
      </p:pic>
      <p:sp>
        <p:nvSpPr>
          <p:cNvPr id="88" name="Google Shape;88;p17"/>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a:t>Exploratory Data Analysis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561475" y="504625"/>
            <a:ext cx="3312300" cy="2398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tr"/>
              <a:t>Distribution of our target variable by months</a:t>
            </a:r>
            <a:endParaRPr/>
          </a:p>
          <a:p>
            <a:pPr marL="457200" lvl="0" indent="-342900" algn="l" rtl="0">
              <a:spcBef>
                <a:spcPts val="0"/>
              </a:spcBef>
              <a:spcAft>
                <a:spcPts val="0"/>
              </a:spcAft>
              <a:buSzPts val="1800"/>
              <a:buChar char="-"/>
            </a:pPr>
            <a:r>
              <a:rPr lang="tr"/>
              <a:t>2 peak points</a:t>
            </a:r>
            <a:endParaRPr/>
          </a:p>
          <a:p>
            <a:pPr marL="457200" lvl="0" indent="-342900" algn="l" rtl="0">
              <a:spcBef>
                <a:spcPts val="0"/>
              </a:spcBef>
              <a:spcAft>
                <a:spcPts val="0"/>
              </a:spcAft>
              <a:buSzPts val="1800"/>
              <a:buChar char="-"/>
            </a:pPr>
            <a:r>
              <a:rPr lang="tr"/>
              <a:t>Different scales  on different months</a:t>
            </a:r>
            <a:endParaRPr/>
          </a:p>
          <a:p>
            <a:pPr marL="457200" lvl="0" indent="-342900" algn="l" rtl="0">
              <a:spcBef>
                <a:spcPts val="0"/>
              </a:spcBef>
              <a:spcAft>
                <a:spcPts val="0"/>
              </a:spcAft>
              <a:buSzPts val="1800"/>
              <a:buChar char="-"/>
            </a:pPr>
            <a:r>
              <a:rPr lang="tr"/>
              <a:t>Outliers on some months</a:t>
            </a:r>
            <a:endParaRPr/>
          </a:p>
          <a:p>
            <a:pPr marL="457200" lvl="0" indent="-342900" algn="l" rtl="0">
              <a:spcBef>
                <a:spcPts val="0"/>
              </a:spcBef>
              <a:spcAft>
                <a:spcPts val="0"/>
              </a:spcAft>
              <a:buSzPts val="1800"/>
              <a:buChar char="-"/>
            </a:pPr>
            <a:r>
              <a:rPr lang="tr"/>
              <a:t>Because of 0s</a:t>
            </a:r>
            <a:endParaRPr/>
          </a:p>
        </p:txBody>
      </p:sp>
      <p:pic>
        <p:nvPicPr>
          <p:cNvPr id="94" name="Google Shape;94;p18"/>
          <p:cNvPicPr preferRelativeResize="0"/>
          <p:nvPr/>
        </p:nvPicPr>
        <p:blipFill>
          <a:blip r:embed="rId3">
            <a:alphaModFix/>
          </a:blip>
          <a:stretch>
            <a:fillRect/>
          </a:stretch>
        </p:blipFill>
        <p:spPr>
          <a:xfrm>
            <a:off x="531337" y="2850375"/>
            <a:ext cx="3372575" cy="2054314"/>
          </a:xfrm>
          <a:prstGeom prst="rect">
            <a:avLst/>
          </a:prstGeom>
          <a:noFill/>
          <a:ln>
            <a:noFill/>
          </a:ln>
        </p:spPr>
      </p:pic>
      <p:pic>
        <p:nvPicPr>
          <p:cNvPr id="95" name="Google Shape;95;p18"/>
          <p:cNvPicPr preferRelativeResize="0"/>
          <p:nvPr/>
        </p:nvPicPr>
        <p:blipFill>
          <a:blip r:embed="rId4">
            <a:alphaModFix/>
          </a:blip>
          <a:stretch>
            <a:fillRect/>
          </a:stretch>
        </p:blipFill>
        <p:spPr>
          <a:xfrm>
            <a:off x="5004650" y="726725"/>
            <a:ext cx="3737225" cy="3011900"/>
          </a:xfrm>
          <a:prstGeom prst="rect">
            <a:avLst/>
          </a:prstGeom>
          <a:noFill/>
          <a:ln>
            <a:noFill/>
          </a:ln>
        </p:spPr>
      </p:pic>
      <p:sp>
        <p:nvSpPr>
          <p:cNvPr id="96" name="Google Shape;96;p18"/>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Exploratory Data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body" idx="1"/>
          </p:nvPr>
        </p:nvSpPr>
        <p:spPr>
          <a:xfrm>
            <a:off x="288600" y="505700"/>
            <a:ext cx="8710800" cy="52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500"/>
              <a:t>Some important correlations between our target feature and other features.</a:t>
            </a:r>
            <a:endParaRPr sz="1500"/>
          </a:p>
          <a:p>
            <a:pPr marL="0" lvl="0" indent="0" algn="l" rtl="0">
              <a:spcBef>
                <a:spcPts val="1600"/>
              </a:spcBef>
              <a:spcAft>
                <a:spcPts val="0"/>
              </a:spcAft>
              <a:buNone/>
            </a:pPr>
            <a:endParaRPr sz="1500"/>
          </a:p>
          <a:p>
            <a:pPr marL="0" lvl="0" indent="0" algn="l" rtl="0">
              <a:spcBef>
                <a:spcPts val="1600"/>
              </a:spcBef>
              <a:spcAft>
                <a:spcPts val="0"/>
              </a:spcAft>
              <a:buNone/>
            </a:pPr>
            <a:r>
              <a:rPr lang="tr" sz="1500"/>
              <a:t>       LV ActivePower-Wind Speed</a:t>
            </a:r>
            <a:endParaRPr sz="1500"/>
          </a:p>
          <a:p>
            <a:pPr marL="0" lvl="0" indent="0" algn="l" rtl="0">
              <a:spcBef>
                <a:spcPts val="1600"/>
              </a:spcBef>
              <a:spcAft>
                <a:spcPts val="0"/>
              </a:spcAft>
              <a:buNone/>
            </a:pPr>
            <a:r>
              <a:rPr lang="tr" sz="1500"/>
              <a:t>                                                                              </a:t>
            </a:r>
            <a:endParaRPr sz="1500"/>
          </a:p>
          <a:p>
            <a:pPr marL="0" lvl="0" indent="0" algn="l" rtl="0">
              <a:spcBef>
                <a:spcPts val="1600"/>
              </a:spcBef>
              <a:spcAft>
                <a:spcPts val="0"/>
              </a:spcAft>
              <a:buNone/>
            </a:pPr>
            <a:endParaRPr sz="15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02" name="Google Shape;102;p19"/>
          <p:cNvPicPr preferRelativeResize="0"/>
          <p:nvPr/>
        </p:nvPicPr>
        <p:blipFill>
          <a:blip r:embed="rId3">
            <a:alphaModFix/>
          </a:blip>
          <a:stretch>
            <a:fillRect/>
          </a:stretch>
        </p:blipFill>
        <p:spPr>
          <a:xfrm>
            <a:off x="255800" y="2028725"/>
            <a:ext cx="3340950" cy="2705550"/>
          </a:xfrm>
          <a:prstGeom prst="rect">
            <a:avLst/>
          </a:prstGeom>
          <a:noFill/>
          <a:ln>
            <a:noFill/>
          </a:ln>
        </p:spPr>
      </p:pic>
      <p:pic>
        <p:nvPicPr>
          <p:cNvPr id="103" name="Google Shape;103;p19"/>
          <p:cNvPicPr preferRelativeResize="0"/>
          <p:nvPr/>
        </p:nvPicPr>
        <p:blipFill>
          <a:blip r:embed="rId4">
            <a:alphaModFix/>
          </a:blip>
          <a:stretch>
            <a:fillRect/>
          </a:stretch>
        </p:blipFill>
        <p:spPr>
          <a:xfrm>
            <a:off x="4637180" y="2028725"/>
            <a:ext cx="3027640" cy="2705550"/>
          </a:xfrm>
          <a:prstGeom prst="rect">
            <a:avLst/>
          </a:prstGeom>
          <a:noFill/>
          <a:ln>
            <a:noFill/>
          </a:ln>
        </p:spPr>
      </p:pic>
      <p:sp>
        <p:nvSpPr>
          <p:cNvPr id="104" name="Google Shape;104;p19"/>
          <p:cNvSpPr txBox="1"/>
          <p:nvPr/>
        </p:nvSpPr>
        <p:spPr>
          <a:xfrm>
            <a:off x="4507050" y="1476750"/>
            <a:ext cx="4082100" cy="40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tr" sz="1500">
                <a:solidFill>
                  <a:schemeClr val="dk1"/>
                </a:solidFill>
                <a:latin typeface="Old Standard TT"/>
                <a:ea typeface="Old Standard TT"/>
                <a:cs typeface="Old Standard TT"/>
                <a:sym typeface="Old Standard TT"/>
              </a:rPr>
              <a:t>LV Active Power-Theoretical Power  Curve</a:t>
            </a:r>
            <a:endParaRPr>
              <a:latin typeface="Old Standard TT"/>
              <a:ea typeface="Old Standard TT"/>
              <a:cs typeface="Old Standard TT"/>
              <a:sym typeface="Old Standard TT"/>
            </a:endParaRPr>
          </a:p>
        </p:txBody>
      </p:sp>
      <p:sp>
        <p:nvSpPr>
          <p:cNvPr id="105" name="Google Shape;105;p19"/>
          <p:cNvSpPr txBox="1"/>
          <p:nvPr/>
        </p:nvSpPr>
        <p:spPr>
          <a:xfrm>
            <a:off x="462100" y="1436550"/>
            <a:ext cx="3074100" cy="4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06" name="Google Shape;106;p19"/>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Exploratory 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611537" y="2127279"/>
            <a:ext cx="3589947" cy="2169200"/>
          </a:xfrm>
          <a:prstGeom prst="rect">
            <a:avLst/>
          </a:prstGeom>
          <a:noFill/>
          <a:ln>
            <a:noFill/>
          </a:ln>
        </p:spPr>
      </p:pic>
      <p:pic>
        <p:nvPicPr>
          <p:cNvPr id="112" name="Google Shape;112;p20"/>
          <p:cNvPicPr preferRelativeResize="0"/>
          <p:nvPr/>
        </p:nvPicPr>
        <p:blipFill rotWithShape="1">
          <a:blip r:embed="rId4">
            <a:alphaModFix/>
          </a:blip>
          <a:srcRect t="2780" b="-2780"/>
          <a:stretch/>
        </p:blipFill>
        <p:spPr>
          <a:xfrm>
            <a:off x="4838627" y="2127254"/>
            <a:ext cx="3425657" cy="2169225"/>
          </a:xfrm>
          <a:prstGeom prst="rect">
            <a:avLst/>
          </a:prstGeom>
          <a:noFill/>
          <a:ln>
            <a:noFill/>
          </a:ln>
        </p:spPr>
      </p:pic>
      <p:sp>
        <p:nvSpPr>
          <p:cNvPr id="113" name="Google Shape;113;p20"/>
          <p:cNvSpPr txBox="1"/>
          <p:nvPr/>
        </p:nvSpPr>
        <p:spPr>
          <a:xfrm>
            <a:off x="701884" y="772162"/>
            <a:ext cx="7562400" cy="4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dirty="0">
                <a:latin typeface="Old Standard TT"/>
                <a:ea typeface="Old Standard TT"/>
                <a:cs typeface="Old Standard TT"/>
                <a:sym typeface="Old Standard TT"/>
              </a:rPr>
              <a:t>The similarity of the timeline charts below, shows Wind Speed- LV Active power relations</a:t>
            </a:r>
            <a:endParaRPr dirty="0">
              <a:latin typeface="Old Standard TT"/>
              <a:ea typeface="Old Standard TT"/>
              <a:cs typeface="Old Standard TT"/>
              <a:sym typeface="Old Standard TT"/>
            </a:endParaRPr>
          </a:p>
        </p:txBody>
      </p:sp>
      <p:sp>
        <p:nvSpPr>
          <p:cNvPr id="114" name="Google Shape;114;p20"/>
          <p:cNvSpPr txBox="1"/>
          <p:nvPr/>
        </p:nvSpPr>
        <p:spPr>
          <a:xfrm>
            <a:off x="1162902" y="1670425"/>
            <a:ext cx="22794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dirty="0">
                <a:latin typeface="Old Standard TT"/>
                <a:ea typeface="Old Standard TT"/>
                <a:cs typeface="Old Standard TT"/>
                <a:sym typeface="Old Standard TT"/>
              </a:rPr>
              <a:t>Wind Speed-Time </a:t>
            </a:r>
            <a:endParaRPr dirty="0">
              <a:latin typeface="Old Standard TT"/>
              <a:ea typeface="Old Standard TT"/>
              <a:cs typeface="Old Standard TT"/>
              <a:sym typeface="Old Standard TT"/>
            </a:endParaRPr>
          </a:p>
        </p:txBody>
      </p:sp>
      <p:sp>
        <p:nvSpPr>
          <p:cNvPr id="115" name="Google Shape;115;p20"/>
          <p:cNvSpPr txBox="1"/>
          <p:nvPr/>
        </p:nvSpPr>
        <p:spPr>
          <a:xfrm>
            <a:off x="5249005" y="1670425"/>
            <a:ext cx="26049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dirty="0">
                <a:latin typeface="Old Standard TT"/>
                <a:ea typeface="Old Standard TT"/>
                <a:cs typeface="Old Standard TT"/>
                <a:sym typeface="Old Standard TT"/>
              </a:rPr>
              <a:t>LV Active Power - Time</a:t>
            </a:r>
            <a:endParaRPr dirty="0">
              <a:latin typeface="Old Standard TT"/>
              <a:ea typeface="Old Standard TT"/>
              <a:cs typeface="Old Standard TT"/>
              <a:sym typeface="Old Standard TT"/>
            </a:endParaRPr>
          </a:p>
        </p:txBody>
      </p:sp>
      <p:sp>
        <p:nvSpPr>
          <p:cNvPr id="116" name="Google Shape;116;p20"/>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Exploratory Data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1"/>
          <p:cNvPicPr preferRelativeResize="0"/>
          <p:nvPr/>
        </p:nvPicPr>
        <p:blipFill>
          <a:blip r:embed="rId3">
            <a:alphaModFix/>
          </a:blip>
          <a:stretch>
            <a:fillRect/>
          </a:stretch>
        </p:blipFill>
        <p:spPr>
          <a:xfrm>
            <a:off x="582927" y="1722402"/>
            <a:ext cx="3120870" cy="2745925"/>
          </a:xfrm>
          <a:prstGeom prst="rect">
            <a:avLst/>
          </a:prstGeom>
          <a:noFill/>
          <a:ln>
            <a:noFill/>
          </a:ln>
        </p:spPr>
      </p:pic>
      <p:pic>
        <p:nvPicPr>
          <p:cNvPr id="122" name="Google Shape;122;p21"/>
          <p:cNvPicPr preferRelativeResize="0"/>
          <p:nvPr/>
        </p:nvPicPr>
        <p:blipFill>
          <a:blip r:embed="rId4">
            <a:alphaModFix/>
          </a:blip>
          <a:stretch>
            <a:fillRect/>
          </a:stretch>
        </p:blipFill>
        <p:spPr>
          <a:xfrm>
            <a:off x="4827902" y="1722402"/>
            <a:ext cx="2963525" cy="2652200"/>
          </a:xfrm>
          <a:prstGeom prst="rect">
            <a:avLst/>
          </a:prstGeom>
          <a:noFill/>
          <a:ln>
            <a:noFill/>
          </a:ln>
        </p:spPr>
      </p:pic>
      <p:sp>
        <p:nvSpPr>
          <p:cNvPr id="123" name="Google Shape;123;p21"/>
          <p:cNvSpPr txBox="1"/>
          <p:nvPr/>
        </p:nvSpPr>
        <p:spPr>
          <a:xfrm>
            <a:off x="602750" y="1336100"/>
            <a:ext cx="31746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a:latin typeface="Old Standard TT"/>
                <a:ea typeface="Old Standard TT"/>
                <a:cs typeface="Old Standard TT"/>
                <a:sym typeface="Old Standard TT"/>
              </a:rPr>
              <a:t> LV ActivePower - Wind Gust</a:t>
            </a:r>
            <a:endParaRPr>
              <a:latin typeface="Old Standard TT"/>
              <a:ea typeface="Old Standard TT"/>
              <a:cs typeface="Old Standard TT"/>
              <a:sym typeface="Old Standard TT"/>
            </a:endParaRPr>
          </a:p>
        </p:txBody>
      </p:sp>
      <p:sp>
        <p:nvSpPr>
          <p:cNvPr id="124" name="Google Shape;124;p21"/>
          <p:cNvSpPr txBox="1"/>
          <p:nvPr/>
        </p:nvSpPr>
        <p:spPr>
          <a:xfrm>
            <a:off x="4726580" y="1336100"/>
            <a:ext cx="316617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dirty="0">
                <a:latin typeface="Old Standard TT"/>
                <a:ea typeface="Old Standard TT"/>
                <a:cs typeface="Old Standard TT"/>
                <a:sym typeface="Old Standard TT"/>
              </a:rPr>
              <a:t>LV Active Power </a:t>
            </a:r>
            <a:r>
              <a:rPr lang="tr" dirty="0" smtClean="0">
                <a:latin typeface="Old Standard TT"/>
                <a:ea typeface="Old Standard TT"/>
                <a:cs typeface="Old Standard TT"/>
                <a:sym typeface="Old Standard TT"/>
              </a:rPr>
              <a:t>–Wind Direction</a:t>
            </a:r>
            <a:endParaRPr dirty="0">
              <a:latin typeface="Old Standard TT"/>
              <a:ea typeface="Old Standard TT"/>
              <a:cs typeface="Old Standard TT"/>
              <a:sym typeface="Old Standard TT"/>
            </a:endParaRPr>
          </a:p>
        </p:txBody>
      </p:sp>
      <p:sp>
        <p:nvSpPr>
          <p:cNvPr id="125" name="Google Shape;125;p21"/>
          <p:cNvSpPr txBox="1">
            <a:spLocks noGrp="1"/>
          </p:cNvSpPr>
          <p:nvPr>
            <p:ph type="title"/>
          </p:nvPr>
        </p:nvSpPr>
        <p:spPr>
          <a:xfrm>
            <a:off x="1610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Exploratory Data Analysis</a:t>
            </a: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723</Words>
  <Application>Microsoft Office PowerPoint</Application>
  <PresentationFormat>Ekran Gösterisi (16:9)</PresentationFormat>
  <Paragraphs>106</Paragraphs>
  <Slides>19</Slides>
  <Notes>18</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19</vt:i4>
      </vt:variant>
    </vt:vector>
  </HeadingPairs>
  <TitlesOfParts>
    <vt:vector size="23" baseType="lpstr">
      <vt:lpstr>Calibri</vt:lpstr>
      <vt:lpstr>Arial</vt:lpstr>
      <vt:lpstr>Old Standard TT</vt:lpstr>
      <vt:lpstr>Paperback</vt:lpstr>
      <vt:lpstr>Analysis of Electric Production of the Wind Turbine</vt:lpstr>
      <vt:lpstr>Project Scope</vt:lpstr>
      <vt:lpstr>Story of Our Dataset</vt:lpstr>
      <vt:lpstr>Exploratory Data Analysis</vt:lpstr>
      <vt:lpstr>Exploratory Data Analysis</vt:lpstr>
      <vt:lpstr>Exploratory Data Analysis</vt:lpstr>
      <vt:lpstr>Exploratory Data Analysis</vt:lpstr>
      <vt:lpstr>Exploratory Data Analysis</vt:lpstr>
      <vt:lpstr>Exploratory Data Analysis</vt:lpstr>
      <vt:lpstr>Predictive Analysis</vt:lpstr>
      <vt:lpstr>Predictive Analysis</vt:lpstr>
      <vt:lpstr>Predictive Analysis</vt:lpstr>
      <vt:lpstr>Predictive Analysis</vt:lpstr>
      <vt:lpstr>Predictive Analysis</vt:lpstr>
      <vt:lpstr>Cluster Analysis</vt:lpstr>
      <vt:lpstr>Cluster Analysis</vt:lpstr>
      <vt:lpstr>Cluster Analysis</vt:lpstr>
      <vt:lpstr>Project Management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Electric Production of the Wind Turbine</dc:title>
  <dc:creator>Furkan</dc:creator>
  <cp:lastModifiedBy>Windows Kullanıcısı</cp:lastModifiedBy>
  <cp:revision>20</cp:revision>
  <dcterms:modified xsi:type="dcterms:W3CDTF">2020-06-09T18:33:05Z</dcterms:modified>
</cp:coreProperties>
</file>