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303" r:id="rId3"/>
    <p:sldId id="297" r:id="rId4"/>
    <p:sldId id="258" r:id="rId5"/>
    <p:sldId id="259" r:id="rId6"/>
    <p:sldId id="260" r:id="rId7"/>
    <p:sldId id="261" r:id="rId8"/>
    <p:sldId id="262" r:id="rId9"/>
    <p:sldId id="263" r:id="rId10"/>
    <p:sldId id="264" r:id="rId11"/>
    <p:sldId id="265" r:id="rId12"/>
    <p:sldId id="266" r:id="rId13"/>
    <p:sldId id="267" r:id="rId14"/>
    <p:sldId id="268" r:id="rId15"/>
    <p:sldId id="271" r:id="rId16"/>
    <p:sldId id="269" r:id="rId17"/>
    <p:sldId id="300" r:id="rId18"/>
    <p:sldId id="301" r:id="rId19"/>
    <p:sldId id="305" r:id="rId20"/>
    <p:sldId id="307" r:id="rId21"/>
    <p:sldId id="308" r:id="rId22"/>
    <p:sldId id="306" r:id="rId23"/>
    <p:sldId id="304" r:id="rId24"/>
    <p:sldId id="296" r:id="rId25"/>
    <p:sldId id="279" r:id="rId26"/>
    <p:sldId id="280" r:id="rId27"/>
    <p:sldId id="281" r:id="rId28"/>
    <p:sldId id="282" r:id="rId29"/>
    <p:sldId id="28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tr-TR" smtClean="0"/>
              <a:t>Asıl başlık stili için tıklatın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14D59204-5B4D-4F6A-849F-C9CA62BF789B}" type="datetimeFigureOut">
              <a:rPr lang="tr-TR" smtClean="0"/>
              <a:t>13.06.2024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4EEE97-99C3-4D41-AC77-2110B5C0D8C5}" type="slidenum">
              <a:rPr lang="tr-TR" smtClean="0"/>
              <a:t>‹#›</a:t>
            </a:fld>
            <a:endParaRPr lang="tr-TR"/>
          </a:p>
        </p:txBody>
      </p:sp>
    </p:spTree>
    <p:extLst>
      <p:ext uri="{BB962C8B-B14F-4D97-AF65-F5344CB8AC3E}">
        <p14:creationId xmlns:p14="http://schemas.microsoft.com/office/powerpoint/2010/main" val="2347992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14D59204-5B4D-4F6A-849F-C9CA62BF789B}" type="datetimeFigureOut">
              <a:rPr lang="tr-TR" smtClean="0"/>
              <a:t>13.06.2024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04EEE97-99C3-4D41-AC77-2110B5C0D8C5}" type="slidenum">
              <a:rPr lang="tr-TR" smtClean="0"/>
              <a:t>‹#›</a:t>
            </a:fld>
            <a:endParaRPr lang="tr-TR"/>
          </a:p>
        </p:txBody>
      </p:sp>
    </p:spTree>
    <p:extLst>
      <p:ext uri="{BB962C8B-B14F-4D97-AF65-F5344CB8AC3E}">
        <p14:creationId xmlns:p14="http://schemas.microsoft.com/office/powerpoint/2010/main" val="3045033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14D59204-5B4D-4F6A-849F-C9CA62BF789B}" type="datetimeFigureOut">
              <a:rPr lang="tr-TR" smtClean="0"/>
              <a:t>13.06.2024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04EEE97-99C3-4D41-AC77-2110B5C0D8C5}" type="slidenum">
              <a:rPr lang="tr-TR" smtClean="0"/>
              <a:t>‹#›</a:t>
            </a:fld>
            <a:endParaRPr lang="tr-TR"/>
          </a:p>
        </p:txBody>
      </p:sp>
    </p:spTree>
    <p:extLst>
      <p:ext uri="{BB962C8B-B14F-4D97-AF65-F5344CB8AC3E}">
        <p14:creationId xmlns:p14="http://schemas.microsoft.com/office/powerpoint/2010/main" val="1357148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tr-TR" smtClean="0"/>
              <a:t>Asıl başlık stili için tıklatın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14D59204-5B4D-4F6A-849F-C9CA62BF789B}" type="datetimeFigureOut">
              <a:rPr lang="tr-TR" smtClean="0"/>
              <a:t>13.06.2024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04EEE97-99C3-4D41-AC77-2110B5C0D8C5}" type="slidenum">
              <a:rPr lang="tr-TR" smtClean="0"/>
              <a:t>‹#›</a:t>
            </a:fld>
            <a:endParaRPr lang="tr-TR"/>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9056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14D59204-5B4D-4F6A-849F-C9CA62BF789B}" type="datetimeFigureOut">
              <a:rPr lang="tr-TR" smtClean="0"/>
              <a:t>13.06.2024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04EEE97-99C3-4D41-AC77-2110B5C0D8C5}" type="slidenum">
              <a:rPr lang="tr-TR" smtClean="0"/>
              <a:t>‹#›</a:t>
            </a:fld>
            <a:endParaRPr lang="tr-TR"/>
          </a:p>
        </p:txBody>
      </p:sp>
    </p:spTree>
    <p:extLst>
      <p:ext uri="{BB962C8B-B14F-4D97-AF65-F5344CB8AC3E}">
        <p14:creationId xmlns:p14="http://schemas.microsoft.com/office/powerpoint/2010/main" val="2930082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tr-TR" smtClean="0"/>
              <a:t>Asıl başlık stili için tıklatın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3" name="Date Placeholder 2"/>
          <p:cNvSpPr>
            <a:spLocks noGrp="1"/>
          </p:cNvSpPr>
          <p:nvPr>
            <p:ph type="dt" sz="half" idx="10"/>
          </p:nvPr>
        </p:nvSpPr>
        <p:spPr/>
        <p:txBody>
          <a:bodyPr/>
          <a:lstStyle/>
          <a:p>
            <a:fld id="{14D59204-5B4D-4F6A-849F-C9CA62BF789B}" type="datetimeFigureOut">
              <a:rPr lang="tr-TR" smtClean="0"/>
              <a:t>13.06.2024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04EEE97-99C3-4D41-AC77-2110B5C0D8C5}" type="slidenum">
              <a:rPr lang="tr-TR" smtClean="0"/>
              <a:t>‹#›</a:t>
            </a:fld>
            <a:endParaRPr lang="tr-TR"/>
          </a:p>
        </p:txBody>
      </p:sp>
    </p:spTree>
    <p:extLst>
      <p:ext uri="{BB962C8B-B14F-4D97-AF65-F5344CB8AC3E}">
        <p14:creationId xmlns:p14="http://schemas.microsoft.com/office/powerpoint/2010/main" val="293713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tr-TR" smtClean="0"/>
              <a:t>Asıl başlık stili için tıklatın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3" name="Date Placeholder 2"/>
          <p:cNvSpPr>
            <a:spLocks noGrp="1"/>
          </p:cNvSpPr>
          <p:nvPr>
            <p:ph type="dt" sz="half" idx="10"/>
          </p:nvPr>
        </p:nvSpPr>
        <p:spPr/>
        <p:txBody>
          <a:bodyPr/>
          <a:lstStyle/>
          <a:p>
            <a:fld id="{14D59204-5B4D-4F6A-849F-C9CA62BF789B}" type="datetimeFigureOut">
              <a:rPr lang="tr-TR" smtClean="0"/>
              <a:t>13.06.2024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04EEE97-99C3-4D41-AC77-2110B5C0D8C5}" type="slidenum">
              <a:rPr lang="tr-TR" smtClean="0"/>
              <a:t>‹#›</a:t>
            </a:fld>
            <a:endParaRPr lang="tr-TR"/>
          </a:p>
        </p:txBody>
      </p:sp>
    </p:spTree>
    <p:extLst>
      <p:ext uri="{BB962C8B-B14F-4D97-AF65-F5344CB8AC3E}">
        <p14:creationId xmlns:p14="http://schemas.microsoft.com/office/powerpoint/2010/main" val="2215900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tr-TR" smtClean="0"/>
              <a:t>Asıl başlık stili için tıklatın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4D59204-5B4D-4F6A-849F-C9CA62BF789B}" type="datetimeFigureOut">
              <a:rPr lang="tr-TR" smtClean="0"/>
              <a:t>13.06.2024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4EEE97-99C3-4D41-AC77-2110B5C0D8C5}" type="slidenum">
              <a:rPr lang="tr-TR" smtClean="0"/>
              <a:t>‹#›</a:t>
            </a:fld>
            <a:endParaRPr lang="tr-TR"/>
          </a:p>
        </p:txBody>
      </p:sp>
    </p:spTree>
    <p:extLst>
      <p:ext uri="{BB962C8B-B14F-4D97-AF65-F5344CB8AC3E}">
        <p14:creationId xmlns:p14="http://schemas.microsoft.com/office/powerpoint/2010/main" val="731030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tr-TR" smtClean="0"/>
              <a:t>Asıl başlık stili için tıklatın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4D59204-5B4D-4F6A-849F-C9CA62BF789B}" type="datetimeFigureOut">
              <a:rPr lang="tr-TR" smtClean="0"/>
              <a:t>13.06.2024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4EEE97-99C3-4D41-AC77-2110B5C0D8C5}" type="slidenum">
              <a:rPr lang="tr-TR" smtClean="0"/>
              <a:t>‹#›</a:t>
            </a:fld>
            <a:endParaRPr lang="tr-TR"/>
          </a:p>
        </p:txBody>
      </p:sp>
    </p:spTree>
    <p:extLst>
      <p:ext uri="{BB962C8B-B14F-4D97-AF65-F5344CB8AC3E}">
        <p14:creationId xmlns:p14="http://schemas.microsoft.com/office/powerpoint/2010/main" val="2162110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tr-TR" smtClean="0"/>
              <a:t>Asıl başlık stili için tıklatın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4D59204-5B4D-4F6A-849F-C9CA62BF789B}" type="datetimeFigureOut">
              <a:rPr lang="tr-TR" smtClean="0"/>
              <a:t>13.06.2024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4EEE97-99C3-4D41-AC77-2110B5C0D8C5}" type="slidenum">
              <a:rPr lang="tr-TR" smtClean="0"/>
              <a:t>‹#›</a:t>
            </a:fld>
            <a:endParaRPr lang="tr-TR"/>
          </a:p>
        </p:txBody>
      </p:sp>
    </p:spTree>
    <p:extLst>
      <p:ext uri="{BB962C8B-B14F-4D97-AF65-F5344CB8AC3E}">
        <p14:creationId xmlns:p14="http://schemas.microsoft.com/office/powerpoint/2010/main" val="3084867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tr-TR" smtClean="0"/>
              <a:t>Asıl başlık stili için tıklatın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14D59204-5B4D-4F6A-849F-C9CA62BF789B}" type="datetimeFigureOut">
              <a:rPr lang="tr-TR" smtClean="0"/>
              <a:t>13.06.2024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4EEE97-99C3-4D41-AC77-2110B5C0D8C5}" type="slidenum">
              <a:rPr lang="tr-TR" smtClean="0"/>
              <a:t>‹#›</a:t>
            </a:fld>
            <a:endParaRPr lang="tr-TR"/>
          </a:p>
        </p:txBody>
      </p:sp>
    </p:spTree>
    <p:extLst>
      <p:ext uri="{BB962C8B-B14F-4D97-AF65-F5344CB8AC3E}">
        <p14:creationId xmlns:p14="http://schemas.microsoft.com/office/powerpoint/2010/main" val="1276800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tr-TR" smtClean="0"/>
              <a:t>Asıl başlık stili için tıklatın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14D59204-5B4D-4F6A-849F-C9CA62BF789B}" type="datetimeFigureOut">
              <a:rPr lang="tr-TR" smtClean="0"/>
              <a:t>13.06.2024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04EEE97-99C3-4D41-AC77-2110B5C0D8C5}" type="slidenum">
              <a:rPr lang="tr-TR" smtClean="0"/>
              <a:t>‹#›</a:t>
            </a:fld>
            <a:endParaRPr lang="tr-TR"/>
          </a:p>
        </p:txBody>
      </p:sp>
    </p:spTree>
    <p:extLst>
      <p:ext uri="{BB962C8B-B14F-4D97-AF65-F5344CB8AC3E}">
        <p14:creationId xmlns:p14="http://schemas.microsoft.com/office/powerpoint/2010/main" val="3639584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2" name="Content Placeholder 3"/>
          <p:cNvSpPr>
            <a:spLocks noGrp="1"/>
          </p:cNvSpPr>
          <p:nvPr>
            <p:ph sz="quarter" idx="13"/>
          </p:nvPr>
        </p:nvSpPr>
        <p:spPr>
          <a:xfrm>
            <a:off x="913774" y="3051012"/>
            <a:ext cx="5106027" cy="2740187"/>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3" name="Content Placeholder 5"/>
          <p:cNvSpPr>
            <a:spLocks noGrp="1"/>
          </p:cNvSpPr>
          <p:nvPr>
            <p:ph sz="quarter" idx="14"/>
          </p:nvPr>
        </p:nvSpPr>
        <p:spPr>
          <a:xfrm>
            <a:off x="6172200" y="3051012"/>
            <a:ext cx="5105401" cy="2740187"/>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14D59204-5B4D-4F6A-849F-C9CA62BF789B}" type="datetimeFigureOut">
              <a:rPr lang="tr-TR" smtClean="0"/>
              <a:t>13.06.2024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04EEE97-99C3-4D41-AC77-2110B5C0D8C5}" type="slidenum">
              <a:rPr lang="tr-TR" smtClean="0"/>
              <a:t>‹#›</a:t>
            </a:fld>
            <a:endParaRPr lang="tr-TR"/>
          </a:p>
        </p:txBody>
      </p:sp>
    </p:spTree>
    <p:extLst>
      <p:ext uri="{BB962C8B-B14F-4D97-AF65-F5344CB8AC3E}">
        <p14:creationId xmlns:p14="http://schemas.microsoft.com/office/powerpoint/2010/main" val="2865470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14D59204-5B4D-4F6A-849F-C9CA62BF789B}" type="datetimeFigureOut">
              <a:rPr lang="tr-TR" smtClean="0"/>
              <a:t>13.06.2024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04EEE97-99C3-4D41-AC77-2110B5C0D8C5}" type="slidenum">
              <a:rPr lang="tr-TR" smtClean="0"/>
              <a:t>‹#›</a:t>
            </a:fld>
            <a:endParaRPr lang="tr-TR"/>
          </a:p>
        </p:txBody>
      </p:sp>
    </p:spTree>
    <p:extLst>
      <p:ext uri="{BB962C8B-B14F-4D97-AF65-F5344CB8AC3E}">
        <p14:creationId xmlns:p14="http://schemas.microsoft.com/office/powerpoint/2010/main" val="2640978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4D59204-5B4D-4F6A-849F-C9CA62BF789B}" type="datetimeFigureOut">
              <a:rPr lang="tr-TR" smtClean="0"/>
              <a:t>13.06.2024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904EEE97-99C3-4D41-AC77-2110B5C0D8C5}" type="slidenum">
              <a:rPr lang="tr-TR" smtClean="0"/>
              <a:t>‹#›</a:t>
            </a:fld>
            <a:endParaRPr lang="tr-TR"/>
          </a:p>
        </p:txBody>
      </p:sp>
    </p:spTree>
    <p:extLst>
      <p:ext uri="{BB962C8B-B14F-4D97-AF65-F5344CB8AC3E}">
        <p14:creationId xmlns:p14="http://schemas.microsoft.com/office/powerpoint/2010/main" val="1391614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tr-TR" smtClean="0"/>
              <a:t>Asıl başlık stili için tıklatın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14D59204-5B4D-4F6A-849F-C9CA62BF789B}" type="datetimeFigureOut">
              <a:rPr lang="tr-TR" smtClean="0"/>
              <a:t>13.06.2024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04EEE97-99C3-4D41-AC77-2110B5C0D8C5}" type="slidenum">
              <a:rPr lang="tr-TR" smtClean="0"/>
              <a:t>‹#›</a:t>
            </a:fld>
            <a:endParaRPr lang="tr-TR"/>
          </a:p>
        </p:txBody>
      </p:sp>
    </p:spTree>
    <p:extLst>
      <p:ext uri="{BB962C8B-B14F-4D97-AF65-F5344CB8AC3E}">
        <p14:creationId xmlns:p14="http://schemas.microsoft.com/office/powerpoint/2010/main" val="4283045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14D59204-5B4D-4F6A-849F-C9CA62BF789B}" type="datetimeFigureOut">
              <a:rPr lang="tr-TR" smtClean="0"/>
              <a:t>13.06.2024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04EEE97-99C3-4D41-AC77-2110B5C0D8C5}" type="slidenum">
              <a:rPr lang="tr-TR" smtClean="0"/>
              <a:t>‹#›</a:t>
            </a:fld>
            <a:endParaRPr lang="tr-TR"/>
          </a:p>
        </p:txBody>
      </p:sp>
    </p:spTree>
    <p:extLst>
      <p:ext uri="{BB962C8B-B14F-4D97-AF65-F5344CB8AC3E}">
        <p14:creationId xmlns:p14="http://schemas.microsoft.com/office/powerpoint/2010/main" val="369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4D59204-5B4D-4F6A-849F-C9CA62BF789B}" type="datetimeFigureOut">
              <a:rPr lang="tr-TR" smtClean="0"/>
              <a:t>13.06.2024</a:t>
            </a:fld>
            <a:endParaRPr lang="tr-TR"/>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tr-T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04EEE97-99C3-4D41-AC77-2110B5C0D8C5}" type="slidenum">
              <a:rPr lang="tr-TR" smtClean="0"/>
              <a:t>‹#›</a:t>
            </a:fld>
            <a:endParaRPr lang="tr-TR"/>
          </a:p>
        </p:txBody>
      </p:sp>
    </p:spTree>
    <p:extLst>
      <p:ext uri="{BB962C8B-B14F-4D97-AF65-F5344CB8AC3E}">
        <p14:creationId xmlns:p14="http://schemas.microsoft.com/office/powerpoint/2010/main" val="1102694639"/>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a:solidFill>
                  <a:srgbClr val="FF0000"/>
                </a:solidFill>
              </a:rPr>
              <a:t>PROTEOMIC INTERACTIONS</a:t>
            </a:r>
          </a:p>
        </p:txBody>
      </p:sp>
    </p:spTree>
    <p:extLst>
      <p:ext uri="{BB962C8B-B14F-4D97-AF65-F5344CB8AC3E}">
        <p14:creationId xmlns:p14="http://schemas.microsoft.com/office/powerpoint/2010/main" val="33715199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dirty="0" err="1">
                <a:solidFill>
                  <a:srgbClr val="FF0000"/>
                </a:solidFill>
              </a:rPr>
              <a:t>SMILES'taki</a:t>
            </a:r>
            <a:r>
              <a:rPr lang="tr-TR" sz="3200" dirty="0">
                <a:solidFill>
                  <a:srgbClr val="FF0000"/>
                </a:solidFill>
              </a:rPr>
              <a:t> farklı atom türlerinin frekansı</a:t>
            </a:r>
          </a:p>
        </p:txBody>
      </p:sp>
      <p:pic>
        <p:nvPicPr>
          <p:cNvPr id="4" name="İçerik Yer Tutucusu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872510" y="1773383"/>
            <a:ext cx="6918035" cy="4608582"/>
          </a:xfrm>
        </p:spPr>
      </p:pic>
    </p:spTree>
    <p:extLst>
      <p:ext uri="{BB962C8B-B14F-4D97-AF65-F5344CB8AC3E}">
        <p14:creationId xmlns:p14="http://schemas.microsoft.com/office/powerpoint/2010/main" val="14720573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FF0000"/>
                </a:solidFill>
              </a:rPr>
              <a:t>Farklı bağ türlerinin sıklığı</a:t>
            </a:r>
          </a:p>
        </p:txBody>
      </p:sp>
      <p:pic>
        <p:nvPicPr>
          <p:cNvPr id="4" name="İçerik Yer Tutucusu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890982" y="1803885"/>
            <a:ext cx="6548581" cy="4705361"/>
          </a:xfrm>
        </p:spPr>
      </p:pic>
    </p:spTree>
    <p:extLst>
      <p:ext uri="{BB962C8B-B14F-4D97-AF65-F5344CB8AC3E}">
        <p14:creationId xmlns:p14="http://schemas.microsoft.com/office/powerpoint/2010/main" val="12480846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FF0000"/>
                </a:solidFill>
              </a:rPr>
              <a:t>Bir dizi SMILES dizesi için moleküler parmak izlerinin t-SNE grafiğini çizmek</a:t>
            </a:r>
          </a:p>
        </p:txBody>
      </p:sp>
      <p:pic>
        <p:nvPicPr>
          <p:cNvPr id="4" name="İçerik Yer Tutucusu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909455" y="1943460"/>
            <a:ext cx="6373090" cy="4702585"/>
          </a:xfrm>
        </p:spPr>
      </p:pic>
    </p:spTree>
    <p:extLst>
      <p:ext uri="{BB962C8B-B14F-4D97-AF65-F5344CB8AC3E}">
        <p14:creationId xmlns:p14="http://schemas.microsoft.com/office/powerpoint/2010/main" val="9610484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13149" y="165935"/>
            <a:ext cx="10364451" cy="1596177"/>
          </a:xfrm>
        </p:spPr>
        <p:txBody>
          <a:bodyPr/>
          <a:lstStyle/>
          <a:p>
            <a:r>
              <a:rPr lang="tr-TR" dirty="0" smtClean="0">
                <a:solidFill>
                  <a:srgbClr val="FF0000"/>
                </a:solidFill>
              </a:rPr>
              <a:t>Morgan algoritması</a:t>
            </a:r>
            <a:endParaRPr lang="tr-TR" dirty="0">
              <a:solidFill>
                <a:srgbClr val="FF0000"/>
              </a:solidFill>
            </a:endParaRPr>
          </a:p>
        </p:txBody>
      </p:sp>
      <p:sp>
        <p:nvSpPr>
          <p:cNvPr id="3" name="İçerik Yer Tutucusu 2"/>
          <p:cNvSpPr>
            <a:spLocks noGrp="1"/>
          </p:cNvSpPr>
          <p:nvPr>
            <p:ph sz="quarter" idx="13"/>
          </p:nvPr>
        </p:nvSpPr>
        <p:spPr>
          <a:xfrm>
            <a:off x="913774" y="1422400"/>
            <a:ext cx="10363826" cy="4793673"/>
          </a:xfrm>
        </p:spPr>
        <p:txBody>
          <a:bodyPr>
            <a:normAutofit lnSpcReduction="10000"/>
          </a:bodyPr>
          <a:lstStyle/>
          <a:p>
            <a:r>
              <a:rPr lang="tr-TR" dirty="0"/>
              <a:t>Morgan algoritması, kimyasal moleküllerin atomlarının çevresel bağlarını ve yapılarını benzersiz bir şekilde tanımlamak için kullanılan bir algoritmadır. Bu algoritma, moleküler </a:t>
            </a:r>
            <a:r>
              <a:rPr lang="tr-TR" dirty="0" err="1"/>
              <a:t>fingerprint</a:t>
            </a:r>
            <a:r>
              <a:rPr lang="tr-TR" dirty="0"/>
              <a:t> (parmak izi) hesaplamalarında yaygın olarak kullanılır ve moleküllerin bilgisayar ortamında karşılaştırılmasını ve analiz edilmesini kolaylaştırır. Morgan algoritması, her bir atomun çevresindeki atomları ve bu atomlarla olan bağları </a:t>
            </a:r>
            <a:r>
              <a:rPr lang="tr-TR" dirty="0" err="1"/>
              <a:t>iteratif</a:t>
            </a:r>
            <a:r>
              <a:rPr lang="tr-TR" dirty="0"/>
              <a:t> olarak değerlendirir ve her </a:t>
            </a:r>
            <a:r>
              <a:rPr lang="tr-TR" dirty="0" err="1"/>
              <a:t>iterasyonda</a:t>
            </a:r>
            <a:r>
              <a:rPr lang="tr-TR" dirty="0"/>
              <a:t> atomlara benzersiz tanımlayıcılar atar. Bu süreç, belirli bir sayıda </a:t>
            </a:r>
            <a:r>
              <a:rPr lang="tr-TR" dirty="0" err="1"/>
              <a:t>iterasyon</a:t>
            </a:r>
            <a:r>
              <a:rPr lang="tr-TR" dirty="0"/>
              <a:t> boyunca tekrarlanır ve sonuç olarak, molekülün tüm yapısını temsil eden bir </a:t>
            </a:r>
            <a:r>
              <a:rPr lang="tr-TR" dirty="0" err="1"/>
              <a:t>fingerprint</a:t>
            </a:r>
            <a:r>
              <a:rPr lang="tr-TR" dirty="0"/>
              <a:t> elde edilir. </a:t>
            </a:r>
            <a:r>
              <a:rPr lang="tr-TR" dirty="0" err="1"/>
              <a:t>RDKit</a:t>
            </a:r>
            <a:r>
              <a:rPr lang="tr-TR" dirty="0"/>
              <a:t> gibi kimyasal bilgi kütüphaneleri, Morgan algoritmasını kullanarak moleküllerin benzerliklerini ve farklılıklarını analiz eder, bu da yeni ilaçların keşfi ve geliştirilmesinde önemli bir rol oynar.</a:t>
            </a:r>
          </a:p>
        </p:txBody>
      </p:sp>
    </p:spTree>
    <p:extLst>
      <p:ext uri="{BB962C8B-B14F-4D97-AF65-F5344CB8AC3E}">
        <p14:creationId xmlns:p14="http://schemas.microsoft.com/office/powerpoint/2010/main" val="10382690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13774" y="0"/>
            <a:ext cx="10364451" cy="1596177"/>
          </a:xfrm>
        </p:spPr>
        <p:txBody>
          <a:bodyPr/>
          <a:lstStyle/>
          <a:p>
            <a:r>
              <a:rPr lang="tr-TR" dirty="0" err="1">
                <a:solidFill>
                  <a:srgbClr val="FF0000"/>
                </a:solidFill>
              </a:rPr>
              <a:t>Fingerprint</a:t>
            </a:r>
            <a:r>
              <a:rPr lang="tr-TR" dirty="0">
                <a:solidFill>
                  <a:srgbClr val="FF0000"/>
                </a:solidFill>
              </a:rPr>
              <a:t> (parmak izi</a:t>
            </a:r>
            <a:r>
              <a:rPr lang="tr-TR" dirty="0" smtClean="0">
                <a:solidFill>
                  <a:srgbClr val="FF0000"/>
                </a:solidFill>
              </a:rPr>
              <a:t>)</a:t>
            </a:r>
            <a:endParaRPr lang="tr-TR" dirty="0">
              <a:solidFill>
                <a:srgbClr val="FF0000"/>
              </a:solidFill>
            </a:endParaRPr>
          </a:p>
        </p:txBody>
      </p:sp>
      <p:sp>
        <p:nvSpPr>
          <p:cNvPr id="3" name="İçerik Yer Tutucusu 2"/>
          <p:cNvSpPr>
            <a:spLocks noGrp="1"/>
          </p:cNvSpPr>
          <p:nvPr>
            <p:ph sz="quarter" idx="13"/>
          </p:nvPr>
        </p:nvSpPr>
        <p:spPr>
          <a:xfrm>
            <a:off x="913774" y="1311564"/>
            <a:ext cx="10363826" cy="4996872"/>
          </a:xfrm>
        </p:spPr>
        <p:txBody>
          <a:bodyPr>
            <a:normAutofit lnSpcReduction="10000"/>
          </a:bodyPr>
          <a:lstStyle/>
          <a:p>
            <a:r>
              <a:rPr lang="tr-TR" dirty="0" err="1"/>
              <a:t>Fingerprint</a:t>
            </a:r>
            <a:r>
              <a:rPr lang="tr-TR" dirty="0"/>
              <a:t> (parmak izi), kimyasal moleküllerin yapısal özelliklerini ve bağlarını temsil eden ikili vektörlerdir. Bu vektörler, moleküllerin karşılaştırılması, sınıflandırılması ve benzerlik ölçümlerinde kullanılır. Her bir </a:t>
            </a:r>
            <a:r>
              <a:rPr lang="tr-TR" dirty="0" err="1"/>
              <a:t>fingerprint</a:t>
            </a:r>
            <a:r>
              <a:rPr lang="tr-TR" dirty="0"/>
              <a:t>, molekülün belirli alt yapılarının veya özelliklerinin varlığını veya yokluğunu belirtir. Örneğin, bir molekülün belirli bir alt yapıya sahip olup olmadığını belirlemek için her bit 0 veya 1 olarak atanır. Morgan algoritması gibi yöntemler, moleküllerin parmak izlerini oluşturur ve bu parmak izleri, </a:t>
            </a:r>
            <a:r>
              <a:rPr lang="tr-TR" dirty="0" err="1"/>
              <a:t>RDKit</a:t>
            </a:r>
            <a:r>
              <a:rPr lang="tr-TR" dirty="0"/>
              <a:t> gibi kimyasal bilgi kütüphanelerinde yaygın olarak kullanılır. </a:t>
            </a:r>
            <a:r>
              <a:rPr lang="tr-TR" dirty="0" err="1"/>
              <a:t>Fingerprint'ler</a:t>
            </a:r>
            <a:r>
              <a:rPr lang="tr-TR" dirty="0"/>
              <a:t>, ilaç keşfi ve tasarımı, kimyasal veri tabanlarında arama yapma ve moleküler benzerliklerin analiz edilmesi gibi uygulamalarda önemli bir rol oynar. Bu yöntem, araştırmacıların büyük kimyasal veri setlerini hızlı ve etkili bir şekilde analiz etmelerine olanak tanır.</a:t>
            </a:r>
          </a:p>
        </p:txBody>
      </p:sp>
    </p:spTree>
    <p:extLst>
      <p:ext uri="{BB962C8B-B14F-4D97-AF65-F5344CB8AC3E}">
        <p14:creationId xmlns:p14="http://schemas.microsoft.com/office/powerpoint/2010/main" val="40851409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solidFill>
                  <a:srgbClr val="FF0000"/>
                </a:solidFill>
              </a:rPr>
              <a:t>Tanimoto</a:t>
            </a:r>
            <a:r>
              <a:rPr lang="tr-TR" dirty="0">
                <a:solidFill>
                  <a:srgbClr val="FF0000"/>
                </a:solidFill>
              </a:rPr>
              <a:t> benzerlik katsayısı</a:t>
            </a:r>
          </a:p>
        </p:txBody>
      </p:sp>
      <p:sp>
        <p:nvSpPr>
          <p:cNvPr id="3" name="İçerik Yer Tutucusu 2"/>
          <p:cNvSpPr>
            <a:spLocks noGrp="1"/>
          </p:cNvSpPr>
          <p:nvPr>
            <p:ph sz="quarter" idx="13"/>
          </p:nvPr>
        </p:nvSpPr>
        <p:spPr>
          <a:xfrm>
            <a:off x="913774" y="1690256"/>
            <a:ext cx="10363826" cy="4608944"/>
          </a:xfrm>
        </p:spPr>
        <p:txBody>
          <a:bodyPr>
            <a:normAutofit fontScale="92500" lnSpcReduction="20000"/>
          </a:bodyPr>
          <a:lstStyle/>
          <a:p>
            <a:r>
              <a:rPr lang="tr-TR" dirty="0"/>
              <a:t/>
            </a:r>
            <a:br>
              <a:rPr lang="tr-TR" dirty="0"/>
            </a:br>
            <a:r>
              <a:rPr lang="tr-TR" dirty="0"/>
              <a:t/>
            </a:r>
            <a:br>
              <a:rPr lang="tr-TR" dirty="0"/>
            </a:br>
            <a:r>
              <a:rPr lang="tr-TR" dirty="0" err="1"/>
              <a:t>Tanimoto</a:t>
            </a:r>
            <a:r>
              <a:rPr lang="tr-TR" dirty="0"/>
              <a:t> benzerlik katsayısı: iki veri kümesinin ne kadar benzer olduğunu ölçen bir metriktir. Ortak elemanların sayısının toplam eleman sayısına bölünmesiyle hesaplanır. Bu, 0 ile 1 arasında bir değer verir; burada 1, kümelerin tamamen aynı olduğu ve 0, kümelerin hiçbir ortak elemanı olmadığı anlamına gelir. Bu ölçü, veri madenciliği ve makine öğreniminde iki özellik kümesinin benzerliğini karşılaştırmak için sıkça kullanılır.</a:t>
            </a:r>
          </a:p>
          <a:p>
            <a:r>
              <a:rPr lang="tr-TR" dirty="0"/>
              <a:t>Matematiksel olarak, iki küme A ve B arasındaki </a:t>
            </a:r>
            <a:r>
              <a:rPr lang="tr-TR" dirty="0" err="1"/>
              <a:t>Tanimoto</a:t>
            </a:r>
            <a:r>
              <a:rPr lang="tr-TR" dirty="0"/>
              <a:t> benzerlik katsayısı şu şekilde hesaplanır: </a:t>
            </a:r>
            <a:r>
              <a:rPr lang="tr-TR" dirty="0" err="1"/>
              <a:t>Tanimoto</a:t>
            </a:r>
            <a:r>
              <a:rPr lang="tr-TR" dirty="0"/>
              <a:t> katsayısı=∣𝐴∩𝐵</a:t>
            </a:r>
            <a:r>
              <a:rPr lang="tr-TR" dirty="0" smtClean="0"/>
              <a:t>∣/∣</a:t>
            </a:r>
            <a:r>
              <a:rPr lang="tr-TR" dirty="0"/>
              <a:t>𝐴∣+∣𝐵∣−∣𝐴∩𝐵∣</a:t>
            </a:r>
            <a:r>
              <a:rPr lang="tr-TR" dirty="0" err="1"/>
              <a:t>Tanimoto</a:t>
            </a:r>
            <a:r>
              <a:rPr lang="tr-TR" dirty="0"/>
              <a:t> katsayısı=∣</a:t>
            </a:r>
            <a:r>
              <a:rPr lang="tr-TR" i="1" dirty="0"/>
              <a:t>A</a:t>
            </a:r>
            <a:r>
              <a:rPr lang="tr-TR" dirty="0"/>
              <a:t>∣+∣</a:t>
            </a:r>
            <a:r>
              <a:rPr lang="tr-TR" i="1" dirty="0"/>
              <a:t>B</a:t>
            </a:r>
            <a:r>
              <a:rPr lang="tr-TR" dirty="0"/>
              <a:t>∣−∣</a:t>
            </a:r>
            <a:r>
              <a:rPr lang="tr-TR" i="1" dirty="0"/>
              <a:t>A</a:t>
            </a:r>
            <a:r>
              <a:rPr lang="tr-TR" dirty="0"/>
              <a:t>∩</a:t>
            </a:r>
            <a:r>
              <a:rPr lang="tr-TR" i="1" dirty="0"/>
              <a:t>B</a:t>
            </a:r>
            <a:r>
              <a:rPr lang="tr-TR" dirty="0"/>
              <a:t>∣∣</a:t>
            </a:r>
            <a:r>
              <a:rPr lang="tr-TR" i="1" dirty="0"/>
              <a:t>A</a:t>
            </a:r>
            <a:r>
              <a:rPr lang="tr-TR" dirty="0"/>
              <a:t>∩</a:t>
            </a:r>
            <a:r>
              <a:rPr lang="tr-TR" i="1" dirty="0"/>
              <a:t>B</a:t>
            </a:r>
            <a:r>
              <a:rPr lang="tr-TR" dirty="0"/>
              <a:t>∣​</a:t>
            </a:r>
          </a:p>
          <a:p>
            <a:r>
              <a:rPr lang="tr-TR" dirty="0"/>
              <a:t>Bu formülde, ∣𝐴∩𝐵∣∣</a:t>
            </a:r>
            <a:r>
              <a:rPr lang="tr-TR" i="1" dirty="0"/>
              <a:t>A</a:t>
            </a:r>
            <a:r>
              <a:rPr lang="tr-TR" dirty="0"/>
              <a:t>∩</a:t>
            </a:r>
            <a:r>
              <a:rPr lang="tr-TR" i="1" dirty="0"/>
              <a:t>B</a:t>
            </a:r>
            <a:r>
              <a:rPr lang="tr-TR" dirty="0"/>
              <a:t>∣, iki kümenin ortak elemanlarının sayısını, ∣𝐴∣∣</a:t>
            </a:r>
            <a:r>
              <a:rPr lang="tr-TR" i="1" dirty="0"/>
              <a:t>A</a:t>
            </a:r>
            <a:r>
              <a:rPr lang="tr-TR" dirty="0"/>
              <a:t>∣ ve ∣𝐵∣∣</a:t>
            </a:r>
            <a:r>
              <a:rPr lang="tr-TR" i="1" dirty="0"/>
              <a:t>B</a:t>
            </a:r>
            <a:r>
              <a:rPr lang="tr-TR" dirty="0"/>
              <a:t>∣ ise sırasıyla A ve B kümelerinin toplam eleman sayılarını temsil eder.</a:t>
            </a:r>
          </a:p>
          <a:p>
            <a:endParaRPr lang="tr-TR" dirty="0"/>
          </a:p>
        </p:txBody>
      </p:sp>
    </p:spTree>
    <p:extLst>
      <p:ext uri="{BB962C8B-B14F-4D97-AF65-F5344CB8AC3E}">
        <p14:creationId xmlns:p14="http://schemas.microsoft.com/office/powerpoint/2010/main" val="3349846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966833" y="332509"/>
            <a:ext cx="8267058" cy="6250397"/>
          </a:xfrm>
        </p:spPr>
      </p:pic>
    </p:spTree>
    <p:extLst>
      <p:ext uri="{BB962C8B-B14F-4D97-AF65-F5344CB8AC3E}">
        <p14:creationId xmlns:p14="http://schemas.microsoft.com/office/powerpoint/2010/main" val="38228316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571351" y="0"/>
            <a:ext cx="8589679" cy="6858000"/>
          </a:xfrm>
        </p:spPr>
      </p:pic>
    </p:spTree>
    <p:extLst>
      <p:ext uri="{BB962C8B-B14F-4D97-AF65-F5344CB8AC3E}">
        <p14:creationId xmlns:p14="http://schemas.microsoft.com/office/powerpoint/2010/main" val="37818068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860440" y="231006"/>
            <a:ext cx="6187308" cy="6513774"/>
          </a:xfrm>
        </p:spPr>
      </p:pic>
    </p:spTree>
    <p:extLst>
      <p:ext uri="{BB962C8B-B14F-4D97-AF65-F5344CB8AC3E}">
        <p14:creationId xmlns:p14="http://schemas.microsoft.com/office/powerpoint/2010/main" val="38688431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561722" y="135024"/>
            <a:ext cx="6351272" cy="6722976"/>
          </a:xfrm>
        </p:spPr>
      </p:pic>
    </p:spTree>
    <p:extLst>
      <p:ext uri="{BB962C8B-B14F-4D97-AF65-F5344CB8AC3E}">
        <p14:creationId xmlns:p14="http://schemas.microsoft.com/office/powerpoint/2010/main" val="3772364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quarter" idx="13"/>
          </p:nvPr>
        </p:nvSpPr>
        <p:spPr>
          <a:xfrm>
            <a:off x="654518" y="654518"/>
            <a:ext cx="10623082" cy="5136681"/>
          </a:xfrm>
        </p:spPr>
        <p:txBody>
          <a:bodyPr>
            <a:normAutofit/>
          </a:bodyPr>
          <a:lstStyle/>
          <a:p>
            <a:r>
              <a:rPr lang="tr-TR" sz="2400" dirty="0"/>
              <a:t>Bu proje, İlaç Tasarımında </a:t>
            </a:r>
            <a:r>
              <a:rPr lang="tr-TR" sz="2400" dirty="0" err="1"/>
              <a:t>Keşifsel</a:t>
            </a:r>
            <a:r>
              <a:rPr lang="tr-TR" sz="2400" dirty="0"/>
              <a:t> Veri Analizi (EDA) kullanımının potansiyelini ortaya koymayı amaçlamaktadır. EDA, moleküllerin özellikleri ve davranışları hakkında değerli bilgiler sunar. Veri dağılımlarını, ilişkilerini ve varyasyonlarını inceleyerek, EDA araştırmacılara uç değerleri ve eksik verileri belirleme, yapı-aktivite ilişkilerini keşfetme imkanı tanır. Bu sayede, ilaç tasarım sürecindeki sonraki adımları yönlendirir, araştırmacıların bilinçli kararlar almalarını, uygun modelleme yaklaşımlarını seçmelerini ve yeni tedavi yollarını ortaya çıkarmalarını sağlar.</a:t>
            </a:r>
          </a:p>
        </p:txBody>
      </p:sp>
    </p:spTree>
    <p:extLst>
      <p:ext uri="{BB962C8B-B14F-4D97-AF65-F5344CB8AC3E}">
        <p14:creationId xmlns:p14="http://schemas.microsoft.com/office/powerpoint/2010/main" val="7103432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0" y="1155032"/>
            <a:ext cx="12192000" cy="4274727"/>
          </a:xfrm>
        </p:spPr>
      </p:pic>
    </p:spTree>
    <p:extLst>
      <p:ext uri="{BB962C8B-B14F-4D97-AF65-F5344CB8AC3E}">
        <p14:creationId xmlns:p14="http://schemas.microsoft.com/office/powerpoint/2010/main" val="32779367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809324" y="0"/>
            <a:ext cx="8239451" cy="6868776"/>
          </a:xfrm>
        </p:spPr>
      </p:pic>
    </p:spTree>
    <p:extLst>
      <p:ext uri="{BB962C8B-B14F-4D97-AF65-F5344CB8AC3E}">
        <p14:creationId xmlns:p14="http://schemas.microsoft.com/office/powerpoint/2010/main" val="2715714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0" y="1203157"/>
            <a:ext cx="12118206" cy="4312985"/>
          </a:xfrm>
        </p:spPr>
      </p:pic>
    </p:spTree>
    <p:extLst>
      <p:ext uri="{BB962C8B-B14F-4D97-AF65-F5344CB8AC3E}">
        <p14:creationId xmlns:p14="http://schemas.microsoft.com/office/powerpoint/2010/main" val="17575781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247782" y="-1"/>
            <a:ext cx="6857717" cy="6874083"/>
          </a:xfrm>
        </p:spPr>
      </p:pic>
    </p:spTree>
    <p:extLst>
      <p:ext uri="{BB962C8B-B14F-4D97-AF65-F5344CB8AC3E}">
        <p14:creationId xmlns:p14="http://schemas.microsoft.com/office/powerpoint/2010/main" val="8371562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quarter" idx="13"/>
          </p:nvPr>
        </p:nvSpPr>
        <p:spPr>
          <a:xfrm>
            <a:off x="913774" y="1062182"/>
            <a:ext cx="10363826" cy="4729017"/>
          </a:xfrm>
        </p:spPr>
        <p:txBody>
          <a:bodyPr/>
          <a:lstStyle/>
          <a:p>
            <a:r>
              <a:rPr lang="tr-TR" dirty="0"/>
              <a:t>Genel olarak, DQN, karmaşık durumlar ve eylemler arasındaki ilişkileri öğrenmek için derin öğrenme tekniklerini kuvvetlendirme öğrenmesi çerçevesiyle birleştirir. Bu, özellikle karmaşık ve büyük ölçekli çevrelerde etkili bir şekilde çalışabilir ve çeşitli uygulamalarda kullanılabilir, örneğin video oyunları, robot kontrolü ve kimi durumlarda ilaç tasarımı gibi.</a:t>
            </a:r>
          </a:p>
        </p:txBody>
      </p:sp>
    </p:spTree>
    <p:extLst>
      <p:ext uri="{BB962C8B-B14F-4D97-AF65-F5344CB8AC3E}">
        <p14:creationId xmlns:p14="http://schemas.microsoft.com/office/powerpoint/2010/main" val="31452824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07739" y="2327243"/>
            <a:ext cx="10364451" cy="1596177"/>
          </a:xfrm>
        </p:spPr>
        <p:txBody>
          <a:bodyPr/>
          <a:lstStyle/>
          <a:p>
            <a:r>
              <a:rPr lang="tr-TR" b="1" dirty="0">
                <a:solidFill>
                  <a:srgbClr val="FF0000"/>
                </a:solidFill>
              </a:rPr>
              <a:t>Basit Bir Derin Takviyeli Öğrenme (DRL) Ajanı için Örnek Kod</a:t>
            </a:r>
            <a:r>
              <a:rPr lang="tr-TR" b="1" dirty="0"/>
              <a:t> </a:t>
            </a:r>
            <a:br>
              <a:rPr lang="tr-TR" b="1" dirty="0"/>
            </a:br>
            <a:endParaRPr lang="tr-TR" dirty="0"/>
          </a:p>
        </p:txBody>
      </p:sp>
    </p:spTree>
    <p:extLst>
      <p:ext uri="{BB962C8B-B14F-4D97-AF65-F5344CB8AC3E}">
        <p14:creationId xmlns:p14="http://schemas.microsoft.com/office/powerpoint/2010/main" val="14325276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solidFill>
                  <a:srgbClr val="FF0000"/>
                </a:solidFill>
              </a:rPr>
              <a:t>1)Moleküler </a:t>
            </a:r>
            <a:r>
              <a:rPr lang="tr-TR" b="1" dirty="0">
                <a:solidFill>
                  <a:srgbClr val="FF0000"/>
                </a:solidFill>
              </a:rPr>
              <a:t>Özellikler Sözlüğü:</a:t>
            </a:r>
            <a:r>
              <a:rPr lang="tr-TR" dirty="0">
                <a:solidFill>
                  <a:srgbClr val="FF0000"/>
                </a:solidFill>
              </a:rPr>
              <a:t/>
            </a:r>
            <a:br>
              <a:rPr lang="tr-TR" dirty="0">
                <a:solidFill>
                  <a:srgbClr val="FF0000"/>
                </a:solidFill>
              </a:rPr>
            </a:br>
            <a:endParaRPr lang="tr-TR" dirty="0">
              <a:solidFill>
                <a:srgbClr val="FF0000"/>
              </a:solidFill>
            </a:endParaRPr>
          </a:p>
        </p:txBody>
      </p:sp>
      <p:sp>
        <p:nvSpPr>
          <p:cNvPr id="3" name="İçerik Yer Tutucusu 2"/>
          <p:cNvSpPr>
            <a:spLocks noGrp="1"/>
          </p:cNvSpPr>
          <p:nvPr>
            <p:ph sz="quarter" idx="13"/>
          </p:nvPr>
        </p:nvSpPr>
        <p:spPr/>
        <p:txBody>
          <a:bodyPr/>
          <a:lstStyle/>
          <a:p>
            <a:r>
              <a:rPr lang="en-US" dirty="0"/>
              <a:t>{'Molecular Weight': 180.15899999999996, '</a:t>
            </a:r>
            <a:r>
              <a:rPr lang="en-US" dirty="0" err="1"/>
              <a:t>LogP</a:t>
            </a:r>
            <a:r>
              <a:rPr lang="en-US" dirty="0"/>
              <a:t>': 1.3101, 'H-Bond Donor Count': 1, 'H-Bond Acceptor Count': 3</a:t>
            </a:r>
            <a:r>
              <a:rPr lang="en-US" dirty="0" smtClean="0"/>
              <a:t>}</a:t>
            </a:r>
            <a:endParaRPr lang="tr-TR" dirty="0" smtClean="0"/>
          </a:p>
          <a:p>
            <a:endParaRPr lang="tr-TR" dirty="0"/>
          </a:p>
          <a:p>
            <a:endParaRPr lang="tr-TR" dirty="0" smtClean="0"/>
          </a:p>
          <a:p>
            <a:r>
              <a:rPr lang="tr-TR" dirty="0"/>
              <a:t>Bu, 'CC(=O)OC1=CC=CC=C1C(=O)O' SMILES dizisiyle temsil edilen bileşiğin hesaplanmış moleküler özellikleridir. Özellikler arasında moleküler ağırlık, </a:t>
            </a:r>
            <a:r>
              <a:rPr lang="tr-TR" dirty="0" err="1"/>
              <a:t>LogP</a:t>
            </a:r>
            <a:r>
              <a:rPr lang="tr-TR" dirty="0"/>
              <a:t> (dağılım katsayısı), H-Bond </a:t>
            </a:r>
            <a:r>
              <a:rPr lang="tr-TR" dirty="0" err="1"/>
              <a:t>Donor</a:t>
            </a:r>
            <a:r>
              <a:rPr lang="tr-TR" dirty="0"/>
              <a:t> Sayısı ve H-Bond Alıcı Sayısı bulunur.</a:t>
            </a:r>
          </a:p>
        </p:txBody>
      </p:sp>
    </p:spTree>
    <p:extLst>
      <p:ext uri="{BB962C8B-B14F-4D97-AF65-F5344CB8AC3E}">
        <p14:creationId xmlns:p14="http://schemas.microsoft.com/office/powerpoint/2010/main" val="8943541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solidFill>
                  <a:srgbClr val="FF0000"/>
                </a:solidFill>
              </a:rPr>
              <a:t>2)Model </a:t>
            </a:r>
            <a:r>
              <a:rPr lang="tr-TR" b="1" dirty="0">
                <a:solidFill>
                  <a:srgbClr val="FF0000"/>
                </a:solidFill>
              </a:rPr>
              <a:t>Çıktısı:</a:t>
            </a:r>
            <a:r>
              <a:rPr lang="tr-TR" dirty="0">
                <a:solidFill>
                  <a:srgbClr val="FF0000"/>
                </a:solidFill>
              </a:rPr>
              <a:t/>
            </a:r>
            <a:br>
              <a:rPr lang="tr-TR" dirty="0">
                <a:solidFill>
                  <a:srgbClr val="FF0000"/>
                </a:solidFill>
              </a:rPr>
            </a:br>
            <a:endParaRPr lang="tr-TR" dirty="0">
              <a:solidFill>
                <a:srgbClr val="FF0000"/>
              </a:solidFill>
            </a:endParaRPr>
          </a:p>
        </p:txBody>
      </p:sp>
      <p:sp>
        <p:nvSpPr>
          <p:cNvPr id="3" name="İçerik Yer Tutucusu 2"/>
          <p:cNvSpPr>
            <a:spLocks noGrp="1"/>
          </p:cNvSpPr>
          <p:nvPr>
            <p:ph sz="quarter" idx="13"/>
          </p:nvPr>
        </p:nvSpPr>
        <p:spPr/>
        <p:txBody>
          <a:bodyPr/>
          <a:lstStyle/>
          <a:p>
            <a:r>
              <a:rPr lang="tr-TR" dirty="0"/>
              <a:t>[[19.104523 54.602215 39.99386</a:t>
            </a:r>
            <a:r>
              <a:rPr lang="tr-TR" dirty="0" smtClean="0"/>
              <a:t>]]</a:t>
            </a:r>
          </a:p>
          <a:p>
            <a:endParaRPr lang="tr-TR" dirty="0"/>
          </a:p>
          <a:p>
            <a:r>
              <a:rPr lang="tr-TR" dirty="0"/>
              <a:t>Bu, sinir ağı modelinin çıktısıdır. Bu, verilen durum (moleküler özellikler) için her eylem için Q-değerlerini tahmin eder. Bu durumda, model üç olası eylem için Q-değerlerini tahmin eder.</a:t>
            </a:r>
          </a:p>
        </p:txBody>
      </p:sp>
    </p:spTree>
    <p:extLst>
      <p:ext uri="{BB962C8B-B14F-4D97-AF65-F5344CB8AC3E}">
        <p14:creationId xmlns:p14="http://schemas.microsoft.com/office/powerpoint/2010/main" val="17824405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solidFill>
                  <a:srgbClr val="FF0000"/>
                </a:solidFill>
              </a:rPr>
              <a:t>3)Yeniden </a:t>
            </a:r>
            <a:r>
              <a:rPr lang="tr-TR" b="1" dirty="0">
                <a:solidFill>
                  <a:srgbClr val="FF0000"/>
                </a:solidFill>
              </a:rPr>
              <a:t>Oluşturulmuş SMILES:</a:t>
            </a:r>
            <a:r>
              <a:rPr lang="tr-TR" dirty="0">
                <a:solidFill>
                  <a:srgbClr val="FF0000"/>
                </a:solidFill>
              </a:rPr>
              <a:t/>
            </a:r>
            <a:br>
              <a:rPr lang="tr-TR" dirty="0">
                <a:solidFill>
                  <a:srgbClr val="FF0000"/>
                </a:solidFill>
              </a:rPr>
            </a:br>
            <a:endParaRPr lang="tr-TR" dirty="0">
              <a:solidFill>
                <a:srgbClr val="FF0000"/>
              </a:solidFill>
            </a:endParaRPr>
          </a:p>
        </p:txBody>
      </p:sp>
      <p:sp>
        <p:nvSpPr>
          <p:cNvPr id="3" name="İçerik Yer Tutucusu 2"/>
          <p:cNvSpPr>
            <a:spLocks noGrp="1"/>
          </p:cNvSpPr>
          <p:nvPr>
            <p:ph sz="quarter" idx="13"/>
          </p:nvPr>
        </p:nvSpPr>
        <p:spPr/>
        <p:txBody>
          <a:bodyPr/>
          <a:lstStyle/>
          <a:p>
            <a:r>
              <a:rPr lang="tr-TR" dirty="0"/>
              <a:t>CC(=O)Oc1ccccc1C(=</a:t>
            </a:r>
            <a:r>
              <a:rPr lang="tr-TR" dirty="0" smtClean="0"/>
              <a:t>O)O</a:t>
            </a:r>
          </a:p>
          <a:p>
            <a:endParaRPr lang="tr-TR" dirty="0"/>
          </a:p>
          <a:p>
            <a:r>
              <a:rPr lang="tr-TR" dirty="0"/>
              <a:t>Bu, modelin tahmininden elde edilen yeniden oluşturulmuş SMILES dizisidir. Bu, giriş moleküler özelliklerine dayalı olarak tahmin edilen bileşiği temsil eder.</a:t>
            </a:r>
          </a:p>
        </p:txBody>
      </p:sp>
    </p:spTree>
    <p:extLst>
      <p:ext uri="{BB962C8B-B14F-4D97-AF65-F5344CB8AC3E}">
        <p14:creationId xmlns:p14="http://schemas.microsoft.com/office/powerpoint/2010/main" val="21066181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solidFill>
                  <a:srgbClr val="FF0000"/>
                </a:solidFill>
              </a:rPr>
              <a:t>4)Molekülün Görselleştirilmesi:</a:t>
            </a:r>
            <a:endParaRPr lang="tr-TR" dirty="0">
              <a:solidFill>
                <a:srgbClr val="FF0000"/>
              </a:solidFill>
            </a:endParaRPr>
          </a:p>
        </p:txBody>
      </p:sp>
      <p:sp>
        <p:nvSpPr>
          <p:cNvPr id="3" name="İçerik Yer Tutucusu 2"/>
          <p:cNvSpPr>
            <a:spLocks noGrp="1"/>
          </p:cNvSpPr>
          <p:nvPr>
            <p:ph sz="quarter" idx="13"/>
          </p:nvPr>
        </p:nvSpPr>
        <p:spPr/>
        <p:txBody>
          <a:bodyPr/>
          <a:lstStyle/>
          <a:p>
            <a:r>
              <a:rPr lang="tr-TR" dirty="0"/>
              <a:t>'CC(=O)Oc1ccccc1C(=O)O' SMILES dizisiyle temsil edilen molekül, </a:t>
            </a:r>
            <a:r>
              <a:rPr lang="tr-TR" dirty="0" err="1"/>
              <a:t>RDKit'in</a:t>
            </a:r>
            <a:r>
              <a:rPr lang="tr-TR" dirty="0"/>
              <a:t> </a:t>
            </a:r>
            <a:r>
              <a:rPr lang="tr-TR" dirty="0" err="1"/>
              <a:t>MolToImage</a:t>
            </a:r>
            <a:r>
              <a:rPr lang="tr-TR" dirty="0"/>
              <a:t> işlevi kullanılarak bir görüntü olarak görselleştirilir. Molekülün görüntüsü gösterilir.</a:t>
            </a:r>
          </a:p>
          <a:p>
            <a:r>
              <a:rPr lang="tr-TR" dirty="0"/>
              <a:t>Bu kod, derin Q-Ağ tabanlı bir ajanı kullanarak bir takviyeli öğrenme yaklaşımı ile ilaç tasarımını uygular. Ajan, çevreyle etkileşime girerek kimyasal yapılar oluşturur ve bir hedef yapıya olan benzerliğe dayalı olarak bir ödülü maksimize etmeyi öğrenir.</a:t>
            </a:r>
          </a:p>
          <a:p>
            <a:endParaRPr lang="tr-TR" dirty="0"/>
          </a:p>
          <a:p>
            <a:endParaRPr lang="tr-TR" dirty="0"/>
          </a:p>
          <a:p>
            <a:endParaRPr lang="tr-TR" dirty="0"/>
          </a:p>
          <a:p>
            <a:endParaRPr lang="tr-TR" dirty="0"/>
          </a:p>
          <a:p>
            <a:endParaRPr lang="tr-TR" dirty="0"/>
          </a:p>
          <a:p>
            <a:endParaRPr lang="tr-TR" dirty="0"/>
          </a:p>
        </p:txBody>
      </p:sp>
    </p:spTree>
    <p:extLst>
      <p:ext uri="{BB962C8B-B14F-4D97-AF65-F5344CB8AC3E}">
        <p14:creationId xmlns:p14="http://schemas.microsoft.com/office/powerpoint/2010/main" val="27373670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çerik Yer Tutucusu 2"/>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606469" y="240145"/>
            <a:ext cx="9941459" cy="6698835"/>
          </a:xfrm>
        </p:spPr>
      </p:pic>
    </p:spTree>
    <p:extLst>
      <p:ext uri="{BB962C8B-B14F-4D97-AF65-F5344CB8AC3E}">
        <p14:creationId xmlns:p14="http://schemas.microsoft.com/office/powerpoint/2010/main" val="20931439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13775" y="618517"/>
            <a:ext cx="10364451" cy="1062501"/>
          </a:xfrm>
        </p:spPr>
        <p:txBody>
          <a:bodyPr/>
          <a:lstStyle/>
          <a:p>
            <a:r>
              <a:rPr lang="tr-TR" dirty="0" err="1" smtClean="0">
                <a:solidFill>
                  <a:srgbClr val="FF0000"/>
                </a:solidFill>
              </a:rPr>
              <a:t>RDKit</a:t>
            </a:r>
            <a:r>
              <a:rPr lang="tr-TR" dirty="0" smtClean="0">
                <a:solidFill>
                  <a:srgbClr val="FF0000"/>
                </a:solidFill>
              </a:rPr>
              <a:t> kütüphanesi</a:t>
            </a:r>
            <a:endParaRPr lang="tr-TR" dirty="0">
              <a:solidFill>
                <a:srgbClr val="FF0000"/>
              </a:solidFill>
            </a:endParaRPr>
          </a:p>
        </p:txBody>
      </p:sp>
      <p:sp>
        <p:nvSpPr>
          <p:cNvPr id="3" name="İçerik Yer Tutucusu 2"/>
          <p:cNvSpPr>
            <a:spLocks noGrp="1"/>
          </p:cNvSpPr>
          <p:nvPr>
            <p:ph sz="quarter" idx="13"/>
          </p:nvPr>
        </p:nvSpPr>
        <p:spPr>
          <a:xfrm>
            <a:off x="913774" y="1681018"/>
            <a:ext cx="10363826" cy="4710546"/>
          </a:xfrm>
        </p:spPr>
        <p:txBody>
          <a:bodyPr>
            <a:normAutofit/>
          </a:bodyPr>
          <a:lstStyle/>
          <a:p>
            <a:r>
              <a:rPr lang="tr-TR" dirty="0" err="1"/>
              <a:t>RDKit</a:t>
            </a:r>
            <a:r>
              <a:rPr lang="tr-TR" dirty="0"/>
              <a:t>, kimyasal bilgi ve informatik alanında kullanılan açık kaynaklı bir kütüphanedir ve ilaç tasarımında önemli bir rol oynar. Moleküllerin SMILES ve </a:t>
            </a:r>
            <a:r>
              <a:rPr lang="tr-TR" dirty="0" err="1"/>
              <a:t>InChI</a:t>
            </a:r>
            <a:r>
              <a:rPr lang="tr-TR" dirty="0"/>
              <a:t> gibi formatlarda temsil edilmesini ve manipüle edilmesini sağlar. </a:t>
            </a:r>
            <a:r>
              <a:rPr lang="tr-TR" dirty="0" err="1"/>
              <a:t>RDKit</a:t>
            </a:r>
            <a:r>
              <a:rPr lang="tr-TR" dirty="0"/>
              <a:t>, moleküler </a:t>
            </a:r>
            <a:r>
              <a:rPr lang="tr-TR" dirty="0" err="1"/>
              <a:t>deskriptorlar</a:t>
            </a:r>
            <a:r>
              <a:rPr lang="tr-TR" dirty="0"/>
              <a:t> (örneğin, </a:t>
            </a:r>
            <a:r>
              <a:rPr lang="tr-TR" dirty="0" err="1"/>
              <a:t>LogP</a:t>
            </a:r>
            <a:r>
              <a:rPr lang="tr-TR" dirty="0"/>
              <a:t>, moleküler ağırlık) hesaplama, alt yapı arama, kimyasal reaksiyon modelleme ve moleküler dinamik simülasyonları yapma yetenekleri sunar. Ayrıca, 2D ve 3D görselleştirme ile moleküler yapıların grafiksel olarak çizimini destekler. Moleküllerin </a:t>
            </a:r>
            <a:r>
              <a:rPr lang="tr-TR" dirty="0" err="1"/>
              <a:t>fingerprint</a:t>
            </a:r>
            <a:r>
              <a:rPr lang="tr-TR" dirty="0"/>
              <a:t> hesaplamaları ve makine öğrenmesi modelleri ile veri işleme süreçlerini kolaylaştırır. </a:t>
            </a:r>
            <a:r>
              <a:rPr lang="tr-TR" dirty="0" err="1"/>
              <a:t>RDKit</a:t>
            </a:r>
            <a:r>
              <a:rPr lang="tr-TR" dirty="0"/>
              <a:t>, yeni ilaç moleküllerinin keşfi ve optimizasyonunda, etkin madde yapılarının analizinde önemli bir </a:t>
            </a:r>
            <a:r>
              <a:rPr lang="tr-TR" dirty="0" smtClean="0"/>
              <a:t>araçtır</a:t>
            </a:r>
            <a:endParaRPr lang="tr-TR" dirty="0"/>
          </a:p>
          <a:p>
            <a:endParaRPr lang="tr-TR" dirty="0"/>
          </a:p>
          <a:p>
            <a:endParaRPr lang="tr-TR" dirty="0"/>
          </a:p>
          <a:p>
            <a:endParaRPr lang="tr-TR" dirty="0"/>
          </a:p>
          <a:p>
            <a:endParaRPr lang="tr-TR" dirty="0"/>
          </a:p>
          <a:p>
            <a:endParaRPr lang="tr-TR" dirty="0"/>
          </a:p>
        </p:txBody>
      </p:sp>
    </p:spTree>
    <p:extLst>
      <p:ext uri="{BB962C8B-B14F-4D97-AF65-F5344CB8AC3E}">
        <p14:creationId xmlns:p14="http://schemas.microsoft.com/office/powerpoint/2010/main" val="1362159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solidFill>
                  <a:srgbClr val="FF0000"/>
                </a:solidFill>
              </a:rPr>
              <a:t>Matplotlib</a:t>
            </a:r>
            <a:r>
              <a:rPr lang="tr-TR" dirty="0" smtClean="0">
                <a:solidFill>
                  <a:srgbClr val="FF0000"/>
                </a:solidFill>
              </a:rPr>
              <a:t> kütüphanesi</a:t>
            </a:r>
            <a:endParaRPr lang="tr-TR" dirty="0">
              <a:solidFill>
                <a:srgbClr val="FF0000"/>
              </a:solidFill>
            </a:endParaRPr>
          </a:p>
        </p:txBody>
      </p:sp>
      <p:sp>
        <p:nvSpPr>
          <p:cNvPr id="3" name="İçerik Yer Tutucusu 2"/>
          <p:cNvSpPr>
            <a:spLocks noGrp="1"/>
          </p:cNvSpPr>
          <p:nvPr>
            <p:ph sz="quarter" idx="13"/>
          </p:nvPr>
        </p:nvSpPr>
        <p:spPr/>
        <p:txBody>
          <a:bodyPr/>
          <a:lstStyle/>
          <a:p>
            <a:r>
              <a:rPr lang="tr-TR" dirty="0" err="1"/>
              <a:t>Matplotlib</a:t>
            </a:r>
            <a:r>
              <a:rPr lang="tr-TR" dirty="0"/>
              <a:t>, veri görselleştirme ve grafik çiziminde kullanılan popüler bir </a:t>
            </a:r>
            <a:r>
              <a:rPr lang="tr-TR" dirty="0" err="1"/>
              <a:t>Python</a:t>
            </a:r>
            <a:r>
              <a:rPr lang="tr-TR" dirty="0"/>
              <a:t> kütüphanesidir. Özellikle bilimsel hesaplamalar ve veri analizi alanında yaygın olarak tercih edilir. </a:t>
            </a:r>
            <a:r>
              <a:rPr lang="tr-TR" dirty="0" err="1"/>
              <a:t>Matplotlib</a:t>
            </a:r>
            <a:r>
              <a:rPr lang="tr-TR" dirty="0"/>
              <a:t>, çizgi grafikleri, çubuk grafikleri, </a:t>
            </a:r>
            <a:r>
              <a:rPr lang="tr-TR" dirty="0" err="1"/>
              <a:t>histogramlar</a:t>
            </a:r>
            <a:r>
              <a:rPr lang="tr-TR" dirty="0"/>
              <a:t>, pasta grafikleri ve daha birçok grafik türünü oluşturmayı sağlar. Kullanıcılar, verilerini kolayca görselleştirerek analiz edebilir ve sonuçlarını daha anlaşılır bir şekilde sunabilir.</a:t>
            </a:r>
          </a:p>
        </p:txBody>
      </p:sp>
    </p:spTree>
    <p:extLst>
      <p:ext uri="{BB962C8B-B14F-4D97-AF65-F5344CB8AC3E}">
        <p14:creationId xmlns:p14="http://schemas.microsoft.com/office/powerpoint/2010/main" val="25937988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solidFill>
                  <a:srgbClr val="FF0000"/>
                </a:solidFill>
              </a:rPr>
              <a:t>Seaborn</a:t>
            </a:r>
            <a:r>
              <a:rPr lang="tr-TR" dirty="0" smtClean="0">
                <a:solidFill>
                  <a:srgbClr val="FF0000"/>
                </a:solidFill>
              </a:rPr>
              <a:t> kütüphanesi</a:t>
            </a:r>
            <a:endParaRPr lang="tr-TR" dirty="0">
              <a:solidFill>
                <a:srgbClr val="FF0000"/>
              </a:solidFill>
            </a:endParaRPr>
          </a:p>
        </p:txBody>
      </p:sp>
      <p:sp>
        <p:nvSpPr>
          <p:cNvPr id="3" name="İçerik Yer Tutucusu 2"/>
          <p:cNvSpPr>
            <a:spLocks noGrp="1"/>
          </p:cNvSpPr>
          <p:nvPr>
            <p:ph sz="quarter" idx="13"/>
          </p:nvPr>
        </p:nvSpPr>
        <p:spPr/>
        <p:txBody>
          <a:bodyPr/>
          <a:lstStyle/>
          <a:p>
            <a:r>
              <a:rPr lang="tr-TR" dirty="0" err="1"/>
              <a:t>Matplotlib</a:t>
            </a:r>
            <a:r>
              <a:rPr lang="tr-TR" dirty="0"/>
              <a:t> üzerine inşa edilmiştir ve daha estetik ve bilgilendirici grafikler oluşturmayı kolaylaştırır. </a:t>
            </a:r>
            <a:r>
              <a:rPr lang="tr-TR" dirty="0" err="1"/>
              <a:t>Seaborn</a:t>
            </a:r>
            <a:r>
              <a:rPr lang="tr-TR" dirty="0"/>
              <a:t>, istatistiksel grafikler oluşturmada kullanışlıdır ve veri analizi sürecini hızlandırır. Çizgi grafikleri, dağılım grafikleri, kutu grafikleri, </a:t>
            </a:r>
            <a:r>
              <a:rPr lang="tr-TR" dirty="0" err="1"/>
              <a:t>violin</a:t>
            </a:r>
            <a:r>
              <a:rPr lang="tr-TR" dirty="0"/>
              <a:t> grafikleri ve ısı haritaları gibi çeşitli grafik türlerini destekler</a:t>
            </a:r>
          </a:p>
        </p:txBody>
      </p:sp>
    </p:spTree>
    <p:extLst>
      <p:ext uri="{BB962C8B-B14F-4D97-AF65-F5344CB8AC3E}">
        <p14:creationId xmlns:p14="http://schemas.microsoft.com/office/powerpoint/2010/main" val="34169757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FF0000"/>
                </a:solidFill>
              </a:rPr>
              <a:t>Atom Sayısının </a:t>
            </a:r>
            <a:r>
              <a:rPr lang="tr-TR" dirty="0" smtClean="0">
                <a:solidFill>
                  <a:srgbClr val="FF0000"/>
                </a:solidFill>
              </a:rPr>
              <a:t>dağılımı</a:t>
            </a:r>
            <a:endParaRPr lang="tr-TR" dirty="0">
              <a:solidFill>
                <a:srgbClr val="FF0000"/>
              </a:solidFill>
            </a:endParaRPr>
          </a:p>
        </p:txBody>
      </p:sp>
      <p:pic>
        <p:nvPicPr>
          <p:cNvPr id="4" name="İçerik Yer Tutucusu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664690" y="1878899"/>
            <a:ext cx="6862619" cy="4293451"/>
          </a:xfrm>
        </p:spPr>
      </p:pic>
    </p:spTree>
    <p:extLst>
      <p:ext uri="{BB962C8B-B14F-4D97-AF65-F5344CB8AC3E}">
        <p14:creationId xmlns:p14="http://schemas.microsoft.com/office/powerpoint/2010/main" val="21913304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solidFill>
                  <a:srgbClr val="FF0000"/>
                </a:solidFill>
              </a:rPr>
              <a:t>LogP</a:t>
            </a:r>
            <a:r>
              <a:rPr lang="tr-TR" dirty="0">
                <a:solidFill>
                  <a:srgbClr val="FF0000"/>
                </a:solidFill>
              </a:rPr>
              <a:t> </a:t>
            </a:r>
            <a:r>
              <a:rPr lang="tr-TR" dirty="0" smtClean="0">
                <a:solidFill>
                  <a:srgbClr val="FF0000"/>
                </a:solidFill>
              </a:rPr>
              <a:t>Dağılımı</a:t>
            </a:r>
            <a:endParaRPr lang="tr-TR" dirty="0">
              <a:solidFill>
                <a:srgbClr val="FF0000"/>
              </a:solidFill>
            </a:endParaRPr>
          </a:p>
        </p:txBody>
      </p:sp>
      <p:pic>
        <p:nvPicPr>
          <p:cNvPr id="4" name="İçerik Yer Tutucusu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521527" y="1803544"/>
            <a:ext cx="6871854" cy="4140234"/>
          </a:xfrm>
        </p:spPr>
      </p:pic>
    </p:spTree>
    <p:extLst>
      <p:ext uri="{BB962C8B-B14F-4D97-AF65-F5344CB8AC3E}">
        <p14:creationId xmlns:p14="http://schemas.microsoft.com/office/powerpoint/2010/main" val="16218249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dirty="0" err="1">
                <a:solidFill>
                  <a:srgbClr val="FF0000"/>
                </a:solidFill>
              </a:rPr>
              <a:t>logP</a:t>
            </a:r>
            <a:r>
              <a:rPr lang="tr-TR" sz="3200" dirty="0">
                <a:solidFill>
                  <a:srgbClr val="FF0000"/>
                </a:solidFill>
              </a:rPr>
              <a:t> ile atom sayısı arasındaki ilişkiyi çizimi</a:t>
            </a:r>
          </a:p>
        </p:txBody>
      </p:sp>
      <p:pic>
        <p:nvPicPr>
          <p:cNvPr id="4" name="İçerik Yer Tutucusu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392218" y="1822018"/>
            <a:ext cx="7407563" cy="4597255"/>
          </a:xfrm>
        </p:spPr>
      </p:pic>
    </p:spTree>
    <p:extLst>
      <p:ext uri="{BB962C8B-B14F-4D97-AF65-F5344CB8AC3E}">
        <p14:creationId xmlns:p14="http://schemas.microsoft.com/office/powerpoint/2010/main" val="3286451990"/>
      </p:ext>
    </p:extLst>
  </p:cSld>
  <p:clrMapOvr>
    <a:masterClrMapping/>
  </p:clrMapOvr>
  <p:timing>
    <p:tnLst>
      <p:par>
        <p:cTn id="1" dur="indefinite" restart="never" nodeType="tmRoot"/>
      </p:par>
    </p:tnLst>
  </p:timing>
</p:sld>
</file>

<file path=ppt/theme/theme1.xml><?xml version="1.0" encoding="utf-8"?>
<a:theme xmlns:a="http://schemas.openxmlformats.org/drawingml/2006/main" name="Damla">
  <a:themeElements>
    <a:clrScheme name="Daml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aml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l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Damla</Template>
  <TotalTime>289</TotalTime>
  <Words>852</Words>
  <Application>Microsoft Office PowerPoint</Application>
  <PresentationFormat>Geniş ekran</PresentationFormat>
  <Paragraphs>47</Paragraphs>
  <Slides>29</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29</vt:i4>
      </vt:variant>
    </vt:vector>
  </HeadingPairs>
  <TitlesOfParts>
    <vt:vector size="32" baseType="lpstr">
      <vt:lpstr>Arial</vt:lpstr>
      <vt:lpstr>Tw Cen MT</vt:lpstr>
      <vt:lpstr>Damla</vt:lpstr>
      <vt:lpstr>PROTEOMIC INTERACTIONS</vt:lpstr>
      <vt:lpstr>PowerPoint Sunusu</vt:lpstr>
      <vt:lpstr>PowerPoint Sunusu</vt:lpstr>
      <vt:lpstr>RDKit kütüphanesi</vt:lpstr>
      <vt:lpstr>Matplotlib kütüphanesi</vt:lpstr>
      <vt:lpstr>Seaborn kütüphanesi</vt:lpstr>
      <vt:lpstr>Atom Sayısının dağılımı</vt:lpstr>
      <vt:lpstr>LogP Dağılımı</vt:lpstr>
      <vt:lpstr>logP ile atom sayısı arasındaki ilişkiyi çizimi</vt:lpstr>
      <vt:lpstr>SMILES'taki farklı atom türlerinin frekansı</vt:lpstr>
      <vt:lpstr>Farklı bağ türlerinin sıklığı</vt:lpstr>
      <vt:lpstr>Bir dizi SMILES dizesi için moleküler parmak izlerinin t-SNE grafiğini çizmek</vt:lpstr>
      <vt:lpstr>Morgan algoritması</vt:lpstr>
      <vt:lpstr>Fingerprint (parmak izi)</vt:lpstr>
      <vt:lpstr>Tanimoto benzerlik katsayısı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Basit Bir Derin Takviyeli Öğrenme (DRL) Ajanı için Örnek Kod  </vt:lpstr>
      <vt:lpstr>1)Moleküler Özellikler Sözlüğü: </vt:lpstr>
      <vt:lpstr>2)Model Çıktısı: </vt:lpstr>
      <vt:lpstr>3)Yeniden Oluşturulmuş SMILES: </vt:lpstr>
      <vt:lpstr>4)Molekülün Görselleştirilmesi:</vt:lpstr>
    </vt:vector>
  </TitlesOfParts>
  <Company>Silentall Unattended Installer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ronaldinho424</dc:creator>
  <cp:lastModifiedBy>ronaldinho424</cp:lastModifiedBy>
  <cp:revision>19</cp:revision>
  <dcterms:created xsi:type="dcterms:W3CDTF">2024-05-26T10:02:57Z</dcterms:created>
  <dcterms:modified xsi:type="dcterms:W3CDTF">2024-06-13T07:30:48Z</dcterms:modified>
</cp:coreProperties>
</file>