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Nunito"/>
      <p:regular r:id="rId24"/>
      <p:bold r:id="rId25"/>
      <p:italic r:id="rId26"/>
      <p:boldItalic r:id="rId27"/>
    </p:embeddedFont>
    <p:embeddedFont>
      <p:font typeface="Lor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Emre Oku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Lora-regular.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or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ora-boldItalic.fntdata"/><Relationship Id="rId30" Type="http://schemas.openxmlformats.org/officeDocument/2006/relationships/font" Target="fonts/Lora-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1-18T12:11:43.965">
    <p:pos x="6000" y="0"/>
    <p:text>Goal
Subtasks
Responsibility for each member with finalized schedule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01-18T12:32:48.871">
    <p:pos x="6000" y="0"/>
    <p:text>What we did
What we learnt/designed</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01-18T12:37:57.129">
    <p:pos x="6000" y="0"/>
    <p:text>Buraya model ss lerini adım adım gibi ekleyebiliriz first ve second architectures için.(olabiliyosa gif koyarız tekte)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2-01-18T12:38:19.015">
    <p:pos x="6000" y="0"/>
    <p:text>Burda elde ettiğimiz sonucu paraphrase ederek açıklarız.</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tr">
                <a:solidFill>
                  <a:schemeClr val="dk1"/>
                </a:solidFill>
              </a:rPr>
              <a:t>Hello everyone, my name is Emre and i am together with my teammate Muhammedcan.</a:t>
            </a:r>
            <a:endParaRPr>
              <a:solidFill>
                <a:schemeClr val="dk1"/>
              </a:solidFill>
            </a:endParaRPr>
          </a:p>
          <a:p>
            <a:pPr indent="0" lvl="0" marL="0" rtl="0" algn="l">
              <a:lnSpc>
                <a:spcPct val="115000"/>
              </a:lnSpc>
              <a:spcBef>
                <a:spcPts val="1200"/>
              </a:spcBef>
              <a:spcAft>
                <a:spcPts val="1200"/>
              </a:spcAft>
              <a:buNone/>
            </a:pPr>
            <a:r>
              <a:rPr lang="tr">
                <a:solidFill>
                  <a:schemeClr val="dk1"/>
                </a:solidFill>
              </a:rPr>
              <a:t>Today, we are going to present our project, which is about comparing two deep neural networks for image segmentation.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ea98468c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ea98468c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tr" sz="1000">
                <a:solidFill>
                  <a:srgbClr val="292929"/>
                </a:solidFill>
                <a:highlight>
                  <a:srgbClr val="FFFFFF"/>
                </a:highlight>
                <a:latin typeface="Lora"/>
                <a:ea typeface="Lora"/>
                <a:cs typeface="Lora"/>
                <a:sym typeface="Lora"/>
              </a:rPr>
              <a:t>Emre</a:t>
            </a:r>
            <a:endParaRPr sz="1000">
              <a:solidFill>
                <a:srgbClr val="292929"/>
              </a:solidFill>
              <a:highlight>
                <a:srgbClr val="FFFFFF"/>
              </a:highlight>
              <a:latin typeface="Lora"/>
              <a:ea typeface="Lora"/>
              <a:cs typeface="Lora"/>
              <a:sym typeface="Lora"/>
            </a:endParaRPr>
          </a:p>
          <a:p>
            <a:pPr indent="-292100" lvl="0" marL="749300" rtl="0" algn="l">
              <a:lnSpc>
                <a:spcPct val="100000"/>
              </a:lnSpc>
              <a:spcBef>
                <a:spcPts val="0"/>
              </a:spcBef>
              <a:spcAft>
                <a:spcPts val="0"/>
              </a:spcAft>
              <a:buClr>
                <a:srgbClr val="292929"/>
              </a:buClr>
              <a:buSzPts val="1000"/>
              <a:buFont typeface="Georgia"/>
              <a:buAutoNum type="arabicPeriod"/>
            </a:pPr>
            <a:r>
              <a:rPr lang="tr" sz="1000">
                <a:solidFill>
                  <a:srgbClr val="292929"/>
                </a:solidFill>
                <a:highlight>
                  <a:srgbClr val="FFFFFF"/>
                </a:highlight>
                <a:latin typeface="Lora"/>
                <a:ea typeface="Lora"/>
                <a:cs typeface="Lora"/>
                <a:sym typeface="Lora"/>
              </a:rPr>
              <a:t>The attention gate takes in two inputs, vectors </a:t>
            </a:r>
            <a:r>
              <a:rPr b="1" i="1" lang="tr" sz="1000">
                <a:solidFill>
                  <a:srgbClr val="292929"/>
                </a:solidFill>
                <a:highlight>
                  <a:srgbClr val="FFFFFF"/>
                </a:highlight>
                <a:latin typeface="Lora"/>
                <a:ea typeface="Lora"/>
                <a:cs typeface="Lora"/>
                <a:sym typeface="Lora"/>
              </a:rPr>
              <a:t>x</a:t>
            </a:r>
            <a:r>
              <a:rPr i="1" lang="tr" sz="1000">
                <a:solidFill>
                  <a:srgbClr val="292929"/>
                </a:solidFill>
                <a:highlight>
                  <a:srgbClr val="FFFFFF"/>
                </a:highlight>
                <a:latin typeface="Lora"/>
                <a:ea typeface="Lora"/>
                <a:cs typeface="Lora"/>
                <a:sym typeface="Lora"/>
              </a:rPr>
              <a:t> </a:t>
            </a:r>
            <a:r>
              <a:rPr lang="tr" sz="1000">
                <a:solidFill>
                  <a:srgbClr val="292929"/>
                </a:solidFill>
                <a:highlight>
                  <a:srgbClr val="FFFFFF"/>
                </a:highlight>
                <a:latin typeface="Lora"/>
                <a:ea typeface="Lora"/>
                <a:cs typeface="Lora"/>
                <a:sym typeface="Lora"/>
              </a:rPr>
              <a:t>and </a:t>
            </a:r>
            <a:r>
              <a:rPr b="1" i="1" lang="tr" sz="1000">
                <a:solidFill>
                  <a:srgbClr val="292929"/>
                </a:solidFill>
                <a:highlight>
                  <a:srgbClr val="FFFFFF"/>
                </a:highlight>
                <a:latin typeface="Lora"/>
                <a:ea typeface="Lora"/>
                <a:cs typeface="Lora"/>
                <a:sym typeface="Lora"/>
              </a:rPr>
              <a:t>g</a:t>
            </a:r>
            <a:r>
              <a:rPr lang="tr" sz="1000">
                <a:solidFill>
                  <a:srgbClr val="292929"/>
                </a:solidFill>
                <a:highlight>
                  <a:srgbClr val="FFFFFF"/>
                </a:highlight>
                <a:latin typeface="Lora"/>
                <a:ea typeface="Lora"/>
                <a:cs typeface="Lora"/>
                <a:sym typeface="Lora"/>
              </a:rPr>
              <a:t>.</a:t>
            </a:r>
            <a:endParaRPr sz="1000">
              <a:solidFill>
                <a:srgbClr val="292929"/>
              </a:solidFill>
              <a:highlight>
                <a:srgbClr val="FFFFFF"/>
              </a:highlight>
              <a:latin typeface="Lora"/>
              <a:ea typeface="Lora"/>
              <a:cs typeface="Lora"/>
              <a:sym typeface="Lora"/>
            </a:endParaRPr>
          </a:p>
          <a:p>
            <a:pPr indent="0" lvl="0" marL="0" rtl="0" algn="l">
              <a:lnSpc>
                <a:spcPct val="100000"/>
              </a:lnSpc>
              <a:spcBef>
                <a:spcPts val="0"/>
              </a:spcBef>
              <a:spcAft>
                <a:spcPts val="0"/>
              </a:spcAft>
              <a:buNone/>
            </a:pPr>
            <a:r>
              <a:t/>
            </a:r>
            <a:endParaRPr sz="1000">
              <a:solidFill>
                <a:srgbClr val="292929"/>
              </a:solidFill>
              <a:highlight>
                <a:srgbClr val="FFFFFF"/>
              </a:highlight>
              <a:latin typeface="Lora"/>
              <a:ea typeface="Lora"/>
              <a:cs typeface="Lora"/>
              <a:sym typeface="Lora"/>
            </a:endParaRPr>
          </a:p>
          <a:p>
            <a:pPr indent="-292100" lvl="0" marL="749300" rtl="0" algn="l">
              <a:lnSpc>
                <a:spcPct val="100000"/>
              </a:lnSpc>
              <a:spcBef>
                <a:spcPts val="0"/>
              </a:spcBef>
              <a:spcAft>
                <a:spcPts val="0"/>
              </a:spcAft>
              <a:buClr>
                <a:srgbClr val="292929"/>
              </a:buClr>
              <a:buSzPts val="1000"/>
              <a:buFont typeface="Georgia"/>
              <a:buAutoNum type="arabicPeriod"/>
            </a:pPr>
            <a:r>
              <a:rPr lang="tr" sz="1000">
                <a:solidFill>
                  <a:srgbClr val="292929"/>
                </a:solidFill>
                <a:highlight>
                  <a:srgbClr val="FFFFFF"/>
                </a:highlight>
                <a:latin typeface="Lora"/>
                <a:ea typeface="Lora"/>
                <a:cs typeface="Lora"/>
                <a:sym typeface="Lora"/>
              </a:rPr>
              <a:t>The vector, </a:t>
            </a:r>
            <a:r>
              <a:rPr b="1" i="1" lang="tr" sz="1000">
                <a:solidFill>
                  <a:srgbClr val="292929"/>
                </a:solidFill>
                <a:highlight>
                  <a:srgbClr val="FFFFFF"/>
                </a:highlight>
                <a:latin typeface="Lora"/>
                <a:ea typeface="Lora"/>
                <a:cs typeface="Lora"/>
                <a:sym typeface="Lora"/>
              </a:rPr>
              <a:t>g</a:t>
            </a:r>
            <a:r>
              <a:rPr lang="tr" sz="1000">
                <a:solidFill>
                  <a:srgbClr val="292929"/>
                </a:solidFill>
                <a:highlight>
                  <a:srgbClr val="FFFFFF"/>
                </a:highlight>
                <a:latin typeface="Lora"/>
                <a:ea typeface="Lora"/>
                <a:cs typeface="Lora"/>
                <a:sym typeface="Lora"/>
              </a:rPr>
              <a:t>, is taken from the next lowest layer of the network. The vector has smaller dimensions and better feature representation, given that it comes from deeper into the network.</a:t>
            </a:r>
            <a:endParaRPr sz="1000">
              <a:solidFill>
                <a:srgbClr val="292929"/>
              </a:solidFill>
              <a:highlight>
                <a:srgbClr val="FFFFFF"/>
              </a:highlight>
              <a:latin typeface="Lora"/>
              <a:ea typeface="Lora"/>
              <a:cs typeface="Lora"/>
              <a:sym typeface="Lora"/>
            </a:endParaRPr>
          </a:p>
          <a:p>
            <a:pPr indent="-292100" lvl="0" marL="749300" rtl="0" algn="l">
              <a:lnSpc>
                <a:spcPct val="100000"/>
              </a:lnSpc>
              <a:spcBef>
                <a:spcPts val="0"/>
              </a:spcBef>
              <a:spcAft>
                <a:spcPts val="0"/>
              </a:spcAft>
              <a:buClr>
                <a:srgbClr val="292929"/>
              </a:buClr>
              <a:buSzPts val="1000"/>
              <a:buFont typeface="Georgia"/>
              <a:buAutoNum type="arabicPeriod"/>
            </a:pPr>
            <a:r>
              <a:rPr lang="tr" sz="1000">
                <a:solidFill>
                  <a:srgbClr val="292929"/>
                </a:solidFill>
                <a:highlight>
                  <a:srgbClr val="FFFFFF"/>
                </a:highlight>
                <a:latin typeface="Lora"/>
                <a:ea typeface="Lora"/>
                <a:cs typeface="Lora"/>
                <a:sym typeface="Lora"/>
              </a:rPr>
              <a:t>In the example figure above, vector </a:t>
            </a:r>
            <a:r>
              <a:rPr b="1" i="1" lang="tr" sz="1000">
                <a:solidFill>
                  <a:srgbClr val="292929"/>
                </a:solidFill>
                <a:highlight>
                  <a:srgbClr val="FFFFFF"/>
                </a:highlight>
                <a:latin typeface="Lora"/>
                <a:ea typeface="Lora"/>
                <a:cs typeface="Lora"/>
                <a:sym typeface="Lora"/>
              </a:rPr>
              <a:t>x </a:t>
            </a:r>
            <a:r>
              <a:rPr lang="tr" sz="1000">
                <a:solidFill>
                  <a:srgbClr val="292929"/>
                </a:solidFill>
                <a:highlight>
                  <a:srgbClr val="FFFFFF"/>
                </a:highlight>
                <a:latin typeface="Lora"/>
                <a:ea typeface="Lora"/>
                <a:cs typeface="Lora"/>
                <a:sym typeface="Lora"/>
              </a:rPr>
              <a:t>would have dimensions of 64x64x64 (filters x height x width) and vector </a:t>
            </a:r>
            <a:r>
              <a:rPr b="1" i="1" lang="tr" sz="1000">
                <a:solidFill>
                  <a:srgbClr val="292929"/>
                </a:solidFill>
                <a:highlight>
                  <a:srgbClr val="FFFFFF"/>
                </a:highlight>
                <a:latin typeface="Lora"/>
                <a:ea typeface="Lora"/>
                <a:cs typeface="Lora"/>
                <a:sym typeface="Lora"/>
              </a:rPr>
              <a:t>g </a:t>
            </a:r>
            <a:r>
              <a:rPr lang="tr" sz="1000">
                <a:solidFill>
                  <a:srgbClr val="292929"/>
                </a:solidFill>
                <a:highlight>
                  <a:srgbClr val="FFFFFF"/>
                </a:highlight>
                <a:latin typeface="Lora"/>
                <a:ea typeface="Lora"/>
                <a:cs typeface="Lora"/>
                <a:sym typeface="Lora"/>
              </a:rPr>
              <a:t>would be 32x32x32.</a:t>
            </a:r>
            <a:endParaRPr sz="1000">
              <a:solidFill>
                <a:srgbClr val="292929"/>
              </a:solidFill>
              <a:highlight>
                <a:srgbClr val="FFFFFF"/>
              </a:highlight>
              <a:latin typeface="Lora"/>
              <a:ea typeface="Lora"/>
              <a:cs typeface="Lora"/>
              <a:sym typeface="Lora"/>
            </a:endParaRPr>
          </a:p>
          <a:p>
            <a:pPr indent="-292100" lvl="0" marL="749300" rtl="0" algn="l">
              <a:lnSpc>
                <a:spcPct val="100000"/>
              </a:lnSpc>
              <a:spcBef>
                <a:spcPts val="0"/>
              </a:spcBef>
              <a:spcAft>
                <a:spcPts val="0"/>
              </a:spcAft>
              <a:buClr>
                <a:srgbClr val="292929"/>
              </a:buClr>
              <a:buSzPts val="1000"/>
              <a:buFont typeface="Georgia"/>
              <a:buAutoNum type="arabicPeriod"/>
            </a:pPr>
            <a:r>
              <a:rPr lang="tr" sz="1000">
                <a:solidFill>
                  <a:srgbClr val="292929"/>
                </a:solidFill>
                <a:highlight>
                  <a:srgbClr val="FFFFFF"/>
                </a:highlight>
                <a:latin typeface="Lora"/>
                <a:ea typeface="Lora"/>
                <a:cs typeface="Lora"/>
                <a:sym typeface="Lora"/>
              </a:rPr>
              <a:t>Vector </a:t>
            </a:r>
            <a:r>
              <a:rPr b="1" i="1" lang="tr" sz="1000">
                <a:solidFill>
                  <a:srgbClr val="292929"/>
                </a:solidFill>
                <a:highlight>
                  <a:srgbClr val="FFFFFF"/>
                </a:highlight>
                <a:latin typeface="Lora"/>
                <a:ea typeface="Lora"/>
                <a:cs typeface="Lora"/>
                <a:sym typeface="Lora"/>
              </a:rPr>
              <a:t>x </a:t>
            </a:r>
            <a:r>
              <a:rPr lang="tr" sz="1000">
                <a:solidFill>
                  <a:srgbClr val="292929"/>
                </a:solidFill>
                <a:highlight>
                  <a:srgbClr val="FFFFFF"/>
                </a:highlight>
                <a:latin typeface="Lora"/>
                <a:ea typeface="Lora"/>
                <a:cs typeface="Lora"/>
                <a:sym typeface="Lora"/>
              </a:rPr>
              <a:t>goes through a strided convolution such that it’s dimensions become 64x32x32 and vector </a:t>
            </a:r>
            <a:r>
              <a:rPr b="1" i="1" lang="tr" sz="1000">
                <a:solidFill>
                  <a:srgbClr val="292929"/>
                </a:solidFill>
                <a:highlight>
                  <a:srgbClr val="FFFFFF"/>
                </a:highlight>
                <a:latin typeface="Lora"/>
                <a:ea typeface="Lora"/>
                <a:cs typeface="Lora"/>
                <a:sym typeface="Lora"/>
              </a:rPr>
              <a:t>g </a:t>
            </a:r>
            <a:r>
              <a:rPr lang="tr" sz="1000">
                <a:solidFill>
                  <a:srgbClr val="292929"/>
                </a:solidFill>
                <a:highlight>
                  <a:srgbClr val="FFFFFF"/>
                </a:highlight>
                <a:latin typeface="Lora"/>
                <a:ea typeface="Lora"/>
                <a:cs typeface="Lora"/>
                <a:sym typeface="Lora"/>
              </a:rPr>
              <a:t>goes through a 1x1 convolution such that it’s dimensions become 64x32x32.</a:t>
            </a:r>
            <a:endParaRPr sz="1000">
              <a:solidFill>
                <a:srgbClr val="292929"/>
              </a:solidFill>
              <a:highlight>
                <a:srgbClr val="FFFFFF"/>
              </a:highlight>
              <a:latin typeface="Lora"/>
              <a:ea typeface="Lora"/>
              <a:cs typeface="Lora"/>
              <a:sym typeface="Lora"/>
            </a:endParaRPr>
          </a:p>
          <a:p>
            <a:pPr indent="-292100" lvl="0" marL="749300" rtl="0" algn="l">
              <a:lnSpc>
                <a:spcPct val="100000"/>
              </a:lnSpc>
              <a:spcBef>
                <a:spcPts val="0"/>
              </a:spcBef>
              <a:spcAft>
                <a:spcPts val="0"/>
              </a:spcAft>
              <a:buClr>
                <a:srgbClr val="292929"/>
              </a:buClr>
              <a:buSzPts val="1000"/>
              <a:buFont typeface="Georgia"/>
              <a:buAutoNum type="arabicPeriod"/>
            </a:pPr>
            <a:r>
              <a:rPr lang="tr" sz="1000">
                <a:solidFill>
                  <a:srgbClr val="292929"/>
                </a:solidFill>
                <a:highlight>
                  <a:srgbClr val="FFFFFF"/>
                </a:highlight>
                <a:latin typeface="Lora"/>
                <a:ea typeface="Lora"/>
                <a:cs typeface="Lora"/>
                <a:sym typeface="Lora"/>
              </a:rPr>
              <a:t>The two vectors are summed element-wise. This process results in </a:t>
            </a:r>
            <a:r>
              <a:rPr b="1" lang="tr" sz="1000">
                <a:solidFill>
                  <a:srgbClr val="292929"/>
                </a:solidFill>
                <a:highlight>
                  <a:srgbClr val="FFFFFF"/>
                </a:highlight>
                <a:latin typeface="Lora"/>
                <a:ea typeface="Lora"/>
                <a:cs typeface="Lora"/>
                <a:sym typeface="Lora"/>
              </a:rPr>
              <a:t>aligned weights becoming larger</a:t>
            </a:r>
            <a:r>
              <a:rPr lang="tr" sz="1000">
                <a:solidFill>
                  <a:srgbClr val="292929"/>
                </a:solidFill>
                <a:highlight>
                  <a:srgbClr val="FFFFFF"/>
                </a:highlight>
                <a:latin typeface="Lora"/>
                <a:ea typeface="Lora"/>
                <a:cs typeface="Lora"/>
                <a:sym typeface="Lora"/>
              </a:rPr>
              <a:t> while unaligned weights become relatively smaller.</a:t>
            </a:r>
            <a:endParaRPr sz="1000">
              <a:solidFill>
                <a:srgbClr val="292929"/>
              </a:solidFill>
              <a:highlight>
                <a:srgbClr val="FFFFFF"/>
              </a:highlight>
              <a:latin typeface="Lora"/>
              <a:ea typeface="Lora"/>
              <a:cs typeface="Lora"/>
              <a:sym typeface="Lora"/>
            </a:endParaRPr>
          </a:p>
          <a:p>
            <a:pPr indent="-292100" lvl="0" marL="749300" rtl="0" algn="l">
              <a:lnSpc>
                <a:spcPct val="100000"/>
              </a:lnSpc>
              <a:spcBef>
                <a:spcPts val="0"/>
              </a:spcBef>
              <a:spcAft>
                <a:spcPts val="0"/>
              </a:spcAft>
              <a:buClr>
                <a:srgbClr val="292929"/>
              </a:buClr>
              <a:buSzPts val="1000"/>
              <a:buFont typeface="Lora"/>
              <a:buAutoNum type="arabicPeriod"/>
            </a:pPr>
            <a:r>
              <a:rPr lang="tr" sz="1000">
                <a:solidFill>
                  <a:srgbClr val="292929"/>
                </a:solidFill>
                <a:highlight>
                  <a:srgbClr val="FFFFFF"/>
                </a:highlight>
                <a:latin typeface="Lora"/>
                <a:ea typeface="Lora"/>
                <a:cs typeface="Lora"/>
                <a:sym typeface="Lora"/>
              </a:rPr>
              <a:t>The resultant vector goes through a ReLU activation layer and a 1x1 convolution that collapses the dimensions to 1x32x32.</a:t>
            </a:r>
            <a:endParaRPr sz="1000">
              <a:solidFill>
                <a:srgbClr val="292929"/>
              </a:solidFill>
              <a:highlight>
                <a:srgbClr val="FFFFFF"/>
              </a:highlight>
              <a:latin typeface="Lora"/>
              <a:ea typeface="Lora"/>
              <a:cs typeface="Lora"/>
              <a:sym typeface="Lora"/>
            </a:endParaRPr>
          </a:p>
          <a:p>
            <a:pPr indent="-292100" lvl="0" marL="749300" rtl="0" algn="l">
              <a:lnSpc>
                <a:spcPct val="100000"/>
              </a:lnSpc>
              <a:spcBef>
                <a:spcPts val="0"/>
              </a:spcBef>
              <a:spcAft>
                <a:spcPts val="0"/>
              </a:spcAft>
              <a:buClr>
                <a:srgbClr val="292929"/>
              </a:buClr>
              <a:buSzPts val="1000"/>
              <a:buFont typeface="Lora"/>
              <a:buAutoNum type="arabicPeriod"/>
            </a:pPr>
            <a:r>
              <a:rPr lang="tr" sz="1000">
                <a:solidFill>
                  <a:srgbClr val="292929"/>
                </a:solidFill>
                <a:highlight>
                  <a:srgbClr val="FFFFFF"/>
                </a:highlight>
                <a:latin typeface="Lora"/>
                <a:ea typeface="Lora"/>
                <a:cs typeface="Lora"/>
                <a:sym typeface="Lora"/>
              </a:rPr>
              <a:t>This vector goes through a sigmoid layer which scales the vector between the range [0,1], producing the attention coefficients (weights), where coefficients closer to 1 indicate more relevant features.</a:t>
            </a:r>
            <a:endParaRPr sz="1000">
              <a:solidFill>
                <a:srgbClr val="292929"/>
              </a:solidFill>
              <a:highlight>
                <a:srgbClr val="FFFFFF"/>
              </a:highlight>
              <a:latin typeface="Lora"/>
              <a:ea typeface="Lora"/>
              <a:cs typeface="Lora"/>
              <a:sym typeface="Lora"/>
            </a:endParaRPr>
          </a:p>
          <a:p>
            <a:pPr indent="-292100" lvl="0" marL="749300" rtl="0" algn="l">
              <a:lnSpc>
                <a:spcPct val="100000"/>
              </a:lnSpc>
              <a:spcBef>
                <a:spcPts val="0"/>
              </a:spcBef>
              <a:spcAft>
                <a:spcPts val="0"/>
              </a:spcAft>
              <a:buClr>
                <a:srgbClr val="292929"/>
              </a:buClr>
              <a:buSzPts val="1000"/>
              <a:buFont typeface="Georgia"/>
              <a:buAutoNum type="arabicPeriod"/>
            </a:pPr>
            <a:r>
              <a:rPr lang="tr" sz="1000">
                <a:solidFill>
                  <a:srgbClr val="292929"/>
                </a:solidFill>
                <a:highlight>
                  <a:srgbClr val="FFFFFF"/>
                </a:highlight>
                <a:latin typeface="Lora"/>
                <a:ea typeface="Lora"/>
                <a:cs typeface="Lora"/>
                <a:sym typeface="Lora"/>
              </a:rPr>
              <a:t>The attention coefficients are upsampled to the original dimensions (64x64) of the </a:t>
            </a:r>
            <a:r>
              <a:rPr b="1" i="1" lang="tr" sz="1000">
                <a:solidFill>
                  <a:srgbClr val="292929"/>
                </a:solidFill>
                <a:highlight>
                  <a:srgbClr val="FFFFFF"/>
                </a:highlight>
                <a:latin typeface="Lora"/>
                <a:ea typeface="Lora"/>
                <a:cs typeface="Lora"/>
                <a:sym typeface="Lora"/>
              </a:rPr>
              <a:t>x </a:t>
            </a:r>
            <a:r>
              <a:rPr lang="tr" sz="1000">
                <a:solidFill>
                  <a:srgbClr val="292929"/>
                </a:solidFill>
                <a:highlight>
                  <a:srgbClr val="FFFFFF"/>
                </a:highlight>
                <a:latin typeface="Lora"/>
                <a:ea typeface="Lora"/>
                <a:cs typeface="Lora"/>
                <a:sym typeface="Lora"/>
              </a:rPr>
              <a:t>vector using trilinear interpolation. The attention coefficients are multiplied element-wise to the </a:t>
            </a:r>
            <a:r>
              <a:rPr b="1" lang="tr" sz="1000">
                <a:solidFill>
                  <a:srgbClr val="292929"/>
                </a:solidFill>
                <a:highlight>
                  <a:srgbClr val="FFFFFF"/>
                </a:highlight>
                <a:latin typeface="Lora"/>
                <a:ea typeface="Lora"/>
                <a:cs typeface="Lora"/>
                <a:sym typeface="Lora"/>
              </a:rPr>
              <a:t>original</a:t>
            </a:r>
            <a:r>
              <a:rPr lang="tr" sz="1000">
                <a:solidFill>
                  <a:srgbClr val="292929"/>
                </a:solidFill>
                <a:highlight>
                  <a:srgbClr val="FFFFFF"/>
                </a:highlight>
                <a:latin typeface="Lora"/>
                <a:ea typeface="Lora"/>
                <a:cs typeface="Lora"/>
                <a:sym typeface="Lora"/>
              </a:rPr>
              <a:t> </a:t>
            </a:r>
            <a:r>
              <a:rPr b="1" i="1" lang="tr" sz="1000">
                <a:solidFill>
                  <a:srgbClr val="292929"/>
                </a:solidFill>
                <a:highlight>
                  <a:srgbClr val="FFFFFF"/>
                </a:highlight>
                <a:latin typeface="Lora"/>
                <a:ea typeface="Lora"/>
                <a:cs typeface="Lora"/>
                <a:sym typeface="Lora"/>
              </a:rPr>
              <a:t>x </a:t>
            </a:r>
            <a:r>
              <a:rPr lang="tr" sz="1000">
                <a:solidFill>
                  <a:srgbClr val="292929"/>
                </a:solidFill>
                <a:highlight>
                  <a:srgbClr val="FFFFFF"/>
                </a:highlight>
                <a:latin typeface="Lora"/>
                <a:ea typeface="Lora"/>
                <a:cs typeface="Lora"/>
                <a:sym typeface="Lora"/>
              </a:rPr>
              <a:t>vector, scaling the vector according to relevance. This is then passed along in the skip connection as normal.</a:t>
            </a:r>
            <a:endParaRPr sz="500">
              <a:latin typeface="Lora"/>
              <a:ea typeface="Lora"/>
              <a:cs typeface="Lora"/>
              <a:sym typeface="Lor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ea31dce3b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ea31dce3b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
                <a:solidFill>
                  <a:srgbClr val="292929"/>
                </a:solidFill>
                <a:highlight>
                  <a:srgbClr val="FFFFFF"/>
                </a:highlight>
                <a:latin typeface="Lora"/>
                <a:ea typeface="Lora"/>
                <a:cs typeface="Lora"/>
                <a:sym typeface="Lora"/>
              </a:rPr>
              <a:t>Emre</a:t>
            </a:r>
            <a:endParaRPr>
              <a:solidFill>
                <a:srgbClr val="292929"/>
              </a:solidFill>
              <a:highlight>
                <a:srgbClr val="FFFFFF"/>
              </a:highlight>
              <a:latin typeface="Lora"/>
              <a:ea typeface="Lora"/>
              <a:cs typeface="Lora"/>
              <a:sym typeface="Lora"/>
            </a:endParaRPr>
          </a:p>
          <a:p>
            <a:pPr indent="0" lvl="0" marL="0" rtl="0" algn="l">
              <a:lnSpc>
                <a:spcPct val="100000"/>
              </a:lnSpc>
              <a:spcBef>
                <a:spcPts val="0"/>
              </a:spcBef>
              <a:spcAft>
                <a:spcPts val="0"/>
              </a:spcAft>
              <a:buNone/>
            </a:pPr>
            <a:r>
              <a:rPr lang="tr">
                <a:solidFill>
                  <a:srgbClr val="292929"/>
                </a:solidFill>
                <a:highlight>
                  <a:srgbClr val="FFFFFF"/>
                </a:highlight>
                <a:latin typeface="Lora"/>
                <a:ea typeface="Lora"/>
                <a:cs typeface="Lora"/>
                <a:sym typeface="Lora"/>
              </a:rPr>
              <a:t>Results obtained by Oktay et al. show that the Attention U-Net has outperformed a plain U-Net in the overall Dice Coefficient Score by a sizeable margin. While the Attention U-Net has more parameters, it is not significantly more and the inference time is only marginally longer. In conclusion, attention gates are a simple way to improve the U-Net consistently in a large variety of datasets without a significant overhead in terms of computational cost.</a:t>
            </a:r>
            <a:endParaRPr>
              <a:latin typeface="Lora"/>
              <a:ea typeface="Lora"/>
              <a:cs typeface="Lora"/>
              <a:sym typeface="Lor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ee245a24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ee245a24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What we have done so far?</a:t>
            </a:r>
            <a:endParaRPr/>
          </a:p>
          <a:p>
            <a:pPr indent="0" lvl="0" marL="0" rtl="0" algn="l">
              <a:spcBef>
                <a:spcPts val="0"/>
              </a:spcBef>
              <a:spcAft>
                <a:spcPts val="0"/>
              </a:spcAft>
              <a:buNone/>
            </a:pPr>
            <a:r>
              <a:rPr lang="tr"/>
              <a:t>Dice Coefficient is 2 * the Area of Overlap divided by the total number of pixels in both images.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ee245a24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ee245a24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pixel accuarcy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ea31dce3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ea31dce3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Muhammedcan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ea31dce3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ea31dce3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a:solidFill>
                  <a:srgbClr val="233A44"/>
                </a:solidFill>
                <a:latin typeface="Lora"/>
                <a:ea typeface="Lora"/>
                <a:cs typeface="Lora"/>
                <a:sym typeface="Lora"/>
              </a:rPr>
              <a:t>Muhammedcan</a:t>
            </a:r>
            <a:endParaRPr>
              <a:solidFill>
                <a:srgbClr val="233A44"/>
              </a:solidFill>
              <a:latin typeface="Lora"/>
              <a:ea typeface="Lora"/>
              <a:cs typeface="Lora"/>
              <a:sym typeface="Lora"/>
            </a:endParaRPr>
          </a:p>
          <a:p>
            <a:pPr indent="0" lvl="0" marL="0" rtl="0" algn="l">
              <a:lnSpc>
                <a:spcPct val="115000"/>
              </a:lnSpc>
              <a:spcBef>
                <a:spcPts val="1200"/>
              </a:spcBef>
              <a:spcAft>
                <a:spcPts val="1200"/>
              </a:spcAft>
              <a:buNone/>
            </a:pPr>
            <a:r>
              <a:rPr lang="tr">
                <a:solidFill>
                  <a:srgbClr val="233A44"/>
                </a:solidFill>
                <a:latin typeface="Lora"/>
                <a:ea typeface="Lora"/>
                <a:cs typeface="Lora"/>
                <a:sym typeface="Lora"/>
              </a:rPr>
              <a:t>All in all, one of the two architectures we used does not have an obvious advantage over the other. Both can be used in conjunction with deciding whether the performance we want to achieve to a certain extent will waive computational cost or loss. Therefore, Attention U-NET Architecture should be used if it is desired to increase performance with less computational cost. However, if our loss value is desired to be less, U-NET Architecture should be preferred for performance increase.</a:t>
            </a:r>
            <a:endParaRPr>
              <a:latin typeface="Lora"/>
              <a:ea typeface="Lora"/>
              <a:cs typeface="Lora"/>
              <a:sym typeface="Lor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ea31dce3b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ea31dce3b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Muhammedcan</a:t>
            </a:r>
            <a:endParaRPr/>
          </a:p>
          <a:p>
            <a:pPr indent="0" lvl="0" marL="0" rtl="0" algn="l">
              <a:spcBef>
                <a:spcPts val="0"/>
              </a:spcBef>
              <a:spcAft>
                <a:spcPts val="0"/>
              </a:spcAft>
              <a:buNone/>
            </a:pPr>
            <a:r>
              <a:rPr lang="tr"/>
              <a:t>Here are our references in this slide.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ea31dce3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ea31dce3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Muhammedcan</a:t>
            </a:r>
            <a:endParaRPr/>
          </a:p>
          <a:p>
            <a:pPr indent="0" lvl="0" marL="0" rtl="0" algn="l">
              <a:spcBef>
                <a:spcPts val="0"/>
              </a:spcBef>
              <a:spcAft>
                <a:spcPts val="0"/>
              </a:spcAft>
              <a:buNone/>
            </a:pPr>
            <a:r>
              <a:rPr lang="tr"/>
              <a:t>And thanks for listening our presentation.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ea31dce3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ea31dce3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chemeClr val="dk1"/>
                </a:solidFill>
                <a:latin typeface="Lora"/>
                <a:ea typeface="Lora"/>
                <a:cs typeface="Lora"/>
                <a:sym typeface="Lora"/>
              </a:rPr>
              <a:t>Emre</a:t>
            </a:r>
            <a:endParaRPr>
              <a:solidFill>
                <a:schemeClr val="dk1"/>
              </a:solidFill>
              <a:latin typeface="Lora"/>
              <a:ea typeface="Lora"/>
              <a:cs typeface="Lora"/>
              <a:sym typeface="Lora"/>
            </a:endParaRPr>
          </a:p>
          <a:p>
            <a:pPr indent="0" lvl="0" marL="0" rtl="0" algn="l">
              <a:spcBef>
                <a:spcPts val="0"/>
              </a:spcBef>
              <a:spcAft>
                <a:spcPts val="0"/>
              </a:spcAft>
              <a:buNone/>
            </a:pPr>
            <a:r>
              <a:rPr lang="tr">
                <a:solidFill>
                  <a:schemeClr val="dk1"/>
                </a:solidFill>
                <a:latin typeface="Lora"/>
                <a:ea typeface="Lora"/>
                <a:cs typeface="Lora"/>
                <a:sym typeface="Lora"/>
              </a:rPr>
              <a:t>We want to compare two deep learning architectures for image segmentation. The first architecture we will use the U-NET architecture to analyze and generate segmentations for the image. The second algorithm we will use the "attention" mechanism to do the image segmentation task. Both architectures give accurate results and are popular and easy to use for developers. That's why we wanted to compare these two architectures.</a:t>
            </a:r>
            <a:endParaRPr>
              <a:solidFill>
                <a:schemeClr val="dk1"/>
              </a:solidFill>
              <a:latin typeface="Lora"/>
              <a:ea typeface="Lora"/>
              <a:cs typeface="Lora"/>
              <a:sym typeface="Lora"/>
            </a:endParaRPr>
          </a:p>
          <a:p>
            <a:pPr indent="0" lvl="0" marL="0" rtl="0" algn="l">
              <a:spcBef>
                <a:spcPts val="0"/>
              </a:spcBef>
              <a:spcAft>
                <a:spcPts val="0"/>
              </a:spcAft>
              <a:buNone/>
            </a:pPr>
            <a:r>
              <a:rPr lang="tr">
                <a:solidFill>
                  <a:schemeClr val="dk1"/>
                </a:solidFill>
                <a:latin typeface="Lora"/>
                <a:ea typeface="Lora"/>
                <a:cs typeface="Lora"/>
                <a:sym typeface="Lora"/>
              </a:rPr>
              <a:t>As can be seen on the slide, the subtasks are given in order. Now, we'll explain each subtask in turn.</a:t>
            </a:r>
            <a:endParaRPr>
              <a:solidFill>
                <a:schemeClr val="dk1"/>
              </a:solidFill>
              <a:latin typeface="Lora"/>
              <a:ea typeface="Lora"/>
              <a:cs typeface="Lora"/>
              <a:sym typeface="Lor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ea31dce3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ea31dce3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a:solidFill>
                  <a:srgbClr val="233A44"/>
                </a:solidFill>
                <a:latin typeface="Lora"/>
                <a:ea typeface="Lora"/>
                <a:cs typeface="Lora"/>
                <a:sym typeface="Lora"/>
              </a:rPr>
              <a:t>Emre</a:t>
            </a:r>
            <a:endParaRPr>
              <a:solidFill>
                <a:srgbClr val="233A44"/>
              </a:solidFill>
              <a:latin typeface="Lora"/>
              <a:ea typeface="Lora"/>
              <a:cs typeface="Lora"/>
              <a:sym typeface="Lora"/>
            </a:endParaRPr>
          </a:p>
          <a:p>
            <a:pPr indent="0" lvl="0" marL="0" rtl="0" algn="l">
              <a:lnSpc>
                <a:spcPct val="115000"/>
              </a:lnSpc>
              <a:spcBef>
                <a:spcPts val="1200"/>
              </a:spcBef>
              <a:spcAft>
                <a:spcPts val="1200"/>
              </a:spcAft>
              <a:buNone/>
            </a:pPr>
            <a:r>
              <a:rPr lang="tr">
                <a:solidFill>
                  <a:srgbClr val="233A44"/>
                </a:solidFill>
                <a:latin typeface="Lora"/>
                <a:ea typeface="Lora"/>
                <a:cs typeface="Lora"/>
                <a:sym typeface="Lora"/>
              </a:rPr>
              <a:t>We collected our data from Kaggle. We used 843 Mb of data. We used 10% of it in validation process, 10% of it in testing process and 80% of it in training process. Also, we used 30 Mb of data for “train masks”. We transformed our pictures from our data to 224x224 resolution to fit our model. For input, we used 3 channels(RGB). For input-output mask, we used 1 channel because we are testing our model with one class.</a:t>
            </a:r>
            <a:endParaRPr>
              <a:latin typeface="Lora"/>
              <a:ea typeface="Lora"/>
              <a:cs typeface="Lora"/>
              <a:sym typeface="Lor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ea31dce3b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ea31dce3b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018"/>
              <a:buFont typeface="Arial"/>
              <a:buNone/>
            </a:pPr>
            <a:r>
              <a:rPr b="1" lang="tr">
                <a:solidFill>
                  <a:srgbClr val="233A44"/>
                </a:solidFill>
                <a:latin typeface="Lora"/>
                <a:ea typeface="Lora"/>
                <a:cs typeface="Lora"/>
                <a:sym typeface="Lora"/>
              </a:rPr>
              <a:t>Muhammedcan</a:t>
            </a:r>
            <a:endParaRPr b="1">
              <a:solidFill>
                <a:srgbClr val="233A44"/>
              </a:solidFill>
              <a:latin typeface="Lora"/>
              <a:ea typeface="Lora"/>
              <a:cs typeface="Lora"/>
              <a:sym typeface="Lora"/>
            </a:endParaRPr>
          </a:p>
          <a:p>
            <a:pPr indent="0" lvl="0" marL="0" rtl="0" algn="l">
              <a:lnSpc>
                <a:spcPct val="95000"/>
              </a:lnSpc>
              <a:spcBef>
                <a:spcPts val="1200"/>
              </a:spcBef>
              <a:spcAft>
                <a:spcPts val="0"/>
              </a:spcAft>
              <a:buClr>
                <a:schemeClr val="dk1"/>
              </a:buClr>
              <a:buSzPts val="1018"/>
              <a:buFont typeface="Arial"/>
              <a:buNone/>
            </a:pPr>
            <a:r>
              <a:rPr b="1" lang="tr">
                <a:solidFill>
                  <a:srgbClr val="233A44"/>
                </a:solidFill>
                <a:latin typeface="Lora"/>
                <a:ea typeface="Lora"/>
                <a:cs typeface="Lora"/>
                <a:sym typeface="Lora"/>
              </a:rPr>
              <a:t>Training:</a:t>
            </a:r>
            <a:r>
              <a:rPr lang="tr">
                <a:solidFill>
                  <a:srgbClr val="233A44"/>
                </a:solidFill>
                <a:latin typeface="Lora"/>
                <a:ea typeface="Lora"/>
                <a:cs typeface="Lora"/>
                <a:sym typeface="Lora"/>
              </a:rPr>
              <a:t> For U-NET Architecture as our first architecture, we used dice coefficient for our loss function and we trained our kernels based on this loss function. And based on validation, if our models validation score is decreasing per epoch, we will keep the model that has better validation score.</a:t>
            </a:r>
            <a:endParaRPr>
              <a:solidFill>
                <a:srgbClr val="233A44"/>
              </a:solidFill>
              <a:latin typeface="Lora"/>
              <a:ea typeface="Lora"/>
              <a:cs typeface="Lora"/>
              <a:sym typeface="Lora"/>
            </a:endParaRPr>
          </a:p>
          <a:p>
            <a:pPr indent="0" lvl="0" marL="0" rtl="0" algn="l">
              <a:lnSpc>
                <a:spcPct val="95000"/>
              </a:lnSpc>
              <a:spcBef>
                <a:spcPts val="1200"/>
              </a:spcBef>
              <a:spcAft>
                <a:spcPts val="0"/>
              </a:spcAft>
              <a:buClr>
                <a:schemeClr val="dk1"/>
              </a:buClr>
              <a:buSzPts val="1018"/>
              <a:buFont typeface="Arial"/>
              <a:buNone/>
            </a:pPr>
            <a:r>
              <a:rPr b="1" lang="tr">
                <a:solidFill>
                  <a:srgbClr val="233A44"/>
                </a:solidFill>
                <a:latin typeface="Lora"/>
                <a:ea typeface="Lora"/>
                <a:cs typeface="Lora"/>
                <a:sym typeface="Lora"/>
              </a:rPr>
              <a:t>Architecture Flow</a:t>
            </a:r>
            <a:r>
              <a:rPr lang="tr">
                <a:solidFill>
                  <a:srgbClr val="233A44"/>
                </a:solidFill>
                <a:latin typeface="Lora"/>
                <a:ea typeface="Lora"/>
                <a:cs typeface="Lora"/>
                <a:sym typeface="Lora"/>
              </a:rPr>
              <a:t>: Architecture consists of 2 sections which are encoder and decoder. In encoder stage we are obtaining contextual information about data but we are losing where are those contextual information, in decoder part we are trying to obtain where are those valuable contexts with help of skip connections. That’s why we are using skip connection to transfer spatial information to decoder stage. </a:t>
            </a:r>
            <a:endParaRPr>
              <a:solidFill>
                <a:srgbClr val="233A44"/>
              </a:solidFill>
              <a:latin typeface="Lora"/>
              <a:ea typeface="Lora"/>
              <a:cs typeface="Lora"/>
              <a:sym typeface="Lora"/>
            </a:endParaRPr>
          </a:p>
          <a:p>
            <a:pPr indent="0" lvl="0" marL="0" rtl="0" algn="l">
              <a:lnSpc>
                <a:spcPct val="95000"/>
              </a:lnSpc>
              <a:spcBef>
                <a:spcPts val="1200"/>
              </a:spcBef>
              <a:spcAft>
                <a:spcPts val="0"/>
              </a:spcAft>
              <a:buClr>
                <a:schemeClr val="dk1"/>
              </a:buClr>
              <a:buSzPts val="1018"/>
              <a:buFont typeface="Arial"/>
              <a:buNone/>
            </a:pPr>
            <a:r>
              <a:rPr b="1" lang="tr">
                <a:solidFill>
                  <a:srgbClr val="233A44"/>
                </a:solidFill>
                <a:latin typeface="Lora"/>
                <a:ea typeface="Lora"/>
                <a:cs typeface="Lora"/>
                <a:sym typeface="Lora"/>
              </a:rPr>
              <a:t>Fine-tuning:</a:t>
            </a:r>
            <a:r>
              <a:rPr lang="tr">
                <a:solidFill>
                  <a:srgbClr val="233A44"/>
                </a:solidFill>
                <a:latin typeface="Lora"/>
                <a:ea typeface="Lora"/>
                <a:cs typeface="Lora"/>
                <a:sym typeface="Lora"/>
              </a:rPr>
              <a:t> Before we fine tune, there was 2 channels in the output. We decreased it to the 1.</a:t>
            </a:r>
            <a:endParaRPr>
              <a:solidFill>
                <a:srgbClr val="233A44"/>
              </a:solidFill>
              <a:latin typeface="Lora"/>
              <a:ea typeface="Lora"/>
              <a:cs typeface="Lora"/>
              <a:sym typeface="Lora"/>
            </a:endParaRPr>
          </a:p>
          <a:p>
            <a:pPr indent="0" lvl="0" marL="0" rtl="0" algn="l">
              <a:lnSpc>
                <a:spcPct val="95000"/>
              </a:lnSpc>
              <a:spcBef>
                <a:spcPts val="1200"/>
              </a:spcBef>
              <a:spcAft>
                <a:spcPts val="1200"/>
              </a:spcAft>
              <a:buNone/>
            </a:pPr>
            <a:r>
              <a:rPr b="1" lang="tr">
                <a:solidFill>
                  <a:srgbClr val="233A44"/>
                </a:solidFill>
                <a:latin typeface="Lora"/>
                <a:ea typeface="Lora"/>
                <a:cs typeface="Lora"/>
                <a:sym typeface="Lora"/>
              </a:rPr>
              <a:t>Increasing performance:</a:t>
            </a:r>
            <a:r>
              <a:rPr lang="tr">
                <a:solidFill>
                  <a:srgbClr val="233A44"/>
                </a:solidFill>
                <a:latin typeface="Lora"/>
                <a:ea typeface="Lora"/>
                <a:cs typeface="Lora"/>
                <a:sym typeface="Lora"/>
              </a:rPr>
              <a:t> We increased the performance with changing learning rate and batch size as hyperparameters.</a:t>
            </a:r>
            <a:endParaRPr>
              <a:latin typeface="Lora"/>
              <a:ea typeface="Lora"/>
              <a:cs typeface="Lora"/>
              <a:sym typeface="Lor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ea98468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ea98468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tr">
                <a:solidFill>
                  <a:srgbClr val="233A44"/>
                </a:solidFill>
                <a:latin typeface="Lora"/>
                <a:ea typeface="Lora"/>
                <a:cs typeface="Lora"/>
                <a:sym typeface="Lora"/>
              </a:rPr>
              <a:t>Muhammedcan</a:t>
            </a:r>
            <a:endParaRPr>
              <a:solidFill>
                <a:srgbClr val="233A44"/>
              </a:solidFill>
              <a:latin typeface="Lora"/>
              <a:ea typeface="Lora"/>
              <a:cs typeface="Lora"/>
              <a:sym typeface="Lora"/>
            </a:endParaRPr>
          </a:p>
          <a:p>
            <a:pPr indent="0" lvl="0" marL="0" rtl="0" algn="l">
              <a:lnSpc>
                <a:spcPct val="115000"/>
              </a:lnSpc>
              <a:spcBef>
                <a:spcPts val="1200"/>
              </a:spcBef>
              <a:spcAft>
                <a:spcPts val="1200"/>
              </a:spcAft>
              <a:buClr>
                <a:schemeClr val="dk1"/>
              </a:buClr>
              <a:buSzPts val="1100"/>
              <a:buFont typeface="Arial"/>
              <a:buNone/>
            </a:pPr>
            <a:r>
              <a:rPr lang="tr">
                <a:solidFill>
                  <a:srgbClr val="233A44"/>
                </a:solidFill>
                <a:latin typeface="Lora"/>
                <a:ea typeface="Lora"/>
                <a:cs typeface="Lora"/>
                <a:sym typeface="Lora"/>
              </a:rPr>
              <a:t>In this figure we can see downsampling and upsampling operations during U-NET to obtain feature maps with better performance. This figure shows how pretrained U-NET semantic segmentation model behaves to predict an image for image segmentation.</a:t>
            </a:r>
            <a:endParaRPr>
              <a:latin typeface="Lora"/>
              <a:ea typeface="Lora"/>
              <a:cs typeface="Lora"/>
              <a:sym typeface="Lor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ee245a24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ee245a24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ee245a24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ee245a24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ea98468c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ea98468c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tr" sz="1000">
                <a:solidFill>
                  <a:srgbClr val="292929"/>
                </a:solidFill>
                <a:highlight>
                  <a:srgbClr val="FFFFFF"/>
                </a:highlight>
                <a:latin typeface="Lora"/>
                <a:ea typeface="Lora"/>
                <a:cs typeface="Lora"/>
                <a:sym typeface="Lora"/>
              </a:rPr>
              <a:t>Muhammedcan</a:t>
            </a:r>
            <a:endParaRPr b="1" sz="1000">
              <a:solidFill>
                <a:srgbClr val="292929"/>
              </a:solidFill>
              <a:highlight>
                <a:srgbClr val="FFFFFF"/>
              </a:highlight>
              <a:latin typeface="Lora"/>
              <a:ea typeface="Lora"/>
              <a:cs typeface="Lora"/>
              <a:sym typeface="Lora"/>
            </a:endParaRPr>
          </a:p>
          <a:p>
            <a:pPr indent="0" lvl="0" marL="0" rtl="0" algn="l">
              <a:lnSpc>
                <a:spcPct val="100000"/>
              </a:lnSpc>
              <a:spcBef>
                <a:spcPts val="0"/>
              </a:spcBef>
              <a:spcAft>
                <a:spcPts val="0"/>
              </a:spcAft>
              <a:buNone/>
            </a:pPr>
            <a:r>
              <a:rPr b="1" lang="tr" sz="1000">
                <a:solidFill>
                  <a:srgbClr val="292929"/>
                </a:solidFill>
                <a:highlight>
                  <a:srgbClr val="FFFFFF"/>
                </a:highlight>
                <a:latin typeface="Lora"/>
                <a:ea typeface="Lora"/>
                <a:cs typeface="Lora"/>
                <a:sym typeface="Lora"/>
              </a:rPr>
              <a:t>Here, we can see that each process constitutes two convolutional layers</a:t>
            </a:r>
            <a:r>
              <a:rPr lang="tr" sz="1000">
                <a:solidFill>
                  <a:srgbClr val="292929"/>
                </a:solidFill>
                <a:highlight>
                  <a:srgbClr val="FFFFFF"/>
                </a:highlight>
                <a:latin typeface="Lora"/>
                <a:ea typeface="Lora"/>
                <a:cs typeface="Lora"/>
                <a:sym typeface="Lora"/>
              </a:rPr>
              <a:t>, and the number of channel changes from 1 to 64, as convolution process increases the depth of the image. Each red arrow, pointing down is the max pooling process which halves down size of image. (the size reduced from 572x572 → 568x568 is due to padding issues, but the implementation here uses padding= “same”) This process is repeated 3 more times and now we reaches at the bottommost part. There is still</a:t>
            </a:r>
            <a:r>
              <a:rPr b="1" lang="tr" sz="1000">
                <a:solidFill>
                  <a:srgbClr val="292929"/>
                </a:solidFill>
                <a:highlight>
                  <a:srgbClr val="FFFFFF"/>
                </a:highlight>
                <a:latin typeface="Lora"/>
                <a:ea typeface="Lora"/>
                <a:cs typeface="Lora"/>
                <a:sym typeface="Lora"/>
              </a:rPr>
              <a:t> 2 convolutional layers are built, but with no max pooling</a:t>
            </a:r>
            <a:r>
              <a:rPr lang="tr" sz="1000">
                <a:solidFill>
                  <a:srgbClr val="292929"/>
                </a:solidFill>
                <a:highlight>
                  <a:srgbClr val="FFFFFF"/>
                </a:highlight>
                <a:latin typeface="Lora"/>
                <a:ea typeface="Lora"/>
                <a:cs typeface="Lora"/>
                <a:sym typeface="Lora"/>
              </a:rPr>
              <a:t> as before. The image at this moment has been resized to 28x28x1024. In the expansive path as right side of the Figure, the image is going to be upsized to its original size. After the transposed convolution, the image is upsized from 28x28x1024 to 56x56x512, and then, this image is concatenated with the corresponding image from the contracting path and together makes an image of size 56x56x1024. The reason here is to combine the information from the previous layers in order to get a more precise prediction. The uppermost of the architecture, the last step is to reshape the image to satisfy our prediction requirements. The last layer is a convolution layer with 1 filter of size 1x1. (notice that there is no dense layer in the whole network)</a:t>
            </a:r>
            <a:endParaRPr sz="1000">
              <a:solidFill>
                <a:srgbClr val="292929"/>
              </a:solidFill>
              <a:highlight>
                <a:srgbClr val="FFFFFF"/>
              </a:highlight>
              <a:latin typeface="Lora"/>
              <a:ea typeface="Lora"/>
              <a:cs typeface="Lora"/>
              <a:sym typeface="Lor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ea31dce3b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ea31dce3b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018"/>
              <a:buFont typeface="Arial"/>
              <a:buNone/>
            </a:pPr>
            <a:r>
              <a:rPr b="1" lang="tr">
                <a:solidFill>
                  <a:srgbClr val="233A44"/>
                </a:solidFill>
                <a:latin typeface="Lora"/>
                <a:ea typeface="Lora"/>
                <a:cs typeface="Lora"/>
                <a:sym typeface="Lora"/>
              </a:rPr>
              <a:t>Emre</a:t>
            </a:r>
            <a:endParaRPr b="1">
              <a:solidFill>
                <a:srgbClr val="233A44"/>
              </a:solidFill>
              <a:latin typeface="Lora"/>
              <a:ea typeface="Lora"/>
              <a:cs typeface="Lora"/>
              <a:sym typeface="Lora"/>
            </a:endParaRPr>
          </a:p>
          <a:p>
            <a:pPr indent="0" lvl="0" marL="0" rtl="0" algn="l">
              <a:lnSpc>
                <a:spcPct val="105000"/>
              </a:lnSpc>
              <a:spcBef>
                <a:spcPts val="1200"/>
              </a:spcBef>
              <a:spcAft>
                <a:spcPts val="0"/>
              </a:spcAft>
              <a:buClr>
                <a:schemeClr val="dk1"/>
              </a:buClr>
              <a:buSzPts val="1018"/>
              <a:buFont typeface="Arial"/>
              <a:buNone/>
            </a:pPr>
            <a:r>
              <a:rPr b="1" lang="tr">
                <a:solidFill>
                  <a:srgbClr val="233A44"/>
                </a:solidFill>
                <a:latin typeface="Lora"/>
                <a:ea typeface="Lora"/>
                <a:cs typeface="Lora"/>
                <a:sym typeface="Lora"/>
              </a:rPr>
              <a:t>Training:</a:t>
            </a:r>
            <a:r>
              <a:rPr lang="tr">
                <a:solidFill>
                  <a:srgbClr val="233A44"/>
                </a:solidFill>
                <a:latin typeface="Lora"/>
                <a:ea typeface="Lora"/>
                <a:cs typeface="Lora"/>
                <a:sym typeface="Lora"/>
              </a:rPr>
              <a:t> Our second architecture is Attention U-NET. This architecture takes account of attentions so that it reduces the computational resources wasted on irrelevant activations by providing the network with better generalisation power.</a:t>
            </a:r>
            <a:endParaRPr>
              <a:solidFill>
                <a:srgbClr val="233A44"/>
              </a:solidFill>
              <a:latin typeface="Lora"/>
              <a:ea typeface="Lora"/>
              <a:cs typeface="Lora"/>
              <a:sym typeface="Lora"/>
            </a:endParaRPr>
          </a:p>
          <a:p>
            <a:pPr indent="0" lvl="0" marL="0" rtl="0" algn="l">
              <a:lnSpc>
                <a:spcPct val="105000"/>
              </a:lnSpc>
              <a:spcBef>
                <a:spcPts val="1200"/>
              </a:spcBef>
              <a:spcAft>
                <a:spcPts val="0"/>
              </a:spcAft>
              <a:buNone/>
            </a:pPr>
            <a:r>
              <a:rPr b="1" lang="tr">
                <a:solidFill>
                  <a:srgbClr val="233A44"/>
                </a:solidFill>
                <a:latin typeface="Lora"/>
                <a:ea typeface="Lora"/>
                <a:cs typeface="Lora"/>
                <a:sym typeface="Lora"/>
              </a:rPr>
              <a:t>Architecture Flow: </a:t>
            </a:r>
            <a:r>
              <a:rPr lang="tr">
                <a:solidFill>
                  <a:srgbClr val="233A44"/>
                </a:solidFill>
                <a:latin typeface="Lora"/>
                <a:ea typeface="Lora"/>
                <a:cs typeface="Lora"/>
                <a:sym typeface="Lora"/>
              </a:rPr>
              <a:t>During upsampling in the expanding path, the reconstructed spatial information is imprecise. To resolve this issue, U-Net uses hopping links that combine spatial information from the downsampling path with the upsampling path. However, this results in a lot of unnecessary low-level feature extraction, as the feature representation is poor in the early layers. Soft attention applied in jump connections actively suppresses activations in irrelevant regions, reducing the number of redundant features that arise.</a:t>
            </a:r>
            <a:endParaRPr>
              <a:solidFill>
                <a:srgbClr val="233A44"/>
              </a:solidFill>
              <a:latin typeface="Lora"/>
              <a:ea typeface="Lora"/>
              <a:cs typeface="Lora"/>
              <a:sym typeface="Lora"/>
            </a:endParaRPr>
          </a:p>
          <a:p>
            <a:pPr indent="0" lvl="0" marL="0" rtl="0" algn="l">
              <a:spcBef>
                <a:spcPts val="1200"/>
              </a:spcBef>
              <a:spcAft>
                <a:spcPts val="0"/>
              </a:spcAft>
              <a:buNone/>
            </a:pPr>
            <a:r>
              <a:rPr lang="tr">
                <a:solidFill>
                  <a:srgbClr val="292929"/>
                </a:solidFill>
                <a:highlight>
                  <a:srgbClr val="FFFFFF"/>
                </a:highlight>
                <a:latin typeface="Lora"/>
                <a:ea typeface="Lora"/>
                <a:cs typeface="Lora"/>
                <a:sym typeface="Lora"/>
              </a:rPr>
              <a:t>During upsampling in the expanding path, spatial information recreated is imprecise. To counteract this problem, the U-Net uses skip connections that combine spatial information from the downsampling path with the upsampling path. However, this brings across many redundant low-level feature extractions, as feature representation is poor in the initial layers. </a:t>
            </a:r>
            <a:r>
              <a:rPr b="1" lang="tr">
                <a:solidFill>
                  <a:srgbClr val="292929"/>
                </a:solidFill>
                <a:highlight>
                  <a:srgbClr val="FFFFFF"/>
                </a:highlight>
                <a:latin typeface="Lora"/>
                <a:ea typeface="Lora"/>
                <a:cs typeface="Lora"/>
                <a:sym typeface="Lora"/>
              </a:rPr>
              <a:t>Soft</a:t>
            </a:r>
            <a:r>
              <a:rPr lang="tr">
                <a:solidFill>
                  <a:srgbClr val="292929"/>
                </a:solidFill>
                <a:highlight>
                  <a:srgbClr val="FFFFFF"/>
                </a:highlight>
                <a:latin typeface="Lora"/>
                <a:ea typeface="Lora"/>
                <a:cs typeface="Lora"/>
                <a:sym typeface="Lora"/>
              </a:rPr>
              <a:t> attention implemented at the skip connections will actively suppress activations in irrelevant regions, reducing the number of redundant features brought across.</a:t>
            </a:r>
            <a:endParaRPr>
              <a:solidFill>
                <a:schemeClr val="dk1"/>
              </a:solidFill>
              <a:latin typeface="Lora"/>
              <a:ea typeface="Lora"/>
              <a:cs typeface="Lora"/>
              <a:sym typeface="Lora"/>
            </a:endParaRPr>
          </a:p>
          <a:p>
            <a:pPr indent="0" lvl="0" marL="0" rtl="0" algn="l">
              <a:spcBef>
                <a:spcPts val="0"/>
              </a:spcBef>
              <a:spcAft>
                <a:spcPts val="0"/>
              </a:spcAft>
              <a:buNone/>
            </a:pPr>
            <a:r>
              <a:t/>
            </a:r>
            <a:endParaRPr>
              <a:solidFill>
                <a:schemeClr val="dk1"/>
              </a:solidFill>
              <a:latin typeface="Lora"/>
              <a:ea typeface="Lora"/>
              <a:cs typeface="Lora"/>
              <a:sym typeface="Lora"/>
            </a:endParaRPr>
          </a:p>
          <a:p>
            <a:pPr indent="0" lvl="0" marL="0" rtl="0" algn="l">
              <a:lnSpc>
                <a:spcPct val="105000"/>
              </a:lnSpc>
              <a:spcBef>
                <a:spcPts val="0"/>
              </a:spcBef>
              <a:spcAft>
                <a:spcPts val="0"/>
              </a:spcAft>
              <a:buClr>
                <a:schemeClr val="dk1"/>
              </a:buClr>
              <a:buSzPts val="1018"/>
              <a:buFont typeface="Arial"/>
              <a:buNone/>
            </a:pPr>
            <a:r>
              <a:rPr b="1" lang="tr">
                <a:solidFill>
                  <a:srgbClr val="233A44"/>
                </a:solidFill>
                <a:latin typeface="Lora"/>
                <a:ea typeface="Lora"/>
                <a:cs typeface="Lora"/>
                <a:sym typeface="Lora"/>
              </a:rPr>
              <a:t>Fine-tuning:</a:t>
            </a:r>
            <a:r>
              <a:rPr lang="tr">
                <a:solidFill>
                  <a:srgbClr val="233A44"/>
                </a:solidFill>
                <a:latin typeface="Lora"/>
                <a:ea typeface="Lora"/>
                <a:cs typeface="Lora"/>
                <a:sym typeface="Lora"/>
              </a:rPr>
              <a:t> Before we fine tune, there was 2 channels in the output. We decreased it to the 1.</a:t>
            </a:r>
            <a:endParaRPr>
              <a:solidFill>
                <a:srgbClr val="233A44"/>
              </a:solidFill>
              <a:latin typeface="Lora"/>
              <a:ea typeface="Lora"/>
              <a:cs typeface="Lora"/>
              <a:sym typeface="Lora"/>
            </a:endParaRPr>
          </a:p>
          <a:p>
            <a:pPr indent="0" lvl="0" marL="0" rtl="0" algn="l">
              <a:lnSpc>
                <a:spcPct val="105000"/>
              </a:lnSpc>
              <a:spcBef>
                <a:spcPts val="1200"/>
              </a:spcBef>
              <a:spcAft>
                <a:spcPts val="1200"/>
              </a:spcAft>
              <a:buNone/>
            </a:pPr>
            <a:r>
              <a:rPr b="1" lang="tr">
                <a:solidFill>
                  <a:srgbClr val="233A44"/>
                </a:solidFill>
                <a:latin typeface="Lora"/>
                <a:ea typeface="Lora"/>
                <a:cs typeface="Lora"/>
                <a:sym typeface="Lora"/>
              </a:rPr>
              <a:t>Increasing performance:</a:t>
            </a:r>
            <a:r>
              <a:rPr lang="tr">
                <a:solidFill>
                  <a:srgbClr val="233A44"/>
                </a:solidFill>
                <a:latin typeface="Lora"/>
                <a:ea typeface="Lora"/>
                <a:cs typeface="Lora"/>
                <a:sym typeface="Lora"/>
              </a:rPr>
              <a:t>  We increased the performance with changing learning rate and batch size as hyperparameters.</a:t>
            </a:r>
            <a:endParaRPr>
              <a:latin typeface="Lora"/>
              <a:ea typeface="Lora"/>
              <a:cs typeface="Lora"/>
              <a:sym typeface="Lor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3.xml"/><Relationship Id="rId4" Type="http://schemas.openxmlformats.org/officeDocument/2006/relationships/image" Target="../media/image3.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kaggl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87900" y="1428300"/>
            <a:ext cx="8520600" cy="2634600"/>
          </a:xfrm>
          <a:prstGeom prst="rect">
            <a:avLst/>
          </a:prstGeom>
        </p:spPr>
        <p:txBody>
          <a:bodyPr anchorCtr="0" anchor="ctr" bIns="91425" lIns="91425" spcFirstLastPara="1" rIns="91425" wrap="square" tIns="91425">
            <a:normAutofit/>
          </a:bodyPr>
          <a:lstStyle/>
          <a:p>
            <a:pPr indent="0" lvl="0" marL="0" rtl="0" algn="ctr">
              <a:lnSpc>
                <a:spcPct val="100000"/>
              </a:lnSpc>
              <a:spcBef>
                <a:spcPts val="1200"/>
              </a:spcBef>
              <a:spcAft>
                <a:spcPts val="0"/>
              </a:spcAft>
              <a:buClr>
                <a:schemeClr val="dk1"/>
              </a:buClr>
              <a:buSzPts val="990"/>
              <a:buFont typeface="Arial"/>
              <a:buNone/>
            </a:pPr>
            <a:r>
              <a:rPr b="1" lang="tr" sz="1420"/>
              <a:t>CSE 4084 Multimedia Systems</a:t>
            </a:r>
            <a:endParaRPr b="1" sz="1420"/>
          </a:p>
          <a:p>
            <a:pPr indent="0" lvl="0" marL="0" rtl="0" algn="ctr">
              <a:lnSpc>
                <a:spcPct val="100000"/>
              </a:lnSpc>
              <a:spcBef>
                <a:spcPts val="1200"/>
              </a:spcBef>
              <a:spcAft>
                <a:spcPts val="0"/>
              </a:spcAft>
              <a:buClr>
                <a:schemeClr val="dk1"/>
              </a:buClr>
              <a:buSzPts val="990"/>
              <a:buFont typeface="Arial"/>
              <a:buNone/>
            </a:pPr>
            <a:r>
              <a:rPr b="1" lang="tr" sz="1420"/>
              <a:t>Prof. Dr. Çiğdem Eroğlu Erdem</a:t>
            </a:r>
            <a:endParaRPr b="1" sz="1420"/>
          </a:p>
          <a:p>
            <a:pPr indent="0" lvl="0" marL="0" rtl="0" algn="ctr">
              <a:lnSpc>
                <a:spcPct val="100000"/>
              </a:lnSpc>
              <a:spcBef>
                <a:spcPts val="1200"/>
              </a:spcBef>
              <a:spcAft>
                <a:spcPts val="0"/>
              </a:spcAft>
              <a:buClr>
                <a:schemeClr val="dk1"/>
              </a:buClr>
              <a:buSzPts val="990"/>
              <a:buFont typeface="Arial"/>
              <a:buNone/>
            </a:pPr>
            <a:r>
              <a:rPr b="1" lang="tr" sz="1420"/>
              <a:t>Department of Computer Engineering</a:t>
            </a:r>
            <a:endParaRPr b="1" sz="1420"/>
          </a:p>
          <a:p>
            <a:pPr indent="0" lvl="0" marL="0" rtl="0" algn="ctr">
              <a:lnSpc>
                <a:spcPct val="100000"/>
              </a:lnSpc>
              <a:spcBef>
                <a:spcPts val="1200"/>
              </a:spcBef>
              <a:spcAft>
                <a:spcPts val="0"/>
              </a:spcAft>
              <a:buClr>
                <a:schemeClr val="dk1"/>
              </a:buClr>
              <a:buSzPts val="990"/>
              <a:buFont typeface="Arial"/>
              <a:buNone/>
            </a:pPr>
            <a:r>
              <a:rPr b="1" lang="tr" sz="1420"/>
              <a:t>Marmara University</a:t>
            </a:r>
            <a:endParaRPr b="1" sz="1420"/>
          </a:p>
          <a:p>
            <a:pPr indent="0" lvl="0" marL="0" rtl="0" algn="ctr">
              <a:lnSpc>
                <a:spcPct val="100000"/>
              </a:lnSpc>
              <a:spcBef>
                <a:spcPts val="1200"/>
              </a:spcBef>
              <a:spcAft>
                <a:spcPts val="0"/>
              </a:spcAft>
              <a:buClr>
                <a:schemeClr val="dk1"/>
              </a:buClr>
              <a:buSzPts val="990"/>
              <a:buFont typeface="Arial"/>
              <a:buNone/>
            </a:pPr>
            <a:r>
              <a:rPr b="1" lang="tr" sz="1420"/>
              <a:t>Fall 2021</a:t>
            </a:r>
            <a:endParaRPr b="1" sz="1420"/>
          </a:p>
          <a:p>
            <a:pPr indent="0" lvl="0" marL="0" rtl="0" algn="ctr">
              <a:lnSpc>
                <a:spcPct val="100000"/>
              </a:lnSpc>
              <a:spcBef>
                <a:spcPts val="1200"/>
              </a:spcBef>
              <a:spcAft>
                <a:spcPts val="0"/>
              </a:spcAft>
              <a:buClr>
                <a:schemeClr val="dk1"/>
              </a:buClr>
              <a:buSzPts val="990"/>
              <a:buFont typeface="Arial"/>
              <a:buNone/>
            </a:pPr>
            <a:r>
              <a:rPr b="1" lang="tr" sz="1420"/>
              <a:t>Final Project Presentation</a:t>
            </a:r>
            <a:endParaRPr b="1" sz="1420"/>
          </a:p>
          <a:p>
            <a:pPr indent="0" lvl="0" marL="0" rtl="0" algn="ctr">
              <a:lnSpc>
                <a:spcPct val="100000"/>
              </a:lnSpc>
              <a:spcBef>
                <a:spcPts val="1200"/>
              </a:spcBef>
              <a:spcAft>
                <a:spcPts val="1200"/>
              </a:spcAft>
              <a:buSzPts val="990"/>
              <a:buNone/>
            </a:pPr>
            <a:r>
              <a:rPr b="1" lang="tr" sz="1420"/>
              <a:t>Comparing Two Deep Neural Networks For Image Segmentation</a:t>
            </a:r>
            <a:endParaRPr sz="4480"/>
          </a:p>
        </p:txBody>
      </p:sp>
      <p:sp>
        <p:nvSpPr>
          <p:cNvPr id="129" name="Google Shape;129;p13"/>
          <p:cNvSpPr txBox="1"/>
          <p:nvPr>
            <p:ph idx="1" type="subTitle"/>
          </p:nvPr>
        </p:nvSpPr>
        <p:spPr>
          <a:xfrm>
            <a:off x="387900" y="4063075"/>
            <a:ext cx="8520600" cy="792600"/>
          </a:xfrm>
          <a:prstGeom prst="rect">
            <a:avLst/>
          </a:prstGeom>
        </p:spPr>
        <p:txBody>
          <a:bodyPr anchorCtr="0" anchor="t" bIns="91425" lIns="91425" spcFirstLastPara="1" rIns="91425" wrap="square" tIns="91425">
            <a:normAutofit fontScale="62500" lnSpcReduction="20000"/>
          </a:bodyPr>
          <a:lstStyle/>
          <a:p>
            <a:pPr indent="0" lvl="0" marL="0" rtl="0" algn="ctr">
              <a:lnSpc>
                <a:spcPct val="100000"/>
              </a:lnSpc>
              <a:spcBef>
                <a:spcPts val="1200"/>
              </a:spcBef>
              <a:spcAft>
                <a:spcPts val="0"/>
              </a:spcAft>
              <a:buClr>
                <a:schemeClr val="dk1"/>
              </a:buClr>
              <a:buSzPct val="61111"/>
              <a:buFont typeface="Arial"/>
              <a:buNone/>
            </a:pPr>
            <a:r>
              <a:rPr b="1" lang="tr" sz="1800" u="sng">
                <a:solidFill>
                  <a:srgbClr val="24292E"/>
                </a:solidFill>
                <a:highlight>
                  <a:srgbClr val="FFFFFF"/>
                </a:highlight>
              </a:rPr>
              <a:t>Team Members</a:t>
            </a:r>
            <a:endParaRPr b="1" sz="1800" u="sng">
              <a:solidFill>
                <a:schemeClr val="dk1"/>
              </a:solidFill>
            </a:endParaRPr>
          </a:p>
          <a:p>
            <a:pPr indent="0" lvl="0" marL="0" rtl="0" algn="ctr">
              <a:lnSpc>
                <a:spcPct val="100000"/>
              </a:lnSpc>
              <a:spcBef>
                <a:spcPts val="1200"/>
              </a:spcBef>
              <a:spcAft>
                <a:spcPts val="0"/>
              </a:spcAft>
              <a:buClr>
                <a:schemeClr val="dk1"/>
              </a:buClr>
              <a:buSzPct val="61111"/>
              <a:buFont typeface="Arial"/>
              <a:buNone/>
            </a:pPr>
            <a:r>
              <a:rPr b="1" i="1" lang="tr" sz="1800">
                <a:solidFill>
                  <a:srgbClr val="24292E"/>
                </a:solidFill>
                <a:highlight>
                  <a:srgbClr val="FFFFFF"/>
                </a:highlight>
              </a:rPr>
              <a:t>150119900 Emre Okul</a:t>
            </a:r>
            <a:endParaRPr b="1" i="1" sz="1800">
              <a:solidFill>
                <a:srgbClr val="24292E"/>
              </a:solidFill>
              <a:highlight>
                <a:srgbClr val="FFFFFF"/>
              </a:highlight>
            </a:endParaRPr>
          </a:p>
          <a:p>
            <a:pPr indent="0" lvl="0" marL="0" rtl="0" algn="ctr">
              <a:lnSpc>
                <a:spcPct val="100000"/>
              </a:lnSpc>
              <a:spcBef>
                <a:spcPts val="0"/>
              </a:spcBef>
              <a:spcAft>
                <a:spcPts val="0"/>
              </a:spcAft>
              <a:buClr>
                <a:schemeClr val="dk1"/>
              </a:buClr>
              <a:buSzPct val="61111"/>
              <a:buFont typeface="Arial"/>
              <a:buNone/>
            </a:pPr>
            <a:r>
              <a:rPr b="1" i="1" lang="tr" sz="1800">
                <a:solidFill>
                  <a:srgbClr val="24292E"/>
                </a:solidFill>
              </a:rPr>
              <a:t>150119679 Muhammedcan Pirinççi</a:t>
            </a:r>
            <a:endParaRPr/>
          </a:p>
        </p:txBody>
      </p:sp>
      <p:pic>
        <p:nvPicPr>
          <p:cNvPr id="130" name="Google Shape;130;p13"/>
          <p:cNvPicPr preferRelativeResize="0"/>
          <p:nvPr/>
        </p:nvPicPr>
        <p:blipFill>
          <a:blip r:embed="rId3">
            <a:alphaModFix/>
          </a:blip>
          <a:stretch>
            <a:fillRect/>
          </a:stretch>
        </p:blipFill>
        <p:spPr>
          <a:xfrm>
            <a:off x="2791100" y="255625"/>
            <a:ext cx="3714200" cy="1172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2"/>
          <p:cNvPicPr preferRelativeResize="0"/>
          <p:nvPr/>
        </p:nvPicPr>
        <p:blipFill>
          <a:blip r:embed="rId3">
            <a:alphaModFix/>
          </a:blip>
          <a:stretch>
            <a:fillRect/>
          </a:stretch>
        </p:blipFill>
        <p:spPr>
          <a:xfrm>
            <a:off x="693202" y="229625"/>
            <a:ext cx="7757600" cy="4305350"/>
          </a:xfrm>
          <a:prstGeom prst="rect">
            <a:avLst/>
          </a:prstGeom>
          <a:noFill/>
          <a:ln>
            <a:noFill/>
          </a:ln>
        </p:spPr>
      </p:pic>
      <p:sp>
        <p:nvSpPr>
          <p:cNvPr id="185" name="Google Shape;185;p22"/>
          <p:cNvSpPr txBox="1"/>
          <p:nvPr/>
        </p:nvSpPr>
        <p:spPr>
          <a:xfrm>
            <a:off x="1029750" y="4534975"/>
            <a:ext cx="7084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100">
                <a:latin typeface="Lora"/>
                <a:ea typeface="Lora"/>
                <a:cs typeface="Lora"/>
                <a:sym typeface="Lora"/>
              </a:rPr>
              <a:t>Figure 3. Top: Attention gate (AG) schematic. Bottom: How AGs are implemented at every skip connection.</a:t>
            </a:r>
            <a:endParaRPr sz="1100">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4. Comparison</a:t>
            </a:r>
            <a:endParaRPr/>
          </a:p>
        </p:txBody>
      </p:sp>
      <p:pic>
        <p:nvPicPr>
          <p:cNvPr id="191" name="Google Shape;191;p23"/>
          <p:cNvPicPr preferRelativeResize="0"/>
          <p:nvPr/>
        </p:nvPicPr>
        <p:blipFill>
          <a:blip r:embed="rId3">
            <a:alphaModFix/>
          </a:blip>
          <a:stretch>
            <a:fillRect/>
          </a:stretch>
        </p:blipFill>
        <p:spPr>
          <a:xfrm>
            <a:off x="223475" y="1800200"/>
            <a:ext cx="8697050" cy="2360625"/>
          </a:xfrm>
          <a:prstGeom prst="rect">
            <a:avLst/>
          </a:prstGeom>
          <a:noFill/>
          <a:ln>
            <a:noFill/>
          </a:ln>
        </p:spPr>
      </p:pic>
      <p:sp>
        <p:nvSpPr>
          <p:cNvPr id="192" name="Google Shape;192;p23"/>
          <p:cNvSpPr txBox="1"/>
          <p:nvPr/>
        </p:nvSpPr>
        <p:spPr>
          <a:xfrm>
            <a:off x="626100" y="4160825"/>
            <a:ext cx="7891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1100">
                <a:latin typeface="Lora"/>
                <a:ea typeface="Lora"/>
                <a:cs typeface="Lora"/>
                <a:sym typeface="Lora"/>
              </a:rPr>
              <a:t>Figure 4. </a:t>
            </a:r>
            <a:r>
              <a:rPr lang="tr" sz="1100">
                <a:highlight>
                  <a:srgbClr val="FFFFFF"/>
                </a:highlight>
                <a:latin typeface="Lora"/>
                <a:ea typeface="Lora"/>
                <a:cs typeface="Lora"/>
                <a:sym typeface="Lora"/>
              </a:rPr>
              <a:t>Results on the CT-150 dataset (Oktay et al. 2018) [2]</a:t>
            </a:r>
            <a:endParaRPr b="1" sz="1100">
              <a:latin typeface="Lora"/>
              <a:ea typeface="Lora"/>
              <a:cs typeface="Lora"/>
              <a:sym typeface="Lo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4033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Dice Lose</a:t>
            </a:r>
            <a:endParaRPr/>
          </a:p>
        </p:txBody>
      </p:sp>
      <p:pic>
        <p:nvPicPr>
          <p:cNvPr id="198" name="Google Shape;198;p24"/>
          <p:cNvPicPr preferRelativeResize="0"/>
          <p:nvPr/>
        </p:nvPicPr>
        <p:blipFill>
          <a:blip r:embed="rId3">
            <a:alphaModFix/>
          </a:blip>
          <a:stretch>
            <a:fillRect/>
          </a:stretch>
        </p:blipFill>
        <p:spPr>
          <a:xfrm>
            <a:off x="1876425" y="1194113"/>
            <a:ext cx="5391150" cy="359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819150" y="4360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Pixel Lose</a:t>
            </a:r>
            <a:endParaRPr/>
          </a:p>
        </p:txBody>
      </p:sp>
      <p:pic>
        <p:nvPicPr>
          <p:cNvPr id="204" name="Google Shape;204;p25"/>
          <p:cNvPicPr preferRelativeResize="0"/>
          <p:nvPr/>
        </p:nvPicPr>
        <p:blipFill>
          <a:blip r:embed="rId3">
            <a:alphaModFix/>
          </a:blip>
          <a:stretch>
            <a:fillRect/>
          </a:stretch>
        </p:blipFill>
        <p:spPr>
          <a:xfrm>
            <a:off x="1077300" y="1149925"/>
            <a:ext cx="6989409" cy="3448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819150" y="3050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Result</a:t>
            </a:r>
            <a:endParaRPr/>
          </a:p>
        </p:txBody>
      </p:sp>
      <p:sp>
        <p:nvSpPr>
          <p:cNvPr id="210" name="Google Shape;210;p26"/>
          <p:cNvSpPr txBox="1"/>
          <p:nvPr>
            <p:ph idx="1" type="body"/>
          </p:nvPr>
        </p:nvSpPr>
        <p:spPr>
          <a:xfrm>
            <a:off x="646800" y="1023475"/>
            <a:ext cx="4013400" cy="190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5"/>
              <a:buNone/>
            </a:pPr>
            <a:r>
              <a:rPr b="1" lang="tr" sz="1500" u="sng">
                <a:latin typeface="Arial"/>
                <a:ea typeface="Arial"/>
                <a:cs typeface="Arial"/>
                <a:sym typeface="Arial"/>
              </a:rPr>
              <a:t>First Model Result</a:t>
            </a:r>
            <a:endParaRPr b="1" sz="1500" u="sng">
              <a:latin typeface="Arial"/>
              <a:ea typeface="Arial"/>
              <a:cs typeface="Arial"/>
              <a:sym typeface="Arial"/>
            </a:endParaRPr>
          </a:p>
          <a:p>
            <a:pPr indent="0" lvl="0" marL="0" rtl="0" algn="l">
              <a:lnSpc>
                <a:spcPct val="100000"/>
              </a:lnSpc>
              <a:spcBef>
                <a:spcPts val="0"/>
              </a:spcBef>
              <a:spcAft>
                <a:spcPts val="0"/>
              </a:spcAft>
              <a:buSzPts val="275"/>
              <a:buNone/>
            </a:pPr>
            <a:r>
              <a:rPr lang="tr" sz="1500">
                <a:latin typeface="Arial"/>
                <a:ea typeface="Arial"/>
                <a:cs typeface="Arial"/>
                <a:sym typeface="Arial"/>
              </a:rPr>
              <a:t>Miou=0.87212,aver_hd=5.19520,aver_dice=0.917211</a:t>
            </a:r>
            <a:endParaRPr sz="1500">
              <a:latin typeface="Arial"/>
              <a:ea typeface="Arial"/>
              <a:cs typeface="Arial"/>
              <a:sym typeface="Arial"/>
            </a:endParaRPr>
          </a:p>
          <a:p>
            <a:pPr indent="0" lvl="0" marL="0" rtl="0" algn="l">
              <a:lnSpc>
                <a:spcPct val="100000"/>
              </a:lnSpc>
              <a:spcBef>
                <a:spcPts val="0"/>
              </a:spcBef>
              <a:spcAft>
                <a:spcPts val="0"/>
              </a:spcAft>
              <a:buSzPts val="275"/>
              <a:buNone/>
            </a:pPr>
            <a:r>
              <a:rPr lang="tr" sz="1500">
                <a:latin typeface="Arial"/>
                <a:ea typeface="Arial"/>
                <a:cs typeface="Arial"/>
                <a:sym typeface="Arial"/>
              </a:rPr>
              <a:t>aver_iou:0.6228722123220560 &gt; best_iou:0</a:t>
            </a:r>
            <a:endParaRPr sz="1500">
              <a:latin typeface="Arial"/>
              <a:ea typeface="Arial"/>
              <a:cs typeface="Arial"/>
              <a:sym typeface="Arial"/>
            </a:endParaRPr>
          </a:p>
          <a:p>
            <a:pPr indent="0" lvl="0" marL="0" rtl="0" algn="l">
              <a:lnSpc>
                <a:spcPct val="100000"/>
              </a:lnSpc>
              <a:spcBef>
                <a:spcPts val="0"/>
              </a:spcBef>
              <a:spcAft>
                <a:spcPts val="0"/>
              </a:spcAft>
              <a:buSzPts val="275"/>
              <a:buNone/>
            </a:pPr>
            <a:r>
              <a:rPr lang="tr" sz="1500">
                <a:latin typeface="Arial"/>
                <a:ea typeface="Arial"/>
                <a:cs typeface="Arial"/>
                <a:sym typeface="Arial"/>
              </a:rPr>
              <a:t>===========&gt;save best model!</a:t>
            </a:r>
            <a:endParaRPr sz="1500">
              <a:latin typeface="Arial"/>
              <a:ea typeface="Arial"/>
              <a:cs typeface="Arial"/>
              <a:sym typeface="Arial"/>
            </a:endParaRPr>
          </a:p>
          <a:p>
            <a:pPr indent="0" lvl="0" marL="0" rtl="0" algn="l">
              <a:lnSpc>
                <a:spcPct val="100000"/>
              </a:lnSpc>
              <a:spcBef>
                <a:spcPts val="0"/>
              </a:spcBef>
              <a:spcAft>
                <a:spcPts val="0"/>
              </a:spcAft>
              <a:buSzPts val="275"/>
              <a:buNone/>
            </a:pPr>
            <a:r>
              <a:rPr lang="tr" sz="1500">
                <a:latin typeface="Arial"/>
                <a:ea typeface="Arial"/>
                <a:cs typeface="Arial"/>
                <a:sym typeface="Arial"/>
              </a:rPr>
              <a:t>epoch 0 loss:19.011</a:t>
            </a:r>
            <a:endParaRPr sz="1500">
              <a:latin typeface="Arial"/>
              <a:ea typeface="Arial"/>
              <a:cs typeface="Arial"/>
              <a:sym typeface="Arial"/>
            </a:endParaRPr>
          </a:p>
          <a:p>
            <a:pPr indent="0" lvl="0" marL="0" rtl="0" algn="l">
              <a:lnSpc>
                <a:spcPct val="100000"/>
              </a:lnSpc>
              <a:spcBef>
                <a:spcPts val="0"/>
              </a:spcBef>
              <a:spcAft>
                <a:spcPts val="0"/>
              </a:spcAft>
              <a:buSzPts val="275"/>
              <a:buNone/>
            </a:pPr>
            <a:r>
              <a:rPr lang="tr" sz="1500">
                <a:latin typeface="Arial"/>
                <a:ea typeface="Arial"/>
                <a:cs typeface="Arial"/>
                <a:sym typeface="Arial"/>
              </a:rPr>
              <a:t>Epoch 10/10</a:t>
            </a:r>
            <a:endParaRPr sz="1500">
              <a:latin typeface="Arial"/>
              <a:ea typeface="Arial"/>
              <a:cs typeface="Arial"/>
              <a:sym typeface="Arial"/>
            </a:endParaRPr>
          </a:p>
        </p:txBody>
      </p:sp>
      <p:sp>
        <p:nvSpPr>
          <p:cNvPr id="211" name="Google Shape;211;p26"/>
          <p:cNvSpPr txBox="1"/>
          <p:nvPr/>
        </p:nvSpPr>
        <p:spPr>
          <a:xfrm>
            <a:off x="4660200" y="1023475"/>
            <a:ext cx="40134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75"/>
              <a:buFont typeface="Arial"/>
              <a:buNone/>
            </a:pPr>
            <a:r>
              <a:rPr b="1" lang="tr" sz="1500" u="sng">
                <a:solidFill>
                  <a:schemeClr val="dk2"/>
                </a:solidFill>
              </a:rPr>
              <a:t>Second Model Result</a:t>
            </a:r>
            <a:endParaRPr b="1" sz="1500" u="sng">
              <a:solidFill>
                <a:schemeClr val="dk2"/>
              </a:solidFill>
            </a:endParaRPr>
          </a:p>
          <a:p>
            <a:pPr indent="0" lvl="0" marL="0" rtl="0" algn="l">
              <a:spcBef>
                <a:spcPts val="0"/>
              </a:spcBef>
              <a:spcAft>
                <a:spcPts val="0"/>
              </a:spcAft>
              <a:buClr>
                <a:srgbClr val="000000"/>
              </a:buClr>
              <a:buSzPts val="275"/>
              <a:buFont typeface="Arial"/>
              <a:buNone/>
            </a:pPr>
            <a:r>
              <a:rPr lang="tr" sz="1500">
                <a:solidFill>
                  <a:schemeClr val="dk2"/>
                </a:solidFill>
              </a:rPr>
              <a:t>Miou=0.882872,aver_hd=5.229530,aver_dice=0.937168</a:t>
            </a:r>
            <a:endParaRPr sz="1500">
              <a:solidFill>
                <a:schemeClr val="dk2"/>
              </a:solidFill>
            </a:endParaRPr>
          </a:p>
          <a:p>
            <a:pPr indent="0" lvl="0" marL="0" rtl="0" algn="l">
              <a:spcBef>
                <a:spcPts val="0"/>
              </a:spcBef>
              <a:spcAft>
                <a:spcPts val="0"/>
              </a:spcAft>
              <a:buClr>
                <a:srgbClr val="000000"/>
              </a:buClr>
              <a:buSzPts val="275"/>
              <a:buFont typeface="Arial"/>
              <a:buNone/>
            </a:pPr>
            <a:r>
              <a:rPr lang="tr" sz="1500">
                <a:solidFill>
                  <a:schemeClr val="dk2"/>
                </a:solidFill>
              </a:rPr>
              <a:t>aver_iou:0.8828723161505683 &gt; best_iou:0</a:t>
            </a:r>
            <a:endParaRPr sz="1500">
              <a:solidFill>
                <a:schemeClr val="dk2"/>
              </a:solidFill>
            </a:endParaRPr>
          </a:p>
          <a:p>
            <a:pPr indent="0" lvl="0" marL="0" rtl="0" algn="l">
              <a:spcBef>
                <a:spcPts val="0"/>
              </a:spcBef>
              <a:spcAft>
                <a:spcPts val="0"/>
              </a:spcAft>
              <a:buClr>
                <a:srgbClr val="000000"/>
              </a:buClr>
              <a:buSzPts val="275"/>
              <a:buFont typeface="Arial"/>
              <a:buNone/>
            </a:pPr>
            <a:r>
              <a:rPr lang="tr" sz="1500">
                <a:solidFill>
                  <a:schemeClr val="dk2"/>
                </a:solidFill>
              </a:rPr>
              <a:t>===========&gt;save best model!</a:t>
            </a:r>
            <a:endParaRPr sz="1500">
              <a:solidFill>
                <a:schemeClr val="dk2"/>
              </a:solidFill>
            </a:endParaRPr>
          </a:p>
          <a:p>
            <a:pPr indent="0" lvl="0" marL="0" rtl="0" algn="l">
              <a:spcBef>
                <a:spcPts val="0"/>
              </a:spcBef>
              <a:spcAft>
                <a:spcPts val="0"/>
              </a:spcAft>
              <a:buClr>
                <a:srgbClr val="000000"/>
              </a:buClr>
              <a:buSzPts val="275"/>
              <a:buFont typeface="Arial"/>
              <a:buNone/>
            </a:pPr>
            <a:r>
              <a:rPr lang="tr" sz="1500">
                <a:solidFill>
                  <a:schemeClr val="dk2"/>
                </a:solidFill>
              </a:rPr>
              <a:t>epoch 0 loss:20.021</a:t>
            </a:r>
            <a:endParaRPr sz="1500">
              <a:solidFill>
                <a:schemeClr val="dk2"/>
              </a:solidFill>
            </a:endParaRPr>
          </a:p>
          <a:p>
            <a:pPr indent="0" lvl="0" marL="0" rtl="0" algn="l">
              <a:spcBef>
                <a:spcPts val="0"/>
              </a:spcBef>
              <a:spcAft>
                <a:spcPts val="0"/>
              </a:spcAft>
              <a:buClr>
                <a:srgbClr val="000000"/>
              </a:buClr>
              <a:buSzPts val="275"/>
              <a:buFont typeface="Arial"/>
              <a:buNone/>
            </a:pPr>
            <a:r>
              <a:rPr lang="tr" sz="1500">
                <a:solidFill>
                  <a:schemeClr val="dk2"/>
                </a:solidFill>
              </a:rPr>
              <a:t>Epoch 10/10</a:t>
            </a:r>
            <a:endParaRPr sz="1500"/>
          </a:p>
        </p:txBody>
      </p:sp>
      <p:pic>
        <p:nvPicPr>
          <p:cNvPr id="212" name="Google Shape;212;p26"/>
          <p:cNvPicPr preferRelativeResize="0"/>
          <p:nvPr/>
        </p:nvPicPr>
        <p:blipFill>
          <a:blip r:embed="rId4">
            <a:alphaModFix/>
          </a:blip>
          <a:stretch>
            <a:fillRect/>
          </a:stretch>
        </p:blipFill>
        <p:spPr>
          <a:xfrm>
            <a:off x="819156" y="2787700"/>
            <a:ext cx="3207731" cy="1908600"/>
          </a:xfrm>
          <a:prstGeom prst="rect">
            <a:avLst/>
          </a:prstGeom>
          <a:noFill/>
          <a:ln>
            <a:noFill/>
          </a:ln>
        </p:spPr>
      </p:pic>
      <p:pic>
        <p:nvPicPr>
          <p:cNvPr id="213" name="Google Shape;213;p26"/>
          <p:cNvPicPr preferRelativeResize="0"/>
          <p:nvPr/>
        </p:nvPicPr>
        <p:blipFill>
          <a:blip r:embed="rId5">
            <a:alphaModFix/>
          </a:blip>
          <a:stretch>
            <a:fillRect/>
          </a:stretch>
        </p:blipFill>
        <p:spPr>
          <a:xfrm>
            <a:off x="4777735" y="2787700"/>
            <a:ext cx="3547115" cy="1908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Summary</a:t>
            </a:r>
            <a:endParaRPr/>
          </a:p>
        </p:txBody>
      </p:sp>
      <p:sp>
        <p:nvSpPr>
          <p:cNvPr id="219" name="Google Shape;219;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500">
                <a:latin typeface="Arial"/>
                <a:ea typeface="Arial"/>
                <a:cs typeface="Arial"/>
                <a:sym typeface="Arial"/>
              </a:rPr>
              <a:t>All in all</a:t>
            </a:r>
            <a:r>
              <a:rPr lang="tr" sz="1500">
                <a:latin typeface="Arial"/>
                <a:ea typeface="Arial"/>
                <a:cs typeface="Arial"/>
                <a:sym typeface="Arial"/>
              </a:rPr>
              <a:t>, one of the two architectures we used does not have an obvious advantage over the other. Both can be used in conjunction with deciding whether the performance we want to achieve to a certain extent will waive computational cost or loss. Therefore, Attention U-NET Architecture should be used if it is desired to increase performance with less computational cost. However, if our loss value is desired to be less, U-NET Architecture should be preferred for performance increase.</a:t>
            </a:r>
            <a:endParaRPr sz="15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References</a:t>
            </a:r>
            <a:endParaRPr/>
          </a:p>
        </p:txBody>
      </p:sp>
      <p:sp>
        <p:nvSpPr>
          <p:cNvPr id="225" name="Google Shape;225;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[1] Kaggle, (2021, December, 3), </a:t>
            </a:r>
            <a:r>
              <a:rPr lang="tr" u="sng">
                <a:solidFill>
                  <a:schemeClr val="hlink"/>
                </a:solidFill>
                <a:hlinkClick r:id="rId3"/>
              </a:rPr>
              <a:t>https://www.kaggle.com/</a:t>
            </a:r>
            <a:endParaRPr/>
          </a:p>
          <a:p>
            <a:pPr indent="0" lvl="0" marL="0" rtl="0" algn="l">
              <a:spcBef>
                <a:spcPts val="1200"/>
              </a:spcBef>
              <a:spcAft>
                <a:spcPts val="1200"/>
              </a:spcAft>
              <a:buNone/>
            </a:pPr>
            <a:r>
              <a:rPr lang="tr"/>
              <a:t>[2] O. Oktay, (2018), et al. “Attention UNet : learning where to look for the pancreas”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819150" y="36004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Thanks for listening</a:t>
            </a:r>
            <a:endParaRPr/>
          </a:p>
        </p:txBody>
      </p:sp>
      <p:pic>
        <p:nvPicPr>
          <p:cNvPr id="231" name="Google Shape;231;p29"/>
          <p:cNvPicPr preferRelativeResize="0"/>
          <p:nvPr/>
        </p:nvPicPr>
        <p:blipFill>
          <a:blip r:embed="rId3">
            <a:alphaModFix/>
          </a:blip>
          <a:stretch>
            <a:fillRect/>
          </a:stretch>
        </p:blipFill>
        <p:spPr>
          <a:xfrm>
            <a:off x="2835363" y="350163"/>
            <a:ext cx="3473275" cy="3473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Overview of our project</a:t>
            </a:r>
            <a:endParaRPr/>
          </a:p>
        </p:txBody>
      </p:sp>
      <p:sp>
        <p:nvSpPr>
          <p:cNvPr id="136" name="Google Shape;136;p14"/>
          <p:cNvSpPr txBox="1"/>
          <p:nvPr/>
        </p:nvSpPr>
        <p:spPr>
          <a:xfrm>
            <a:off x="819150" y="1647800"/>
            <a:ext cx="7505700" cy="326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tr" sz="1500"/>
              <a:t>Goal:</a:t>
            </a:r>
            <a:r>
              <a:rPr lang="tr" sz="1500"/>
              <a:t> Comparing semantic segmentation architectures with different models</a:t>
            </a:r>
            <a:endParaRPr sz="1500"/>
          </a:p>
          <a:p>
            <a:pPr indent="0" lvl="0" marL="0" rtl="0" algn="l">
              <a:lnSpc>
                <a:spcPct val="100000"/>
              </a:lnSpc>
              <a:spcBef>
                <a:spcPts val="1200"/>
              </a:spcBef>
              <a:spcAft>
                <a:spcPts val="0"/>
              </a:spcAft>
              <a:buNone/>
            </a:pPr>
            <a:r>
              <a:rPr b="1" lang="tr" sz="1500" u="sng"/>
              <a:t>Subtasks</a:t>
            </a:r>
            <a:endParaRPr b="1" sz="1500" u="sng"/>
          </a:p>
          <a:p>
            <a:pPr indent="-323850" lvl="0" marL="457200" rtl="0" algn="l">
              <a:lnSpc>
                <a:spcPct val="100000"/>
              </a:lnSpc>
              <a:spcBef>
                <a:spcPts val="1200"/>
              </a:spcBef>
              <a:spcAft>
                <a:spcPts val="0"/>
              </a:spcAft>
              <a:buSzPts val="1500"/>
              <a:buAutoNum type="arabicPeriod"/>
            </a:pPr>
            <a:r>
              <a:rPr lang="tr" sz="1500"/>
              <a:t>Data collection for our first model to train</a:t>
            </a:r>
            <a:endParaRPr sz="1500"/>
          </a:p>
          <a:p>
            <a:pPr indent="-323850" lvl="0" marL="457200" rtl="0" algn="l">
              <a:lnSpc>
                <a:spcPct val="100000"/>
              </a:lnSpc>
              <a:spcBef>
                <a:spcPts val="0"/>
              </a:spcBef>
              <a:spcAft>
                <a:spcPts val="0"/>
              </a:spcAft>
              <a:buSzPts val="1500"/>
              <a:buAutoNum type="arabicPeriod"/>
            </a:pPr>
            <a:r>
              <a:rPr lang="tr" sz="1500"/>
              <a:t>Training → Fine Tuning → Increasing performance for First Architecture</a:t>
            </a:r>
            <a:endParaRPr sz="1500"/>
          </a:p>
          <a:p>
            <a:pPr indent="-323850" lvl="1" marL="914400" rtl="0" algn="l">
              <a:lnSpc>
                <a:spcPct val="100000"/>
              </a:lnSpc>
              <a:spcBef>
                <a:spcPts val="0"/>
              </a:spcBef>
              <a:spcAft>
                <a:spcPts val="0"/>
              </a:spcAft>
              <a:buSzPts val="1500"/>
              <a:buAutoNum type="arabicPeriod"/>
            </a:pPr>
            <a:r>
              <a:rPr lang="tr" sz="1500"/>
              <a:t>Training</a:t>
            </a:r>
            <a:endParaRPr sz="1500"/>
          </a:p>
          <a:p>
            <a:pPr indent="-323850" lvl="1" marL="914400" rtl="0" algn="l">
              <a:lnSpc>
                <a:spcPct val="100000"/>
              </a:lnSpc>
              <a:spcBef>
                <a:spcPts val="0"/>
              </a:spcBef>
              <a:spcAft>
                <a:spcPts val="0"/>
              </a:spcAft>
              <a:buSzPts val="1500"/>
              <a:buAutoNum type="arabicPeriod"/>
            </a:pPr>
            <a:r>
              <a:rPr lang="tr" sz="1500"/>
              <a:t>Fine Tuning</a:t>
            </a:r>
            <a:endParaRPr sz="1500"/>
          </a:p>
          <a:p>
            <a:pPr indent="-323850" lvl="1" marL="914400" rtl="0" algn="l">
              <a:lnSpc>
                <a:spcPct val="100000"/>
              </a:lnSpc>
              <a:spcBef>
                <a:spcPts val="0"/>
              </a:spcBef>
              <a:spcAft>
                <a:spcPts val="0"/>
              </a:spcAft>
              <a:buSzPts val="1500"/>
              <a:buAutoNum type="arabicPeriod"/>
            </a:pPr>
            <a:r>
              <a:rPr lang="tr" sz="1500"/>
              <a:t>Increasing performance</a:t>
            </a:r>
            <a:endParaRPr sz="1500"/>
          </a:p>
          <a:p>
            <a:pPr indent="-323850" lvl="0" marL="457200" rtl="0" algn="l">
              <a:lnSpc>
                <a:spcPct val="100000"/>
              </a:lnSpc>
              <a:spcBef>
                <a:spcPts val="0"/>
              </a:spcBef>
              <a:spcAft>
                <a:spcPts val="0"/>
              </a:spcAft>
              <a:buSzPts val="1500"/>
              <a:buAutoNum type="arabicPeriod"/>
            </a:pPr>
            <a:r>
              <a:rPr lang="tr" sz="1500"/>
              <a:t>Training → Fine Tuning → Increasing performance for Second Architecture</a:t>
            </a:r>
            <a:endParaRPr sz="1500"/>
          </a:p>
          <a:p>
            <a:pPr indent="-323850" lvl="1" marL="914400" rtl="0" algn="l">
              <a:lnSpc>
                <a:spcPct val="100000"/>
              </a:lnSpc>
              <a:spcBef>
                <a:spcPts val="0"/>
              </a:spcBef>
              <a:spcAft>
                <a:spcPts val="0"/>
              </a:spcAft>
              <a:buSzPts val="1500"/>
              <a:buAutoNum type="arabicPeriod"/>
            </a:pPr>
            <a:r>
              <a:rPr lang="tr" sz="1500"/>
              <a:t>Training</a:t>
            </a:r>
            <a:endParaRPr sz="1500"/>
          </a:p>
          <a:p>
            <a:pPr indent="-323850" lvl="1" marL="914400" rtl="0" algn="l">
              <a:lnSpc>
                <a:spcPct val="100000"/>
              </a:lnSpc>
              <a:spcBef>
                <a:spcPts val="0"/>
              </a:spcBef>
              <a:spcAft>
                <a:spcPts val="0"/>
              </a:spcAft>
              <a:buSzPts val="1500"/>
              <a:buAutoNum type="arabicPeriod"/>
            </a:pPr>
            <a:r>
              <a:rPr lang="tr" sz="1500"/>
              <a:t>Fine Tuning</a:t>
            </a:r>
            <a:endParaRPr sz="1500"/>
          </a:p>
          <a:p>
            <a:pPr indent="-323850" lvl="1" marL="914400" rtl="0" algn="l">
              <a:lnSpc>
                <a:spcPct val="100000"/>
              </a:lnSpc>
              <a:spcBef>
                <a:spcPts val="0"/>
              </a:spcBef>
              <a:spcAft>
                <a:spcPts val="0"/>
              </a:spcAft>
              <a:buSzPts val="1500"/>
              <a:buAutoNum type="arabicPeriod"/>
            </a:pPr>
            <a:r>
              <a:rPr lang="tr" sz="1500"/>
              <a:t>Increasing performance</a:t>
            </a:r>
            <a:endParaRPr sz="1500"/>
          </a:p>
          <a:p>
            <a:pPr indent="-323850" lvl="0" marL="457200" rtl="0" algn="l">
              <a:lnSpc>
                <a:spcPct val="100000"/>
              </a:lnSpc>
              <a:spcBef>
                <a:spcPts val="0"/>
              </a:spcBef>
              <a:spcAft>
                <a:spcPts val="0"/>
              </a:spcAft>
              <a:buSzPts val="1500"/>
              <a:buAutoNum type="arabicPeriod"/>
            </a:pPr>
            <a:r>
              <a:rPr lang="tr" sz="1500"/>
              <a:t>Comparing First and Second Architectures with Different Architectures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1. </a:t>
            </a:r>
            <a:r>
              <a:rPr lang="tr"/>
              <a:t>Data Collection and Processing</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500">
                <a:latin typeface="Arial"/>
                <a:ea typeface="Arial"/>
                <a:cs typeface="Arial"/>
                <a:sym typeface="Arial"/>
              </a:rPr>
              <a:t>We collected our data from Kaggle[1]. We used 843 Mb of data. We used 10% of it in validation process, 10% of it in testing process and 80% of it in training process. Also, we used 30 Mb of data for “train masks”. We transformed our pictures from our data to 224x224 resolution to fit our model. For input, we used 3 channels(RGB). For input-output mask, we used 1 channel because we are testing our model with one class.</a:t>
            </a:r>
            <a:endParaRPr sz="15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2. First Architecture Process</a:t>
            </a:r>
            <a:endParaRPr/>
          </a:p>
        </p:txBody>
      </p:sp>
      <p:sp>
        <p:nvSpPr>
          <p:cNvPr id="148" name="Google Shape;148;p16"/>
          <p:cNvSpPr txBox="1"/>
          <p:nvPr>
            <p:ph idx="1" type="body"/>
          </p:nvPr>
        </p:nvSpPr>
        <p:spPr>
          <a:xfrm>
            <a:off x="819150" y="1647800"/>
            <a:ext cx="7505700" cy="326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tr" sz="1402">
                <a:latin typeface="Arial"/>
                <a:ea typeface="Arial"/>
                <a:cs typeface="Arial"/>
                <a:sym typeface="Arial"/>
              </a:rPr>
              <a:t>Training:</a:t>
            </a:r>
            <a:r>
              <a:rPr lang="tr" sz="1402">
                <a:latin typeface="Arial"/>
                <a:ea typeface="Arial"/>
                <a:cs typeface="Arial"/>
                <a:sym typeface="Arial"/>
              </a:rPr>
              <a:t> For U-NET Architecture as our first architecture, we used Dice Coefficient for our loss function and we trained our kernels based on this loss function. And based on validation, if our models validation score is decreasing per epoch, we will keep the model that has better validation score.</a:t>
            </a:r>
            <a:endParaRPr sz="1402">
              <a:latin typeface="Arial"/>
              <a:ea typeface="Arial"/>
              <a:cs typeface="Arial"/>
              <a:sym typeface="Arial"/>
            </a:endParaRPr>
          </a:p>
          <a:p>
            <a:pPr indent="0" lvl="0" marL="0" rtl="0" algn="l">
              <a:lnSpc>
                <a:spcPct val="95000"/>
              </a:lnSpc>
              <a:spcBef>
                <a:spcPts val="1200"/>
              </a:spcBef>
              <a:spcAft>
                <a:spcPts val="0"/>
              </a:spcAft>
              <a:buSzPts val="1018"/>
              <a:buNone/>
            </a:pPr>
            <a:r>
              <a:rPr b="1" lang="tr" sz="1402">
                <a:latin typeface="Arial"/>
                <a:ea typeface="Arial"/>
                <a:cs typeface="Arial"/>
                <a:sym typeface="Arial"/>
              </a:rPr>
              <a:t>Architecture Flow</a:t>
            </a:r>
            <a:r>
              <a:rPr lang="tr" sz="1402">
                <a:latin typeface="Arial"/>
                <a:ea typeface="Arial"/>
                <a:cs typeface="Arial"/>
                <a:sym typeface="Arial"/>
              </a:rPr>
              <a:t>: Architecture consists of 2 sections which are encoder and decoder. In encoder stage we are obtaining contextual information about data but we are losing where are those contextual information, in decoder part we are trying to obtain where are those valuable contexts with help of skip connections. That’s why we are using skip connection to transfer spatial information to decoder stage. </a:t>
            </a:r>
            <a:endParaRPr sz="1402">
              <a:latin typeface="Arial"/>
              <a:ea typeface="Arial"/>
              <a:cs typeface="Arial"/>
              <a:sym typeface="Arial"/>
            </a:endParaRPr>
          </a:p>
          <a:p>
            <a:pPr indent="0" lvl="0" marL="0" rtl="0" algn="l">
              <a:lnSpc>
                <a:spcPct val="95000"/>
              </a:lnSpc>
              <a:spcBef>
                <a:spcPts val="1200"/>
              </a:spcBef>
              <a:spcAft>
                <a:spcPts val="0"/>
              </a:spcAft>
              <a:buSzPts val="1018"/>
              <a:buNone/>
            </a:pPr>
            <a:r>
              <a:rPr b="1" lang="tr" sz="1402">
                <a:latin typeface="Arial"/>
                <a:ea typeface="Arial"/>
                <a:cs typeface="Arial"/>
                <a:sym typeface="Arial"/>
              </a:rPr>
              <a:t>Fine-tuning:</a:t>
            </a:r>
            <a:r>
              <a:rPr lang="tr" sz="1402">
                <a:latin typeface="Arial"/>
                <a:ea typeface="Arial"/>
                <a:cs typeface="Arial"/>
                <a:sym typeface="Arial"/>
              </a:rPr>
              <a:t> Before we fine tune, there was 2 channels in the output. We decreased it to the 1.</a:t>
            </a:r>
            <a:endParaRPr sz="1402">
              <a:latin typeface="Arial"/>
              <a:ea typeface="Arial"/>
              <a:cs typeface="Arial"/>
              <a:sym typeface="Arial"/>
            </a:endParaRPr>
          </a:p>
          <a:p>
            <a:pPr indent="0" lvl="0" marL="0" rtl="0" algn="l">
              <a:lnSpc>
                <a:spcPct val="95000"/>
              </a:lnSpc>
              <a:spcBef>
                <a:spcPts val="1200"/>
              </a:spcBef>
              <a:spcAft>
                <a:spcPts val="1200"/>
              </a:spcAft>
              <a:buSzPts val="1018"/>
              <a:buNone/>
            </a:pPr>
            <a:r>
              <a:rPr b="1" lang="tr" sz="1402">
                <a:latin typeface="Arial"/>
                <a:ea typeface="Arial"/>
                <a:cs typeface="Arial"/>
                <a:sym typeface="Arial"/>
              </a:rPr>
              <a:t>Increasing performance:</a:t>
            </a:r>
            <a:r>
              <a:rPr lang="tr" sz="1402">
                <a:latin typeface="Arial"/>
                <a:ea typeface="Arial"/>
                <a:cs typeface="Arial"/>
                <a:sym typeface="Arial"/>
              </a:rPr>
              <a:t> We increased the performance with changing learning rate and batch size as hyperparameters.</a:t>
            </a:r>
            <a:endParaRPr sz="1402">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idx="1" type="body"/>
          </p:nvPr>
        </p:nvSpPr>
        <p:spPr>
          <a:xfrm>
            <a:off x="819150" y="2887600"/>
            <a:ext cx="7505700" cy="15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500">
                <a:latin typeface="Arial"/>
                <a:ea typeface="Arial"/>
                <a:cs typeface="Arial"/>
                <a:sym typeface="Arial"/>
              </a:rPr>
              <a:t>In this figure we can see downsampling and upsampling operations during U-NET to obtain feature maps with better performance. This figure shows how pretrained U-NET semantic segmentation model behaves to predict an image for image segmentation.</a:t>
            </a:r>
            <a:endParaRPr sz="1500">
              <a:latin typeface="Arial"/>
              <a:ea typeface="Arial"/>
              <a:cs typeface="Arial"/>
              <a:sym typeface="Arial"/>
            </a:endParaRPr>
          </a:p>
        </p:txBody>
      </p:sp>
      <p:pic>
        <p:nvPicPr>
          <p:cNvPr id="154" name="Google Shape;154;p17"/>
          <p:cNvPicPr preferRelativeResize="0"/>
          <p:nvPr/>
        </p:nvPicPr>
        <p:blipFill>
          <a:blip r:embed="rId3">
            <a:alphaModFix/>
          </a:blip>
          <a:stretch>
            <a:fillRect/>
          </a:stretch>
        </p:blipFill>
        <p:spPr>
          <a:xfrm>
            <a:off x="213875" y="191375"/>
            <a:ext cx="8716251" cy="2115850"/>
          </a:xfrm>
          <a:prstGeom prst="rect">
            <a:avLst/>
          </a:prstGeom>
          <a:noFill/>
          <a:ln>
            <a:noFill/>
          </a:ln>
        </p:spPr>
      </p:pic>
      <p:sp>
        <p:nvSpPr>
          <p:cNvPr id="155" name="Google Shape;155;p17"/>
          <p:cNvSpPr txBox="1"/>
          <p:nvPr/>
        </p:nvSpPr>
        <p:spPr>
          <a:xfrm>
            <a:off x="1309200" y="2307225"/>
            <a:ext cx="6525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tr" sz="1100">
                <a:latin typeface="Lora"/>
                <a:ea typeface="Lora"/>
                <a:cs typeface="Lora"/>
                <a:sym typeface="Lora"/>
              </a:rPr>
              <a:t>Figure 1. Downsampling and Upsampling processes of the U-NET Architecture</a:t>
            </a:r>
            <a:endParaRPr i="1" sz="1100">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Example of F</a:t>
            </a:r>
            <a:r>
              <a:rPr lang="tr"/>
              <a:t>eature Maps</a:t>
            </a:r>
            <a:endParaRPr/>
          </a:p>
        </p:txBody>
      </p:sp>
      <p:pic>
        <p:nvPicPr>
          <p:cNvPr id="161" name="Google Shape;161;p18"/>
          <p:cNvPicPr preferRelativeResize="0"/>
          <p:nvPr/>
        </p:nvPicPr>
        <p:blipFill>
          <a:blip r:embed="rId3">
            <a:alphaModFix/>
          </a:blip>
          <a:stretch>
            <a:fillRect/>
          </a:stretch>
        </p:blipFill>
        <p:spPr>
          <a:xfrm>
            <a:off x="3219450" y="1625000"/>
            <a:ext cx="2705100" cy="299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Padding</a:t>
            </a:r>
            <a:endParaRPr/>
          </a:p>
        </p:txBody>
      </p:sp>
      <p:pic>
        <p:nvPicPr>
          <p:cNvPr id="167" name="Google Shape;167;p19"/>
          <p:cNvPicPr preferRelativeResize="0"/>
          <p:nvPr/>
        </p:nvPicPr>
        <p:blipFill>
          <a:blip r:embed="rId3">
            <a:alphaModFix/>
          </a:blip>
          <a:stretch>
            <a:fillRect/>
          </a:stretch>
        </p:blipFill>
        <p:spPr>
          <a:xfrm>
            <a:off x="1571625" y="1674125"/>
            <a:ext cx="6000750" cy="2914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0"/>
          <p:cNvPicPr preferRelativeResize="0"/>
          <p:nvPr/>
        </p:nvPicPr>
        <p:blipFill>
          <a:blip r:embed="rId3">
            <a:alphaModFix/>
          </a:blip>
          <a:stretch>
            <a:fillRect/>
          </a:stretch>
        </p:blipFill>
        <p:spPr>
          <a:xfrm>
            <a:off x="692900" y="271350"/>
            <a:ext cx="7758200" cy="4238600"/>
          </a:xfrm>
          <a:prstGeom prst="rect">
            <a:avLst/>
          </a:prstGeom>
          <a:noFill/>
          <a:ln>
            <a:noFill/>
          </a:ln>
        </p:spPr>
      </p:pic>
      <p:sp>
        <p:nvSpPr>
          <p:cNvPr id="173" name="Google Shape;173;p20"/>
          <p:cNvSpPr txBox="1"/>
          <p:nvPr/>
        </p:nvSpPr>
        <p:spPr>
          <a:xfrm>
            <a:off x="2040150" y="4509950"/>
            <a:ext cx="5063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1100">
                <a:latin typeface="Lora"/>
                <a:ea typeface="Lora"/>
                <a:cs typeface="Lora"/>
                <a:sym typeface="Lora"/>
              </a:rPr>
              <a:t>Figure 2. U-NET Architecture</a:t>
            </a:r>
            <a:endParaRPr sz="1100">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3. Second Architecture Process</a:t>
            </a:r>
            <a:endParaRPr/>
          </a:p>
        </p:txBody>
      </p:sp>
      <p:sp>
        <p:nvSpPr>
          <p:cNvPr id="179" name="Google Shape;179;p21"/>
          <p:cNvSpPr txBox="1"/>
          <p:nvPr>
            <p:ph idx="1" type="body"/>
          </p:nvPr>
        </p:nvSpPr>
        <p:spPr>
          <a:xfrm>
            <a:off x="819150" y="1419200"/>
            <a:ext cx="7505700" cy="3511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b="1" lang="tr" sz="1402">
                <a:latin typeface="Arial"/>
                <a:ea typeface="Arial"/>
                <a:cs typeface="Arial"/>
                <a:sym typeface="Arial"/>
              </a:rPr>
              <a:t>Training:</a:t>
            </a:r>
            <a:r>
              <a:rPr lang="tr" sz="1402">
                <a:latin typeface="Arial"/>
                <a:ea typeface="Arial"/>
                <a:cs typeface="Arial"/>
                <a:sym typeface="Arial"/>
              </a:rPr>
              <a:t> Our second architecture is Attention U-NET. This architecture takes account of attentions so that it reduces the computational resources wasted on irrelevant activations by providing the network with better generalisation power.</a:t>
            </a:r>
            <a:endParaRPr sz="1402">
              <a:latin typeface="Arial"/>
              <a:ea typeface="Arial"/>
              <a:cs typeface="Arial"/>
              <a:sym typeface="Arial"/>
            </a:endParaRPr>
          </a:p>
          <a:p>
            <a:pPr indent="0" lvl="0" marL="0" rtl="0" algn="l">
              <a:lnSpc>
                <a:spcPct val="105000"/>
              </a:lnSpc>
              <a:spcBef>
                <a:spcPts val="1200"/>
              </a:spcBef>
              <a:spcAft>
                <a:spcPts val="0"/>
              </a:spcAft>
              <a:buSzPts val="1018"/>
              <a:buNone/>
            </a:pPr>
            <a:r>
              <a:rPr b="1" lang="tr" sz="1402">
                <a:latin typeface="Arial"/>
                <a:ea typeface="Arial"/>
                <a:cs typeface="Arial"/>
                <a:sym typeface="Arial"/>
              </a:rPr>
              <a:t>Architecture Flow: </a:t>
            </a:r>
            <a:r>
              <a:rPr lang="tr" sz="1402">
                <a:latin typeface="Arial"/>
                <a:ea typeface="Arial"/>
                <a:cs typeface="Arial"/>
                <a:sym typeface="Arial"/>
              </a:rPr>
              <a:t>During upsampling in the expanding path, the reconstructed spatial information is imprecise. To resolve this issue, U-Net uses hopping links that combine spatial information from the downsampling path with the upsampling path. However, this results in a lot of unnecessary low-level feature extraction, as the feature representation is poor in the early layers. Soft attention applied in jump connections actively suppresses activations in irrelevant regions, reducing the number of redundant features that arise.</a:t>
            </a:r>
            <a:endParaRPr sz="1402">
              <a:latin typeface="Arial"/>
              <a:ea typeface="Arial"/>
              <a:cs typeface="Arial"/>
              <a:sym typeface="Arial"/>
            </a:endParaRPr>
          </a:p>
          <a:p>
            <a:pPr indent="0" lvl="0" marL="0" rtl="0" algn="l">
              <a:lnSpc>
                <a:spcPct val="105000"/>
              </a:lnSpc>
              <a:spcBef>
                <a:spcPts val="1200"/>
              </a:spcBef>
              <a:spcAft>
                <a:spcPts val="0"/>
              </a:spcAft>
              <a:buSzPts val="1018"/>
              <a:buNone/>
            </a:pPr>
            <a:r>
              <a:rPr b="1" lang="tr" sz="1402">
                <a:latin typeface="Arial"/>
                <a:ea typeface="Arial"/>
                <a:cs typeface="Arial"/>
                <a:sym typeface="Arial"/>
              </a:rPr>
              <a:t>Fine-tuning:</a:t>
            </a:r>
            <a:r>
              <a:rPr lang="tr" sz="1402">
                <a:latin typeface="Arial"/>
                <a:ea typeface="Arial"/>
                <a:cs typeface="Arial"/>
                <a:sym typeface="Arial"/>
              </a:rPr>
              <a:t> Before we fine tune, there was 2 channels in the output. We decreased it to the 1.</a:t>
            </a:r>
            <a:endParaRPr sz="1402">
              <a:latin typeface="Arial"/>
              <a:ea typeface="Arial"/>
              <a:cs typeface="Arial"/>
              <a:sym typeface="Arial"/>
            </a:endParaRPr>
          </a:p>
          <a:p>
            <a:pPr indent="0" lvl="0" marL="0" rtl="0" algn="l">
              <a:lnSpc>
                <a:spcPct val="105000"/>
              </a:lnSpc>
              <a:spcBef>
                <a:spcPts val="1200"/>
              </a:spcBef>
              <a:spcAft>
                <a:spcPts val="1200"/>
              </a:spcAft>
              <a:buSzPts val="1018"/>
              <a:buNone/>
            </a:pPr>
            <a:r>
              <a:rPr b="1" lang="tr" sz="1402">
                <a:latin typeface="Arial"/>
                <a:ea typeface="Arial"/>
                <a:cs typeface="Arial"/>
                <a:sym typeface="Arial"/>
              </a:rPr>
              <a:t>Increasing performance:</a:t>
            </a:r>
            <a:r>
              <a:rPr lang="tr" sz="1402">
                <a:latin typeface="Arial"/>
                <a:ea typeface="Arial"/>
                <a:cs typeface="Arial"/>
                <a:sym typeface="Arial"/>
              </a:rPr>
              <a:t>  We increased the performance with changing learning rate and batch size as hyperparameters.</a:t>
            </a:r>
            <a:endParaRPr sz="1402">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