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jn/v5mbvJZ0DbpFl7NGa4/Uc6P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Mon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de24b4599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5de24b4599_1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de24b4599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5de24b4599_1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de24b4599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35de24b4599_1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de24b4599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35de24b4599_1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de24b4599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35de24b4599_1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de24b4599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35de24b4599_1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de24b4599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5de24b4599_1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de24b4599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5de24b4599_1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de24b4599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5de24b4599_1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de24b459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5de24b4599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5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4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0" name="Google Shape;80;p24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5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6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26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26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2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7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8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28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28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2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9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0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3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1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2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3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72" name="Google Shape;72;p23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/>
              <a:t>DSA 210 PROJECT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/>
              <a:t>PHASE III</a:t>
            </a:r>
            <a:endParaRPr/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Muhammed Emir Acarkan 32619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/>
          <p:nvPr>
            <p:ph type="title"/>
          </p:nvPr>
        </p:nvSpPr>
        <p:spPr>
          <a:xfrm>
            <a:off x="6717278" y="519288"/>
            <a:ext cx="40998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Choosing Best K</a:t>
            </a:r>
            <a:endParaRPr/>
          </a:p>
        </p:txBody>
      </p:sp>
      <p:sp>
        <p:nvSpPr>
          <p:cNvPr id="206" name="Google Shape;206;p9"/>
          <p:cNvSpPr txBox="1"/>
          <p:nvPr>
            <p:ph idx="1" type="body"/>
          </p:nvPr>
        </p:nvSpPr>
        <p:spPr>
          <a:xfrm>
            <a:off x="6717278" y="2142067"/>
            <a:ext cx="4099947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1600"/>
              <a:t>To find the most suitable number of neighbors (</a:t>
            </a:r>
            <a:r>
              <a:rPr b="1" lang="en-US" sz="1600"/>
              <a:t>K</a:t>
            </a:r>
            <a:r>
              <a:rPr lang="en-US" sz="1600"/>
              <a:t>) for our K-Nearest Neighbors (KNN) classifier, we applied </a:t>
            </a:r>
            <a:r>
              <a:rPr b="1" lang="en-US" sz="1600"/>
              <a:t>Leave-One-Out Cross-Validation (LOO-CV)</a:t>
            </a:r>
            <a:r>
              <a:rPr lang="en-US" sz="1600"/>
              <a:t>, ideal for our small dataset of 44 instances.</a:t>
            </a:r>
            <a:endParaRPr sz="1600"/>
          </a:p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1600"/>
              <a:t>We tested </a:t>
            </a:r>
            <a:r>
              <a:rPr b="1" lang="en-US" sz="1600"/>
              <a:t>odd values of K from 1 to 19</a:t>
            </a:r>
            <a:r>
              <a:rPr lang="en-US" sz="1600"/>
              <a:t> and recorded the </a:t>
            </a:r>
            <a:r>
              <a:rPr b="1" lang="en-US" sz="1600"/>
              <a:t>mean classification accuracy</a:t>
            </a:r>
            <a:r>
              <a:rPr lang="en-US" sz="1600"/>
              <a:t> for each.</a:t>
            </a:r>
            <a:endParaRPr sz="1600"/>
          </a:p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1600"/>
              <a:t>The results were visualized using a </a:t>
            </a:r>
            <a:r>
              <a:rPr b="1" lang="en-US" sz="1600"/>
              <a:t>line plot</a:t>
            </a:r>
            <a:r>
              <a:rPr lang="en-US" sz="1600"/>
              <a:t>, allowing us to observe performance trends.</a:t>
            </a:r>
            <a:endParaRPr sz="1600"/>
          </a:p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1600"/>
              <a:t>The optimal K was determined as the one with </a:t>
            </a:r>
            <a:r>
              <a:rPr b="1" lang="en-US" sz="1600"/>
              <a:t>highest average accuracy</a:t>
            </a:r>
            <a:r>
              <a:rPr lang="en-US" sz="1600"/>
              <a:t> → </a:t>
            </a:r>
            <a:r>
              <a:rPr b="1" lang="en-US" sz="1600"/>
              <a:t>K = 5</a:t>
            </a:r>
            <a:r>
              <a:rPr lang="en-US" sz="1600"/>
              <a:t>.</a:t>
            </a:r>
            <a:endParaRPr sz="1600"/>
          </a:p>
          <a:p>
            <a:pPr indent="-317500" lvl="0" marL="28575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1600"/>
              <a:t>This process helps balance bias and variance, improving the </a:t>
            </a:r>
            <a:r>
              <a:rPr b="1" lang="en-US" sz="1600"/>
              <a:t>reliability and performance</a:t>
            </a:r>
            <a:r>
              <a:rPr lang="en-US" sz="1600"/>
              <a:t> of the KNN model.</a:t>
            </a:r>
            <a:endParaRPr sz="2300"/>
          </a:p>
        </p:txBody>
      </p:sp>
      <p:pic>
        <p:nvPicPr>
          <p:cNvPr id="207" name="Google Shape;20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275" y="1322550"/>
            <a:ext cx="5393532" cy="3574964"/>
          </a:xfrm>
          <a:prstGeom prst="rect">
            <a:avLst/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/>
          <p:nvPr>
            <p:ph type="title"/>
          </p:nvPr>
        </p:nvSpPr>
        <p:spPr>
          <a:xfrm>
            <a:off x="685801" y="609600"/>
            <a:ext cx="5219699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Confusion Matrix for KNN Classification (K=5)</a:t>
            </a:r>
            <a:endParaRPr/>
          </a:p>
        </p:txBody>
      </p:sp>
      <p:sp>
        <p:nvSpPr>
          <p:cNvPr id="213" name="Google Shape;213;p10"/>
          <p:cNvSpPr txBox="1"/>
          <p:nvPr>
            <p:ph idx="1" type="body"/>
          </p:nvPr>
        </p:nvSpPr>
        <p:spPr>
          <a:xfrm>
            <a:off x="685801" y="2142067"/>
            <a:ext cx="5219699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03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After selecting the optimal </a:t>
            </a:r>
            <a:r>
              <a:rPr b="1" lang="en-US" sz="1400"/>
              <a:t>K=5</a:t>
            </a:r>
            <a:r>
              <a:rPr lang="en-US" sz="1400"/>
              <a:t>, we used </a:t>
            </a:r>
            <a:r>
              <a:rPr b="1" lang="en-US" sz="1400"/>
              <a:t>Leave-One-Out Cross-Validation (LOO-CV)</a:t>
            </a:r>
            <a:r>
              <a:rPr lang="en-US" sz="1400"/>
              <a:t> to classify each observation as "Low" or "High" heart disease risk.</a:t>
            </a:r>
            <a:endParaRPr sz="1400"/>
          </a:p>
          <a:p>
            <a:pPr indent="-2603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The </a:t>
            </a:r>
            <a:r>
              <a:rPr b="1" lang="en-US" sz="1400"/>
              <a:t>confusion matrix</a:t>
            </a:r>
            <a:r>
              <a:rPr lang="en-US" sz="1400"/>
              <a:t> provides a detailed breakdown of model predictions versus actual labels.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/>
              <a:t>Key Terms: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✅ </a:t>
            </a:r>
            <a:r>
              <a:rPr b="1" lang="en-US" sz="1400"/>
              <a:t>True Positives (TP)</a:t>
            </a:r>
            <a:r>
              <a:rPr lang="en-US" sz="1400"/>
              <a:t>: Correctly predicted "High" cases.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✅ </a:t>
            </a:r>
            <a:r>
              <a:rPr b="1" lang="en-US" sz="1400"/>
              <a:t>True Negatives (TN)</a:t>
            </a:r>
            <a:r>
              <a:rPr lang="en-US" sz="1400"/>
              <a:t>: Correctly predicted "Low" cases.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❌ </a:t>
            </a:r>
            <a:r>
              <a:rPr b="1" lang="en-US" sz="1400"/>
              <a:t>False Positives (FP)</a:t>
            </a:r>
            <a:r>
              <a:rPr lang="en-US" sz="1400"/>
              <a:t>: "Low" cases misclassified as "High".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❌ </a:t>
            </a:r>
            <a:r>
              <a:rPr b="1" lang="en-US" sz="1400"/>
              <a:t>False Negatives (FN)</a:t>
            </a:r>
            <a:r>
              <a:rPr lang="en-US" sz="1400"/>
              <a:t>: "High" cases misclassified as "Low".</a:t>
            </a:r>
            <a:endParaRPr sz="1400"/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/>
              <a:t>The matrix offers insights into how well the model distinguishes between risk classes, especially in </a:t>
            </a:r>
            <a:r>
              <a:rPr b="1" lang="en-US" sz="1400"/>
              <a:t>imbalanced datasets</a:t>
            </a:r>
            <a:r>
              <a:rPr lang="en-US" sz="1400"/>
              <a:t>.</a:t>
            </a:r>
            <a:endParaRPr sz="2100"/>
          </a:p>
        </p:txBody>
      </p:sp>
      <p:pic>
        <p:nvPicPr>
          <p:cNvPr id="214" name="Google Shape;21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5150" y="901775"/>
            <a:ext cx="5276850" cy="4610100"/>
          </a:xfrm>
          <a:prstGeom prst="rect">
            <a:avLst/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de24b4599_1_33"/>
          <p:cNvSpPr txBox="1"/>
          <p:nvPr>
            <p:ph type="title"/>
          </p:nvPr>
        </p:nvSpPr>
        <p:spPr>
          <a:xfrm>
            <a:off x="685801" y="609600"/>
            <a:ext cx="52197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ROC Curve and Accuracy for KNN (k=5)</a:t>
            </a:r>
            <a:endParaRPr/>
          </a:p>
        </p:txBody>
      </p:sp>
      <p:sp>
        <p:nvSpPr>
          <p:cNvPr id="220" name="Google Shape;220;g35de24b4599_1_33"/>
          <p:cNvSpPr txBox="1"/>
          <p:nvPr>
            <p:ph idx="1" type="body"/>
          </p:nvPr>
        </p:nvSpPr>
        <p:spPr>
          <a:xfrm>
            <a:off x="685801" y="2142067"/>
            <a:ext cx="52197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-US" sz="1500"/>
              <a:t>KNN classifier</a:t>
            </a:r>
            <a:r>
              <a:rPr lang="en-US" sz="1500"/>
              <a:t> tested with </a:t>
            </a:r>
            <a:r>
              <a:rPr b="1" lang="en-US" sz="1500"/>
              <a:t>k = 5</a:t>
            </a:r>
            <a:r>
              <a:rPr lang="en-US" sz="1500"/>
              <a:t> using an 80/20 train-test split.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-US" sz="1500"/>
              <a:t>Accuracy</a:t>
            </a:r>
            <a:r>
              <a:rPr lang="en-US" sz="1500"/>
              <a:t>: 0.67 → Shows general classification performance.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-US" sz="1500"/>
              <a:t>ROC Curve (AUC = 0.53)</a:t>
            </a:r>
            <a:r>
              <a:rPr lang="en-US" sz="1500"/>
              <a:t>: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○"/>
            </a:pPr>
            <a:r>
              <a:rPr lang="en-US" sz="1500"/>
              <a:t>Indicates poor separability between classes (just above random chance).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libri"/>
              <a:buChar char="○"/>
            </a:pPr>
            <a:r>
              <a:rPr lang="en-US" sz="1500"/>
              <a:t>Helps diagnose model behavior under varying threshold conditions.</a:t>
            </a:r>
            <a:endParaRPr sz="1500"/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500"/>
              <a:t>Although accuracy is moderately acceptable, the </a:t>
            </a:r>
            <a:r>
              <a:rPr b="1" lang="en-US" sz="1500"/>
              <a:t>low AUC</a:t>
            </a:r>
            <a:r>
              <a:rPr lang="en-US" sz="1500"/>
              <a:t> suggests the classifier struggles to distinguish between "Low" and "High" heart disease risk levels, particularly under class imbalance.</a:t>
            </a:r>
            <a:endParaRPr/>
          </a:p>
        </p:txBody>
      </p:sp>
      <p:pic>
        <p:nvPicPr>
          <p:cNvPr id="221" name="Google Shape;221;g35de24b4599_1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6413" y="983225"/>
            <a:ext cx="5572125" cy="4610100"/>
          </a:xfrm>
          <a:prstGeom prst="rect">
            <a:avLst/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de24b4599_1_43"/>
          <p:cNvSpPr txBox="1"/>
          <p:nvPr>
            <p:ph type="title"/>
          </p:nvPr>
        </p:nvSpPr>
        <p:spPr>
          <a:xfrm>
            <a:off x="825909" y="808055"/>
            <a:ext cx="3979200" cy="14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/>
              <a:t>🌲 A Simple Decision Tree for Heart Disease Risk</a:t>
            </a:r>
            <a:endParaRPr sz="4800"/>
          </a:p>
        </p:txBody>
      </p:sp>
      <p:sp>
        <p:nvSpPr>
          <p:cNvPr id="227" name="Google Shape;227;g35de24b4599_1_43"/>
          <p:cNvSpPr txBox="1"/>
          <p:nvPr>
            <p:ph idx="1" type="body"/>
          </p:nvPr>
        </p:nvSpPr>
        <p:spPr>
          <a:xfrm>
            <a:off x="802178" y="2261420"/>
            <a:ext cx="40029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/>
              <a:t>🧩 Goal:</a:t>
            </a:r>
            <a:br>
              <a:rPr b="1" lang="en-US" sz="1500"/>
            </a:br>
            <a:r>
              <a:rPr lang="en-US" sz="1500"/>
              <a:t> To create an interpretable model to classify heart disease risk (High vs Low) using only two features:</a:t>
            </a:r>
            <a:br>
              <a:rPr lang="en-US" sz="1500"/>
            </a:br>
            <a:r>
              <a:rPr lang="en-US" sz="1500"/>
              <a:t> </a:t>
            </a:r>
            <a:r>
              <a:rPr b="1" lang="en-US" sz="1500"/>
              <a:t>CO_Mean_norm</a:t>
            </a:r>
            <a:r>
              <a:rPr lang="en-US" sz="1500"/>
              <a:t> and </a:t>
            </a:r>
            <a:r>
              <a:rPr b="1" lang="en-US" sz="1500"/>
              <a:t>SO2_Mean_norm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/>
              <a:t>⚙️ Model Details: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/>
              <a:t>Used </a:t>
            </a:r>
            <a:r>
              <a:rPr b="1" lang="en-US" sz="1500"/>
              <a:t>DecisionTreeClassifier</a:t>
            </a:r>
            <a:r>
              <a:rPr lang="en-US" sz="1500"/>
              <a:t> from sklearn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/>
              <a:t>Selected a </a:t>
            </a:r>
            <a:r>
              <a:rPr b="1" lang="en-US" sz="1500"/>
              <a:t>max_depth = 3</a:t>
            </a:r>
            <a:r>
              <a:rPr lang="en-US" sz="1500"/>
              <a:t> to prevent overfitting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/>
              <a:t>Split the dataset using an </a:t>
            </a:r>
            <a:r>
              <a:rPr b="1" lang="en-US" sz="1500"/>
              <a:t>80/20 train-test</a:t>
            </a:r>
            <a:r>
              <a:rPr lang="en-US" sz="1500"/>
              <a:t> ratio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/>
              <a:t>Model is trained on merged_df</a:t>
            </a:r>
            <a:endParaRPr b="1"/>
          </a:p>
        </p:txBody>
      </p:sp>
      <p:pic>
        <p:nvPicPr>
          <p:cNvPr id="228" name="Google Shape;228;g35de24b4599_1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8925" y="1331547"/>
            <a:ext cx="6793825" cy="4194900"/>
          </a:xfrm>
          <a:prstGeom prst="rect">
            <a:avLst/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de24b4599_1_52"/>
          <p:cNvSpPr txBox="1"/>
          <p:nvPr>
            <p:ph type="title"/>
          </p:nvPr>
        </p:nvSpPr>
        <p:spPr>
          <a:xfrm>
            <a:off x="7187709" y="689555"/>
            <a:ext cx="3979200" cy="14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/>
              <a:t>🌲 Feature Importance with Random Forest</a:t>
            </a:r>
            <a:endParaRPr sz="4800"/>
          </a:p>
        </p:txBody>
      </p:sp>
      <p:sp>
        <p:nvSpPr>
          <p:cNvPr id="234" name="Google Shape;234;g35de24b4599_1_52"/>
          <p:cNvSpPr txBox="1"/>
          <p:nvPr>
            <p:ph idx="1" type="body"/>
          </p:nvPr>
        </p:nvSpPr>
        <p:spPr>
          <a:xfrm>
            <a:off x="7163978" y="2142920"/>
            <a:ext cx="40029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/>
              <a:t>🔍 </a:t>
            </a:r>
            <a:r>
              <a:rPr b="1" lang="en-US" sz="1400"/>
              <a:t>Purpose:</a:t>
            </a:r>
            <a:br>
              <a:rPr b="1" lang="en-US" sz="1400"/>
            </a:br>
            <a:r>
              <a:rPr lang="en-US" sz="1400"/>
              <a:t> To evaluate how much each pollution variable contributes to predicting heart disease risk (Low vs High).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/>
              <a:t>🧠 </a:t>
            </a:r>
            <a:r>
              <a:rPr b="1" lang="en-US" sz="1400"/>
              <a:t>Why Random Forest?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-US" sz="1400"/>
              <a:t>Provides both high classification accuracy and interpretability.</a:t>
            </a:r>
            <a:br>
              <a:rPr lang="en-US" sz="1400"/>
            </a:b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Calculates </a:t>
            </a:r>
            <a:r>
              <a:rPr b="1" lang="en-US" sz="1400"/>
              <a:t>feature importances</a:t>
            </a:r>
            <a:r>
              <a:rPr lang="en-US" sz="1400"/>
              <a:t> automatically.</a:t>
            </a:r>
            <a:br>
              <a:rPr lang="en-US" sz="1400"/>
            </a:b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/>
              <a:t>📊 </a:t>
            </a:r>
            <a:r>
              <a:rPr b="1" lang="en-US" sz="1400"/>
              <a:t>Interpretation:</a:t>
            </a:r>
            <a:br>
              <a:rPr b="1" lang="en-US" sz="1400"/>
            </a:br>
            <a:r>
              <a:rPr lang="en-US" sz="1400"/>
              <a:t> The plotted feature importances help identify which pollutants (e.g., CO, SO₂, NO₂, O₃) are the most critical predictors of cardiovascular health outcomes across states.</a:t>
            </a:r>
            <a:endParaRPr b="1"/>
          </a:p>
        </p:txBody>
      </p:sp>
      <p:pic>
        <p:nvPicPr>
          <p:cNvPr id="235" name="Google Shape;235;g35de24b4599_1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050" y="1551400"/>
            <a:ext cx="6251326" cy="3885100"/>
          </a:xfrm>
          <a:prstGeom prst="rect">
            <a:avLst/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de24b4599_1_67"/>
          <p:cNvSpPr txBox="1"/>
          <p:nvPr>
            <p:ph type="title"/>
          </p:nvPr>
        </p:nvSpPr>
        <p:spPr>
          <a:xfrm>
            <a:off x="1361164" y="423000"/>
            <a:ext cx="78648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🌲 Random Forest</a:t>
            </a:r>
            <a:endParaRPr/>
          </a:p>
        </p:txBody>
      </p:sp>
      <p:sp>
        <p:nvSpPr>
          <p:cNvPr id="241" name="Google Shape;241;g35de24b4599_1_67"/>
          <p:cNvSpPr txBox="1"/>
          <p:nvPr>
            <p:ph idx="1" type="body"/>
          </p:nvPr>
        </p:nvSpPr>
        <p:spPr>
          <a:xfrm>
            <a:off x="1361160" y="2142075"/>
            <a:ext cx="90720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/>
              <a:t>Goal:</a:t>
            </a:r>
            <a:r>
              <a:rPr lang="en-US" sz="1500"/>
              <a:t> To classify U.S. states into </a:t>
            </a:r>
            <a:r>
              <a:rPr i="1" lang="en-US" sz="1500"/>
              <a:t>Low</a:t>
            </a:r>
            <a:r>
              <a:rPr lang="en-US" sz="1500"/>
              <a:t> or </a:t>
            </a:r>
            <a:r>
              <a:rPr i="1" lang="en-US" sz="1500"/>
              <a:t>High</a:t>
            </a:r>
            <a:r>
              <a:rPr lang="en-US" sz="1500"/>
              <a:t> heart disease risk categories based on pollution.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/>
              <a:t>Selected Features: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CO_Mean_norm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SO2_Mean_norm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O3_Mean_norm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NO2_Mean_norm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Pollution_Index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/>
              <a:t>Method: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/>
              <a:t>Used RandomForestClassifier with 500 trees.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/>
              <a:t>Applied </a:t>
            </a:r>
            <a:r>
              <a:rPr b="1" lang="en-US" sz="1500"/>
              <a:t>Leave-One-Out Cross-Validation (LOOCV)</a:t>
            </a:r>
            <a:r>
              <a:rPr lang="en-US" sz="1500"/>
              <a:t> for robust generalization over small sample size.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US" sz="1500"/>
              <a:t>Encoded class labels using LabelEncoder.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/>
              <a:t>Visualization:</a:t>
            </a:r>
            <a:br>
              <a:rPr b="1" lang="en-US" sz="1500"/>
            </a:br>
            <a:r>
              <a:rPr lang="en-US" sz="1500"/>
              <a:t> A scatter plot was generated to show how predictions align with pollution values, demonstrating RF’s ability to create nonlinear boundaries</a:t>
            </a:r>
            <a:r>
              <a:rPr lang="en-US" sz="1100"/>
              <a:t>.</a:t>
            </a:r>
            <a:endParaRPr b="1" sz="1539"/>
          </a:p>
        </p:txBody>
      </p:sp>
      <p:pic>
        <p:nvPicPr>
          <p:cNvPr id="242" name="Google Shape;242;g35de24b4599_1_67" title="bird-(9)-173313807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3975" y="2417375"/>
            <a:ext cx="3035724" cy="202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de24b4599_1_97"/>
          <p:cNvSpPr txBox="1"/>
          <p:nvPr>
            <p:ph type="title"/>
          </p:nvPr>
        </p:nvSpPr>
        <p:spPr>
          <a:xfrm>
            <a:off x="685801" y="609600"/>
            <a:ext cx="52197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2900"/>
              <a:t>🧪 </a:t>
            </a:r>
            <a:r>
              <a:rPr b="1" lang="en-US" sz="2900"/>
              <a:t>Random Forest – Confusion Matrix Evaluation (LOOCV)</a:t>
            </a:r>
            <a:endParaRPr sz="5400"/>
          </a:p>
        </p:txBody>
      </p:sp>
      <p:sp>
        <p:nvSpPr>
          <p:cNvPr id="248" name="Google Shape;248;g35de24b4599_1_97"/>
          <p:cNvSpPr txBox="1"/>
          <p:nvPr>
            <p:ph idx="1" type="body"/>
          </p:nvPr>
        </p:nvSpPr>
        <p:spPr>
          <a:xfrm>
            <a:off x="685801" y="2142067"/>
            <a:ext cx="52197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/>
              <a:t>To assess the predictive accuracy of the Random Forest model, we used </a:t>
            </a:r>
            <a:r>
              <a:rPr b="1" lang="en-US" sz="1400"/>
              <a:t>Leave-One-Out Cross-Validation (LOOCV)</a:t>
            </a:r>
            <a:r>
              <a:rPr lang="en-US" sz="1400"/>
              <a:t>, which is well-suited for small datasets.</a:t>
            </a:r>
            <a:br>
              <a:rPr lang="en-US" sz="1400"/>
            </a:br>
            <a:r>
              <a:rPr lang="en-US" sz="1400"/>
              <a:t> After generating predictions for each state, we built a </a:t>
            </a:r>
            <a:r>
              <a:rPr b="1" lang="en-US" sz="1400"/>
              <a:t>confusion matrix</a:t>
            </a:r>
            <a:r>
              <a:rPr lang="en-US" sz="1400"/>
              <a:t> to compare predicted vs. actual classes.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/>
              <a:t>Accuracy</a:t>
            </a:r>
            <a:r>
              <a:rPr lang="en-US" sz="1500"/>
              <a:t>: 0.77 → Shows general classification performance.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🔍 </a:t>
            </a:r>
            <a:r>
              <a:rPr b="1" lang="en-US" sz="1400"/>
              <a:t>Key Points: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Correct predictions appear on the </a:t>
            </a:r>
            <a:r>
              <a:rPr b="1" lang="en-US" sz="1400"/>
              <a:t>diagonal</a:t>
            </a:r>
            <a:r>
              <a:rPr lang="en-US" sz="1400"/>
              <a:t>, while misclassifications are shown off-diagonal.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The model showed strong performance in identifying </a:t>
            </a:r>
            <a:r>
              <a:rPr b="1" lang="en-US" sz="1400"/>
              <a:t>'High' risk</a:t>
            </a:r>
            <a:r>
              <a:rPr lang="en-US" sz="1400"/>
              <a:t> states.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It struggled more with </a:t>
            </a:r>
            <a:r>
              <a:rPr b="1" lang="en-US" sz="1400"/>
              <a:t>'Low' risk</a:t>
            </a:r>
            <a:r>
              <a:rPr lang="en-US" sz="1400"/>
              <a:t> states — possibly due to class imbalance or weaker signal.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/>
              <a:t>📊 This evaluation provides insight into how well the model separates heart disease risk levels, guiding future model refinements.</a:t>
            </a:r>
            <a:endParaRPr sz="1700"/>
          </a:p>
        </p:txBody>
      </p:sp>
      <p:pic>
        <p:nvPicPr>
          <p:cNvPr id="249" name="Google Shape;249;g35de24b4599_1_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7553" y="1150353"/>
            <a:ext cx="5509225" cy="4557300"/>
          </a:xfrm>
          <a:prstGeom prst="rect">
            <a:avLst/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de24b4599_1_103"/>
          <p:cNvSpPr txBox="1"/>
          <p:nvPr>
            <p:ph type="title"/>
          </p:nvPr>
        </p:nvSpPr>
        <p:spPr>
          <a:xfrm>
            <a:off x="685801" y="609600"/>
            <a:ext cx="52197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📉 Random Forest ROC Curve &amp; AUC (LOOCV)</a:t>
            </a:r>
            <a:endParaRPr/>
          </a:p>
        </p:txBody>
      </p:sp>
      <p:sp>
        <p:nvSpPr>
          <p:cNvPr id="255" name="Google Shape;255;g35de24b4599_1_103"/>
          <p:cNvSpPr txBox="1"/>
          <p:nvPr>
            <p:ph idx="1" type="body"/>
          </p:nvPr>
        </p:nvSpPr>
        <p:spPr>
          <a:xfrm>
            <a:off x="685801" y="2142067"/>
            <a:ext cx="52197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To evaluate how well the model distinguishes between high and low heart disease risk, we plotted the </a:t>
            </a:r>
            <a:r>
              <a:rPr b="1" lang="en-US" sz="1400"/>
              <a:t>ROC Curve</a:t>
            </a:r>
            <a:r>
              <a:rPr lang="en-US" sz="1400"/>
              <a:t> using predictions from </a:t>
            </a:r>
            <a:r>
              <a:rPr b="1" lang="en-US" sz="1400"/>
              <a:t>Leave-One-Out Cross-Validation (LOOCV)</a:t>
            </a:r>
            <a:r>
              <a:rPr lang="en-US" sz="1400"/>
              <a:t>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The </a:t>
            </a:r>
            <a:r>
              <a:rPr b="1" lang="en-US" sz="1400"/>
              <a:t>ROC Curve</a:t>
            </a:r>
            <a:r>
              <a:rPr lang="en-US" sz="1400"/>
              <a:t> visualizes the trade-off between </a:t>
            </a:r>
            <a:r>
              <a:rPr b="1" lang="en-US" sz="1400"/>
              <a:t>True Positive Rate</a:t>
            </a:r>
            <a:r>
              <a:rPr lang="en-US" sz="1400"/>
              <a:t> (Sensitivity) and </a:t>
            </a:r>
            <a:r>
              <a:rPr b="1" lang="en-US" sz="1400"/>
              <a:t>False Positive Rate</a:t>
            </a:r>
            <a:r>
              <a:rPr lang="en-US" sz="1400"/>
              <a:t>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The </a:t>
            </a:r>
            <a:r>
              <a:rPr b="1" lang="en-US" sz="1400"/>
              <a:t>AUC (Area Under the Curve)</a:t>
            </a:r>
            <a:r>
              <a:rPr lang="en-US" sz="1400"/>
              <a:t> score was </a:t>
            </a:r>
            <a:r>
              <a:rPr b="1" lang="en-US" sz="1400"/>
              <a:t>0.77</a:t>
            </a:r>
            <a:r>
              <a:rPr lang="en-US" sz="1400"/>
              <a:t>, indicating </a:t>
            </a:r>
            <a:r>
              <a:rPr b="1" lang="en-US" sz="1400"/>
              <a:t>fair to good discriminative power</a:t>
            </a:r>
            <a:r>
              <a:rPr lang="en-US" sz="1400"/>
              <a:t>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-US" sz="1400"/>
              <a:t>This means the model has a 77% chance of correctly ranking a positive instance over a negative one.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✅ These results confirm that </a:t>
            </a:r>
            <a:r>
              <a:rPr b="1" lang="en-US" sz="1400"/>
              <a:t>Random Forest</a:t>
            </a:r>
            <a:r>
              <a:rPr lang="en-US" sz="1400"/>
              <a:t>, combined with LOOCV, is effective at separating heart disease risk classes based on pollution indicators.</a:t>
            </a:r>
            <a:endParaRPr sz="1400"/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256" name="Google Shape;256;g35de24b4599_1_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3088" y="1082138"/>
            <a:ext cx="5572125" cy="4619625"/>
          </a:xfrm>
          <a:prstGeom prst="rect">
            <a:avLst/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de24b4599_1_61"/>
          <p:cNvSpPr txBox="1"/>
          <p:nvPr>
            <p:ph type="title"/>
          </p:nvPr>
        </p:nvSpPr>
        <p:spPr>
          <a:xfrm>
            <a:off x="1116436" y="689550"/>
            <a:ext cx="10050600" cy="14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/>
              <a:t>XGBoost Classification with Leave-One-Out Cross-Validation</a:t>
            </a:r>
            <a:endParaRPr sz="5100"/>
          </a:p>
        </p:txBody>
      </p:sp>
      <p:sp>
        <p:nvSpPr>
          <p:cNvPr id="262" name="Google Shape;262;g35de24b4599_1_61"/>
          <p:cNvSpPr txBox="1"/>
          <p:nvPr>
            <p:ph idx="1" type="body"/>
          </p:nvPr>
        </p:nvSpPr>
        <p:spPr>
          <a:xfrm>
            <a:off x="1049795" y="2142925"/>
            <a:ext cx="101172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🔍 </a:t>
            </a:r>
            <a:r>
              <a:rPr b="1" lang="en-US" sz="1700"/>
              <a:t>Overview</a:t>
            </a:r>
            <a:br>
              <a:rPr b="1" lang="en-US" sz="1700"/>
            </a:br>
            <a:r>
              <a:rPr lang="en-US" sz="1700"/>
              <a:t> In this step, we applied the </a:t>
            </a:r>
            <a:r>
              <a:rPr b="1" lang="en-US" sz="1700"/>
              <a:t>XGBoost Classifier</a:t>
            </a:r>
            <a:r>
              <a:rPr lang="en-US" sz="1700"/>
              <a:t> to predict whether a state falls into the </a:t>
            </a:r>
            <a:r>
              <a:rPr b="1" lang="en-US" sz="1700"/>
              <a:t>Low</a:t>
            </a:r>
            <a:r>
              <a:rPr lang="en-US" sz="1700"/>
              <a:t> or </a:t>
            </a:r>
            <a:r>
              <a:rPr b="1" lang="en-US" sz="1700"/>
              <a:t>High</a:t>
            </a:r>
            <a:r>
              <a:rPr lang="en-US" sz="1700"/>
              <a:t> heart disease risk group based on </a:t>
            </a:r>
            <a:r>
              <a:rPr b="1" lang="en-US" sz="1700"/>
              <a:t>CO Mean</a:t>
            </a:r>
            <a:r>
              <a:rPr lang="en-US" sz="1700"/>
              <a:t> and </a:t>
            </a:r>
            <a:r>
              <a:rPr b="1" lang="en-US" sz="1700"/>
              <a:t>SO₂ Mean</a:t>
            </a:r>
            <a:r>
              <a:rPr lang="en-US" sz="1700"/>
              <a:t> pollution levels.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⚙️ </a:t>
            </a:r>
            <a:r>
              <a:rPr b="1" lang="en-US" sz="1700"/>
              <a:t>Model Setup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-US" sz="1700"/>
              <a:t>Features used:</a:t>
            </a:r>
            <a:r>
              <a:rPr lang="en-US" sz="1700"/>
              <a:t> CO Mean (normalized), SO₂ Mean (normalized)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-US" sz="1700"/>
              <a:t>Target:</a:t>
            </a:r>
            <a:r>
              <a:rPr lang="en-US" sz="1700"/>
              <a:t> Heart Disease Class (Low vs High)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-US" sz="1700"/>
              <a:t>Validation method:</a:t>
            </a:r>
            <a:r>
              <a:rPr lang="en-US" sz="1700"/>
              <a:t> Leave-One-Out Cross-Validation (LOO-CV)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●"/>
            </a:pPr>
            <a:r>
              <a:rPr b="1" lang="en-US" sz="1700"/>
              <a:t>XGBoost configuration:</a:t>
            </a:r>
            <a:endParaRPr b="1"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○"/>
            </a:pPr>
            <a:r>
              <a:rPr lang="en-US" sz="1700"/>
              <a:t>n_estimators = 25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○"/>
            </a:pPr>
            <a:r>
              <a:rPr lang="en-US" sz="1700"/>
              <a:t>eval_metric = 'logloss'</a:t>
            </a:r>
            <a:endParaRPr sz="2000"/>
          </a:p>
        </p:txBody>
      </p:sp>
      <p:pic>
        <p:nvPicPr>
          <p:cNvPr id="263" name="Google Shape;263;g35de24b4599_1_61" title="XGBoost_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3364" y="4931225"/>
            <a:ext cx="4224733" cy="14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de24b4599_1_79"/>
          <p:cNvSpPr txBox="1"/>
          <p:nvPr>
            <p:ph type="title"/>
          </p:nvPr>
        </p:nvSpPr>
        <p:spPr>
          <a:xfrm>
            <a:off x="685801" y="609600"/>
            <a:ext cx="52197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900"/>
              <a:t>🧩 </a:t>
            </a:r>
            <a:r>
              <a:rPr b="1" lang="en-US" sz="3900"/>
              <a:t>Confusion Matrix – XGBoost (LOOCV)</a:t>
            </a:r>
            <a:endParaRPr sz="6400"/>
          </a:p>
        </p:txBody>
      </p:sp>
      <p:sp>
        <p:nvSpPr>
          <p:cNvPr id="269" name="Google Shape;269;g35de24b4599_1_79"/>
          <p:cNvSpPr txBox="1"/>
          <p:nvPr>
            <p:ph idx="1" type="body"/>
          </p:nvPr>
        </p:nvSpPr>
        <p:spPr>
          <a:xfrm>
            <a:off x="685801" y="2142067"/>
            <a:ext cx="52197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/>
              <a:t>📌 Overview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This confusion matrix summarizes the </a:t>
            </a:r>
            <a:r>
              <a:rPr b="1" lang="en-US" sz="1600"/>
              <a:t>XGBoost classifier's performance</a:t>
            </a:r>
            <a:r>
              <a:rPr lang="en-US" sz="1600"/>
              <a:t> in predicting heart disease risk classes (</a:t>
            </a:r>
            <a:r>
              <a:rPr b="1" lang="en-US" sz="1600"/>
              <a:t>Low vs High</a:t>
            </a:r>
            <a:r>
              <a:rPr lang="en-US" sz="1600"/>
              <a:t>) using </a:t>
            </a:r>
            <a:r>
              <a:rPr b="1" lang="en-US" sz="1600"/>
              <a:t>Leave-One-Out Cross-Validation (LOO-CV)</a:t>
            </a:r>
            <a:r>
              <a:rPr lang="en-US" sz="1600"/>
              <a:t>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/>
              <a:t>✅ Key Metrics: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US" sz="1600"/>
              <a:t>True Positives (High → High):</a:t>
            </a:r>
            <a:r>
              <a:rPr lang="en-US" sz="1600"/>
              <a:t> 18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US" sz="1600"/>
              <a:t>True Negatives (Low → Low):</a:t>
            </a:r>
            <a:r>
              <a:rPr lang="en-US" sz="1600"/>
              <a:t> 15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US" sz="1600"/>
              <a:t>False Positives (Low → High):</a:t>
            </a:r>
            <a:r>
              <a:rPr lang="en-US" sz="1600"/>
              <a:t> 4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US" sz="1600"/>
              <a:t>False Negatives (High → Low):</a:t>
            </a:r>
            <a:r>
              <a:rPr lang="en-US" sz="1600"/>
              <a:t> 7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/>
              <a:t>📊 Accuracy Score: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US" sz="1600"/>
              <a:t>Overall Accuracy:</a:t>
            </a:r>
            <a:r>
              <a:rPr lang="en-US" sz="1600"/>
              <a:t> </a:t>
            </a:r>
            <a:r>
              <a:rPr b="1" lang="en-US" sz="1600"/>
              <a:t>0.75</a:t>
            </a:r>
            <a:endParaRPr sz="1900"/>
          </a:p>
        </p:txBody>
      </p:sp>
      <p:pic>
        <p:nvPicPr>
          <p:cNvPr id="270" name="Google Shape;270;g35de24b4599_1_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5288" y="1250975"/>
            <a:ext cx="4962525" cy="4267200"/>
          </a:xfrm>
          <a:prstGeom prst="rect">
            <a:avLst/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6460050" y="975"/>
            <a:ext cx="5147700" cy="16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MOTIVATION</a:t>
            </a:r>
            <a:endParaRPr/>
          </a:p>
        </p:txBody>
      </p:sp>
      <p:pic>
        <p:nvPicPr>
          <p:cNvPr descr="A person working on a computer&#10;&#10;Description automatically generated" id="151" name="Google Shape;151;p2"/>
          <p:cNvPicPr preferRelativeResize="0"/>
          <p:nvPr/>
        </p:nvPicPr>
        <p:blipFill rotWithShape="1">
          <a:blip r:embed="rId4">
            <a:alphaModFix/>
          </a:blip>
          <a:srcRect b="0" l="9898" r="1213" t="0"/>
          <a:stretch/>
        </p:blipFill>
        <p:spPr>
          <a:xfrm>
            <a:off x="20" y="975"/>
            <a:ext cx="6095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6400800" y="2251587"/>
            <a:ext cx="5147730" cy="3637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/>
              <a:t>Understanding the impact of environmental factors on public health has become increasingly critical in recent years.</a:t>
            </a:r>
            <a:br>
              <a:rPr lang="en-US" sz="1300"/>
            </a:br>
            <a:r>
              <a:rPr lang="en-US" sz="1300"/>
              <a:t> This study was motivated by the question:</a:t>
            </a:r>
            <a:endParaRPr sz="1300"/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/>
              <a:t>Can air pollution indicators be used to predict the prevalence or severity of heart disease across U.S. states?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/>
              <a:t>Key points driving this research: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 sz="1300"/>
              <a:t>Public Health Relevance:</a:t>
            </a:r>
            <a:r>
              <a:rPr lang="en-US" sz="1300"/>
              <a:t> Cardiovascular diseases remain a leading cause of death. Identifying environmental predictors can support preventative strategies.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 sz="1300"/>
              <a:t>Environmental Policy Insight:</a:t>
            </a:r>
            <a:r>
              <a:rPr lang="en-US" sz="1300"/>
              <a:t> Findings may inform policy makers about the health consequences of air quality regulations.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 sz="1300"/>
              <a:t>Data-Driven Exploration:</a:t>
            </a:r>
            <a:r>
              <a:rPr lang="en-US" sz="1300"/>
              <a:t> Combining pollution and health datasets enables an interdisciplinary approach that merges environmental science with machine learning.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 sz="1300"/>
              <a:t>Model Evaluation:</a:t>
            </a:r>
            <a:r>
              <a:rPr lang="en-US" sz="1300"/>
              <a:t> The project allows comparison of various ML models (regression, KNN, tree-based methods) in real-world data contexts.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In this slide mostly there is charts you can look for codes in my github The file name is …..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de24b4599_1_85"/>
          <p:cNvSpPr txBox="1"/>
          <p:nvPr>
            <p:ph type="title"/>
          </p:nvPr>
        </p:nvSpPr>
        <p:spPr>
          <a:xfrm>
            <a:off x="685801" y="609600"/>
            <a:ext cx="52197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900"/>
              <a:t>📈 ROC Curve – XGBoost (LOOCV)</a:t>
            </a:r>
            <a:endParaRPr sz="6200"/>
          </a:p>
        </p:txBody>
      </p:sp>
      <p:sp>
        <p:nvSpPr>
          <p:cNvPr id="276" name="Google Shape;276;g35de24b4599_1_85"/>
          <p:cNvSpPr txBox="1"/>
          <p:nvPr>
            <p:ph idx="1" type="body"/>
          </p:nvPr>
        </p:nvSpPr>
        <p:spPr>
          <a:xfrm>
            <a:off x="685801" y="2142067"/>
            <a:ext cx="52197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/>
              <a:t>🔍 Interpretation: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The </a:t>
            </a:r>
            <a:r>
              <a:rPr b="1" lang="en-US" sz="1200"/>
              <a:t>ROC Curve</a:t>
            </a:r>
            <a:r>
              <a:rPr lang="en-US" sz="1200"/>
              <a:t> visualizes the model’s ability to </a:t>
            </a:r>
            <a:r>
              <a:rPr b="1" lang="en-US" sz="1200"/>
              <a:t>separate the two heart disease risk classes (Low vs High)</a:t>
            </a:r>
            <a:r>
              <a:rPr lang="en-US" sz="1200"/>
              <a:t> across varying thresholds.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US" sz="1200"/>
              <a:t>True Positive Rate</a:t>
            </a:r>
            <a:r>
              <a:rPr lang="en-US" sz="1200"/>
              <a:t> (Recall) is plotted against the </a:t>
            </a:r>
            <a:r>
              <a:rPr b="1" lang="en-US" sz="1200"/>
              <a:t>False Positive Rate</a:t>
            </a:r>
            <a:r>
              <a:rPr lang="en-US" sz="1200"/>
              <a:t>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US" sz="1200"/>
              <a:t>The </a:t>
            </a:r>
            <a:r>
              <a:rPr b="1" lang="en-US" sz="1200"/>
              <a:t>Area Under the Curve (AUC)</a:t>
            </a:r>
            <a:r>
              <a:rPr lang="en-US" sz="1200"/>
              <a:t> was calculated as </a:t>
            </a:r>
            <a:r>
              <a:rPr b="1" lang="en-US" sz="1200"/>
              <a:t>0.79</a:t>
            </a:r>
            <a:r>
              <a:rPr lang="en-US" sz="1200"/>
              <a:t>, indicating </a:t>
            </a:r>
            <a:r>
              <a:rPr b="1" lang="en-US" sz="1200"/>
              <a:t>strong class separability</a:t>
            </a:r>
            <a:r>
              <a:rPr lang="en-US" sz="1200"/>
              <a:t>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/>
              <a:t>✅ Insights: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US" sz="1200"/>
              <a:t>AUC ≈ 1.0</a:t>
            </a:r>
            <a:r>
              <a:rPr lang="en-US" sz="1200"/>
              <a:t> → Excellent classification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US" sz="1200"/>
              <a:t>AUC ≈ 0.5</a:t>
            </a:r>
            <a:r>
              <a:rPr lang="en-US" sz="1200"/>
              <a:t> → Random guessing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US" sz="1200"/>
              <a:t>Here, AUC = 0.79</a:t>
            </a:r>
            <a:r>
              <a:rPr lang="en-US" sz="1200"/>
              <a:t> → The model performs </a:t>
            </a:r>
            <a:r>
              <a:rPr b="1" lang="en-US" sz="1200"/>
              <a:t>significantly better</a:t>
            </a:r>
            <a:r>
              <a:rPr lang="en-US" sz="1200"/>
              <a:t> than random.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/>
              <a:t>➡️ This confirms that </a:t>
            </a:r>
            <a:r>
              <a:rPr b="1" lang="en-US" sz="1200"/>
              <a:t>XGBoost is effective</a:t>
            </a:r>
            <a:r>
              <a:rPr lang="en-US" sz="1200"/>
              <a:t> in distinguishing between risk levels in a small, imbalanced dataset.</a:t>
            </a:r>
            <a:endParaRPr sz="1200"/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277" name="Google Shape;277;g35de24b4599_1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4950" y="1315362"/>
            <a:ext cx="5666550" cy="4227275"/>
          </a:xfrm>
          <a:prstGeom prst="rect">
            <a:avLst/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"/>
          <p:cNvSpPr txBox="1"/>
          <p:nvPr>
            <p:ph type="title"/>
          </p:nvPr>
        </p:nvSpPr>
        <p:spPr>
          <a:xfrm>
            <a:off x="960925" y="609600"/>
            <a:ext cx="10620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Model Comparison: Summary of Predictive Techniques</a:t>
            </a:r>
            <a:endParaRPr/>
          </a:p>
        </p:txBody>
      </p:sp>
      <p:sp>
        <p:nvSpPr>
          <p:cNvPr id="283" name="Google Shape;283;p11"/>
          <p:cNvSpPr txBox="1"/>
          <p:nvPr>
            <p:ph idx="1" type="body"/>
          </p:nvPr>
        </p:nvSpPr>
        <p:spPr>
          <a:xfrm>
            <a:off x="1038050" y="5169000"/>
            <a:ext cx="99654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table summarizes the performance of all models applied. It highlights each model’s predictive accuracy, AUC score (for classifiers), and practical trade-offs in terms of complexity and interpretability.</a:t>
            </a:r>
            <a:endParaRPr/>
          </a:p>
        </p:txBody>
      </p:sp>
      <p:pic>
        <p:nvPicPr>
          <p:cNvPr id="284" name="Google Shape;2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775" y="2129325"/>
            <a:ext cx="9598975" cy="24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Insights &amp; Final Evaluation</a:t>
            </a:r>
            <a:endParaRPr/>
          </a:p>
        </p:txBody>
      </p:sp>
      <p:sp>
        <p:nvSpPr>
          <p:cNvPr id="290" name="Google Shape;290;p12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480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•"/>
            </a:pPr>
            <a:r>
              <a:rPr b="1" lang="en-US" sz="2100"/>
              <a:t>🔺 XGBoost</a:t>
            </a:r>
            <a:r>
              <a:rPr lang="en-US" sz="2100"/>
              <a:t> achieved the highest accuracy (</a:t>
            </a:r>
            <a:r>
              <a:rPr b="1" lang="en-US" sz="2100"/>
              <a:t>0.75</a:t>
            </a:r>
            <a:r>
              <a:rPr lang="en-US" sz="2100"/>
              <a:t>) and AUC (</a:t>
            </a:r>
            <a:r>
              <a:rPr b="1" lang="en-US" sz="2100"/>
              <a:t>0.79</a:t>
            </a:r>
            <a:r>
              <a:rPr lang="en-US" sz="2100"/>
              <a:t>) → Best model for classification.</a:t>
            </a:r>
            <a:endParaRPr sz="2100"/>
          </a:p>
          <a:p>
            <a:pPr indent="-3048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1" lang="en-US" sz="2100"/>
              <a:t>🌲 Random Forest</a:t>
            </a:r>
            <a:r>
              <a:rPr lang="en-US" sz="2100"/>
              <a:t> showed strong AUC (</a:t>
            </a:r>
            <a:r>
              <a:rPr b="1" lang="en-US" sz="2100"/>
              <a:t>0.77</a:t>
            </a:r>
            <a:r>
              <a:rPr lang="en-US" sz="2100"/>
              <a:t>) but slightly lower accuracy.</a:t>
            </a:r>
            <a:endParaRPr sz="2100"/>
          </a:p>
          <a:p>
            <a:pPr indent="-3048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1" lang="en-US" sz="2100"/>
              <a:t>📍 KNN</a:t>
            </a:r>
            <a:r>
              <a:rPr lang="en-US" sz="2100"/>
              <a:t> had good accuracy (</a:t>
            </a:r>
            <a:r>
              <a:rPr b="1" lang="en-US" sz="2100"/>
              <a:t>0.67</a:t>
            </a:r>
            <a:r>
              <a:rPr lang="en-US" sz="2100"/>
              <a:t>) but poor AUC (</a:t>
            </a:r>
            <a:r>
              <a:rPr b="1" lang="en-US" sz="2100"/>
              <a:t>0.55</a:t>
            </a:r>
            <a:r>
              <a:rPr lang="en-US" sz="2100"/>
              <a:t>) → Possible class imbalance issue.</a:t>
            </a:r>
            <a:endParaRPr sz="2100"/>
          </a:p>
          <a:p>
            <a:pPr indent="-3048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b="1" lang="en-US" sz="2100"/>
              <a:t>📈 Linear Regression</a:t>
            </a:r>
            <a:r>
              <a:rPr lang="en-US" sz="2100"/>
              <a:t> helped understand trends but was not suited for classification.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00"/>
              <a:t>✅ Final Statement:</a:t>
            </a:r>
            <a:endParaRPr b="1" sz="2100"/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100"/>
              <a:t>Overall, </a:t>
            </a:r>
            <a:r>
              <a:rPr b="1" lang="en-US" sz="2100"/>
              <a:t>XGBoost</a:t>
            </a:r>
            <a:r>
              <a:rPr lang="en-US" sz="2100"/>
              <a:t> was the most effective and reliable model for predicting heart disease risk based on pollution data.</a:t>
            </a:r>
            <a:endParaRPr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THANKS</a:t>
            </a:r>
            <a:endParaRPr/>
          </a:p>
        </p:txBody>
      </p:sp>
      <p:sp>
        <p:nvSpPr>
          <p:cNvPr id="296" name="Google Shape;296;p1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Muhammed Emir Acarkan 32619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>
            <p:ph type="title"/>
          </p:nvPr>
        </p:nvSpPr>
        <p:spPr>
          <a:xfrm>
            <a:off x="1212763" y="643475"/>
            <a:ext cx="10359900" cy="16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📊 Application of Machine Learning Methods</a:t>
            </a:r>
            <a:endParaRPr sz="5600"/>
          </a:p>
        </p:txBody>
      </p:sp>
      <p:sp>
        <p:nvSpPr>
          <p:cNvPr id="158" name="Google Shape;158;p3"/>
          <p:cNvSpPr txBox="1"/>
          <p:nvPr>
            <p:ph idx="1" type="body"/>
          </p:nvPr>
        </p:nvSpPr>
        <p:spPr>
          <a:xfrm>
            <a:off x="997988" y="2251575"/>
            <a:ext cx="10574700" cy="39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To investigate the relationship between environmental pollution and heart disease, several supervised ML methods were applied. Each model helped analyze different aspects of the dataset using both classification and regression tasks.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Linear Regression</a:t>
            </a:r>
            <a:br>
              <a:rPr b="1" lang="en-US" sz="1400"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latin typeface="Arial"/>
                <a:ea typeface="Arial"/>
                <a:cs typeface="Arial"/>
                <a:sym typeface="Arial"/>
              </a:rPr>
              <a:t> Modeled continuous outcomes like the 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Heart Disease Index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to examine the linear influence of pollutant levels.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K-Nearest Neighbors (KNN)</a:t>
            </a:r>
            <a:br>
              <a:rPr b="1" lang="en-US" sz="1400"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latin typeface="Arial"/>
                <a:ea typeface="Arial"/>
                <a:cs typeface="Arial"/>
                <a:sym typeface="Arial"/>
              </a:rPr>
              <a:t> Used to classify regions into 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Low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i="1" lang="en-US" sz="1400">
                <a:latin typeface="Arial"/>
                <a:ea typeface="Arial"/>
                <a:cs typeface="Arial"/>
                <a:sym typeface="Arial"/>
              </a:rPr>
              <a:t>High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heart disease categories based on similarity in pollution profiles.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Decision Tree &amp; Random Forest</a:t>
            </a:r>
            <a:br>
              <a:rPr b="1" lang="en-US" sz="1400"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latin typeface="Arial"/>
                <a:ea typeface="Arial"/>
                <a:cs typeface="Arial"/>
                <a:sym typeface="Arial"/>
              </a:rPr>
              <a:t> A decision tree provided initial interpretability, while a random forest improved predictive performance and revealed feature importance.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XGBoost</a:t>
            </a:r>
            <a:br>
              <a:rPr b="1" lang="en-US" sz="1400"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latin typeface="Arial"/>
                <a:ea typeface="Arial"/>
                <a:cs typeface="Arial"/>
                <a:sym typeface="Arial"/>
              </a:rPr>
              <a:t> Boosted tree-based method used to model complex, nonlinear associations between air pollution and heart disease severity.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To assess whether pollution levels can effectively predict heart disease and compare each method’s performance using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confusion matrix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1400">
                <a:latin typeface="Arial"/>
                <a:ea typeface="Arial"/>
                <a:cs typeface="Arial"/>
                <a:sym typeface="Arial"/>
              </a:rPr>
              <a:t>ROC-AUC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metrics.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916500" y="609600"/>
            <a:ext cx="106320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1" lang="en-US" sz="2700">
                <a:latin typeface="Arial"/>
                <a:ea typeface="Arial"/>
                <a:cs typeface="Arial"/>
                <a:sym typeface="Arial"/>
              </a:rPr>
              <a:t>🔧 From Phase II: Data Preparation for Machine Learning</a:t>
            </a:r>
            <a:endParaRPr sz="5000"/>
          </a:p>
        </p:txBody>
      </p:sp>
      <p:sp>
        <p:nvSpPr>
          <p:cNvPr id="164" name="Google Shape;164;p4"/>
          <p:cNvSpPr txBox="1"/>
          <p:nvPr>
            <p:ph idx="1" type="body"/>
          </p:nvPr>
        </p:nvSpPr>
        <p:spPr>
          <a:xfrm>
            <a:off x="953525" y="2310825"/>
            <a:ext cx="106320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This phase focused on </a:t>
            </a: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cleaning, aggregating, normalizing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, and merging pollution and heart disease datasets.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Pollution data (O₃, CO, SO₂, NO₂) was filtered for the </a:t>
            </a: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2004–2013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period and averaged </a:t>
            </a: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per state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All variables were </a:t>
            </a: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standardized using Z-score normalization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to ensure comparability.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composite Pollution Index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was calculated using weighted contributions (NO₂: 0.35, SO₂: 0.30, CO: 0.20, O₃: 0.15).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Heart disease data was processed at the </a:t>
            </a: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state level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, combining </a:t>
            </a: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Heart Failure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Coronary Heart Disease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into a single </a:t>
            </a: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Heart Disease Index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Finally, datasets were </a:t>
            </a: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merged into a unified </a:t>
            </a:r>
            <a:r>
              <a:rPr b="1" lang="en-US" sz="1900">
                <a:latin typeface="Roboto Mono"/>
                <a:ea typeface="Roboto Mono"/>
                <a:cs typeface="Roboto Mono"/>
                <a:sym typeface="Roboto Mono"/>
              </a:rPr>
              <a:t>merged_df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, enabling machine learning model development.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825909" y="808055"/>
            <a:ext cx="3979205" cy="1453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/>
              <a:t>A Simple </a:t>
            </a:r>
            <a:r>
              <a:rPr b="1" lang="en-US" sz="2500"/>
              <a:t>Linear Regression with Pollution Index</a:t>
            </a:r>
            <a:endParaRPr sz="4800"/>
          </a:p>
        </p:txBody>
      </p:sp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802178" y="2261420"/>
            <a:ext cx="4002936" cy="3637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/>
              <a:t>📌 Purpose</a:t>
            </a:r>
            <a:br>
              <a:rPr b="1" lang="en-US" sz="1400"/>
            </a:br>
            <a:r>
              <a:rPr lang="en-US" sz="1400"/>
              <a:t> To examine whether the </a:t>
            </a:r>
            <a:r>
              <a:rPr b="1" lang="en-US" sz="1400"/>
              <a:t>Pollution Index</a:t>
            </a:r>
            <a:r>
              <a:rPr lang="en-US" sz="1400"/>
              <a:t> (based on NO₂, SO₂, CO, O₃ levels) can predict the </a:t>
            </a:r>
            <a:r>
              <a:rPr b="1" lang="en-US" sz="1400"/>
              <a:t>Heart Disease Index</a:t>
            </a:r>
            <a:r>
              <a:rPr lang="en-US" sz="1400"/>
              <a:t> (average of heart failure and coronary heart disease).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/>
              <a:t>⚙️ Model Setup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Applied </a:t>
            </a:r>
            <a:r>
              <a:rPr b="1" lang="en-US" sz="1400"/>
              <a:t>Linear Regression</a:t>
            </a:r>
            <a:r>
              <a:rPr lang="en-US" sz="1400"/>
              <a:t> from sklearn.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/>
              <a:t>X (Independent Variable):</a:t>
            </a:r>
            <a:r>
              <a:rPr lang="en-US" sz="1400"/>
              <a:t> Pollution Index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US" sz="1400"/>
              <a:t>y (Dependent Variable):</a:t>
            </a:r>
            <a:r>
              <a:rPr lang="en-US" sz="1400"/>
              <a:t> Heart Disease Index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Dataset used: merged_df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-US" sz="1400"/>
              <a:t>Output includes: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○"/>
            </a:pPr>
            <a:r>
              <a:rPr b="1" lang="en-US" sz="1400"/>
              <a:t>Intercept: 12.828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○"/>
            </a:pPr>
            <a:r>
              <a:rPr b="1" lang="en-US" sz="1400"/>
              <a:t>Coefficient: 0.774</a:t>
            </a:r>
            <a:endParaRPr sz="1900"/>
          </a:p>
        </p:txBody>
      </p:sp>
      <p:pic>
        <p:nvPicPr>
          <p:cNvPr id="171" name="Google Shape;17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0513" y="442963"/>
            <a:ext cx="5572125" cy="5572125"/>
          </a:xfrm>
          <a:prstGeom prst="rect">
            <a:avLst/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>
            <p:ph type="title"/>
          </p:nvPr>
        </p:nvSpPr>
        <p:spPr>
          <a:xfrm>
            <a:off x="1361187" y="733063"/>
            <a:ext cx="40998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Multiple Linear Regression Analysis</a:t>
            </a:r>
            <a:endParaRPr/>
          </a:p>
        </p:txBody>
      </p:sp>
      <p:sp>
        <p:nvSpPr>
          <p:cNvPr id="177" name="Google Shape;177;p6"/>
          <p:cNvSpPr txBox="1"/>
          <p:nvPr>
            <p:ph idx="1" type="body"/>
          </p:nvPr>
        </p:nvSpPr>
        <p:spPr>
          <a:xfrm>
            <a:off x="1361187" y="2142067"/>
            <a:ext cx="4099947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/>
              <a:t>To explore how different air pollutants jointly affect cardiovascular health, we performed Multiple Linear Regression using: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/>
              <a:t>O₃ Mean (normalized)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/>
              <a:t>CO Mean (normalized)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/>
              <a:t>SO₂ Mean (normalized)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/>
              <a:t>NO₂ Mean (normalized)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-US" sz="1400"/>
              <a:t>Pollution Index</a:t>
            </a:r>
            <a:endParaRPr b="1"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400"/>
              <a:t>as predictors, and Heart Disease Index as the outcome variable.</a:t>
            </a:r>
            <a:endParaRPr sz="2100"/>
          </a:p>
        </p:txBody>
      </p:sp>
      <p:sp>
        <p:nvSpPr>
          <p:cNvPr id="178" name="Google Shape;178;p6"/>
          <p:cNvSpPr/>
          <p:nvPr/>
        </p:nvSpPr>
        <p:spPr>
          <a:xfrm>
            <a:off x="6141825" y="911375"/>
            <a:ext cx="5433900" cy="5591700"/>
          </a:xfrm>
          <a:prstGeom prst="roundRect">
            <a:avLst>
              <a:gd fmla="val 3449" name="adj"/>
            </a:avLst>
          </a:prstGeom>
          <a:solidFill>
            <a:schemeClr val="lt1"/>
          </a:solidFill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9187" y="3920626"/>
            <a:ext cx="4939025" cy="20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6" title="formula-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3002" y="1358884"/>
            <a:ext cx="4939025" cy="2088493"/>
          </a:xfrm>
          <a:prstGeom prst="rect">
            <a:avLst/>
          </a:prstGeom>
          <a:solidFill>
            <a:schemeClr val="lt1"/>
          </a:solidFill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de24b4599_1_10"/>
          <p:cNvSpPr txBox="1"/>
          <p:nvPr>
            <p:ph type="title"/>
          </p:nvPr>
        </p:nvSpPr>
        <p:spPr>
          <a:xfrm>
            <a:off x="916500" y="609600"/>
            <a:ext cx="106320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latin typeface="Arial"/>
                <a:ea typeface="Arial"/>
                <a:cs typeface="Arial"/>
                <a:sym typeface="Arial"/>
              </a:rPr>
              <a:t>Stats of Models Summary</a:t>
            </a:r>
            <a:endParaRPr b="1" sz="3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35de24b4599_1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8463" y="1878450"/>
            <a:ext cx="6315075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type="title"/>
          </p:nvPr>
        </p:nvSpPr>
        <p:spPr>
          <a:xfrm>
            <a:off x="794030" y="1048538"/>
            <a:ext cx="40998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🧪 RMSE Cross-Validation</a:t>
            </a:r>
            <a:endParaRPr sz="4700"/>
          </a:p>
        </p:txBody>
      </p:sp>
      <p:sp>
        <p:nvSpPr>
          <p:cNvPr id="192" name="Google Shape;192;p7"/>
          <p:cNvSpPr txBox="1"/>
          <p:nvPr>
            <p:ph idx="1" type="body"/>
          </p:nvPr>
        </p:nvSpPr>
        <p:spPr>
          <a:xfrm>
            <a:off x="794030" y="2160317"/>
            <a:ext cx="40998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US" sz="1200"/>
              <a:t>We implemented </a:t>
            </a:r>
            <a:r>
              <a:rPr b="1" lang="en-US" sz="1200"/>
              <a:t>5-Fold Cross-Validation</a:t>
            </a:r>
            <a:r>
              <a:rPr lang="en-US" sz="1200"/>
              <a:t> using LinearRegression() from sklearn.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US" sz="1200"/>
              <a:t>The dataset included 5 predictors:</a:t>
            </a:r>
            <a:br>
              <a:rPr lang="en-US" sz="1200"/>
            </a:br>
            <a:r>
              <a:rPr lang="en-US" sz="1200"/>
              <a:t> O₃_Mean_norm, CO_Mean_norm, SO₂_Mean_norm, NO₂_Mean_norm, Pollution_Index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US" sz="1200"/>
              <a:t>Evaluation metric: </a:t>
            </a:r>
            <a:r>
              <a:rPr b="1" lang="en-US" sz="1200"/>
              <a:t>Root Mean Squared Error (RMSE)</a:t>
            </a:r>
            <a:endParaRPr b="1"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/>
              <a:t>📌 Code Highlights:</a:t>
            </a:r>
            <a:endParaRPr b="1" sz="1200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US" sz="1200"/>
              <a:t>cross_val_score() was used with neg_mean_squared_error scoring.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</a:pPr>
            <a:r>
              <a:rPr lang="en-US" sz="1200"/>
              <a:t>Negative MSEs were converted to RMSEs via square root transformation.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US" sz="1200"/>
              <a:t>The process was repeated across 5 folds using KFold().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/>
              <a:t>🔢 Results:</a:t>
            </a:r>
            <a:endParaRPr b="1" sz="1200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US" sz="1200"/>
              <a:t>Fold RMSEs:</a:t>
            </a:r>
            <a:r>
              <a:rPr lang="en-US" sz="1200"/>
              <a:t> 2.27, 1.87, 1.87, 2.26, 2.07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US" sz="1200"/>
              <a:t>Mean RMSE:</a:t>
            </a:r>
            <a:r>
              <a:rPr lang="en-US" sz="1200"/>
              <a:t> 2.07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-US" sz="1200"/>
              <a:t>Standard Deviation:</a:t>
            </a:r>
            <a:r>
              <a:rPr lang="en-US" sz="1200"/>
              <a:t> 0.19</a:t>
            </a:r>
            <a:endParaRPr sz="1900"/>
          </a:p>
        </p:txBody>
      </p:sp>
      <p:pic>
        <p:nvPicPr>
          <p:cNvPr id="193" name="Google Shape;19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127" y="1552150"/>
            <a:ext cx="6459999" cy="3508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/>
          <p:nvPr>
            <p:ph type="title"/>
          </p:nvPr>
        </p:nvSpPr>
        <p:spPr>
          <a:xfrm>
            <a:off x="1361164" y="423000"/>
            <a:ext cx="78648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/>
              <a:t>📍 K-Nearest Neighbors (KNN) Classification</a:t>
            </a:r>
            <a:endParaRPr/>
          </a:p>
        </p:txBody>
      </p:sp>
      <p:sp>
        <p:nvSpPr>
          <p:cNvPr id="199" name="Google Shape;199;p8"/>
          <p:cNvSpPr txBox="1"/>
          <p:nvPr>
            <p:ph idx="1" type="body"/>
          </p:nvPr>
        </p:nvSpPr>
        <p:spPr>
          <a:xfrm>
            <a:off x="1361160" y="2142075"/>
            <a:ext cx="90720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-US" sz="1539"/>
              <a:t>🧠 Method:</a:t>
            </a:r>
            <a:endParaRPr b="1" sz="1539"/>
          </a:p>
          <a:p>
            <a:pPr indent="-32637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40"/>
              <a:buChar char="●"/>
            </a:pPr>
            <a:r>
              <a:rPr b="1" lang="en-US" sz="1539"/>
              <a:t>KNN</a:t>
            </a:r>
            <a:r>
              <a:rPr lang="en-US" sz="1539"/>
              <a:t> is a non-parametric, instance-based algorithm.</a:t>
            </a:r>
            <a:endParaRPr sz="1539"/>
          </a:p>
          <a:p>
            <a:pPr indent="-32637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Char char="●"/>
            </a:pPr>
            <a:r>
              <a:rPr lang="en-US" sz="1539"/>
              <a:t>Predicts class by comparing with the </a:t>
            </a:r>
            <a:r>
              <a:rPr i="1" lang="en-US" sz="1539"/>
              <a:t>k</a:t>
            </a:r>
            <a:r>
              <a:rPr lang="en-US" sz="1539"/>
              <a:t> most similar observations.</a:t>
            </a:r>
            <a:endParaRPr sz="1539"/>
          </a:p>
          <a:p>
            <a:pPr indent="-32637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Char char="●"/>
            </a:pPr>
            <a:r>
              <a:rPr lang="en-US" sz="1539"/>
              <a:t>Ideal for small datasets (our case: 44 states).</a:t>
            </a:r>
            <a:endParaRPr sz="1539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-US" sz="1539"/>
              <a:t>🧪 Validation Strategy:</a:t>
            </a:r>
            <a:endParaRPr b="1" sz="1539"/>
          </a:p>
          <a:p>
            <a:pPr indent="-32637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40"/>
              <a:buChar char="●"/>
            </a:pPr>
            <a:r>
              <a:rPr lang="en-US" sz="1539"/>
              <a:t>Used </a:t>
            </a:r>
            <a:r>
              <a:rPr b="1" lang="en-US" sz="1539"/>
              <a:t>Leave-One-Out Cross-Validation (LOO-CV)</a:t>
            </a:r>
            <a:br>
              <a:rPr b="1" lang="en-US" sz="1539"/>
            </a:br>
            <a:r>
              <a:rPr lang="en-US" sz="1539"/>
              <a:t> → Every observation serves as a test case once.</a:t>
            </a:r>
            <a:br>
              <a:rPr lang="en-US" sz="1539"/>
            </a:br>
            <a:r>
              <a:rPr lang="en-US" sz="1539"/>
              <a:t> → Ensures maximum use of limited data.</a:t>
            </a:r>
            <a:endParaRPr sz="1539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-US" sz="1539"/>
              <a:t>🔧 Model Tuning:</a:t>
            </a:r>
            <a:endParaRPr b="1" sz="1539"/>
          </a:p>
          <a:p>
            <a:pPr indent="-32637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40"/>
              <a:buChar char="●"/>
            </a:pPr>
            <a:r>
              <a:rPr lang="en-US" sz="1539"/>
              <a:t>Tested multiple </a:t>
            </a:r>
            <a:r>
              <a:rPr b="1" lang="en-US" sz="1539"/>
              <a:t>K values</a:t>
            </a:r>
            <a:r>
              <a:rPr lang="en-US" sz="1539"/>
              <a:t> to find the best-performing configuration.</a:t>
            </a:r>
            <a:endParaRPr sz="1539"/>
          </a:p>
          <a:p>
            <a:pPr indent="-32637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Char char="●"/>
            </a:pPr>
            <a:r>
              <a:rPr lang="en-US" sz="1539"/>
              <a:t>Final model was assessed using:</a:t>
            </a:r>
            <a:endParaRPr sz="1539"/>
          </a:p>
          <a:p>
            <a:pPr indent="-32637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Char char="○"/>
            </a:pPr>
            <a:r>
              <a:rPr b="1" lang="en-US" sz="1539"/>
              <a:t>Confusion Matrix</a:t>
            </a:r>
            <a:endParaRPr b="1" sz="1539"/>
          </a:p>
          <a:p>
            <a:pPr indent="-32637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Char char="○"/>
            </a:pPr>
            <a:r>
              <a:rPr b="1" lang="en-US" sz="1539"/>
              <a:t>Accuracy</a:t>
            </a:r>
            <a:endParaRPr b="1" sz="1539"/>
          </a:p>
          <a:p>
            <a:pPr indent="-32637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Font typeface="Calibri"/>
              <a:buChar char="○"/>
            </a:pPr>
            <a:r>
              <a:rPr b="1" lang="en-US" sz="1539"/>
              <a:t>Precision, Recall, F1-Score</a:t>
            </a:r>
            <a:endParaRPr b="1" sz="939"/>
          </a:p>
        </p:txBody>
      </p:sp>
      <p:pic>
        <p:nvPicPr>
          <p:cNvPr id="200" name="Google Shape;200;p8" title="oklid-genel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7950" y="5040625"/>
            <a:ext cx="339090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2025-01-10T14:01:23Z</dcterms:created>
  <dc:creator>Mustafa Bozyel</dc:creator>
</cp:coreProperties>
</file>