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da04ebb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dda04ebb4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da04eb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dda04ebb4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dda04eb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dda04ebb4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dda04ebb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dda04ebb4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44f4d56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044f4d5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da04ebb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dda04e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da04eb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dda04ebb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da04ebb4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da04ebb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www.kaggle.com/" TargetMode="External"/><Relationship Id="rId5" Type="http://schemas.openxmlformats.org/officeDocument/2006/relationships/hyperlink" Target="https://www.kaggl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DSA 210 PROJECT</a:t>
            </a:r>
            <a:br>
              <a:rPr lang="en-US"/>
            </a:br>
            <a:r>
              <a:rPr lang="en-US"/>
              <a:t>PHASE II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Muhammed Emir Acarkan 32619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07" name="Google Shape;207;p28" title="zascs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925" y="152400"/>
            <a:ext cx="5817941" cy="655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type="title"/>
          </p:nvPr>
        </p:nvSpPr>
        <p:spPr>
          <a:xfrm>
            <a:off x="789501" y="2646250"/>
            <a:ext cx="41634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100"/>
              <a:t>📊 Scatter Plot Matrix – Pollution vs. Heart Disease Metrics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📦 Pollution Index Distribution by Heart Disease Level</a:t>
            </a:r>
            <a:endParaRPr sz="4700"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685826" y="1806054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Method: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Heart Disease Index</a:t>
            </a:r>
            <a:r>
              <a:rPr lang="en-US" sz="1300"/>
              <a:t> was divided into three equal-sized groups:</a:t>
            </a:r>
            <a:br>
              <a:rPr lang="en-US" sz="1300"/>
            </a:br>
            <a:r>
              <a:rPr lang="en-US" sz="1300"/>
              <a:t> </a:t>
            </a:r>
            <a:r>
              <a:rPr b="1" lang="en-US" sz="1300"/>
              <a:t>Low</a:t>
            </a:r>
            <a:r>
              <a:rPr lang="en-US" sz="1300"/>
              <a:t>, </a:t>
            </a:r>
            <a:r>
              <a:rPr b="1" lang="en-US" sz="1300"/>
              <a:t>Medium</a:t>
            </a:r>
            <a:r>
              <a:rPr lang="en-US" sz="1300"/>
              <a:t>, and </a:t>
            </a:r>
            <a:r>
              <a:rPr b="1" lang="en-US" sz="1300"/>
              <a:t>High</a:t>
            </a:r>
            <a:r>
              <a:rPr lang="en-US" sz="1300"/>
              <a:t> prevalence.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A </a:t>
            </a:r>
            <a:r>
              <a:rPr b="1" lang="en-US" sz="1300"/>
              <a:t>boxplot</a:t>
            </a:r>
            <a:r>
              <a:rPr lang="en-US" sz="1300"/>
              <a:t> was used to visualize the distribution of </a:t>
            </a:r>
            <a:r>
              <a:rPr b="1" lang="en-US" sz="1300"/>
              <a:t>Pollution Index</a:t>
            </a:r>
            <a:r>
              <a:rPr lang="en-US" sz="1300"/>
              <a:t> within each group.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Regions with </a:t>
            </a:r>
            <a:r>
              <a:rPr b="1" lang="en-US" sz="1300"/>
              <a:t>high heart disease prevalence</a:t>
            </a:r>
            <a:r>
              <a:rPr lang="en-US" sz="1300"/>
              <a:t> tend to have a </a:t>
            </a:r>
            <a:r>
              <a:rPr b="1" lang="en-US" sz="1300"/>
              <a:t>higher median pollution index</a:t>
            </a:r>
            <a:r>
              <a:rPr lang="en-US" sz="1300"/>
              <a:t>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-US" sz="1300"/>
              <a:t>The spread of pollution levels is also wider in the "High" group, suggesting more variability.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This visual evidence supports the </a:t>
            </a:r>
            <a:r>
              <a:rPr b="1" lang="en-US" sz="1300"/>
              <a:t>positive association</a:t>
            </a:r>
            <a:r>
              <a:rPr lang="en-US" sz="1300"/>
              <a:t> between pollution exposure and heart disease rates.</a:t>
            </a:r>
            <a:endParaRPr sz="2200"/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597" y="1231672"/>
            <a:ext cx="5897525" cy="439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🔗 Relationship Between Pollution Index and Heart Disease Index</a:t>
            </a:r>
            <a:endParaRPr sz="4700"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85826" y="2302255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Visual elements: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scatter plot</a:t>
            </a:r>
            <a:r>
              <a:rPr lang="en-US" sz="1300"/>
              <a:t> in the center shows individual state data points.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regression line</a:t>
            </a:r>
            <a:r>
              <a:rPr lang="en-US" sz="1300"/>
              <a:t> indicates a </a:t>
            </a:r>
            <a:r>
              <a:rPr b="1" lang="en-US" sz="1300"/>
              <a:t>positive linear trend</a:t>
            </a:r>
            <a:r>
              <a:rPr lang="en-US" sz="1300"/>
              <a:t> between pollution and heart disease.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Histograms</a:t>
            </a:r>
            <a:r>
              <a:rPr lang="en-US" sz="1300"/>
              <a:t> on the axes display the distribution of both variables.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States with higher Pollution Index values tend to exhibit </a:t>
            </a:r>
            <a:r>
              <a:rPr b="1" lang="en-US" sz="1300"/>
              <a:t>higher Heart Disease Index</a:t>
            </a:r>
            <a:r>
              <a:rPr lang="en-US" sz="1300"/>
              <a:t> scores.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While not perfectly linear, the positive trend supports the </a:t>
            </a:r>
            <a:r>
              <a:rPr b="1" lang="en-US" sz="1300"/>
              <a:t>hypothesis</a:t>
            </a:r>
            <a:r>
              <a:rPr lang="en-US" sz="1300"/>
              <a:t> that environmental pollution may be a contributing factor to heart disease prevalence.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/>
              <a:t>📈 </a:t>
            </a:r>
            <a:r>
              <a:rPr i="1" lang="en-US" sz="1300"/>
              <a:t>This plot strengthens the evidence of a direct association between air quality and cardiovascular health risks.</a:t>
            </a:r>
            <a:endParaRPr b="1" sz="1500"/>
          </a:p>
        </p:txBody>
      </p:sp>
      <p:sp>
        <p:nvSpPr>
          <p:cNvPr id="223" name="Google Shape;223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151" y="424875"/>
            <a:ext cx="5981675" cy="60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Hypothesis Testing Framework</a:t>
            </a:r>
            <a:endParaRPr sz="5300"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175625" y="2214825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🎯 Objective: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To assess whether there is a statistically significant relationship between </a:t>
            </a:r>
            <a:r>
              <a:rPr b="1" lang="en-US" sz="1600"/>
              <a:t>Pollution Index</a:t>
            </a:r>
            <a:r>
              <a:rPr lang="en-US" sz="1600"/>
              <a:t> and </a:t>
            </a:r>
            <a:r>
              <a:rPr b="1" lang="en-US" sz="1600"/>
              <a:t>Heart Disease Index</a:t>
            </a: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🧪 Hypotheses: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🔵 </a:t>
            </a:r>
            <a:r>
              <a:rPr b="1" lang="en-US" sz="1600"/>
              <a:t>Null Hypothesis (H₀):</a:t>
            </a:r>
            <a:br>
              <a:rPr b="1" lang="en-US" sz="1600"/>
            </a:br>
            <a:r>
              <a:rPr lang="en-US" sz="1600"/>
              <a:t> There is </a:t>
            </a:r>
            <a:r>
              <a:rPr b="1" lang="en-US" sz="1600"/>
              <a:t>no significant relationship</a:t>
            </a:r>
            <a:r>
              <a:rPr lang="en-US" sz="1600"/>
              <a:t> between the Pollution Index and Heart Disease Index. Any observed association is due to </a:t>
            </a:r>
            <a:r>
              <a:rPr b="1" lang="en-US" sz="1600"/>
              <a:t>random chance</a:t>
            </a:r>
            <a:r>
              <a:rPr lang="en-US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🔴 </a:t>
            </a:r>
            <a:r>
              <a:rPr b="1" lang="en-US" sz="1600"/>
              <a:t>Alternative Hypothesis (H₁):</a:t>
            </a:r>
            <a:br>
              <a:rPr b="1" lang="en-US" sz="1600"/>
            </a:br>
            <a:r>
              <a:rPr lang="en-US" sz="1600"/>
              <a:t> There </a:t>
            </a:r>
            <a:r>
              <a:rPr b="1" lang="en-US" sz="1600"/>
              <a:t>is</a:t>
            </a:r>
            <a:r>
              <a:rPr lang="en-US" sz="1600"/>
              <a:t> a statistically significant relationship between the Pollution Index and Heart Disease Index. Variations in pollution may be linked to changes in heart disease rates.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🧠 Decision Rule (Based on p-value):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If </a:t>
            </a:r>
            <a:r>
              <a:rPr b="1" lang="en-US" sz="1600"/>
              <a:t>p &lt; 0.05</a:t>
            </a:r>
            <a:r>
              <a:rPr lang="en-US" sz="1600"/>
              <a:t> → Reject H₀ (significant relationship exists)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If </a:t>
            </a:r>
            <a:r>
              <a:rPr b="1" lang="en-US" sz="1600"/>
              <a:t>p ≥ 0.05</a:t>
            </a:r>
            <a:r>
              <a:rPr lang="en-US" sz="1600"/>
              <a:t> → Fail to reject H₀ (no significant relationship found)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/>
              <a:t>FINDINGS: Hypothesis Testing Results</a:t>
            </a:r>
            <a:endParaRPr sz="6100"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1175625" y="2214825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🧪 Normality Test Results: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Pollution Index</a:t>
            </a:r>
            <a:r>
              <a:rPr lang="en-US" sz="1700"/>
              <a:t> p-value: 0.0373 → Not normally distributed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Heart Disease Index</a:t>
            </a:r>
            <a:r>
              <a:rPr lang="en-US" sz="1700"/>
              <a:t> p-value: 0.1249 → Not normally distributed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Since normality assumptions were violated, the </a:t>
            </a:r>
            <a:r>
              <a:rPr b="1" lang="en-US" sz="1700"/>
              <a:t>Spearman correlation test</a:t>
            </a:r>
            <a:r>
              <a:rPr lang="en-US" sz="1700"/>
              <a:t> was used.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📊 Spearman Test Output: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Spearman Correlation Coefficient:</a:t>
            </a:r>
            <a:r>
              <a:rPr lang="en-US" sz="1700"/>
              <a:t> 0.2615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Spearman p-value:</a:t>
            </a:r>
            <a:r>
              <a:rPr lang="en-US" sz="1700"/>
              <a:t> 0.0865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🧾 Conclusion: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p &gt; 0.05</a:t>
            </a:r>
            <a:r>
              <a:rPr lang="en-US" sz="1700"/>
              <a:t>, so we </a:t>
            </a:r>
            <a:r>
              <a:rPr b="1" lang="en-US" sz="1700"/>
              <a:t>fail to reject</a:t>
            </a:r>
            <a:r>
              <a:rPr lang="en-US" sz="1700"/>
              <a:t> the null hypothesis (H₀).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/>
              <a:t>→ No statistically significant association was found between Pollution Index and Heart Disease Index.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/>
              <a:t>This outcome suggests that while a weak positive trend exists, it is </a:t>
            </a:r>
            <a:r>
              <a:rPr b="1" lang="en-US" sz="1700"/>
              <a:t>not strong enough to be statistically conclusive</a:t>
            </a:r>
            <a:r>
              <a:rPr lang="en-US" sz="1700"/>
              <a:t>.</a:t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Limited Dataset Scope: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analysis is based on state-level data from a limited time range. Including data across multiple years and more geographic granularity (e.g., city-level) could improve the robustness of the findings.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Missing Confounding Variables: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Factors such as age, smoking rates, socioeconomic status, and healthcare access were not included in the analysis, yet they strongly influence heart disease rates.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Correlation vs. Causation: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project explores correlation, not causality. Even if a strong relationship is observed, it does not imply a direct causal link.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So far, we tried linear regression.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 will test models like KNN, Random Forest, and XGBoost. but maybe with some fine-tuning or more data, we could push it even further.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 and NO₂ seemed to be more related to heart disease. It might be cool to dig deeper into why these pollutants matter more than others.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Finally, we could experiment with different validation techniques or use Grid Search to optimize the models better and avoid overfitting. Just a bit of tweaking might lead to more solid results.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Muhammed Emir Acarkan 32619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descr="A person working on a computer&#10;&#10;Description automatically generated"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9898" r="1213" t="0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This project is motivated by the need to explore whether there exists a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statistically significant relationship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pollution levels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heart disease rates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across different regions.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By analyzing indicators such as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NO₂, SO₂, CO, and O₃ concentrations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alongside heart failure and coronary heart disease data, this research aims to provide deeper insights into how environmental health influences human health.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Understanding such correlations can contribute to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public health policy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urban planning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preventive healthcare strategies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in the long term.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In this slide mostly there is charts you can look for codei in my github The file name is …..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405094" y="280725"/>
            <a:ext cx="73818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905388" y="2240250"/>
            <a:ext cx="10381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 this project, I used publicly available datasets obtained from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a widely used platform for sharing and accessing real-world datasets.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dataset contains two primary variables: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Air pollution indicators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such as CO, NO₂, SO₂, and O₃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Heart disease statistics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such as heart failure and coronary heart disease rates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data was filtered and merged to focus on regional-level comparisons across different U.S. states. To ensure reliability and relevance, I removed incomplete or irrelevant entries and kept only the values labeled "Overall" for consistent comparisons.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You can access the original dataset from</a:t>
            </a:r>
            <a:r>
              <a:rPr lang="en-U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500" u="sng">
                <a:latin typeface="Arial"/>
                <a:ea typeface="Arial"/>
                <a:cs typeface="Arial"/>
                <a:sym typeface="Arial"/>
                <a:hlinkClick r:id="rId5"/>
              </a:rPr>
              <a:t>Kaggle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view the cleaned version used in this analysis through the GitHub repository linked in the project.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PREPARATION</a:t>
            </a:r>
            <a:r>
              <a:rPr lang="en-US"/>
              <a:t> OF DATA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400800" y="2251587"/>
            <a:ext cx="5147730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Pollution and heart disease data from 2004–2013 were filtered and aggregated at the state level.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CO, SO₂, NO₂, and O₃ values were normalized using Z-score standardization.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weighted Pollution Index was calculated using the normalized values (NO₂: 0.35, SO₂: 0.30, CO: 0.20, O₃: 0.15).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Heart Failure and Coronary Heart Disease averages were combined to create a unified Heart Disease Index.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Both datasets were merged on the state column to generate a final enriched dataset (merged_df) for further analysis.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825" y="438171"/>
            <a:ext cx="4301660" cy="2371854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250" y="3186625"/>
            <a:ext cx="5089251" cy="316347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1321525" y="310625"/>
            <a:ext cx="10117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📊 </a:t>
            </a:r>
            <a:r>
              <a:rPr i="1" lang="en-US" sz="1400"/>
              <a:t>In this bar chart, we observe the normalized averages of four key air pollutants — O₃, CO, SO₂, and NO₂ — across all U.S. states over the 2004–2013 period.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data was normalized using </a:t>
            </a:r>
            <a:r>
              <a:rPr b="1" lang="en-US" sz="1400"/>
              <a:t>z-score</a:t>
            </a:r>
            <a:r>
              <a:rPr lang="en-US" sz="1400"/>
              <a:t> transformation to ensure comparability.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This visualization helps identify which states had consistently higher levels of specific pollutants.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It sets the foundation for computing an overall </a:t>
            </a:r>
            <a:r>
              <a:rPr b="1" lang="en-US" sz="1400"/>
              <a:t>Pollution Index</a:t>
            </a:r>
            <a:r>
              <a:rPr lang="en-US" sz="1400"/>
              <a:t>, which will be used in later analysis.</a:t>
            </a:r>
            <a:br>
              <a:rPr lang="en-US" sz="1400"/>
            </a:b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550" y="2752900"/>
            <a:ext cx="8983450" cy="3773576"/>
          </a:xfrm>
          <a:prstGeom prst="rect">
            <a:avLst/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327245" y="316750"/>
            <a:ext cx="8248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202"/>
              <a:t>Pollution Extremes Across U.S. States (Based on Pollution Index)</a:t>
            </a:r>
            <a:endParaRPr sz="40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67700" y="971800"/>
            <a:ext cx="117897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8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🌍 This slide presents a comparative overview of the </a:t>
            </a:r>
            <a:r>
              <a:rPr b="1" lang="en-US" sz="1617"/>
              <a:t>most</a:t>
            </a:r>
            <a:r>
              <a:rPr lang="en-US" sz="1617"/>
              <a:t> and </a:t>
            </a:r>
            <a:r>
              <a:rPr b="1" lang="en-US" sz="1617"/>
              <a:t>least</a:t>
            </a:r>
            <a:r>
              <a:rPr lang="en-US" sz="1617"/>
              <a:t> polluted states in the U.S. based on the calculated </a:t>
            </a:r>
            <a:r>
              <a:rPr b="1" lang="en-US" sz="1617"/>
              <a:t>Pollution Index</a:t>
            </a:r>
            <a:r>
              <a:rPr lang="en-US" sz="1617"/>
              <a:t>, which aggregates normalized levels of O₃, CO, SO₂, and NO₂ from 2004 to 2013.</a:t>
            </a:r>
            <a:endParaRPr sz="16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🔥 On the </a:t>
            </a:r>
            <a:r>
              <a:rPr b="1" lang="en-US" sz="1617"/>
              <a:t>left</a:t>
            </a:r>
            <a:r>
              <a:rPr lang="en-US" sz="1617"/>
              <a:t>, we observe the </a:t>
            </a:r>
            <a:r>
              <a:rPr b="1" lang="en-US" sz="1617"/>
              <a:t>top 10 most polluted states</a:t>
            </a:r>
            <a:r>
              <a:rPr lang="en-US" sz="1617"/>
              <a:t>, with </a:t>
            </a:r>
            <a:r>
              <a:rPr b="1" lang="en-US" sz="1617"/>
              <a:t>District of Columbia, New York, and Missouri</a:t>
            </a:r>
            <a:r>
              <a:rPr lang="en-US" sz="1617"/>
              <a:t> leading the list. These elevated scores may reflect greater urban density, traffic emissions, and industrial activity in these regions.</a:t>
            </a:r>
            <a:endParaRPr sz="16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🍃 On the </a:t>
            </a:r>
            <a:r>
              <a:rPr b="1" lang="en-US" sz="1617"/>
              <a:t>right</a:t>
            </a:r>
            <a:r>
              <a:rPr lang="en-US" sz="1617"/>
              <a:t>, we highlight the </a:t>
            </a:r>
            <a:r>
              <a:rPr b="1" lang="en-US" sz="1617"/>
              <a:t>10 states with the lowest Pollution Index</a:t>
            </a:r>
            <a:r>
              <a:rPr lang="en-US" sz="1617"/>
              <a:t>, such as </a:t>
            </a:r>
            <a:r>
              <a:rPr b="1" lang="en-US" sz="1617"/>
              <a:t>North Dakota, South Carolina, and Wyoming</a:t>
            </a:r>
            <a:r>
              <a:rPr lang="en-US" sz="1617"/>
              <a:t>. These states potentially benefit from favorable environmental conditions, geographic advantages, or effective pollution control policies.</a:t>
            </a:r>
            <a:endParaRPr sz="1617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65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121" y="3330396"/>
            <a:ext cx="4096626" cy="29980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475" y="3311400"/>
            <a:ext cx="4096625" cy="30360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78376" y="18745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3725"/>
              <a:t>🔍 Exploratory Data Analysis (EDA)</a:t>
            </a:r>
            <a:endParaRPr sz="62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290076" y="2063125"/>
            <a:ext cx="505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b="1" lang="en-US" sz="2068"/>
              <a:t>3. 📉 Visualization</a:t>
            </a:r>
            <a:endParaRPr b="1" sz="2068"/>
          </a:p>
          <a:p>
            <a:pPr indent="-3279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Scatter plots</a:t>
            </a:r>
            <a:r>
              <a:rPr lang="en-US" sz="2018"/>
              <a:t>: Pollution vs. Heart Disease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Heatmaps</a:t>
            </a:r>
            <a:r>
              <a:rPr lang="en-US" sz="2018"/>
              <a:t>: Correlation matrix of variables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Boxplots</a:t>
            </a:r>
            <a:r>
              <a:rPr lang="en-US" sz="2018"/>
              <a:t>: Pollution index across heart disease levels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b="1" lang="en-US" sz="2068"/>
              <a:t>4. 📎 Correlation Analysis</a:t>
            </a:r>
            <a:endParaRPr b="1" sz="2068"/>
          </a:p>
          <a:p>
            <a:pPr indent="-3279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/>
              <a:t>Used </a:t>
            </a:r>
            <a:r>
              <a:rPr b="1" lang="en-US" sz="2018"/>
              <a:t>Pearson</a:t>
            </a:r>
            <a:r>
              <a:rPr lang="en-US" sz="2018"/>
              <a:t> or </a:t>
            </a:r>
            <a:r>
              <a:rPr b="1" lang="en-US" sz="2018"/>
              <a:t>Spearman</a:t>
            </a:r>
            <a:r>
              <a:rPr lang="en-US" sz="2018"/>
              <a:t> depending on distribution.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018"/>
              <a:t>Measured strength of association between pollution and heart disease.</a:t>
            </a:r>
            <a:endParaRPr sz="2018"/>
          </a:p>
          <a:p>
            <a:pPr indent="-232965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00851" y="2063125"/>
            <a:ext cx="505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475"/>
              <a:t>Objective:</a:t>
            </a:r>
            <a:br>
              <a:rPr b="1" lang="en-US" sz="1475"/>
            </a:br>
            <a:r>
              <a:rPr lang="en-US" sz="1475"/>
              <a:t> To explore the dataset structure, detect patterns, and determine suitable statistical methods.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525"/>
              <a:t>1. 📊 Descriptive Statistics</a:t>
            </a:r>
            <a:endParaRPr b="1" sz="15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Calculated:</a:t>
            </a:r>
            <a:br>
              <a:rPr lang="en-US" sz="1500"/>
            </a:br>
            <a:r>
              <a:rPr lang="en-US" sz="1500"/>
              <a:t> </a:t>
            </a:r>
            <a:r>
              <a:rPr b="1" lang="en-US" sz="1500"/>
              <a:t>Mean</a:t>
            </a:r>
            <a:r>
              <a:rPr lang="en-US" sz="1500"/>
              <a:t>, </a:t>
            </a:r>
            <a:r>
              <a:rPr b="1" lang="en-US" sz="1500"/>
              <a:t>Median</a:t>
            </a:r>
            <a:r>
              <a:rPr lang="en-US" sz="1500"/>
              <a:t>, </a:t>
            </a:r>
            <a:r>
              <a:rPr b="1" lang="en-US" sz="1500"/>
              <a:t>Min</a:t>
            </a:r>
            <a:r>
              <a:rPr lang="en-US" sz="1500"/>
              <a:t>, </a:t>
            </a:r>
            <a:r>
              <a:rPr b="1" lang="en-US" sz="1500"/>
              <a:t>Max</a:t>
            </a:r>
            <a:r>
              <a:rPr lang="en-US" sz="1500"/>
              <a:t>, and </a:t>
            </a:r>
            <a:r>
              <a:rPr b="1" lang="en-US" sz="1500"/>
              <a:t>Standard Deviation</a:t>
            </a:r>
            <a:endParaRPr b="1"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Goal: Understand distributions and data spread.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525"/>
              <a:t>2. 📈 Distribution Analysis</a:t>
            </a:r>
            <a:endParaRPr b="1" sz="1525"/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Char char="●"/>
            </a:pPr>
            <a:r>
              <a:rPr lang="en-US" sz="1475"/>
              <a:t>Applied </a:t>
            </a:r>
            <a:r>
              <a:rPr b="1" lang="en-US" sz="1475"/>
              <a:t>Shapiro-Wilk test</a:t>
            </a:r>
            <a:r>
              <a:rPr lang="en-US" sz="1475"/>
              <a:t> to assess normality.</a:t>
            </a:r>
            <a:br>
              <a:rPr lang="en-US" sz="1475"/>
            </a:br>
            <a:endParaRPr sz="1475"/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Calibri"/>
              <a:buChar char="●"/>
            </a:pPr>
            <a:r>
              <a:rPr lang="en-US" sz="1475"/>
              <a:t>Determined whether to use:</a:t>
            </a:r>
            <a:br>
              <a:rPr lang="en-US" sz="1475"/>
            </a:br>
            <a:endParaRPr sz="1475"/>
          </a:p>
          <a:p>
            <a:pPr indent="-3222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b="1" lang="en-US" sz="1475"/>
              <a:t>Parametric tests</a:t>
            </a:r>
            <a:r>
              <a:rPr lang="en-US" sz="1475"/>
              <a:t> (e.g., Pearson)</a:t>
            </a:r>
            <a:br>
              <a:rPr lang="en-US" sz="1475"/>
            </a:br>
            <a:endParaRPr sz="1475"/>
          </a:p>
          <a:p>
            <a:pPr indent="-3222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b="1" lang="en-US" sz="1475"/>
              <a:t>Non-parametric tests</a:t>
            </a:r>
            <a:r>
              <a:rPr lang="en-US" sz="1475"/>
              <a:t> (e.g., Spearman)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Correlation Heatmap</a:t>
            </a:r>
            <a:endParaRPr sz="4700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685826" y="1806054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Purpose:</a:t>
            </a:r>
            <a:br>
              <a:rPr b="1" lang="en-US" sz="1300"/>
            </a:br>
            <a:r>
              <a:rPr lang="en-US" sz="1300"/>
              <a:t> This heatmap illustrates the pairwise correlation coefficients between pollutant levels and heart disease metrics.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Pollution Index</a:t>
            </a:r>
            <a:r>
              <a:rPr lang="en-US" sz="1300"/>
              <a:t> shows: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-US" sz="1300"/>
              <a:t>A </a:t>
            </a:r>
            <a:r>
              <a:rPr b="1" lang="en-US" sz="1300"/>
              <a:t>moderate correlation</a:t>
            </a:r>
            <a:r>
              <a:rPr lang="en-US" sz="1300"/>
              <a:t> with </a:t>
            </a:r>
            <a:r>
              <a:rPr b="1" lang="en-US" sz="1300"/>
              <a:t>Heart Disease Index</a:t>
            </a:r>
            <a:r>
              <a:rPr lang="en-US" sz="1300"/>
              <a:t> (</a:t>
            </a:r>
            <a:r>
              <a:rPr b="1" lang="en-US" sz="1300"/>
              <a:t>r = 0.25</a:t>
            </a:r>
            <a:r>
              <a:rPr lang="en-US" sz="1300"/>
              <a:t>), suggesting a potential environmental influence on cardiovascular health.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CO Mean_norm</a:t>
            </a:r>
            <a:r>
              <a:rPr lang="en-US" sz="1300"/>
              <a:t> and </a:t>
            </a:r>
            <a:r>
              <a:rPr b="1" lang="en-US" sz="1300"/>
              <a:t>NO₂ Mean_norm</a:t>
            </a:r>
            <a:r>
              <a:rPr lang="en-US" sz="1300"/>
              <a:t> both show </a:t>
            </a:r>
            <a:r>
              <a:rPr b="1" lang="en-US" sz="1300"/>
              <a:t>moderate correlations</a:t>
            </a:r>
            <a:r>
              <a:rPr lang="en-US" sz="1300"/>
              <a:t> with the </a:t>
            </a:r>
            <a:r>
              <a:rPr b="1" lang="en-US" sz="1300"/>
              <a:t>Heart Disease Index</a:t>
            </a:r>
            <a:r>
              <a:rPr lang="en-US" sz="1300"/>
              <a:t> (</a:t>
            </a:r>
            <a:r>
              <a:rPr b="1" lang="en-US" sz="1300"/>
              <a:t>r = 0.42</a:t>
            </a:r>
            <a:r>
              <a:rPr lang="en-US" sz="1300"/>
              <a:t> and </a:t>
            </a:r>
            <a:r>
              <a:rPr b="1" lang="en-US" sz="1300"/>
              <a:t>r = 0.12</a:t>
            </a:r>
            <a:r>
              <a:rPr lang="en-US" sz="1300"/>
              <a:t>, respectively).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Heart Failure</a:t>
            </a:r>
            <a:r>
              <a:rPr lang="en-US" sz="1300"/>
              <a:t> and </a:t>
            </a:r>
            <a:r>
              <a:rPr b="1" lang="en-US" sz="1300"/>
              <a:t>Coronary Heart Disease</a:t>
            </a:r>
            <a:r>
              <a:rPr lang="en-US" sz="1300"/>
              <a:t> are </a:t>
            </a:r>
            <a:r>
              <a:rPr b="1" lang="en-US" sz="1300"/>
              <a:t>highly correlated</a:t>
            </a:r>
            <a:r>
              <a:rPr lang="en-US" sz="1300"/>
              <a:t> with each other (</a:t>
            </a:r>
            <a:r>
              <a:rPr b="1" lang="en-US" sz="1300"/>
              <a:t>r = 0.99</a:t>
            </a:r>
            <a:r>
              <a:rPr lang="en-US" sz="1300"/>
              <a:t>), justifying their aggregation into a single </a:t>
            </a:r>
            <a:r>
              <a:rPr b="1" lang="en-US" sz="1300"/>
              <a:t>Heart Disease Index</a:t>
            </a:r>
            <a:r>
              <a:rPr lang="en-US" sz="1300"/>
              <a:t>.</a:t>
            </a:r>
            <a:endParaRPr sz="2000"/>
          </a:p>
        </p:txBody>
      </p:sp>
      <p:sp>
        <p:nvSpPr>
          <p:cNvPr id="194" name="Google Shape;19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195" name="Google Shape;195;p26" title="hdfd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25" y="858675"/>
            <a:ext cx="5741950" cy="4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/>
              <a:t>📊 Scatter Plot Matrix – Pollution vs. Heart Disease Metrics</a:t>
            </a:r>
            <a:endParaRPr sz="5400"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Objective:</a:t>
            </a:r>
            <a:br>
              <a:rPr b="1" lang="en-US" sz="1795"/>
            </a:br>
            <a:r>
              <a:rPr lang="en-US" sz="1795"/>
              <a:t> To visually examine the linear relationships between different air pollutants and heart disease indicators.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What’s Shown:</a:t>
            </a:r>
            <a:endParaRPr b="1" sz="1795"/>
          </a:p>
          <a:p>
            <a:pPr indent="-3169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The matrix displays </a:t>
            </a:r>
            <a:r>
              <a:rPr b="1" lang="en-US" sz="1795"/>
              <a:t>regression plots</a:t>
            </a:r>
            <a:r>
              <a:rPr lang="en-US" sz="1795"/>
              <a:t> between four air pollutants</a:t>
            </a:r>
            <a:br>
              <a:rPr lang="en-US" sz="1795"/>
            </a:br>
            <a:r>
              <a:rPr lang="en-US" sz="1795"/>
              <a:t> (</a:t>
            </a:r>
            <a:r>
              <a:rPr b="1" lang="en-US" sz="1795"/>
              <a:t>O₃, CO, SO₂, NO₂</a:t>
            </a:r>
            <a:r>
              <a:rPr lang="en-US" sz="1795"/>
              <a:t>) and three heart-related outcomes</a:t>
            </a:r>
            <a:br>
              <a:rPr lang="en-US" sz="1795"/>
            </a:br>
            <a:r>
              <a:rPr lang="en-US" sz="1795"/>
              <a:t> (</a:t>
            </a:r>
            <a:r>
              <a:rPr b="1" lang="en-US" sz="1795"/>
              <a:t>Heart Disease Index, Heart Failure, Coronary Heart Disease</a:t>
            </a:r>
            <a:r>
              <a:rPr lang="en-US" sz="1795"/>
              <a:t>).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1795"/>
              <a:t>Each plot includes a red regression line with a confidence interval to indicate the trend.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Key Observations:</a:t>
            </a:r>
            <a:endParaRPr b="1" sz="1795"/>
          </a:p>
          <a:p>
            <a:pPr indent="-3169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Some pollutants (e.g., </a:t>
            </a:r>
            <a:r>
              <a:rPr b="1" lang="en-US" sz="1795"/>
              <a:t>CO</a:t>
            </a:r>
            <a:r>
              <a:rPr lang="en-US" sz="1795"/>
              <a:t>, </a:t>
            </a:r>
            <a:r>
              <a:rPr b="1" lang="en-US" sz="1795"/>
              <a:t>NO₂</a:t>
            </a:r>
            <a:r>
              <a:rPr lang="en-US" sz="1795"/>
              <a:t>) appear to have </a:t>
            </a:r>
            <a:r>
              <a:rPr b="1" lang="en-US" sz="1795"/>
              <a:t>slight negative trends</a:t>
            </a:r>
            <a:r>
              <a:rPr lang="en-US" sz="1795"/>
              <a:t> with coronary heart disease.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Most relationships show </a:t>
            </a:r>
            <a:r>
              <a:rPr b="1" lang="en-US" sz="1795"/>
              <a:t>weak or no linear correlation</a:t>
            </a:r>
            <a:r>
              <a:rPr lang="en-US" sz="1795"/>
              <a:t>, aligning with the moderate R² observed in the linear regression results.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These visual patterns </a:t>
            </a:r>
            <a:r>
              <a:rPr b="1" lang="en-US" sz="1795"/>
              <a:t>complement the heatmap findings</a:t>
            </a:r>
            <a:r>
              <a:rPr lang="en-US" sz="1795"/>
              <a:t> and guide our attention to more promising predictors for modeling.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