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dda04ebb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5dda04ebb4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dda04ebb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5dda04ebb4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dda04ebb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5dda04ebb4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dda04ebb4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5dda04ebb4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044f4d56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044f4d5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dda04ebb4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dda04eb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dda04ebb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5dda04ebb4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dda04ebb4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dda04ebb4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hyperlink" Target="https://www.kaggle.com/" TargetMode="External"/><Relationship Id="rId5" Type="http://schemas.openxmlformats.org/officeDocument/2006/relationships/hyperlink" Target="https://www.kaggle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/>
              <a:t>DSA 210 PROJECT</a:t>
            </a:r>
            <a:br>
              <a:rPr lang="en-US"/>
            </a:br>
            <a:r>
              <a:rPr lang="en-US"/>
              <a:t>PHASE II</a:t>
            </a:r>
            <a:endParaRPr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Muhammed Emir Acarkan 32619</a:t>
            </a:r>
            <a:endParaRPr/>
          </a:p>
          <a:p>
            <a:pPr indent="0" lvl="0" marL="0" rtl="0" algn="r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hdfdf</a:t>
            </a:r>
            <a:endParaRPr/>
          </a:p>
        </p:txBody>
      </p:sp>
      <p:pic>
        <p:nvPicPr>
          <p:cNvPr id="207" name="Google Shape;207;p28" title="zascs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8925" y="152400"/>
            <a:ext cx="5817941" cy="6553202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/>
          <p:nvPr>
            <p:ph type="title"/>
          </p:nvPr>
        </p:nvSpPr>
        <p:spPr>
          <a:xfrm>
            <a:off x="789501" y="2646250"/>
            <a:ext cx="41634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3100"/>
              <a:t>📊 Scatter Plot Matrix – Pollution vs. Heart Disease Metrics</a:t>
            </a:r>
            <a:endParaRPr sz="5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685826" y="273588"/>
            <a:ext cx="5219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📦 Pollution Index Distribution by Heart Disease Level</a:t>
            </a:r>
            <a:endParaRPr sz="4700"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685826" y="1806054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Method: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The </a:t>
            </a:r>
            <a:r>
              <a:rPr b="1" lang="en-US" sz="1300"/>
              <a:t>Heart Disease Index</a:t>
            </a:r>
            <a:r>
              <a:rPr lang="en-US" sz="1300"/>
              <a:t> was divided into three equal-sized groups:</a:t>
            </a:r>
            <a:br>
              <a:rPr lang="en-US" sz="1300"/>
            </a:br>
            <a:r>
              <a:rPr lang="en-US" sz="1300"/>
              <a:t> </a:t>
            </a:r>
            <a:r>
              <a:rPr b="1" lang="en-US" sz="1300"/>
              <a:t>Low</a:t>
            </a:r>
            <a:r>
              <a:rPr lang="en-US" sz="1300"/>
              <a:t>, </a:t>
            </a:r>
            <a:r>
              <a:rPr b="1" lang="en-US" sz="1300"/>
              <a:t>Medium</a:t>
            </a:r>
            <a:r>
              <a:rPr lang="en-US" sz="1300"/>
              <a:t>, and </a:t>
            </a:r>
            <a:r>
              <a:rPr b="1" lang="en-US" sz="1300"/>
              <a:t>High</a:t>
            </a:r>
            <a:r>
              <a:rPr lang="en-US" sz="1300"/>
              <a:t> prevalence.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A </a:t>
            </a:r>
            <a:r>
              <a:rPr b="1" lang="en-US" sz="1300"/>
              <a:t>boxplot</a:t>
            </a:r>
            <a:r>
              <a:rPr lang="en-US" sz="1300"/>
              <a:t> was used to visualize the distribution of </a:t>
            </a:r>
            <a:r>
              <a:rPr b="1" lang="en-US" sz="1300"/>
              <a:t>Pollution Index</a:t>
            </a:r>
            <a:r>
              <a:rPr lang="en-US" sz="1300"/>
              <a:t> within each group.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Key Insights: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Regions with </a:t>
            </a:r>
            <a:r>
              <a:rPr b="1" lang="en-US" sz="1300"/>
              <a:t>high heart disease prevalence</a:t>
            </a:r>
            <a:r>
              <a:rPr lang="en-US" sz="1300"/>
              <a:t> tend to have a </a:t>
            </a:r>
            <a:r>
              <a:rPr b="1" lang="en-US" sz="1300"/>
              <a:t>higher median pollution index</a:t>
            </a:r>
            <a:r>
              <a:rPr lang="en-US" sz="1300"/>
              <a:t>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alibri"/>
              <a:buChar char="●"/>
            </a:pPr>
            <a:r>
              <a:rPr lang="en-US" sz="1300"/>
              <a:t>The spread of pollution levels is also wider in the "High" group, suggesting more variability.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This visual evidence supports the </a:t>
            </a:r>
            <a:r>
              <a:rPr b="1" lang="en-US" sz="1300"/>
              <a:t>positive association</a:t>
            </a:r>
            <a:r>
              <a:rPr lang="en-US" sz="1300"/>
              <a:t> between pollution exposure and heart disease rates.</a:t>
            </a:r>
            <a:endParaRPr sz="2200"/>
          </a:p>
        </p:txBody>
      </p:sp>
      <p:sp>
        <p:nvSpPr>
          <p:cNvPr id="215" name="Google Shape;215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hdfdf</a:t>
            </a:r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5597" y="1231672"/>
            <a:ext cx="5897525" cy="439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685826" y="273588"/>
            <a:ext cx="5219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🔗 Relationship Between Pollution Index and Heart Disease Index</a:t>
            </a:r>
            <a:endParaRPr sz="4700"/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685826" y="2302255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Visual elements: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The </a:t>
            </a:r>
            <a:r>
              <a:rPr b="1" lang="en-US" sz="1300"/>
              <a:t>scatter plot</a:t>
            </a:r>
            <a:r>
              <a:rPr lang="en-US" sz="1300"/>
              <a:t> in the center shows individual state data points.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The </a:t>
            </a:r>
            <a:r>
              <a:rPr b="1" lang="en-US" sz="1300"/>
              <a:t>regression line</a:t>
            </a:r>
            <a:r>
              <a:rPr lang="en-US" sz="1300"/>
              <a:t> indicates a </a:t>
            </a:r>
            <a:r>
              <a:rPr b="1" lang="en-US" sz="1300"/>
              <a:t>positive linear trend</a:t>
            </a:r>
            <a:r>
              <a:rPr lang="en-US" sz="1300"/>
              <a:t> between pollution and heart disease.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Histograms</a:t>
            </a:r>
            <a:r>
              <a:rPr lang="en-US" sz="1300"/>
              <a:t> on the axes display the distribution of both variables.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Insights: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States with higher Pollution Index values tend to exhibit </a:t>
            </a:r>
            <a:r>
              <a:rPr b="1" lang="en-US" sz="1300"/>
              <a:t>higher Heart Disease Index</a:t>
            </a:r>
            <a:r>
              <a:rPr lang="en-US" sz="1300"/>
              <a:t> scores.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-US" sz="1300"/>
              <a:t>While not perfectly linear, the positive trend supports the </a:t>
            </a:r>
            <a:r>
              <a:rPr b="1" lang="en-US" sz="1300"/>
              <a:t>hypothesis</a:t>
            </a:r>
            <a:r>
              <a:rPr lang="en-US" sz="1300"/>
              <a:t> that environmental pollution may be a contributing factor to heart disease prevalence.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300"/>
              <a:t>📈 </a:t>
            </a:r>
            <a:r>
              <a:rPr i="1" lang="en-US" sz="1300"/>
              <a:t>This plot strengthens the evidence of a direct association between air quality and cardiovascular health risks.</a:t>
            </a:r>
            <a:endParaRPr b="1" sz="1500"/>
          </a:p>
        </p:txBody>
      </p:sp>
      <p:sp>
        <p:nvSpPr>
          <p:cNvPr id="223" name="Google Shape;223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hdfdf</a:t>
            </a:r>
            <a:endParaRPr/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0151" y="424875"/>
            <a:ext cx="5981675" cy="6008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1205324" y="209675"/>
            <a:ext cx="9693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/>
              <a:t>Hypothesis Testing Framework</a:t>
            </a:r>
            <a:endParaRPr sz="5300"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1175625" y="2214825"/>
            <a:ext cx="97527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🎯 Objective: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/>
              <a:t>To assess whether there is a statistically significant relationship between </a:t>
            </a:r>
            <a:r>
              <a:rPr b="1" lang="en-US" sz="1600"/>
              <a:t>Pollution Index</a:t>
            </a:r>
            <a:r>
              <a:rPr lang="en-US" sz="1600"/>
              <a:t> and </a:t>
            </a:r>
            <a:r>
              <a:rPr b="1" lang="en-US" sz="1600"/>
              <a:t>Heart Disease Index</a:t>
            </a:r>
            <a:r>
              <a:rPr lang="en-US" sz="1600"/>
              <a:t>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🧪 Hypotheses: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/>
              <a:t>🔵 </a:t>
            </a:r>
            <a:r>
              <a:rPr b="1" lang="en-US" sz="1600"/>
              <a:t>Null Hypothesis (H₀):</a:t>
            </a:r>
            <a:br>
              <a:rPr b="1" lang="en-US" sz="1600"/>
            </a:br>
            <a:r>
              <a:rPr lang="en-US" sz="1600"/>
              <a:t> There is </a:t>
            </a:r>
            <a:r>
              <a:rPr b="1" lang="en-US" sz="1600"/>
              <a:t>no significant relationship</a:t>
            </a:r>
            <a:r>
              <a:rPr lang="en-US" sz="1600"/>
              <a:t> between the Pollution Index and Heart Disease Index. Any observed association is due to </a:t>
            </a:r>
            <a:r>
              <a:rPr b="1" lang="en-US" sz="1600"/>
              <a:t>random chance</a:t>
            </a:r>
            <a:r>
              <a:rPr lang="en-US" sz="1600"/>
              <a:t>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/>
              <a:t>🔴 </a:t>
            </a:r>
            <a:r>
              <a:rPr b="1" lang="en-US" sz="1600"/>
              <a:t>Alternative Hypothesis (H₁):</a:t>
            </a:r>
            <a:br>
              <a:rPr b="1" lang="en-US" sz="1600"/>
            </a:br>
            <a:r>
              <a:rPr lang="en-US" sz="1600"/>
              <a:t> There </a:t>
            </a:r>
            <a:r>
              <a:rPr b="1" lang="en-US" sz="1600"/>
              <a:t>is</a:t>
            </a:r>
            <a:r>
              <a:rPr lang="en-US" sz="1600"/>
              <a:t> a statistically significant relationship between the Pollution Index and Heart Disease Index. Variations in pollution may be linked to changes in heart disease rates.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🧠 Decision Rule (Based on p-value):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/>
              <a:t>If </a:t>
            </a:r>
            <a:r>
              <a:rPr b="1" lang="en-US" sz="1600"/>
              <a:t>p &lt; 0.05</a:t>
            </a:r>
            <a:r>
              <a:rPr lang="en-US" sz="1600"/>
              <a:t> → Reject H₀ (significant relationship exists)</a:t>
            </a:r>
            <a:br>
              <a:rPr lang="en-US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/>
              <a:t>If </a:t>
            </a:r>
            <a:r>
              <a:rPr b="1" lang="en-US" sz="1600"/>
              <a:t>p ≥ 0.05</a:t>
            </a:r>
            <a:r>
              <a:rPr lang="en-US" sz="1600"/>
              <a:t> → Fail to reject H₀ (no significant relationship found)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/>
          <p:nvPr>
            <p:ph type="title"/>
          </p:nvPr>
        </p:nvSpPr>
        <p:spPr>
          <a:xfrm>
            <a:off x="1205324" y="209675"/>
            <a:ext cx="96933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800"/>
              <a:t>FINDINGS: Hypothesis Testing Results</a:t>
            </a:r>
            <a:endParaRPr sz="6100"/>
          </a:p>
        </p:txBody>
      </p:sp>
      <p:sp>
        <p:nvSpPr>
          <p:cNvPr id="236" name="Google Shape;236;p32"/>
          <p:cNvSpPr txBox="1"/>
          <p:nvPr>
            <p:ph idx="1" type="body"/>
          </p:nvPr>
        </p:nvSpPr>
        <p:spPr>
          <a:xfrm>
            <a:off x="1175625" y="2214825"/>
            <a:ext cx="9752700" cy="39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🧪 Normality Test Results: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Pollution Index</a:t>
            </a:r>
            <a:r>
              <a:rPr lang="en-US" sz="1700"/>
              <a:t> p-value: 0.0373 → Not normally distributed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Heart Disease Index</a:t>
            </a:r>
            <a:r>
              <a:rPr lang="en-US" sz="1700"/>
              <a:t> p-value: 0.1249 → Not normally distributed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/>
              <a:t>Since normality assumptions were violated, the </a:t>
            </a:r>
            <a:r>
              <a:rPr b="1" lang="en-US" sz="1700"/>
              <a:t>Spearman correlation test</a:t>
            </a:r>
            <a:r>
              <a:rPr lang="en-US" sz="1700"/>
              <a:t> was used.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📊 Spearman Test Output: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Spearman Correlation Coefficient:</a:t>
            </a:r>
            <a:r>
              <a:rPr lang="en-US" sz="1700"/>
              <a:t> 0.2615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Spearman p-value:</a:t>
            </a:r>
            <a:r>
              <a:rPr lang="en-US" sz="1700"/>
              <a:t> 0.0865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🧾 Conclusion: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b="1" lang="en-US" sz="1700"/>
              <a:t>p &gt; 0.05</a:t>
            </a:r>
            <a:r>
              <a:rPr lang="en-US" sz="1700"/>
              <a:t>, so we </a:t>
            </a:r>
            <a:r>
              <a:rPr b="1" lang="en-US" sz="1700"/>
              <a:t>fail to reject</a:t>
            </a:r>
            <a:r>
              <a:rPr lang="en-US" sz="1700"/>
              <a:t> the null hypothesis (H₀).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●"/>
            </a:pPr>
            <a:r>
              <a:rPr lang="en-US" sz="1700"/>
              <a:t>→ No statistically significant association was found between Pollution Index and Heart Disease Index.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/>
              <a:t>This outcome suggests that while a weak positive trend exists, it is </a:t>
            </a:r>
            <a:r>
              <a:rPr b="1" lang="en-US" sz="1700"/>
              <a:t>not strong enough to be statistically conclusive</a:t>
            </a:r>
            <a:r>
              <a:rPr lang="en-US" sz="1700"/>
              <a:t>.</a:t>
            </a:r>
            <a:endParaRPr b="1"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LIMITATIONS</a:t>
            </a:r>
            <a:endParaRPr/>
          </a:p>
        </p:txBody>
      </p:sp>
      <p:sp>
        <p:nvSpPr>
          <p:cNvPr id="242" name="Google Shape;242;p33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Limited Dataset Scope: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The analysis is based on state-level data from a limited time range. Including data across multiple years and more geographic granularity (e.g., city-level) could improve the robustness of the findings.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Missing Confounding Variables: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Factors such as age, smoking rates, socioeconomic status, and healthcare access were not included in the analysis, yet they strongly influence heart disease rates.</a:t>
            </a:r>
            <a:br>
              <a:rPr lang="en-US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Correlation vs. Causation: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The project explores correlation, not causality. Even if a strong relationship is observed, it does not imply a direct causal link.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So far, we tried linear regression.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We will test models like KNN, Random Forest, and XGBoost. but maybe with some fine-tuning or more data, we could push it even further.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CO and NO₂ seemed to be more related to heart disease. It might be cool to dig deeper into why these pollutants matter more than others.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Finally, we could experiment with different validation techniques or use Grid Search to optimize the models better and avoid overfitting. Just a bit of tweaking might lead to more solid results.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THANKS</a:t>
            </a:r>
            <a:endParaRPr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Muhammed Emir Acarkan 32619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6400800" y="609600"/>
            <a:ext cx="5147730" cy="1641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MOTIVATION</a:t>
            </a:r>
            <a:endParaRPr/>
          </a:p>
        </p:txBody>
      </p:sp>
      <p:pic>
        <p:nvPicPr>
          <p:cNvPr descr="A person working on a computer&#10;&#10;Description automatically generated" id="151" name="Google Shape;151;p20"/>
          <p:cNvPicPr preferRelativeResize="0"/>
          <p:nvPr/>
        </p:nvPicPr>
        <p:blipFill rotWithShape="1">
          <a:blip r:embed="rId4">
            <a:alphaModFix/>
          </a:blip>
          <a:srcRect b="0" l="9898" r="1213" t="0"/>
          <a:stretch/>
        </p:blipFill>
        <p:spPr>
          <a:xfrm>
            <a:off x="20" y="975"/>
            <a:ext cx="60959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6400800" y="2251587"/>
            <a:ext cx="5147700" cy="363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This project is motivated by the need to explore whether there exists a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statistically significant relationship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between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pollution levels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heart disease rates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across different regions.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By analyzing indicators such as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NO₂, SO₂, CO, and O₃ concentrations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, alongside heart failure and coronary heart disease data, this research aims to provide deeper insights into how environmental health influences human health.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Understanding such correlations can contribute to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public health policy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urban planning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1300">
                <a:latin typeface="Arial"/>
                <a:ea typeface="Arial"/>
                <a:cs typeface="Arial"/>
                <a:sym typeface="Arial"/>
              </a:rPr>
              <a:t>preventive healthcare strategies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 in the long term.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In this slide mostly there is charts you can look for codes in my github.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2405094" y="280725"/>
            <a:ext cx="7381800" cy="160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DATA COLLECTION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905388" y="2240250"/>
            <a:ext cx="10381200" cy="39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In this project, I used publicly available datasets obtained from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, a widely used platform for sharing and accessing real-world datasets.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dataset contains two primary variables: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Air pollution indicators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such as CO, NO₂, SO₂, and O₃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Heart disease statistics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such as heart failure and coronary heart disease rates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data was filtered and merged to focus on regional-level comparisons across different U.S. states. To ensure reliability and relevance, I removed incomplete or irrelevant entries and kept only the values labeled "Overall" for consistent comparisons.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You can access the original dataset from</a:t>
            </a:r>
            <a:r>
              <a:rPr lang="en-US" sz="15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 </a:t>
            </a:r>
            <a:r>
              <a:rPr lang="en-US" sz="1500" u="sng">
                <a:latin typeface="Arial"/>
                <a:ea typeface="Arial"/>
                <a:cs typeface="Arial"/>
                <a:sym typeface="Arial"/>
                <a:hlinkClick r:id="rId5"/>
              </a:rPr>
              <a:t>Kaggle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and view the cleaned version used in this analysis through the GitHub repository linked in the project.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6400800" y="609600"/>
            <a:ext cx="5147730" cy="1641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PREPARATION</a:t>
            </a:r>
            <a:r>
              <a:rPr lang="en-US"/>
              <a:t> OF DATA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6400800" y="2251587"/>
            <a:ext cx="5147730" cy="36379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Pollution and heart disease data from 2004–2013 were filtered and aggregated at the state level.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CO, SO₂, NO₂, and O₃ values were normalized using Z-score standardization.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weighted Pollution Index was calculated using the normalized values (NO₂: 0.35, SO₂: 0.30, CO: 0.20, O₃: 0.15).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Heart Failure and Coronary Heart Disease averages were combined to create a unified Heart Disease Index.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Both datasets were merged on the state column to generate a final enriched dataset (merged_df) for further analysis.</a:t>
            </a:r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1825" y="438171"/>
            <a:ext cx="4301660" cy="2371854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  <p:pic>
        <p:nvPicPr>
          <p:cNvPr id="166" name="Google Shape;16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5250" y="3186625"/>
            <a:ext cx="5089251" cy="3163475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1321525" y="310625"/>
            <a:ext cx="10117200" cy="27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/>
              <a:t>📊 </a:t>
            </a:r>
            <a:r>
              <a:rPr i="1" lang="en-US" sz="1400"/>
              <a:t>In this bar chart, we observe the normalized averages of four key air pollutants — O₃, CO, SO₂, and NO₂ — across all U.S. states over the 2004–2013 period.</a:t>
            </a:r>
            <a:endParaRPr i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The data was normalized using </a:t>
            </a:r>
            <a:r>
              <a:rPr b="1" lang="en-US" sz="1400"/>
              <a:t>z-score</a:t>
            </a:r>
            <a:r>
              <a:rPr lang="en-US" sz="1400"/>
              <a:t> transformation to ensure comparability.</a:t>
            </a:r>
            <a:br>
              <a:rPr lang="en-US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lang="en-US" sz="1400"/>
              <a:t>This visualization helps identify which states had consistently higher levels of specific pollutants.</a:t>
            </a:r>
            <a:br>
              <a:rPr lang="en-US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US" sz="1400"/>
              <a:t>It sets the foundation for computing an overall </a:t>
            </a:r>
            <a:r>
              <a:rPr b="1" lang="en-US" sz="1400"/>
              <a:t>Pollution Index</a:t>
            </a:r>
            <a:r>
              <a:rPr lang="en-US" sz="1400"/>
              <a:t>, which will be used in later analysis.</a:t>
            </a:r>
            <a:br>
              <a:rPr lang="en-US" sz="1400"/>
            </a:b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550" y="2752900"/>
            <a:ext cx="8983450" cy="3773576"/>
          </a:xfrm>
          <a:prstGeom prst="rect">
            <a:avLst/>
          </a:prstGeom>
          <a:solidFill>
            <a:schemeClr val="lt1"/>
          </a:solidFill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title"/>
          </p:nvPr>
        </p:nvSpPr>
        <p:spPr>
          <a:xfrm>
            <a:off x="1327245" y="316750"/>
            <a:ext cx="82482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-US" sz="2202"/>
              <a:t>Pollution Extremes Across U.S. States (Based on Pollution Index)</a:t>
            </a:r>
            <a:endParaRPr sz="4000"/>
          </a:p>
        </p:txBody>
      </p:sp>
      <p:sp>
        <p:nvSpPr>
          <p:cNvPr id="178" name="Google Shape;178;p24"/>
          <p:cNvSpPr txBox="1"/>
          <p:nvPr>
            <p:ph idx="1" type="body"/>
          </p:nvPr>
        </p:nvSpPr>
        <p:spPr>
          <a:xfrm>
            <a:off x="267700" y="971800"/>
            <a:ext cx="11789700" cy="23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80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US" sz="1617"/>
              <a:t>🌍 This slide presents a comparative overview of the </a:t>
            </a:r>
            <a:r>
              <a:rPr b="1" lang="en-US" sz="1617"/>
              <a:t>most</a:t>
            </a:r>
            <a:r>
              <a:rPr lang="en-US" sz="1617"/>
              <a:t> and </a:t>
            </a:r>
            <a:r>
              <a:rPr b="1" lang="en-US" sz="1617"/>
              <a:t>least</a:t>
            </a:r>
            <a:r>
              <a:rPr lang="en-US" sz="1617"/>
              <a:t> polluted states in the U.S. based on the calculated </a:t>
            </a:r>
            <a:r>
              <a:rPr b="1" lang="en-US" sz="1617"/>
              <a:t>Pollution Index</a:t>
            </a:r>
            <a:r>
              <a:rPr lang="en-US" sz="1617"/>
              <a:t>, which aggregates normalized levels of O₃, CO, SO₂, and NO₂ from 2004 to 2013.</a:t>
            </a:r>
            <a:endParaRPr sz="16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US" sz="1617"/>
              <a:t>🔥 On the </a:t>
            </a:r>
            <a:r>
              <a:rPr b="1" lang="en-US" sz="1617"/>
              <a:t>left</a:t>
            </a:r>
            <a:r>
              <a:rPr lang="en-US" sz="1617"/>
              <a:t>, we observe the </a:t>
            </a:r>
            <a:r>
              <a:rPr b="1" lang="en-US" sz="1617"/>
              <a:t>top 10 most polluted states</a:t>
            </a:r>
            <a:r>
              <a:rPr lang="en-US" sz="1617"/>
              <a:t>, with </a:t>
            </a:r>
            <a:r>
              <a:rPr b="1" lang="en-US" sz="1617"/>
              <a:t>District of Columbia, New York, and Missouri</a:t>
            </a:r>
            <a:r>
              <a:rPr lang="en-US" sz="1617"/>
              <a:t> leading the list. These elevated scores may reflect greater urban density, traffic emissions, and industrial activity in these regions.</a:t>
            </a:r>
            <a:endParaRPr sz="161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en-US" sz="1617"/>
              <a:t>🍃 On the </a:t>
            </a:r>
            <a:r>
              <a:rPr b="1" lang="en-US" sz="1617"/>
              <a:t>right</a:t>
            </a:r>
            <a:r>
              <a:rPr lang="en-US" sz="1617"/>
              <a:t>, we highlight the </a:t>
            </a:r>
            <a:r>
              <a:rPr b="1" lang="en-US" sz="1617"/>
              <a:t>10 states with the lowest Pollution Index</a:t>
            </a:r>
            <a:r>
              <a:rPr lang="en-US" sz="1617"/>
              <a:t>, such as </a:t>
            </a:r>
            <a:r>
              <a:rPr b="1" lang="en-US" sz="1617"/>
              <a:t>North Dakota, South Carolina, and Wyoming</a:t>
            </a:r>
            <a:r>
              <a:rPr lang="en-US" sz="1617"/>
              <a:t>. These states potentially benefit from favorable environmental conditions, geographic advantages, or effective pollution control policies.</a:t>
            </a:r>
            <a:endParaRPr sz="1617"/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265"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121" y="3330396"/>
            <a:ext cx="4096626" cy="2998025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  <p:pic>
        <p:nvPicPr>
          <p:cNvPr id="180" name="Google Shape;18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3475" y="3311400"/>
            <a:ext cx="4096625" cy="3036025"/>
          </a:xfrm>
          <a:prstGeom prst="rect">
            <a:avLst/>
          </a:prstGeom>
          <a:noFill/>
          <a:ln cap="sq" cmpd="dbl" w="508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678376" y="18745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3725"/>
              <a:t>🔍 Exploratory Data Analysis (EDA)</a:t>
            </a:r>
            <a:endParaRPr sz="6200"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6290076" y="2063125"/>
            <a:ext cx="50508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13"/>
              <a:buFont typeface="Arial"/>
              <a:buNone/>
            </a:pPr>
            <a:r>
              <a:rPr b="1" lang="en-US" sz="2068"/>
              <a:t>3. 📉 Visualization</a:t>
            </a:r>
            <a:endParaRPr b="1" sz="2068"/>
          </a:p>
          <a:p>
            <a:pPr indent="-32793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2018"/>
              <a:t>Scatter plots</a:t>
            </a:r>
            <a:r>
              <a:rPr lang="en-US" sz="2018"/>
              <a:t>: Pollution vs. Heart Disease</a:t>
            </a:r>
            <a:br>
              <a:rPr lang="en-US" sz="2018"/>
            </a:br>
            <a:endParaRPr sz="2018"/>
          </a:p>
          <a:p>
            <a:pPr indent="-3279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2018"/>
              <a:t>Heatmaps</a:t>
            </a:r>
            <a:r>
              <a:rPr lang="en-US" sz="2018"/>
              <a:t>: Correlation matrix of variables</a:t>
            </a:r>
            <a:br>
              <a:rPr lang="en-US" sz="2018"/>
            </a:br>
            <a:endParaRPr sz="2018"/>
          </a:p>
          <a:p>
            <a:pPr indent="-3279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b="1" lang="en-US" sz="2018"/>
              <a:t>Boxplots</a:t>
            </a:r>
            <a:r>
              <a:rPr lang="en-US" sz="2018"/>
              <a:t>: Pollution index across heart disease levels</a:t>
            </a:r>
            <a:endParaRPr sz="2018"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13"/>
              <a:buFont typeface="Arial"/>
              <a:buNone/>
            </a:pPr>
            <a:r>
              <a:rPr b="1" lang="en-US" sz="2068"/>
              <a:t>4. 📎 Correlation Analysis</a:t>
            </a:r>
            <a:endParaRPr b="1" sz="2068"/>
          </a:p>
          <a:p>
            <a:pPr indent="-32793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2018"/>
              <a:t>Used </a:t>
            </a:r>
            <a:r>
              <a:rPr b="1" lang="en-US" sz="2018"/>
              <a:t>Pearson</a:t>
            </a:r>
            <a:r>
              <a:rPr lang="en-US" sz="2018"/>
              <a:t> or </a:t>
            </a:r>
            <a:r>
              <a:rPr b="1" lang="en-US" sz="2018"/>
              <a:t>Spearman</a:t>
            </a:r>
            <a:r>
              <a:rPr lang="en-US" sz="2018"/>
              <a:t> depending on distribution.</a:t>
            </a:r>
            <a:br>
              <a:rPr lang="en-US" sz="2018"/>
            </a:br>
            <a:endParaRPr sz="2018"/>
          </a:p>
          <a:p>
            <a:pPr indent="-32793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2018"/>
              <a:t>Measured strength of association between pollution and heart disease.</a:t>
            </a:r>
            <a:endParaRPr sz="2018"/>
          </a:p>
          <a:p>
            <a:pPr indent="-232965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t/>
            </a:r>
            <a:endParaRPr sz="1250"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600851" y="2063125"/>
            <a:ext cx="50508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1475"/>
              <a:t>Objective:</a:t>
            </a:r>
            <a:br>
              <a:rPr b="1" lang="en-US" sz="1475"/>
            </a:br>
            <a:r>
              <a:rPr lang="en-US" sz="1475"/>
              <a:t> To explore the dataset structure, detect patterns, and determine suitable statistical methods.</a:t>
            </a:r>
            <a:endParaRPr sz="1475"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1525"/>
              <a:t>1. 📊 Descriptive Statistics</a:t>
            </a:r>
            <a:endParaRPr b="1" sz="152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/>
              <a:t>Calculated:</a:t>
            </a:r>
            <a:br>
              <a:rPr lang="en-US" sz="1500"/>
            </a:br>
            <a:r>
              <a:rPr lang="en-US" sz="1500"/>
              <a:t> </a:t>
            </a:r>
            <a:r>
              <a:rPr b="1" lang="en-US" sz="1500"/>
              <a:t>Mean</a:t>
            </a:r>
            <a:r>
              <a:rPr lang="en-US" sz="1500"/>
              <a:t>, </a:t>
            </a:r>
            <a:r>
              <a:rPr b="1" lang="en-US" sz="1500"/>
              <a:t>Median</a:t>
            </a:r>
            <a:r>
              <a:rPr lang="en-US" sz="1500"/>
              <a:t>, </a:t>
            </a:r>
            <a:r>
              <a:rPr b="1" lang="en-US" sz="1500"/>
              <a:t>Min</a:t>
            </a:r>
            <a:r>
              <a:rPr lang="en-US" sz="1500"/>
              <a:t>, </a:t>
            </a:r>
            <a:r>
              <a:rPr b="1" lang="en-US" sz="1500"/>
              <a:t>Max</a:t>
            </a:r>
            <a:r>
              <a:rPr lang="en-US" sz="1500"/>
              <a:t>, and </a:t>
            </a:r>
            <a:r>
              <a:rPr b="1" lang="en-US" sz="1500"/>
              <a:t>Standard Deviation</a:t>
            </a:r>
            <a:endParaRPr b="1" sz="150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Goal: Understand distributions and data spread.</a:t>
            </a:r>
            <a:endParaRPr sz="1475"/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1525"/>
              <a:t>2. 📈 Distribution Analysis</a:t>
            </a:r>
            <a:br>
              <a:rPr lang="en-US" sz="1475"/>
            </a:br>
            <a:endParaRPr sz="1475"/>
          </a:p>
          <a:p>
            <a:pPr indent="-32226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75"/>
              <a:buFont typeface="Calibri"/>
              <a:buChar char="●"/>
            </a:pPr>
            <a:r>
              <a:rPr lang="en-US" sz="1475"/>
              <a:t>Determined whether to use:</a:t>
            </a:r>
            <a:br>
              <a:rPr lang="en-US" sz="1475"/>
            </a:br>
            <a:endParaRPr sz="1475"/>
          </a:p>
          <a:p>
            <a:pPr indent="-3222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Char char="○"/>
            </a:pPr>
            <a:r>
              <a:rPr b="1" lang="en-US" sz="1475"/>
              <a:t>Parametric tests</a:t>
            </a:r>
            <a:r>
              <a:rPr lang="en-US" sz="1475"/>
              <a:t> (e.g., Pearson)</a:t>
            </a:r>
            <a:br>
              <a:rPr lang="en-US" sz="1475"/>
            </a:br>
            <a:endParaRPr sz="1475"/>
          </a:p>
          <a:p>
            <a:pPr indent="-32226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75"/>
              <a:buChar char="○"/>
            </a:pPr>
            <a:r>
              <a:rPr b="1" lang="en-US" sz="1475"/>
              <a:t>Non-parametric tests</a:t>
            </a:r>
            <a:r>
              <a:rPr lang="en-US" sz="1475"/>
              <a:t> (e.g., Spearman)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685826" y="273588"/>
            <a:ext cx="52197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Correlation Heatmap</a:t>
            </a:r>
            <a:endParaRPr sz="4700"/>
          </a:p>
        </p:txBody>
      </p: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685826" y="1806054"/>
            <a:ext cx="5219700" cy="3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Purpose:</a:t>
            </a:r>
            <a:br>
              <a:rPr b="1" lang="en-US" sz="1300"/>
            </a:br>
            <a:r>
              <a:rPr lang="en-US" sz="1300"/>
              <a:t> This heatmap illustrates the pairwise correlation coefficients between pollutant levels and heart disease metrics.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/>
              <a:t>Key Insights: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Pollution Index</a:t>
            </a:r>
            <a:r>
              <a:rPr lang="en-US" sz="1300"/>
              <a:t> shows:</a:t>
            </a:r>
            <a:br>
              <a:rPr lang="en-US" sz="1300"/>
            </a:b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-US" sz="1300"/>
              <a:t>A </a:t>
            </a:r>
            <a:r>
              <a:rPr b="1" lang="en-US" sz="1300"/>
              <a:t>moderate correlation</a:t>
            </a:r>
            <a:r>
              <a:rPr lang="en-US" sz="1300"/>
              <a:t> with </a:t>
            </a:r>
            <a:r>
              <a:rPr b="1" lang="en-US" sz="1300"/>
              <a:t>Heart Disease Index</a:t>
            </a:r>
            <a:r>
              <a:rPr lang="en-US" sz="1300"/>
              <a:t> (</a:t>
            </a:r>
            <a:r>
              <a:rPr b="1" lang="en-US" sz="1300"/>
              <a:t>r = 0.25</a:t>
            </a:r>
            <a:r>
              <a:rPr lang="en-US" sz="1300"/>
              <a:t>), suggesting a potential environmental influence on cardiovascular health.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CO Mean_norm</a:t>
            </a:r>
            <a:r>
              <a:rPr lang="en-US" sz="1300"/>
              <a:t> and </a:t>
            </a:r>
            <a:r>
              <a:rPr b="1" lang="en-US" sz="1300"/>
              <a:t>NO₂ Mean_norm</a:t>
            </a:r>
            <a:r>
              <a:rPr lang="en-US" sz="1300"/>
              <a:t> both show </a:t>
            </a:r>
            <a:r>
              <a:rPr b="1" lang="en-US" sz="1300"/>
              <a:t>moderate correlations</a:t>
            </a:r>
            <a:r>
              <a:rPr lang="en-US" sz="1300"/>
              <a:t> with the </a:t>
            </a:r>
            <a:r>
              <a:rPr b="1" lang="en-US" sz="1300"/>
              <a:t>Heart Disease Index</a:t>
            </a:r>
            <a:r>
              <a:rPr lang="en-US" sz="1300"/>
              <a:t> (</a:t>
            </a:r>
            <a:r>
              <a:rPr b="1" lang="en-US" sz="1300"/>
              <a:t>r = 0.42</a:t>
            </a:r>
            <a:r>
              <a:rPr lang="en-US" sz="1300"/>
              <a:t> and </a:t>
            </a:r>
            <a:r>
              <a:rPr b="1" lang="en-US" sz="1300"/>
              <a:t>r = 0.12</a:t>
            </a:r>
            <a:r>
              <a:rPr lang="en-US" sz="1300"/>
              <a:t>, respectively).</a:t>
            </a:r>
            <a:br>
              <a:rPr lang="en-US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b="1" lang="en-US" sz="1300"/>
              <a:t>Heart Failure</a:t>
            </a:r>
            <a:r>
              <a:rPr lang="en-US" sz="1300"/>
              <a:t> and </a:t>
            </a:r>
            <a:r>
              <a:rPr b="1" lang="en-US" sz="1300"/>
              <a:t>Coronary Heart Disease</a:t>
            </a:r>
            <a:r>
              <a:rPr lang="en-US" sz="1300"/>
              <a:t> are </a:t>
            </a:r>
            <a:r>
              <a:rPr b="1" lang="en-US" sz="1300"/>
              <a:t>highly correlated</a:t>
            </a:r>
            <a:r>
              <a:rPr lang="en-US" sz="1300"/>
              <a:t> with each other (</a:t>
            </a:r>
            <a:r>
              <a:rPr b="1" lang="en-US" sz="1300"/>
              <a:t>r = 0.99</a:t>
            </a:r>
            <a:r>
              <a:rPr lang="en-US" sz="1300"/>
              <a:t>), justifying their aggregation into a single </a:t>
            </a:r>
            <a:r>
              <a:rPr b="1" lang="en-US" sz="1300"/>
              <a:t>Heart Disease Index</a:t>
            </a:r>
            <a:r>
              <a:rPr lang="en-US" sz="1300"/>
              <a:t>.</a:t>
            </a:r>
            <a:endParaRPr sz="2000"/>
          </a:p>
        </p:txBody>
      </p:sp>
      <p:sp>
        <p:nvSpPr>
          <p:cNvPr id="194" name="Google Shape;194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hdfdf</a:t>
            </a:r>
            <a:endParaRPr/>
          </a:p>
        </p:txBody>
      </p:sp>
      <p:pic>
        <p:nvPicPr>
          <p:cNvPr id="195" name="Google Shape;195;p26" title="hdfdf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525" y="858675"/>
            <a:ext cx="5741950" cy="45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685801" y="609600"/>
            <a:ext cx="10131300" cy="145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/>
              <a:t>📊 Scatter Plot Matrix – Pollution vs. Heart Disease Metrics</a:t>
            </a:r>
            <a:endParaRPr sz="5400"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685801" y="2142067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274"/>
              <a:buFont typeface="Arial"/>
              <a:buNone/>
            </a:pPr>
            <a:r>
              <a:rPr b="1" lang="en-US" sz="1795"/>
              <a:t>Objective:</a:t>
            </a:r>
            <a:br>
              <a:rPr b="1" lang="en-US" sz="1795"/>
            </a:br>
            <a:r>
              <a:rPr lang="en-US" sz="1795"/>
              <a:t> To visually examine the linear relationships between different air pollutants and heart disease indicators.</a:t>
            </a:r>
            <a:endParaRPr sz="179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274"/>
              <a:buFont typeface="Arial"/>
              <a:buNone/>
            </a:pPr>
            <a:r>
              <a:rPr b="1" lang="en-US" sz="1795"/>
              <a:t>What’s Shown:</a:t>
            </a:r>
            <a:endParaRPr b="1" sz="1795"/>
          </a:p>
          <a:p>
            <a:pPr indent="-31694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1795"/>
              <a:t>The matrix displays </a:t>
            </a:r>
            <a:r>
              <a:rPr b="1" lang="en-US" sz="1795"/>
              <a:t>regression plots</a:t>
            </a:r>
            <a:r>
              <a:rPr lang="en-US" sz="1795"/>
              <a:t> between four air pollutants</a:t>
            </a:r>
            <a:br>
              <a:rPr lang="en-US" sz="1795"/>
            </a:br>
            <a:r>
              <a:rPr lang="en-US" sz="1795"/>
              <a:t> (</a:t>
            </a:r>
            <a:r>
              <a:rPr b="1" lang="en-US" sz="1795"/>
              <a:t>O₃, CO, SO₂, NO₂</a:t>
            </a:r>
            <a:r>
              <a:rPr lang="en-US" sz="1795"/>
              <a:t>) and three heart-related outcomes</a:t>
            </a:r>
            <a:br>
              <a:rPr lang="en-US" sz="1795"/>
            </a:br>
            <a:r>
              <a:rPr lang="en-US" sz="1795"/>
              <a:t> (</a:t>
            </a:r>
            <a:r>
              <a:rPr b="1" lang="en-US" sz="1795"/>
              <a:t>Heart Disease Index, Heart Failure, Coronary Heart Disease</a:t>
            </a:r>
            <a:r>
              <a:rPr lang="en-US" sz="1795"/>
              <a:t>).</a:t>
            </a:r>
            <a:br>
              <a:rPr lang="en-US" sz="1795"/>
            </a:br>
            <a:endParaRPr sz="1795"/>
          </a:p>
          <a:p>
            <a:pPr indent="-3169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-US" sz="1795"/>
              <a:t>Each plot includes a red regression line with a confidence interval to indicate the trend.</a:t>
            </a:r>
            <a:endParaRPr sz="179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274"/>
              <a:buFont typeface="Arial"/>
              <a:buNone/>
            </a:pPr>
            <a:r>
              <a:rPr b="1" lang="en-US" sz="1795"/>
              <a:t>Key Observations:</a:t>
            </a:r>
            <a:endParaRPr b="1" sz="1795"/>
          </a:p>
          <a:p>
            <a:pPr indent="-31694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1795"/>
              <a:t>Some pollutants (e.g., </a:t>
            </a:r>
            <a:r>
              <a:rPr b="1" lang="en-US" sz="1795"/>
              <a:t>CO</a:t>
            </a:r>
            <a:r>
              <a:rPr lang="en-US" sz="1795"/>
              <a:t>, </a:t>
            </a:r>
            <a:r>
              <a:rPr b="1" lang="en-US" sz="1795"/>
              <a:t>NO₂</a:t>
            </a:r>
            <a:r>
              <a:rPr lang="en-US" sz="1795"/>
              <a:t>) appear to have </a:t>
            </a:r>
            <a:r>
              <a:rPr b="1" lang="en-US" sz="1795"/>
              <a:t>slight negative trends</a:t>
            </a:r>
            <a:r>
              <a:rPr lang="en-US" sz="1795"/>
              <a:t> with coronary heart disease.</a:t>
            </a:r>
            <a:br>
              <a:rPr lang="en-US" sz="1795"/>
            </a:br>
            <a:endParaRPr sz="1795"/>
          </a:p>
          <a:p>
            <a:pPr indent="-3169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1795"/>
              <a:t>Most relationships show </a:t>
            </a:r>
            <a:r>
              <a:rPr b="1" lang="en-US" sz="1795"/>
              <a:t>weak or no linear correlation</a:t>
            </a:r>
            <a:r>
              <a:rPr lang="en-US" sz="1795"/>
              <a:t>, aligning with the moderate R² observed in the linear regression results.</a:t>
            </a:r>
            <a:br>
              <a:rPr lang="en-US" sz="1795"/>
            </a:br>
            <a:endParaRPr sz="1795"/>
          </a:p>
          <a:p>
            <a:pPr indent="-31694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en-US" sz="1795"/>
              <a:t>These visual patterns </a:t>
            </a:r>
            <a:r>
              <a:rPr b="1" lang="en-US" sz="1795"/>
              <a:t>complement the heatmap findings</a:t>
            </a:r>
            <a:r>
              <a:rPr lang="en-US" sz="1795"/>
              <a:t> and guide our attention to more promising predictors for modeling.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