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79" autoAdjust="0"/>
    <p:restoredTop sz="94660"/>
  </p:normalViewPr>
  <p:slideViewPr>
    <p:cSldViewPr snapToGrid="0">
      <p:cViewPr varScale="1">
        <p:scale>
          <a:sx n="74" d="100"/>
          <a:sy n="74" d="100"/>
        </p:scale>
        <p:origin x="8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DFE811DE-2903-4C3A-9787-E546C9D5A282}" type="datetimeFigureOut">
              <a:rPr lang="tr-TR" smtClean="0"/>
              <a:t>14.03.2017</a:t>
            </a:fld>
            <a:endParaRPr lang="tr-TR"/>
          </a:p>
        </p:txBody>
      </p:sp>
      <p:sp>
        <p:nvSpPr>
          <p:cNvPr id="5" name="Footer Placeholder 4"/>
          <p:cNvSpPr>
            <a:spLocks noGrp="1"/>
          </p:cNvSpPr>
          <p:nvPr>
            <p:ph type="ftr" sz="quarter" idx="11"/>
          </p:nvPr>
        </p:nvSpPr>
        <p:spPr>
          <a:xfrm>
            <a:off x="5332412" y="5883275"/>
            <a:ext cx="4324044" cy="365125"/>
          </a:xfrm>
        </p:spPr>
        <p:txBody>
          <a:bodyPr/>
          <a:lstStyle/>
          <a:p>
            <a:endParaRPr lang="tr-TR"/>
          </a:p>
        </p:txBody>
      </p:sp>
      <p:sp>
        <p:nvSpPr>
          <p:cNvPr id="6" name="Slide Number Placeholder 5"/>
          <p:cNvSpPr>
            <a:spLocks noGrp="1"/>
          </p:cNvSpPr>
          <p:nvPr>
            <p:ph type="sldNum" sz="quarter" idx="12"/>
          </p:nvPr>
        </p:nvSpPr>
        <p:spPr/>
        <p:txBody>
          <a:bodyPr/>
          <a:lstStyle/>
          <a:p>
            <a:fld id="{A7B4F9CE-6AB9-46ED-96EE-C060C0B7E796}" type="slidenum">
              <a:rPr lang="tr-TR" smtClean="0"/>
              <a:t>‹#›</a:t>
            </a:fld>
            <a:endParaRPr lang="tr-TR"/>
          </a:p>
        </p:txBody>
      </p:sp>
    </p:spTree>
    <p:extLst>
      <p:ext uri="{BB962C8B-B14F-4D97-AF65-F5344CB8AC3E}">
        <p14:creationId xmlns:p14="http://schemas.microsoft.com/office/powerpoint/2010/main" val="3072457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DFE811DE-2903-4C3A-9787-E546C9D5A282}" type="datetimeFigureOut">
              <a:rPr lang="tr-TR" smtClean="0"/>
              <a:t>14.03.2017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7B4F9CE-6AB9-46ED-96EE-C060C0B7E796}" type="slidenum">
              <a:rPr lang="tr-TR" smtClean="0"/>
              <a:t>‹#›</a:t>
            </a:fld>
            <a:endParaRPr lang="tr-TR"/>
          </a:p>
        </p:txBody>
      </p:sp>
    </p:spTree>
    <p:extLst>
      <p:ext uri="{BB962C8B-B14F-4D97-AF65-F5344CB8AC3E}">
        <p14:creationId xmlns:p14="http://schemas.microsoft.com/office/powerpoint/2010/main" val="240834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DFE811DE-2903-4C3A-9787-E546C9D5A282}" type="datetimeFigureOut">
              <a:rPr lang="tr-TR" smtClean="0"/>
              <a:t>14.03.2017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B4F9CE-6AB9-46ED-96EE-C060C0B7E796}" type="slidenum">
              <a:rPr lang="tr-TR" smtClean="0"/>
              <a:t>‹#›</a:t>
            </a:fld>
            <a:endParaRPr lang="tr-TR"/>
          </a:p>
        </p:txBody>
      </p:sp>
    </p:spTree>
    <p:extLst>
      <p:ext uri="{BB962C8B-B14F-4D97-AF65-F5344CB8AC3E}">
        <p14:creationId xmlns:p14="http://schemas.microsoft.com/office/powerpoint/2010/main" val="1673564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DFE811DE-2903-4C3A-9787-E546C9D5A282}" type="datetimeFigureOut">
              <a:rPr lang="tr-TR" smtClean="0"/>
              <a:t>14.03.2017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B4F9CE-6AB9-46ED-96EE-C060C0B7E796}" type="slidenum">
              <a:rPr lang="tr-TR" smtClean="0"/>
              <a:t>‹#›</a:t>
            </a:fld>
            <a:endParaRPr lang="tr-TR"/>
          </a:p>
        </p:txBody>
      </p:sp>
    </p:spTree>
    <p:extLst>
      <p:ext uri="{BB962C8B-B14F-4D97-AF65-F5344CB8AC3E}">
        <p14:creationId xmlns:p14="http://schemas.microsoft.com/office/powerpoint/2010/main" val="2198866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DFE811DE-2903-4C3A-9787-E546C9D5A282}" type="datetimeFigureOut">
              <a:rPr lang="tr-TR" smtClean="0"/>
              <a:t>14.03.2017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B4F9CE-6AB9-46ED-96EE-C060C0B7E796}" type="slidenum">
              <a:rPr lang="tr-TR" smtClean="0"/>
              <a:t>‹#›</a:t>
            </a:fld>
            <a:endParaRPr lang="tr-TR"/>
          </a:p>
        </p:txBody>
      </p:sp>
    </p:spTree>
    <p:extLst>
      <p:ext uri="{BB962C8B-B14F-4D97-AF65-F5344CB8AC3E}">
        <p14:creationId xmlns:p14="http://schemas.microsoft.com/office/powerpoint/2010/main" val="3573836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tr-TR" smtClean="0"/>
              <a:t>Asıl metin stillerini düzenlemek için tıklatın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DFE811DE-2903-4C3A-9787-E546C9D5A282}" type="datetimeFigureOut">
              <a:rPr lang="tr-TR" smtClean="0"/>
              <a:t>14.03.2017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B4F9CE-6AB9-46ED-96EE-C060C0B7E796}" type="slidenum">
              <a:rPr lang="tr-TR" smtClean="0"/>
              <a:t>‹#›</a:t>
            </a:fld>
            <a:endParaRPr lang="tr-TR"/>
          </a:p>
        </p:txBody>
      </p:sp>
    </p:spTree>
    <p:extLst>
      <p:ext uri="{BB962C8B-B14F-4D97-AF65-F5344CB8AC3E}">
        <p14:creationId xmlns:p14="http://schemas.microsoft.com/office/powerpoint/2010/main" val="4017605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smtClean="0"/>
              <a:t>Asıl metin stillerini düzenlemek için tıklatın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DFE811DE-2903-4C3A-9787-E546C9D5A282}" type="datetimeFigureOut">
              <a:rPr lang="tr-TR" smtClean="0"/>
              <a:t>14.03.2017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B4F9CE-6AB9-46ED-96EE-C060C0B7E796}" type="slidenum">
              <a:rPr lang="tr-TR" smtClean="0"/>
              <a:t>‹#›</a:t>
            </a:fld>
            <a:endParaRPr lang="tr-TR"/>
          </a:p>
        </p:txBody>
      </p:sp>
    </p:spTree>
    <p:extLst>
      <p:ext uri="{BB962C8B-B14F-4D97-AF65-F5344CB8AC3E}">
        <p14:creationId xmlns:p14="http://schemas.microsoft.com/office/powerpoint/2010/main" val="852868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DFE811DE-2903-4C3A-9787-E546C9D5A282}" type="datetimeFigureOut">
              <a:rPr lang="tr-TR" smtClean="0"/>
              <a:t>14.03.2017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B4F9CE-6AB9-46ED-96EE-C060C0B7E796}" type="slidenum">
              <a:rPr lang="tr-TR" smtClean="0"/>
              <a:t>‹#›</a:t>
            </a:fld>
            <a:endParaRPr lang="tr-TR"/>
          </a:p>
        </p:txBody>
      </p:sp>
    </p:spTree>
    <p:extLst>
      <p:ext uri="{BB962C8B-B14F-4D97-AF65-F5344CB8AC3E}">
        <p14:creationId xmlns:p14="http://schemas.microsoft.com/office/powerpoint/2010/main" val="1832643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DFE811DE-2903-4C3A-9787-E546C9D5A282}" type="datetimeFigureOut">
              <a:rPr lang="tr-TR" smtClean="0"/>
              <a:t>14.03.2017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B4F9CE-6AB9-46ED-96EE-C060C0B7E796}" type="slidenum">
              <a:rPr lang="tr-TR" smtClean="0"/>
              <a:t>‹#›</a:t>
            </a:fld>
            <a:endParaRPr lang="tr-TR"/>
          </a:p>
        </p:txBody>
      </p:sp>
    </p:spTree>
    <p:extLst>
      <p:ext uri="{BB962C8B-B14F-4D97-AF65-F5344CB8AC3E}">
        <p14:creationId xmlns:p14="http://schemas.microsoft.com/office/powerpoint/2010/main" val="497948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nchor="ct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DFE811DE-2903-4C3A-9787-E546C9D5A282}" type="datetimeFigureOut">
              <a:rPr lang="tr-TR" smtClean="0"/>
              <a:t>14.03.2017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951856" y="5867131"/>
            <a:ext cx="551167" cy="365125"/>
          </a:xfrm>
        </p:spPr>
        <p:txBody>
          <a:bodyPr/>
          <a:lstStyle/>
          <a:p>
            <a:fld id="{A7B4F9CE-6AB9-46ED-96EE-C060C0B7E796}" type="slidenum">
              <a:rPr lang="tr-TR" smtClean="0"/>
              <a:t>‹#›</a:t>
            </a:fld>
            <a:endParaRPr lang="tr-TR"/>
          </a:p>
        </p:txBody>
      </p:sp>
    </p:spTree>
    <p:extLst>
      <p:ext uri="{BB962C8B-B14F-4D97-AF65-F5344CB8AC3E}">
        <p14:creationId xmlns:p14="http://schemas.microsoft.com/office/powerpoint/2010/main" val="3794155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DFE811DE-2903-4C3A-9787-E546C9D5A282}" type="datetimeFigureOut">
              <a:rPr lang="tr-TR" smtClean="0"/>
              <a:t>14.03.2017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B4F9CE-6AB9-46ED-96EE-C060C0B7E796}" type="slidenum">
              <a:rPr lang="tr-TR" smtClean="0"/>
              <a:t>‹#›</a:t>
            </a:fld>
            <a:endParaRPr lang="tr-TR"/>
          </a:p>
        </p:txBody>
      </p:sp>
    </p:spTree>
    <p:extLst>
      <p:ext uri="{BB962C8B-B14F-4D97-AF65-F5344CB8AC3E}">
        <p14:creationId xmlns:p14="http://schemas.microsoft.com/office/powerpoint/2010/main" val="385369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DFE811DE-2903-4C3A-9787-E546C9D5A282}" type="datetimeFigureOut">
              <a:rPr lang="tr-TR" smtClean="0"/>
              <a:t>14.03.2017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7B4F9CE-6AB9-46ED-96EE-C060C0B7E796}" type="slidenum">
              <a:rPr lang="tr-TR" smtClean="0"/>
              <a:t>‹#›</a:t>
            </a:fld>
            <a:endParaRPr lang="tr-TR"/>
          </a:p>
        </p:txBody>
      </p:sp>
    </p:spTree>
    <p:extLst>
      <p:ext uri="{BB962C8B-B14F-4D97-AF65-F5344CB8AC3E}">
        <p14:creationId xmlns:p14="http://schemas.microsoft.com/office/powerpoint/2010/main" val="3025191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DFE811DE-2903-4C3A-9787-E546C9D5A282}" type="datetimeFigureOut">
              <a:rPr lang="tr-TR" smtClean="0"/>
              <a:t>14.03.2017</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7B4F9CE-6AB9-46ED-96EE-C060C0B7E796}" type="slidenum">
              <a:rPr lang="tr-TR" smtClean="0"/>
              <a:t>‹#›</a:t>
            </a:fld>
            <a:endParaRPr lang="tr-TR"/>
          </a:p>
        </p:txBody>
      </p:sp>
    </p:spTree>
    <p:extLst>
      <p:ext uri="{BB962C8B-B14F-4D97-AF65-F5344CB8AC3E}">
        <p14:creationId xmlns:p14="http://schemas.microsoft.com/office/powerpoint/2010/main" val="3782156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DFE811DE-2903-4C3A-9787-E546C9D5A282}" type="datetimeFigureOut">
              <a:rPr lang="tr-TR" smtClean="0"/>
              <a:t>14.03.2017</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7B4F9CE-6AB9-46ED-96EE-C060C0B7E796}" type="slidenum">
              <a:rPr lang="tr-TR" smtClean="0"/>
              <a:t>‹#›</a:t>
            </a:fld>
            <a:endParaRPr lang="tr-TR"/>
          </a:p>
        </p:txBody>
      </p:sp>
    </p:spTree>
    <p:extLst>
      <p:ext uri="{BB962C8B-B14F-4D97-AF65-F5344CB8AC3E}">
        <p14:creationId xmlns:p14="http://schemas.microsoft.com/office/powerpoint/2010/main" val="638359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E811DE-2903-4C3A-9787-E546C9D5A282}" type="datetimeFigureOut">
              <a:rPr lang="tr-TR" smtClean="0"/>
              <a:t>14.03.2017</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7B4F9CE-6AB9-46ED-96EE-C060C0B7E796}" type="slidenum">
              <a:rPr lang="tr-TR" smtClean="0"/>
              <a:t>‹#›</a:t>
            </a:fld>
            <a:endParaRPr lang="tr-TR"/>
          </a:p>
        </p:txBody>
      </p:sp>
    </p:spTree>
    <p:extLst>
      <p:ext uri="{BB962C8B-B14F-4D97-AF65-F5344CB8AC3E}">
        <p14:creationId xmlns:p14="http://schemas.microsoft.com/office/powerpoint/2010/main" val="315721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DFE811DE-2903-4C3A-9787-E546C9D5A282}" type="datetimeFigureOut">
              <a:rPr lang="tr-TR" smtClean="0"/>
              <a:t>14.03.2017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7B4F9CE-6AB9-46ED-96EE-C060C0B7E796}" type="slidenum">
              <a:rPr lang="tr-TR" smtClean="0"/>
              <a:t>‹#›</a:t>
            </a:fld>
            <a:endParaRPr lang="tr-TR"/>
          </a:p>
        </p:txBody>
      </p:sp>
    </p:spTree>
    <p:extLst>
      <p:ext uri="{BB962C8B-B14F-4D97-AF65-F5344CB8AC3E}">
        <p14:creationId xmlns:p14="http://schemas.microsoft.com/office/powerpoint/2010/main" val="84292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tr-TR" smtClean="0"/>
              <a:t>Asıl başlık stili için tıklatın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DFE811DE-2903-4C3A-9787-E546C9D5A282}" type="datetimeFigureOut">
              <a:rPr lang="tr-TR" smtClean="0"/>
              <a:t>14.03.2017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7B4F9CE-6AB9-46ED-96EE-C060C0B7E796}" type="slidenum">
              <a:rPr lang="tr-TR" smtClean="0"/>
              <a:t>‹#›</a:t>
            </a:fld>
            <a:endParaRPr lang="tr-TR"/>
          </a:p>
        </p:txBody>
      </p:sp>
    </p:spTree>
    <p:extLst>
      <p:ext uri="{BB962C8B-B14F-4D97-AF65-F5344CB8AC3E}">
        <p14:creationId xmlns:p14="http://schemas.microsoft.com/office/powerpoint/2010/main" val="1632380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FE811DE-2903-4C3A-9787-E546C9D5A282}" type="datetimeFigureOut">
              <a:rPr lang="tr-TR" smtClean="0"/>
              <a:t>14.03.2017</a:t>
            </a:fld>
            <a:endParaRPr lang="tr-T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7B4F9CE-6AB9-46ED-96EE-C060C0B7E796}" type="slidenum">
              <a:rPr lang="tr-TR" smtClean="0"/>
              <a:t>‹#›</a:t>
            </a:fld>
            <a:endParaRPr lang="tr-TR"/>
          </a:p>
        </p:txBody>
      </p:sp>
    </p:spTree>
    <p:extLst>
      <p:ext uri="{BB962C8B-B14F-4D97-AF65-F5344CB8AC3E}">
        <p14:creationId xmlns:p14="http://schemas.microsoft.com/office/powerpoint/2010/main" val="31119929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a:xfrm>
            <a:off x="6436272" y="3052293"/>
            <a:ext cx="5486400" cy="1560828"/>
          </a:xfrm>
        </p:spPr>
        <p:txBody>
          <a:bodyPr/>
          <a:lstStyle/>
          <a:p>
            <a:pPr algn="ctr"/>
            <a:r>
              <a:rPr lang="tr-TR"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ARDUİNO İLE ÇİZGİ </a:t>
            </a:r>
            <a:r>
              <a:rPr lang="tr-T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TAKİP EDEN ROBOT </a:t>
            </a:r>
          </a:p>
        </p:txBody>
      </p:sp>
      <p:pic>
        <p:nvPicPr>
          <p:cNvPr id="6" name="İçerik Yer Tutucusu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6189989" cy="6858000"/>
          </a:xfrm>
        </p:spPr>
      </p:pic>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2560" y="341357"/>
            <a:ext cx="3933825" cy="1152525"/>
          </a:xfrm>
          <a:prstGeom prst="rect">
            <a:avLst/>
          </a:prstGeom>
        </p:spPr>
      </p:pic>
    </p:spTree>
    <p:extLst>
      <p:ext uri="{BB962C8B-B14F-4D97-AF65-F5344CB8AC3E}">
        <p14:creationId xmlns:p14="http://schemas.microsoft.com/office/powerpoint/2010/main" val="1809537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etin Yer Tutucusu 9"/>
          <p:cNvSpPr>
            <a:spLocks noGrp="1"/>
          </p:cNvSpPr>
          <p:nvPr>
            <p:ph type="body" idx="1"/>
          </p:nvPr>
        </p:nvSpPr>
        <p:spPr>
          <a:xfrm>
            <a:off x="1893193" y="4449651"/>
            <a:ext cx="10401837" cy="2408349"/>
          </a:xfrm>
        </p:spPr>
        <p:txBody>
          <a:bodyPr/>
          <a:lstStyle/>
          <a:p>
            <a:pPr fontAlgn="base"/>
            <a:r>
              <a:rPr lang="tr-TR" sz="2400" dirty="0" smtClean="0">
                <a:solidFill>
                  <a:schemeClr val="tx1"/>
                </a:solidFill>
                <a:latin typeface="Times New Roman" panose="02020603050405020304" pitchFamily="18" charset="0"/>
                <a:cs typeface="Times New Roman" panose="02020603050405020304" pitchFamily="18" charset="0"/>
              </a:rPr>
              <a:t>	3 </a:t>
            </a:r>
            <a:r>
              <a:rPr lang="tr-TR" sz="2400" dirty="0">
                <a:solidFill>
                  <a:schemeClr val="tx1"/>
                </a:solidFill>
                <a:latin typeface="Times New Roman" panose="02020603050405020304" pitchFamily="18" charset="0"/>
                <a:cs typeface="Times New Roman" panose="02020603050405020304" pitchFamily="18" charset="0"/>
              </a:rPr>
              <a:t>numaralı sensörün çizgi üzerinde olması aracın çizginin sol tarafında olduğunu gösterir. Bu yüzden aracın konumunu düzeltmesi için 2 numaralı sensör çizgiyi görene kadar sağa </a:t>
            </a:r>
            <a:r>
              <a:rPr lang="tr-TR" sz="2400" dirty="0" smtClean="0">
                <a:solidFill>
                  <a:schemeClr val="tx1"/>
                </a:solidFill>
                <a:latin typeface="Times New Roman" panose="02020603050405020304" pitchFamily="18" charset="0"/>
                <a:cs typeface="Times New Roman" panose="02020603050405020304" pitchFamily="18" charset="0"/>
              </a:rPr>
              <a:t>dön</a:t>
            </a:r>
            <a:r>
              <a:rPr lang="tr-TR" sz="2400" dirty="0" smtClean="0">
                <a:solidFill>
                  <a:schemeClr val="tx1"/>
                </a:solidFill>
                <a:latin typeface="Times New Roman" panose="02020603050405020304" pitchFamily="18" charset="0"/>
                <a:cs typeface="Times New Roman" panose="02020603050405020304" pitchFamily="18" charset="0"/>
              </a:rPr>
              <a:t>. 2 </a:t>
            </a:r>
            <a:r>
              <a:rPr lang="tr-TR" sz="2400" dirty="0">
                <a:solidFill>
                  <a:schemeClr val="tx1"/>
                </a:solidFill>
                <a:latin typeface="Times New Roman" panose="02020603050405020304" pitchFamily="18" charset="0"/>
                <a:cs typeface="Times New Roman" panose="02020603050405020304" pitchFamily="18" charset="0"/>
              </a:rPr>
              <a:t>numaralı sensör çizgi üzerinde olduğu için düz </a:t>
            </a:r>
            <a:r>
              <a:rPr lang="tr-TR" sz="2400" dirty="0" smtClean="0">
                <a:solidFill>
                  <a:schemeClr val="tx1"/>
                </a:solidFill>
                <a:latin typeface="Times New Roman" panose="02020603050405020304" pitchFamily="18" charset="0"/>
                <a:cs typeface="Times New Roman" panose="02020603050405020304" pitchFamily="18" charset="0"/>
              </a:rPr>
              <a:t>git 1 </a:t>
            </a:r>
            <a:r>
              <a:rPr lang="tr-TR" sz="2400" dirty="0">
                <a:solidFill>
                  <a:schemeClr val="tx1"/>
                </a:solidFill>
                <a:latin typeface="Times New Roman" panose="02020603050405020304" pitchFamily="18" charset="0"/>
                <a:cs typeface="Times New Roman" panose="02020603050405020304" pitchFamily="18" charset="0"/>
              </a:rPr>
              <a:t>numaralı sensörün çizgi üzerinde olması aracın çizginin sağ tarafında olduğunu gösterir. Bu yüzden aracın konumunu düzeltmesi için 2 numaralı sensör çizgiyi görene kadar sola dön</a:t>
            </a:r>
            <a:r>
              <a:rPr lang="tr-TR" sz="2400" dirty="0" smtClean="0">
                <a:solidFill>
                  <a:schemeClr val="tx1"/>
                </a:solidFill>
                <a:latin typeface="Times New Roman" panose="02020603050405020304" pitchFamily="18" charset="0"/>
                <a:cs typeface="Times New Roman" panose="02020603050405020304" pitchFamily="18" charset="0"/>
              </a:rPr>
              <a:t>.</a:t>
            </a:r>
            <a:r>
              <a:rPr lang="tr-TR" sz="2400" dirty="0">
                <a:solidFill>
                  <a:schemeClr val="tx1"/>
                </a:solidFill>
                <a:latin typeface="Times New Roman" panose="02020603050405020304" pitchFamily="18" charset="0"/>
                <a:cs typeface="Times New Roman" panose="02020603050405020304" pitchFamily="18" charset="0"/>
              </a:rPr>
              <a:t> Bu üç durum bir çizgi izleyen robotun çizgi üzerinde gitmesi için yeterlidir. Bu 3 sensörlü bir sistem için geçerlidir. </a:t>
            </a:r>
          </a:p>
          <a:p>
            <a:endParaRPr lang="tr-TR" sz="2400" dirty="0">
              <a:solidFill>
                <a:schemeClr val="tx1"/>
              </a:solidFill>
              <a:latin typeface="Times New Roman" panose="02020603050405020304" pitchFamily="18" charset="0"/>
              <a:cs typeface="Times New Roman" panose="02020603050405020304" pitchFamily="18" charset="0"/>
            </a:endParaRPr>
          </a:p>
        </p:txBody>
      </p:sp>
      <p:pic>
        <p:nvPicPr>
          <p:cNvPr id="7" name="İçerik Yer Tutucusu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714654" y="0"/>
            <a:ext cx="4516578" cy="3400023"/>
          </a:xfrm>
        </p:spPr>
      </p:pic>
      <p:pic>
        <p:nvPicPr>
          <p:cNvPr id="8" name="İçerik Yer Tutucusu 7"/>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564764" y="0"/>
            <a:ext cx="4535923" cy="3400023"/>
          </a:xfrm>
        </p:spPr>
      </p:pic>
    </p:spTree>
    <p:extLst>
      <p:ext uri="{BB962C8B-B14F-4D97-AF65-F5344CB8AC3E}">
        <p14:creationId xmlns:p14="http://schemas.microsoft.com/office/powerpoint/2010/main" val="3546278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Yer Tutucusu 4"/>
          <p:cNvSpPr>
            <a:spLocks noGrp="1"/>
          </p:cNvSpPr>
          <p:nvPr>
            <p:ph type="body" sz="quarter" idx="3"/>
          </p:nvPr>
        </p:nvSpPr>
        <p:spPr>
          <a:xfrm>
            <a:off x="6220496" y="211138"/>
            <a:ext cx="5971504" cy="6358732"/>
          </a:xfrm>
        </p:spPr>
        <p:txBody>
          <a:bodyPr/>
          <a:lstStyle/>
          <a:p>
            <a:r>
              <a:rPr lang="tr-TR" sz="2400" dirty="0" smtClean="0">
                <a:solidFill>
                  <a:schemeClr val="tx1"/>
                </a:solidFill>
                <a:latin typeface="Times New Roman" panose="02020603050405020304" pitchFamily="18" charset="0"/>
                <a:cs typeface="Times New Roman" panose="02020603050405020304" pitchFamily="18" charset="0"/>
              </a:rPr>
              <a:t>	Aracın </a:t>
            </a:r>
            <a:r>
              <a:rPr lang="tr-TR" sz="2400" dirty="0">
                <a:solidFill>
                  <a:schemeClr val="tx1"/>
                </a:solidFill>
                <a:latin typeface="Times New Roman" panose="02020603050405020304" pitchFamily="18" charset="0"/>
                <a:cs typeface="Times New Roman" panose="02020603050405020304" pitchFamily="18" charset="0"/>
              </a:rPr>
              <a:t>mekanik kısmı da diğer kısımlar gibi robotun performansı üzerinde doğrudan bir etkiye sahiptir. Bu sebeple mekanik tasarım da önemlidir.</a:t>
            </a:r>
          </a:p>
          <a:p>
            <a:r>
              <a:rPr lang="tr-TR" sz="2400" dirty="0" smtClean="0">
                <a:solidFill>
                  <a:schemeClr val="tx1"/>
                </a:solidFill>
                <a:latin typeface="Times New Roman" panose="02020603050405020304" pitchFamily="18" charset="0"/>
                <a:cs typeface="Times New Roman" panose="02020603050405020304" pitchFamily="18" charset="0"/>
              </a:rPr>
              <a:t>	Bizim </a:t>
            </a:r>
            <a:r>
              <a:rPr lang="tr-TR" sz="2400" dirty="0">
                <a:solidFill>
                  <a:schemeClr val="tx1"/>
                </a:solidFill>
                <a:latin typeface="Times New Roman" panose="02020603050405020304" pitchFamily="18" charset="0"/>
                <a:cs typeface="Times New Roman" panose="02020603050405020304" pitchFamily="18" charset="0"/>
              </a:rPr>
              <a:t>sistemimiz önde bir adet sarhoş tekerin kullanıldığı ve arka tarafta da birbirinden bağımsız hareket eden iki teker ve bunlara bağlı motorlardan oluşan sistemdir. Bu sistemde araç dönüşünü iki tekerin hız farkından faydalanarak </a:t>
            </a:r>
            <a:r>
              <a:rPr lang="tr-TR" sz="2400" dirty="0" smtClean="0">
                <a:solidFill>
                  <a:schemeClr val="tx1"/>
                </a:solidFill>
                <a:latin typeface="Times New Roman" panose="02020603050405020304" pitchFamily="18" charset="0"/>
                <a:cs typeface="Times New Roman" panose="02020603050405020304" pitchFamily="18" charset="0"/>
              </a:rPr>
              <a:t>yapmaktadır. Araç </a:t>
            </a:r>
            <a:r>
              <a:rPr lang="tr-TR" sz="2400" dirty="0">
                <a:solidFill>
                  <a:schemeClr val="tx1"/>
                </a:solidFill>
                <a:latin typeface="Times New Roman" panose="02020603050405020304" pitchFamily="18" charset="0"/>
                <a:cs typeface="Times New Roman" panose="02020603050405020304" pitchFamily="18" charset="0"/>
              </a:rPr>
              <a:t>daha yavaş dönen teker tarafına doğru yönlenecek ve tekerlekler arasındaki hız farkı arttıkça da aracın manevrası daha da keskinleşecektir. </a:t>
            </a:r>
            <a:r>
              <a:rPr lang="tr-TR" sz="2400" dirty="0" smtClean="0">
                <a:solidFill>
                  <a:schemeClr val="tx1"/>
                </a:solidFill>
                <a:latin typeface="Times New Roman" panose="02020603050405020304" pitchFamily="18" charset="0"/>
                <a:cs typeface="Times New Roman" panose="02020603050405020304" pitchFamily="18" charset="0"/>
              </a:rPr>
              <a:t>Robotta </a:t>
            </a:r>
            <a:r>
              <a:rPr lang="tr-TR" sz="2400" dirty="0">
                <a:solidFill>
                  <a:schemeClr val="tx1"/>
                </a:solidFill>
                <a:latin typeface="Times New Roman" panose="02020603050405020304" pitchFamily="18" charset="0"/>
                <a:cs typeface="Times New Roman" panose="02020603050405020304" pitchFamily="18" charset="0"/>
              </a:rPr>
              <a:t>motorlar tekerleklere direk bağlandığı için motorlar yüksek akım çekecektir bunun için de yüksek akımlı pillere ihtiyaç vardır.</a:t>
            </a:r>
          </a:p>
        </p:txBody>
      </p:sp>
      <p:pic>
        <p:nvPicPr>
          <p:cNvPr id="9" name="İçerik Yer Tutucusu 8"/>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rot="5400000">
            <a:off x="1110333" y="1128681"/>
            <a:ext cx="5361827" cy="4523646"/>
          </a:xfrm>
        </p:spPr>
      </p:pic>
    </p:spTree>
    <p:extLst>
      <p:ext uri="{BB962C8B-B14F-4D97-AF65-F5344CB8AC3E}">
        <p14:creationId xmlns:p14="http://schemas.microsoft.com/office/powerpoint/2010/main" val="3665145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çerik Yer Tutucusu 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rot="5400000">
            <a:off x="2409980" y="333218"/>
            <a:ext cx="4117976" cy="4353059"/>
          </a:xfrm>
        </p:spPr>
      </p:pic>
      <p:sp>
        <p:nvSpPr>
          <p:cNvPr id="5" name="Metin Yer Tutucusu 4"/>
          <p:cNvSpPr>
            <a:spLocks noGrp="1"/>
          </p:cNvSpPr>
          <p:nvPr>
            <p:ph type="body" sz="quarter" idx="3"/>
          </p:nvPr>
        </p:nvSpPr>
        <p:spPr>
          <a:xfrm>
            <a:off x="7807764" y="4984125"/>
            <a:ext cx="4195346" cy="763268"/>
          </a:xfrm>
        </p:spPr>
        <p:txBody>
          <a:bodyPr/>
          <a:lstStyle/>
          <a:p>
            <a:r>
              <a:rPr lang="tr-TR" sz="2400" dirty="0" smtClean="0">
                <a:solidFill>
                  <a:schemeClr val="tx1"/>
                </a:solidFill>
                <a:latin typeface="Times New Roman" panose="02020603050405020304" pitchFamily="18" charset="0"/>
                <a:cs typeface="Times New Roman" panose="02020603050405020304" pitchFamily="18" charset="0"/>
              </a:rPr>
              <a:t>	Robotun alt kısmına sarhoş teker ve sensör yerleştirildi. </a:t>
            </a:r>
            <a:endParaRPr lang="tr-TR" sz="2400" dirty="0">
              <a:solidFill>
                <a:schemeClr val="tx1"/>
              </a:solidFill>
              <a:latin typeface="Times New Roman" panose="02020603050405020304" pitchFamily="18" charset="0"/>
              <a:cs typeface="Times New Roman" panose="02020603050405020304" pitchFamily="18" charset="0"/>
            </a:endParaRPr>
          </a:p>
        </p:txBody>
      </p:sp>
      <p:pic>
        <p:nvPicPr>
          <p:cNvPr id="9" name="İçerik Yer Tutucusu 8"/>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rot="5400000">
            <a:off x="7709890" y="548635"/>
            <a:ext cx="4117975" cy="3922226"/>
          </a:xfrm>
        </p:spPr>
      </p:pic>
      <p:sp>
        <p:nvSpPr>
          <p:cNvPr id="7" name="Unvan 1"/>
          <p:cNvSpPr>
            <a:spLocks noGrp="1"/>
          </p:cNvSpPr>
          <p:nvPr>
            <p:ph type="body" idx="1"/>
          </p:nvPr>
        </p:nvSpPr>
        <p:spPr>
          <a:xfrm>
            <a:off x="2021981" y="5747393"/>
            <a:ext cx="4893974" cy="649261"/>
          </a:xfrm>
        </p:spPr>
        <p:txBody>
          <a:bodyPr/>
          <a:lstStyle/>
          <a:p>
            <a:r>
              <a:rPr lang="tr-TR" sz="2400" dirty="0" smtClean="0">
                <a:solidFill>
                  <a:schemeClr val="tx1"/>
                </a:solidFill>
                <a:latin typeface="Times New Roman" panose="02020603050405020304" pitchFamily="18" charset="0"/>
                <a:cs typeface="Times New Roman" panose="02020603050405020304" pitchFamily="18" charset="0"/>
              </a:rPr>
              <a:t>	Robotun 1. katına mini board yerleştirdik, 2. katına da Arduino Mega’yı bağlantı kabloları ile bağladık.</a:t>
            </a:r>
            <a:endParaRPr lang="tr-TR"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7958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761693" y="955523"/>
            <a:ext cx="9932323" cy="1195249"/>
          </a:xfrm>
          <a:scene3d>
            <a:camera prst="orthographicFront"/>
            <a:lightRig rig="threePt" dir="t"/>
          </a:scene3d>
          <a:sp3d>
            <a:bevelT/>
          </a:sp3d>
        </p:spPr>
        <p:txBody>
          <a:bodyPr>
            <a:normAutofit fontScale="90000"/>
          </a:bodyPr>
          <a:lstStyle/>
          <a:p>
            <a:r>
              <a:rPr lang="tr-T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ARDUİNO İLE ÇİZGİYİ TAKİP EDEN ROBOT </a:t>
            </a:r>
            <a:r>
              <a:rPr lang="tr-TR"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NEDiR </a:t>
            </a:r>
            <a:r>
              <a:rPr lang="tr-T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3" name="İçerik Yer Tutucusu 2"/>
          <p:cNvSpPr>
            <a:spLocks noGrp="1"/>
          </p:cNvSpPr>
          <p:nvPr>
            <p:ph idx="1"/>
          </p:nvPr>
        </p:nvSpPr>
        <p:spPr>
          <a:xfrm>
            <a:off x="1761693" y="2512452"/>
            <a:ext cx="10018713" cy="3124201"/>
          </a:xfrm>
        </p:spPr>
        <p:txBody>
          <a:bodyPr/>
          <a:lstStyle/>
          <a:p>
            <a:pPr marL="0" indent="0">
              <a:buNone/>
            </a:pPr>
            <a:r>
              <a:rPr lang="tr-TR" dirty="0" smtClean="0">
                <a:latin typeface="Times New Roman" panose="02020603050405020304" pitchFamily="18" charset="0"/>
                <a:cs typeface="Times New Roman" panose="02020603050405020304" pitchFamily="18" charset="0"/>
              </a:rPr>
              <a:t>			Çizgi </a:t>
            </a:r>
            <a:r>
              <a:rPr lang="tr-TR" dirty="0">
                <a:latin typeface="Times New Roman" panose="02020603050405020304" pitchFamily="18" charset="0"/>
                <a:cs typeface="Times New Roman" panose="02020603050405020304" pitchFamily="18" charset="0"/>
              </a:rPr>
              <a:t>izleyen robot belirli bir yolu otonom olarak takip edebilen robottur. Bu yol siyah zemin üzerinde beyaz renkte ya da beyaz zemin üzerinde siyah renkte olabilir. Çizgi izleyen robotlar yarışma ve hobi amaçlı robotlardır. Ancak geliştirilerek farklı alanlarda kullanılmaları mümkündür. Endüstride ve günlük hayatta çizgi izleyen robotlar belirli bir güzergah üzerinde çeşitli eşya ve gereçlerin taşınması amacıyla kullanılabilir.</a:t>
            </a:r>
          </a:p>
        </p:txBody>
      </p:sp>
    </p:spTree>
    <p:extLst>
      <p:ext uri="{BB962C8B-B14F-4D97-AF65-F5344CB8AC3E}">
        <p14:creationId xmlns:p14="http://schemas.microsoft.com/office/powerpoint/2010/main" val="3008998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53267" y="41858"/>
            <a:ext cx="5676343" cy="1323304"/>
          </a:xfrm>
        </p:spPr>
        <p:txBody>
          <a:bodyPr>
            <a:normAutofit/>
          </a:bodyPr>
          <a:lstStyle/>
          <a:p>
            <a:r>
              <a:rPr lang="tr-TR" sz="4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ARDUİNO NEDİR?</a:t>
            </a:r>
            <a:endParaRPr lang="tr-TR" sz="4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İçerik Yer Tutucusu 3"/>
          <p:cNvSpPr>
            <a:spLocks noGrp="1"/>
          </p:cNvSpPr>
          <p:nvPr>
            <p:ph sz="half" idx="2"/>
          </p:nvPr>
        </p:nvSpPr>
        <p:spPr>
          <a:xfrm>
            <a:off x="1416149" y="850007"/>
            <a:ext cx="10775851" cy="5666704"/>
          </a:xfrm>
        </p:spPr>
        <p:txBody>
          <a:bodyPr>
            <a:noAutofit/>
          </a:bodyPr>
          <a:lstStyle/>
          <a:p>
            <a:pPr marL="0" indent="0">
              <a:buNone/>
            </a:pPr>
            <a:r>
              <a:rPr lang="tr-TR" sz="2000" dirty="0">
                <a:latin typeface="Times New Roman" panose="02020603050405020304" pitchFamily="18" charset="0"/>
                <a:cs typeface="Times New Roman" panose="02020603050405020304" pitchFamily="18" charset="0"/>
              </a:rPr>
              <a:t>	</a:t>
            </a:r>
            <a:r>
              <a:rPr lang="tr-TR" sz="2400" dirty="0" smtClean="0">
                <a:latin typeface="Times New Roman" panose="02020603050405020304" pitchFamily="18" charset="0"/>
                <a:cs typeface="Times New Roman" panose="02020603050405020304" pitchFamily="18" charset="0"/>
              </a:rPr>
              <a:t>Akıllı </a:t>
            </a:r>
            <a:r>
              <a:rPr lang="tr-TR" sz="2400" dirty="0">
                <a:latin typeface="Times New Roman" panose="02020603050405020304" pitchFamily="18" charset="0"/>
                <a:cs typeface="Times New Roman" panose="02020603050405020304" pitchFamily="18" charset="0"/>
              </a:rPr>
              <a:t>cihazların kalbi mikrodenetleyicilerdir.Cep telefonu, tablet, laptop derken günümüzde hemen herkesin elinin altında akıllı bir cihaz </a:t>
            </a:r>
            <a:r>
              <a:rPr lang="tr-TR" sz="2400" dirty="0" smtClean="0">
                <a:latin typeface="Times New Roman" panose="02020603050405020304" pitchFamily="18" charset="0"/>
                <a:cs typeface="Times New Roman" panose="02020603050405020304" pitchFamily="18" charset="0"/>
              </a:rPr>
              <a:t>bulunmaktadır. Hepsi </a:t>
            </a:r>
            <a:r>
              <a:rPr lang="tr-TR" sz="2400" dirty="0">
                <a:latin typeface="Times New Roman" panose="02020603050405020304" pitchFamily="18" charset="0"/>
                <a:cs typeface="Times New Roman" panose="02020603050405020304" pitchFamily="18" charset="0"/>
              </a:rPr>
              <a:t>temel </a:t>
            </a:r>
            <a:r>
              <a:rPr lang="tr-TR" sz="2400" dirty="0" smtClean="0">
                <a:latin typeface="Times New Roman" panose="02020603050405020304" pitchFamily="18" charset="0"/>
                <a:cs typeface="Times New Roman" panose="02020603050405020304" pitchFamily="18" charset="0"/>
              </a:rPr>
              <a:t>olarak </a:t>
            </a:r>
            <a:r>
              <a:rPr lang="tr-TR" sz="2400" dirty="0">
                <a:latin typeface="Times New Roman" panose="02020603050405020304" pitchFamily="18" charset="0"/>
                <a:cs typeface="Times New Roman" panose="02020603050405020304" pitchFamily="18" charset="0"/>
              </a:rPr>
              <a:t>bir işlemci / ram / rom / flash bellek / ekran /giriş çıkış portları gibi donanım elemanlarından </a:t>
            </a:r>
            <a:r>
              <a:rPr lang="tr-TR" sz="2400" dirty="0" smtClean="0">
                <a:latin typeface="Times New Roman" panose="02020603050405020304" pitchFamily="18" charset="0"/>
                <a:cs typeface="Times New Roman" panose="02020603050405020304" pitchFamily="18" charset="0"/>
              </a:rPr>
              <a:t>oluşur. Bu </a:t>
            </a:r>
            <a:r>
              <a:rPr lang="tr-TR" sz="2400" dirty="0">
                <a:latin typeface="Times New Roman" panose="02020603050405020304" pitchFamily="18" charset="0"/>
                <a:cs typeface="Times New Roman" panose="02020603050405020304" pitchFamily="18" charset="0"/>
              </a:rPr>
              <a:t>sistemde elektronik kartın çalışabilmesi için ,donanımı kontrol edebilen bir işletim sistemine ihtiyaç vardır.Mikrodenetleyiciler bu işletim sistemini basitçe hazırlayıp kontrol edebilmemiz için gerekli yapıya sahiptir</a:t>
            </a:r>
            <a:r>
              <a:rPr lang="tr-TR" sz="2400" dirty="0" smtClean="0">
                <a:latin typeface="Times New Roman" panose="02020603050405020304" pitchFamily="18" charset="0"/>
                <a:cs typeface="Times New Roman" panose="02020603050405020304" pitchFamily="18" charset="0"/>
              </a:rPr>
              <a:t>.</a:t>
            </a:r>
            <a:r>
              <a:rPr lang="tr-TR" sz="2400" dirty="0">
                <a:latin typeface="Times New Roman" panose="02020603050405020304" pitchFamily="18" charset="0"/>
                <a:cs typeface="Times New Roman" panose="02020603050405020304" pitchFamily="18" charset="0"/>
              </a:rPr>
              <a:t/>
            </a:r>
            <a:br>
              <a:rPr lang="tr-TR" sz="2400" dirty="0">
                <a:latin typeface="Times New Roman" panose="02020603050405020304" pitchFamily="18" charset="0"/>
                <a:cs typeface="Times New Roman" panose="02020603050405020304" pitchFamily="18" charset="0"/>
              </a:rPr>
            </a:br>
            <a:r>
              <a:rPr lang="tr-TR" sz="2400" dirty="0" smtClean="0">
                <a:latin typeface="Times New Roman" panose="02020603050405020304" pitchFamily="18" charset="0"/>
                <a:cs typeface="Times New Roman" panose="02020603050405020304" pitchFamily="18" charset="0"/>
              </a:rPr>
              <a:t>	Arduino </a:t>
            </a:r>
            <a:r>
              <a:rPr lang="tr-TR" sz="2400" dirty="0">
                <a:latin typeface="Times New Roman" panose="02020603050405020304" pitchFamily="18" charset="0"/>
                <a:cs typeface="Times New Roman" panose="02020603050405020304" pitchFamily="18" charset="0"/>
              </a:rPr>
              <a:t>ise bir ana </a:t>
            </a:r>
            <a:r>
              <a:rPr lang="tr-TR" sz="2400" dirty="0" smtClean="0">
                <a:latin typeface="Times New Roman" panose="02020603050405020304" pitchFamily="18" charset="0"/>
                <a:cs typeface="Times New Roman" panose="02020603050405020304" pitchFamily="18" charset="0"/>
              </a:rPr>
              <a:t>mikro denetleyiciye </a:t>
            </a:r>
            <a:r>
              <a:rPr lang="tr-TR" sz="2400" dirty="0">
                <a:latin typeface="Times New Roman" panose="02020603050405020304" pitchFamily="18" charset="0"/>
                <a:cs typeface="Times New Roman" panose="02020603050405020304" pitchFamily="18" charset="0"/>
              </a:rPr>
              <a:t>sahip ,kontrol elemanlarını bağlayabileceğimiz pinleri ve iletişim portları olan çalışmaya hazır bir elektronik </a:t>
            </a:r>
            <a:r>
              <a:rPr lang="tr-TR" sz="2400" dirty="0" smtClean="0">
                <a:latin typeface="Times New Roman" panose="02020603050405020304" pitchFamily="18" charset="0"/>
                <a:cs typeface="Times New Roman" panose="02020603050405020304" pitchFamily="18" charset="0"/>
              </a:rPr>
              <a:t>karttır. Arduino </a:t>
            </a:r>
            <a:r>
              <a:rPr lang="tr-TR" sz="2400" dirty="0">
                <a:latin typeface="Times New Roman" panose="02020603050405020304" pitchFamily="18" charset="0"/>
                <a:cs typeface="Times New Roman" panose="02020603050405020304" pitchFamily="18" charset="0"/>
              </a:rPr>
              <a:t>açık kaynaklı ,esnek bir platformdur.</a:t>
            </a:r>
            <a:br>
              <a:rPr lang="tr-TR" sz="2400" dirty="0">
                <a:latin typeface="Times New Roman" panose="02020603050405020304" pitchFamily="18" charset="0"/>
                <a:cs typeface="Times New Roman" panose="02020603050405020304" pitchFamily="18" charset="0"/>
              </a:rPr>
            </a:br>
            <a:r>
              <a:rPr lang="tr-TR" sz="2400" dirty="0" smtClean="0">
                <a:latin typeface="Times New Roman" panose="02020603050405020304" pitchFamily="18" charset="0"/>
                <a:cs typeface="Times New Roman" panose="02020603050405020304" pitchFamily="18" charset="0"/>
              </a:rPr>
              <a:t>	Kolay </a:t>
            </a:r>
            <a:r>
              <a:rPr lang="tr-TR" sz="2400" dirty="0">
                <a:latin typeface="Times New Roman" panose="02020603050405020304" pitchFamily="18" charset="0"/>
                <a:cs typeface="Times New Roman" panose="02020603050405020304" pitchFamily="18" charset="0"/>
              </a:rPr>
              <a:t>erişilebilir ,ekstra fonksiyonlarla gelişmeye açık tasarımlar geliştirmemizi </a:t>
            </a:r>
            <a:r>
              <a:rPr lang="tr-TR" sz="2400" dirty="0" smtClean="0">
                <a:latin typeface="Times New Roman" panose="02020603050405020304" pitchFamily="18" charset="0"/>
                <a:cs typeface="Times New Roman" panose="02020603050405020304" pitchFamily="18" charset="0"/>
              </a:rPr>
              <a:t>sağlar. Amaçlarının </a:t>
            </a:r>
            <a:r>
              <a:rPr lang="tr-TR" sz="2400" dirty="0">
                <a:latin typeface="Times New Roman" panose="02020603050405020304" pitchFamily="18" charset="0"/>
                <a:cs typeface="Times New Roman" panose="02020603050405020304" pitchFamily="18" charset="0"/>
              </a:rPr>
              <a:t>farklılıklarına göre Arduino’nun bir çok çeşidi (</a:t>
            </a:r>
            <a:r>
              <a:rPr lang="tr-TR" sz="2400" dirty="0" err="1">
                <a:latin typeface="Times New Roman" panose="02020603050405020304" pitchFamily="18" charset="0"/>
                <a:cs typeface="Times New Roman" panose="02020603050405020304" pitchFamily="18" charset="0"/>
              </a:rPr>
              <a:t>Uno</a:t>
            </a:r>
            <a:r>
              <a:rPr lang="tr-TR" sz="2400" dirty="0">
                <a:latin typeface="Times New Roman" panose="02020603050405020304" pitchFamily="18" charset="0"/>
                <a:cs typeface="Times New Roman" panose="02020603050405020304" pitchFamily="18" charset="0"/>
              </a:rPr>
              <a:t>, Mega, </a:t>
            </a:r>
            <a:r>
              <a:rPr lang="tr-TR" sz="2400" dirty="0" err="1">
                <a:latin typeface="Times New Roman" panose="02020603050405020304" pitchFamily="18" charset="0"/>
                <a:cs typeface="Times New Roman" panose="02020603050405020304" pitchFamily="18" charset="0"/>
              </a:rPr>
              <a:t>Liylpad</a:t>
            </a:r>
            <a:r>
              <a:rPr lang="tr-TR" sz="2400" dirty="0">
                <a:latin typeface="Times New Roman" panose="02020603050405020304" pitchFamily="18" charset="0"/>
                <a:cs typeface="Times New Roman" panose="02020603050405020304" pitchFamily="18" charset="0"/>
              </a:rPr>
              <a:t>, ADK, Ethernet, Bluetooth, Mini, </a:t>
            </a:r>
            <a:r>
              <a:rPr lang="tr-TR" sz="2400" dirty="0" err="1">
                <a:latin typeface="Times New Roman" panose="02020603050405020304" pitchFamily="18" charset="0"/>
                <a:cs typeface="Times New Roman" panose="02020603050405020304" pitchFamily="18" charset="0"/>
              </a:rPr>
              <a:t>Nano</a:t>
            </a:r>
            <a:r>
              <a:rPr lang="tr-TR" sz="2400" dirty="0">
                <a:latin typeface="Times New Roman" panose="02020603050405020304" pitchFamily="18" charset="0"/>
                <a:cs typeface="Times New Roman" panose="02020603050405020304" pitchFamily="18" charset="0"/>
              </a:rPr>
              <a:t> ve Leonardo…) ve “</a:t>
            </a:r>
            <a:r>
              <a:rPr lang="tr-TR" sz="2400" dirty="0" err="1">
                <a:latin typeface="Times New Roman" panose="02020603050405020304" pitchFamily="18" charset="0"/>
                <a:cs typeface="Times New Roman" panose="02020603050405020304" pitchFamily="18" charset="0"/>
              </a:rPr>
              <a:t>Shield</a:t>
            </a:r>
            <a:r>
              <a:rPr lang="tr-TR" sz="2400" dirty="0">
                <a:latin typeface="Times New Roman" panose="02020603050405020304" pitchFamily="18" charset="0"/>
                <a:cs typeface="Times New Roman" panose="02020603050405020304" pitchFamily="18" charset="0"/>
              </a:rPr>
              <a:t> “ adı verilen pek çok donanım eklentileri vardır.</a:t>
            </a:r>
          </a:p>
        </p:txBody>
      </p:sp>
    </p:spTree>
    <p:extLst>
      <p:ext uri="{BB962C8B-B14F-4D97-AF65-F5344CB8AC3E}">
        <p14:creationId xmlns:p14="http://schemas.microsoft.com/office/powerpoint/2010/main" val="2939197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1765576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857798" y="93372"/>
            <a:ext cx="10018713" cy="1752599"/>
          </a:xfrm>
        </p:spPr>
        <p:txBody>
          <a:bodyPr/>
          <a:lstStyle/>
          <a:p>
            <a:r>
              <a:rPr lang="tr-T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ARDUİNO İLE ÇİZGİYİ TAKİP EDEN ROBOT </a:t>
            </a:r>
            <a:r>
              <a:rPr lang="tr-TR"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NASIL ÇALIŞIR ?</a:t>
            </a:r>
            <a:endParaRPr lang="tr-TR" dirty="0"/>
          </a:p>
        </p:txBody>
      </p:sp>
      <p:sp>
        <p:nvSpPr>
          <p:cNvPr id="3" name="İçerik Yer Tutucusu 2"/>
          <p:cNvSpPr>
            <a:spLocks noGrp="1"/>
          </p:cNvSpPr>
          <p:nvPr>
            <p:ph sz="half" idx="1"/>
          </p:nvPr>
        </p:nvSpPr>
        <p:spPr>
          <a:xfrm>
            <a:off x="1414308" y="1622735"/>
            <a:ext cx="10905691" cy="4713669"/>
          </a:xfrm>
        </p:spPr>
        <p:txBody>
          <a:bodyPr>
            <a:normAutofit/>
          </a:bodyPr>
          <a:lstStyle/>
          <a:p>
            <a:pPr marL="0" indent="0">
              <a:buNone/>
            </a:pPr>
            <a:r>
              <a:rPr lang="tr-TR" sz="2400" dirty="0" smtClean="0">
                <a:latin typeface="Times New Roman" panose="02020603050405020304" pitchFamily="18" charset="0"/>
                <a:cs typeface="Times New Roman" panose="02020603050405020304" pitchFamily="18" charset="0"/>
              </a:rPr>
              <a:t>	Çizgi </a:t>
            </a:r>
            <a:r>
              <a:rPr lang="tr-TR" sz="2400" dirty="0">
                <a:latin typeface="Times New Roman" panose="02020603050405020304" pitchFamily="18" charset="0"/>
                <a:cs typeface="Times New Roman" panose="02020603050405020304" pitchFamily="18" charset="0"/>
              </a:rPr>
              <a:t>izleyen robotların çalışması giriş üniteleri, karar verme ünitesi ve çıkış ünitesi başlıkları altında incelenebilir</a:t>
            </a:r>
            <a:r>
              <a:rPr lang="tr-TR" sz="2400" dirty="0" smtClean="0">
                <a:latin typeface="Times New Roman" panose="02020603050405020304" pitchFamily="18" charset="0"/>
                <a:cs typeface="Times New Roman" panose="02020603050405020304" pitchFamily="18" charset="0"/>
              </a:rPr>
              <a:t>.</a:t>
            </a:r>
            <a:r>
              <a:rPr lang="tr-TR" sz="2400" dirty="0">
                <a:latin typeface="Times New Roman" panose="02020603050405020304" pitchFamily="18" charset="0"/>
                <a:cs typeface="Times New Roman" panose="02020603050405020304" pitchFamily="18" charset="0"/>
              </a:rPr>
              <a:t/>
            </a:r>
            <a:br>
              <a:rPr lang="tr-TR" sz="2400" dirty="0">
                <a:latin typeface="Times New Roman" panose="02020603050405020304" pitchFamily="18" charset="0"/>
                <a:cs typeface="Times New Roman" panose="02020603050405020304" pitchFamily="18" charset="0"/>
              </a:rPr>
            </a:br>
            <a:r>
              <a:rPr lang="tr-TR" sz="2400" dirty="0" smtClean="0">
                <a:latin typeface="Times New Roman" panose="02020603050405020304" pitchFamily="18" charset="0"/>
                <a:cs typeface="Times New Roman" panose="02020603050405020304" pitchFamily="18" charset="0"/>
              </a:rPr>
              <a:t>			</a:t>
            </a:r>
            <a:r>
              <a:rPr lang="tr-TR" sz="2400" b="1" dirty="0" smtClean="0">
                <a:latin typeface="Times New Roman" panose="02020603050405020304" pitchFamily="18" charset="0"/>
                <a:cs typeface="Times New Roman" panose="02020603050405020304" pitchFamily="18" charset="0"/>
              </a:rPr>
              <a:t>GİRİŞ ÜNİTELERİ</a:t>
            </a:r>
            <a:r>
              <a:rPr lang="tr-TR" sz="2400" dirty="0">
                <a:latin typeface="Times New Roman" panose="02020603050405020304" pitchFamily="18" charset="0"/>
                <a:cs typeface="Times New Roman" panose="02020603050405020304" pitchFamily="18" charset="0"/>
              </a:rPr>
              <a:t/>
            </a:r>
            <a:br>
              <a:rPr lang="tr-TR" sz="2400" dirty="0">
                <a:latin typeface="Times New Roman" panose="02020603050405020304" pitchFamily="18" charset="0"/>
                <a:cs typeface="Times New Roman" panose="02020603050405020304" pitchFamily="18" charset="0"/>
              </a:rPr>
            </a:br>
            <a:r>
              <a:rPr lang="tr-TR" sz="2400" dirty="0" smtClean="0">
                <a:latin typeface="Times New Roman" panose="02020603050405020304" pitchFamily="18" charset="0"/>
                <a:cs typeface="Times New Roman" panose="02020603050405020304" pitchFamily="18" charset="0"/>
              </a:rPr>
              <a:t>	Giriş </a:t>
            </a:r>
            <a:r>
              <a:rPr lang="tr-TR" sz="2400" dirty="0">
                <a:latin typeface="Times New Roman" panose="02020603050405020304" pitchFamily="18" charset="0"/>
                <a:cs typeface="Times New Roman" panose="02020603050405020304" pitchFamily="18" charset="0"/>
              </a:rPr>
              <a:t>üniteleri beyaz zemin üzerindeki siyah çizgiyi ya da siyah zemin üzerindeki beyaz çizgiyi ayırt edebilmek için kullanılan elemanlardan </a:t>
            </a:r>
            <a:r>
              <a:rPr lang="tr-TR" sz="2400" dirty="0" smtClean="0">
                <a:latin typeface="Times New Roman" panose="02020603050405020304" pitchFamily="18" charset="0"/>
                <a:cs typeface="Times New Roman" panose="02020603050405020304" pitchFamily="18" charset="0"/>
              </a:rPr>
              <a:t>oluşmaktadır. Yapılan </a:t>
            </a:r>
            <a:r>
              <a:rPr lang="tr-TR" sz="2400" dirty="0">
                <a:latin typeface="Times New Roman" panose="02020603050405020304" pitchFamily="18" charset="0"/>
                <a:cs typeface="Times New Roman" panose="02020603050405020304" pitchFamily="18" charset="0"/>
              </a:rPr>
              <a:t>robot beyaz zemin üzerinde siyah çizgiyi izleyecek şekilde programlanmıştır.</a:t>
            </a:r>
            <a:br>
              <a:rPr lang="tr-TR" sz="2400" dirty="0">
                <a:latin typeface="Times New Roman" panose="02020603050405020304" pitchFamily="18" charset="0"/>
                <a:cs typeface="Times New Roman" panose="02020603050405020304" pitchFamily="18" charset="0"/>
              </a:rPr>
            </a:br>
            <a:r>
              <a:rPr lang="tr-TR" sz="2400" dirty="0" smtClean="0">
                <a:latin typeface="Times New Roman" panose="02020603050405020304" pitchFamily="18" charset="0"/>
                <a:cs typeface="Times New Roman" panose="02020603050405020304" pitchFamily="18" charset="0"/>
              </a:rPr>
              <a:t>	3 </a:t>
            </a:r>
            <a:r>
              <a:rPr lang="tr-TR" sz="2400" dirty="0">
                <a:latin typeface="Times New Roman" panose="02020603050405020304" pitchFamily="18" charset="0"/>
                <a:cs typeface="Times New Roman" panose="02020603050405020304" pitchFamily="18" charset="0"/>
              </a:rPr>
              <a:t>adet CNY70 kontrast sensörü 74HC14 </a:t>
            </a:r>
            <a:r>
              <a:rPr lang="tr-TR" sz="2400" dirty="0" smtClean="0">
                <a:latin typeface="Times New Roman" panose="02020603050405020304" pitchFamily="18" charset="0"/>
                <a:cs typeface="Times New Roman" panose="02020603050405020304" pitchFamily="18" charset="0"/>
              </a:rPr>
              <a:t>Schmitt Trigger </a:t>
            </a:r>
            <a:r>
              <a:rPr lang="tr-TR" sz="2400" dirty="0">
                <a:latin typeface="Times New Roman" panose="02020603050405020304" pitchFamily="18" charset="0"/>
                <a:cs typeface="Times New Roman" panose="02020603050405020304" pitchFamily="18" charset="0"/>
              </a:rPr>
              <a:t>ile beraber kullanılarak siyah ve beyaz renklerin ayırt edilmesi sağlanmıştır.</a:t>
            </a:r>
            <a:br>
              <a:rPr lang="tr-TR" sz="2400" dirty="0">
                <a:latin typeface="Times New Roman" panose="02020603050405020304" pitchFamily="18" charset="0"/>
                <a:cs typeface="Times New Roman" panose="02020603050405020304" pitchFamily="18" charset="0"/>
              </a:rPr>
            </a:br>
            <a:r>
              <a:rPr lang="tr-TR" sz="2400" dirty="0" smtClean="0">
                <a:latin typeface="Times New Roman" panose="02020603050405020304" pitchFamily="18" charset="0"/>
                <a:cs typeface="Times New Roman" panose="02020603050405020304" pitchFamily="18" charset="0"/>
              </a:rPr>
              <a:t>			</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0574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half" idx="1"/>
          </p:nvPr>
        </p:nvSpPr>
        <p:spPr>
          <a:xfrm>
            <a:off x="1455314" y="682580"/>
            <a:ext cx="10736686" cy="6175419"/>
          </a:xfrm>
        </p:spPr>
        <p:txBody>
          <a:bodyPr/>
          <a:lstStyle/>
          <a:p>
            <a:pPr marL="0" indent="0">
              <a:buNone/>
            </a:pPr>
            <a:r>
              <a:rPr lang="tr-TR" sz="2400" b="1" dirty="0">
                <a:latin typeface="Times New Roman" panose="02020603050405020304" pitchFamily="18" charset="0"/>
                <a:cs typeface="Times New Roman" panose="02020603050405020304" pitchFamily="18" charset="0"/>
              </a:rPr>
              <a:t>	</a:t>
            </a:r>
            <a:r>
              <a:rPr lang="tr-TR" sz="2400" b="1" dirty="0" smtClean="0">
                <a:latin typeface="Times New Roman" panose="02020603050405020304" pitchFamily="18" charset="0"/>
                <a:cs typeface="Times New Roman" panose="02020603050405020304" pitchFamily="18" charset="0"/>
              </a:rPr>
              <a:t>	KARAR </a:t>
            </a:r>
            <a:r>
              <a:rPr lang="tr-TR" sz="2400" b="1" dirty="0">
                <a:latin typeface="Times New Roman" panose="02020603050405020304" pitchFamily="18" charset="0"/>
                <a:cs typeface="Times New Roman" panose="02020603050405020304" pitchFamily="18" charset="0"/>
              </a:rPr>
              <a:t>VERME </a:t>
            </a:r>
            <a:r>
              <a:rPr lang="tr-TR" sz="2400" b="1" dirty="0" smtClean="0">
                <a:latin typeface="Times New Roman" panose="02020603050405020304" pitchFamily="18" charset="0"/>
                <a:cs typeface="Times New Roman" panose="02020603050405020304" pitchFamily="18" charset="0"/>
              </a:rPr>
              <a:t>ÜNİTELERİ</a:t>
            </a:r>
            <a:r>
              <a:rPr lang="tr-TR" sz="2400" dirty="0">
                <a:latin typeface="Times New Roman" panose="02020603050405020304" pitchFamily="18" charset="0"/>
                <a:cs typeface="Times New Roman" panose="02020603050405020304" pitchFamily="18" charset="0"/>
              </a:rPr>
              <a:t/>
            </a:r>
            <a:br>
              <a:rPr lang="tr-TR" sz="2400" dirty="0">
                <a:latin typeface="Times New Roman" panose="02020603050405020304" pitchFamily="18" charset="0"/>
                <a:cs typeface="Times New Roman" panose="02020603050405020304" pitchFamily="18" charset="0"/>
              </a:rPr>
            </a:br>
            <a:r>
              <a:rPr lang="tr-TR" sz="2400" dirty="0">
                <a:latin typeface="Times New Roman" panose="02020603050405020304" pitchFamily="18" charset="0"/>
                <a:cs typeface="Times New Roman" panose="02020603050405020304" pitchFamily="18" charset="0"/>
              </a:rPr>
              <a:t>	</a:t>
            </a:r>
            <a:r>
              <a:rPr lang="tr-TR" sz="2400" dirty="0" smtClean="0">
                <a:latin typeface="Times New Roman" panose="02020603050405020304" pitchFamily="18" charset="0"/>
                <a:cs typeface="Times New Roman" panose="02020603050405020304" pitchFamily="18" charset="0"/>
              </a:rPr>
              <a:t>Kullanılan </a:t>
            </a:r>
            <a:r>
              <a:rPr lang="tr-TR" sz="2400" dirty="0">
                <a:latin typeface="Times New Roman" panose="02020603050405020304" pitchFamily="18" charset="0"/>
                <a:cs typeface="Times New Roman" panose="02020603050405020304" pitchFamily="18" charset="0"/>
              </a:rPr>
              <a:t>mikro denetleyici devresi, çizgi izleyen robotun karar verme </a:t>
            </a:r>
            <a:r>
              <a:rPr lang="tr-TR" sz="2400" dirty="0" smtClean="0">
                <a:latin typeface="Times New Roman" panose="02020603050405020304" pitchFamily="18" charset="0"/>
                <a:cs typeface="Times New Roman" panose="02020603050405020304" pitchFamily="18" charset="0"/>
              </a:rPr>
              <a:t>   ünitesidir.74HC14 </a:t>
            </a:r>
            <a:r>
              <a:rPr lang="tr-TR" sz="2400" dirty="0">
                <a:latin typeface="Times New Roman" panose="02020603050405020304" pitchFamily="18" charset="0"/>
                <a:cs typeface="Times New Roman" panose="02020603050405020304" pitchFamily="18" charset="0"/>
              </a:rPr>
              <a:t>Schmitt Trigger çeviriciden alınan sinyaller Arduino </a:t>
            </a:r>
            <a:r>
              <a:rPr lang="tr-TR" sz="2400" dirty="0" err="1" smtClean="0">
                <a:latin typeface="Times New Roman" panose="02020603050405020304" pitchFamily="18" charset="0"/>
                <a:cs typeface="Times New Roman" panose="02020603050405020304" pitchFamily="18" charset="0"/>
              </a:rPr>
              <a:t>Mega‘nın</a:t>
            </a:r>
            <a:r>
              <a:rPr lang="tr-TR" sz="2400" dirty="0" smtClean="0">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rPr>
              <a:t>giriş portlarına gönderilir. Mikro denetleyici bu sinyalleri yazılan programa göre işler ve çizginin yerini belirleyerek motor çıkışlarına uygun sinyalleri gönderir</a:t>
            </a:r>
            <a:r>
              <a:rPr lang="tr-TR" sz="2400" dirty="0" smtClean="0">
                <a:latin typeface="Times New Roman" panose="02020603050405020304" pitchFamily="18" charset="0"/>
                <a:cs typeface="Times New Roman" panose="02020603050405020304" pitchFamily="18" charset="0"/>
              </a:rPr>
              <a:t>.</a:t>
            </a:r>
          </a:p>
          <a:p>
            <a:pPr marL="0" indent="0">
              <a:buNone/>
            </a:pPr>
            <a:r>
              <a:rPr lang="tr-TR" sz="2400" b="1" dirty="0" smtClean="0">
                <a:latin typeface="Times New Roman" panose="02020603050405020304" pitchFamily="18" charset="0"/>
                <a:cs typeface="Times New Roman" panose="02020603050405020304" pitchFamily="18" charset="0"/>
              </a:rPr>
              <a:t>		ÇIKIŞ ÜNİTELERİ</a:t>
            </a:r>
          </a:p>
          <a:p>
            <a:pPr marL="0" indent="0">
              <a:buNone/>
            </a:pPr>
            <a:r>
              <a:rPr lang="tr-TR" sz="2400" dirty="0" smtClean="0">
                <a:latin typeface="Times New Roman" panose="02020603050405020304" pitchFamily="18" charset="0"/>
                <a:cs typeface="Times New Roman" panose="02020603050405020304" pitchFamily="18" charset="0"/>
              </a:rPr>
              <a:t>	Çıkış </a:t>
            </a:r>
            <a:r>
              <a:rPr lang="tr-TR" sz="2400" dirty="0">
                <a:latin typeface="Times New Roman" panose="02020603050405020304" pitchFamily="18" charset="0"/>
                <a:cs typeface="Times New Roman" panose="02020603050405020304" pitchFamily="18" charset="0"/>
              </a:rPr>
              <a:t>üniteleri çizgi izleyen robotun hareket üniteleri olan motor sürücü ve motorlardır. </a:t>
            </a:r>
            <a:r>
              <a:rPr lang="tr-TR" sz="2400" dirty="0" smtClean="0">
                <a:latin typeface="Times New Roman" panose="02020603050405020304" pitchFamily="18" charset="0"/>
                <a:cs typeface="Times New Roman" panose="02020603050405020304" pitchFamily="18" charset="0"/>
              </a:rPr>
              <a:t>Çizgi izleyen </a:t>
            </a:r>
            <a:r>
              <a:rPr lang="tr-TR" sz="2400" dirty="0">
                <a:latin typeface="Times New Roman" panose="02020603050405020304" pitchFamily="18" charset="0"/>
                <a:cs typeface="Times New Roman" panose="02020603050405020304" pitchFamily="18" charset="0"/>
              </a:rPr>
              <a:t>robotumda iki adet </a:t>
            </a:r>
            <a:r>
              <a:rPr lang="tr-TR" sz="2400" dirty="0" err="1">
                <a:latin typeface="Times New Roman" panose="02020603050405020304" pitchFamily="18" charset="0"/>
                <a:cs typeface="Times New Roman" panose="02020603050405020304" pitchFamily="18" charset="0"/>
              </a:rPr>
              <a:t>redüktörlü</a:t>
            </a:r>
            <a:r>
              <a:rPr lang="tr-TR" sz="2400" dirty="0">
                <a:latin typeface="Times New Roman" panose="02020603050405020304" pitchFamily="18" charset="0"/>
                <a:cs typeface="Times New Roman" panose="02020603050405020304" pitchFamily="18" charset="0"/>
              </a:rPr>
              <a:t> </a:t>
            </a:r>
            <a:r>
              <a:rPr lang="tr-TR" sz="2400" dirty="0" smtClean="0">
                <a:latin typeface="Times New Roman" panose="02020603050405020304" pitchFamily="18" charset="0"/>
                <a:cs typeface="Times New Roman" panose="02020603050405020304" pitchFamily="18" charset="0"/>
              </a:rPr>
              <a:t>250 RPM </a:t>
            </a:r>
            <a:r>
              <a:rPr lang="tr-TR" sz="2400" dirty="0">
                <a:latin typeface="Times New Roman" panose="02020603050405020304" pitchFamily="18" charset="0"/>
                <a:cs typeface="Times New Roman" panose="02020603050405020304" pitchFamily="18" charset="0"/>
              </a:rPr>
              <a:t>dönüş hızına ve </a:t>
            </a:r>
            <a:r>
              <a:rPr lang="tr-TR" sz="2400" dirty="0" smtClean="0">
                <a:latin typeface="Times New Roman" panose="02020603050405020304" pitchFamily="18" charset="0"/>
                <a:cs typeface="Times New Roman" panose="02020603050405020304" pitchFamily="18" charset="0"/>
              </a:rPr>
              <a:t>1</a:t>
            </a:r>
            <a:r>
              <a:rPr lang="tr-TR" sz="2400" dirty="0" smtClean="0">
                <a:latin typeface="Times New Roman" panose="02020603050405020304" pitchFamily="18" charset="0"/>
                <a:cs typeface="Times New Roman" panose="02020603050405020304" pitchFamily="18" charset="0"/>
              </a:rPr>
              <a:t>:48 </a:t>
            </a:r>
            <a:r>
              <a:rPr lang="tr-TR" sz="2400" dirty="0">
                <a:latin typeface="Times New Roman" panose="02020603050405020304" pitchFamily="18" charset="0"/>
                <a:cs typeface="Times New Roman" panose="02020603050405020304" pitchFamily="18" charset="0"/>
              </a:rPr>
              <a:t>oranında dişliye sahip </a:t>
            </a:r>
            <a:r>
              <a:rPr lang="tr-TR" sz="2400" dirty="0" smtClean="0">
                <a:latin typeface="Times New Roman" panose="02020603050405020304" pitchFamily="18" charset="0"/>
                <a:cs typeface="Times New Roman" panose="02020603050405020304" pitchFamily="18" charset="0"/>
              </a:rPr>
              <a:t>Plastik </a:t>
            </a:r>
            <a:r>
              <a:rPr lang="tr-TR" sz="2400" dirty="0" err="1" smtClean="0">
                <a:latin typeface="Times New Roman" panose="02020603050405020304" pitchFamily="18" charset="0"/>
                <a:cs typeface="Times New Roman" panose="02020603050405020304" pitchFamily="18" charset="0"/>
              </a:rPr>
              <a:t>redüktörlü</a:t>
            </a:r>
            <a:r>
              <a:rPr lang="tr-TR" sz="2400" dirty="0" smtClean="0">
                <a:latin typeface="Times New Roman" panose="02020603050405020304" pitchFamily="18" charset="0"/>
                <a:cs typeface="Times New Roman" panose="02020603050405020304" pitchFamily="18" charset="0"/>
              </a:rPr>
              <a:t> motor </a:t>
            </a:r>
            <a:r>
              <a:rPr lang="tr-TR" sz="2400" dirty="0" smtClean="0">
                <a:latin typeface="Times New Roman" panose="02020603050405020304" pitchFamily="18" charset="0"/>
                <a:cs typeface="Times New Roman" panose="02020603050405020304" pitchFamily="18" charset="0"/>
              </a:rPr>
              <a:t>kullanılmıştır</a:t>
            </a:r>
            <a:r>
              <a:rPr lang="tr-TR" sz="2400" dirty="0">
                <a:latin typeface="Times New Roman" panose="02020603050405020304" pitchFamily="18" charset="0"/>
                <a:cs typeface="Times New Roman" panose="02020603050405020304" pitchFamily="18" charset="0"/>
              </a:rPr>
              <a:t>. </a:t>
            </a:r>
            <a:br>
              <a:rPr lang="tr-TR" sz="2400" dirty="0">
                <a:latin typeface="Times New Roman" panose="02020603050405020304" pitchFamily="18" charset="0"/>
                <a:cs typeface="Times New Roman" panose="02020603050405020304" pitchFamily="18" charset="0"/>
              </a:rPr>
            </a:br>
            <a:r>
              <a:rPr lang="tr-TR" sz="2400" dirty="0" smtClean="0">
                <a:latin typeface="Times New Roman" panose="02020603050405020304" pitchFamily="18" charset="0"/>
                <a:cs typeface="Times New Roman" panose="02020603050405020304" pitchFamily="18" charset="0"/>
              </a:rPr>
              <a:t>Mikro denetleyicilerin </a:t>
            </a:r>
            <a:r>
              <a:rPr lang="tr-TR" sz="2400" dirty="0">
                <a:latin typeface="Times New Roman" panose="02020603050405020304" pitchFamily="18" charset="0"/>
                <a:cs typeface="Times New Roman" panose="02020603050405020304" pitchFamily="18" charset="0"/>
              </a:rPr>
              <a:t>çıkışları direkt DC motorları sürmek için yetersiz olduğundan motorları sürmek için çıkışlarını yükseltmek gerekir. Bunun için </a:t>
            </a:r>
            <a:r>
              <a:rPr lang="tr-TR" sz="2400" dirty="0" smtClean="0">
                <a:latin typeface="Times New Roman" panose="02020603050405020304" pitchFamily="18" charset="0"/>
                <a:cs typeface="Times New Roman" panose="02020603050405020304" pitchFamily="18" charset="0"/>
              </a:rPr>
              <a:t>L293B </a:t>
            </a:r>
            <a:r>
              <a:rPr lang="tr-TR" sz="2400" dirty="0">
                <a:latin typeface="Times New Roman" panose="02020603050405020304" pitchFamily="18" charset="0"/>
                <a:cs typeface="Times New Roman" panose="02020603050405020304" pitchFamily="18" charset="0"/>
              </a:rPr>
              <a:t>motor sürücü entegresi kullanıldı.</a:t>
            </a:r>
          </a:p>
          <a:p>
            <a:endParaRPr lang="tr-TR" dirty="0"/>
          </a:p>
        </p:txBody>
      </p:sp>
    </p:spTree>
    <p:extLst>
      <p:ext uri="{BB962C8B-B14F-4D97-AF65-F5344CB8AC3E}">
        <p14:creationId xmlns:p14="http://schemas.microsoft.com/office/powerpoint/2010/main" val="1470798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2" y="247918"/>
            <a:ext cx="10505920" cy="1194515"/>
          </a:xfrm>
        </p:spPr>
        <p:txBody>
          <a:bodyPr>
            <a:normAutofit fontScale="90000"/>
          </a:bodyPr>
          <a:lstStyle/>
          <a:p>
            <a:r>
              <a:rPr lang="tr-T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ARDUİNO İLE ÇİZGİYİ TAKİP EDEN ROBOT </a:t>
            </a:r>
            <a:r>
              <a:rPr lang="tr-TR"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YAPILIŞI</a:t>
            </a:r>
            <a:endParaRPr lang="tr-TR" dirty="0"/>
          </a:p>
        </p:txBody>
      </p:sp>
      <p:sp>
        <p:nvSpPr>
          <p:cNvPr id="5" name="İçerik Yer Tutucusu 3"/>
          <p:cNvSpPr>
            <a:spLocks noGrp="1"/>
          </p:cNvSpPr>
          <p:nvPr>
            <p:ph sz="half" idx="1"/>
          </p:nvPr>
        </p:nvSpPr>
        <p:spPr>
          <a:xfrm>
            <a:off x="1484312" y="1339404"/>
            <a:ext cx="10707688" cy="4572000"/>
          </a:xfrm>
        </p:spPr>
        <p:txBody>
          <a:bodyPr>
            <a:noAutofit/>
          </a:bodyPr>
          <a:lstStyle/>
          <a:p>
            <a:pPr marL="0" indent="0">
              <a:buNone/>
            </a:pPr>
            <a:r>
              <a:rPr lang="tr-TR" sz="2400" dirty="0" smtClean="0"/>
              <a:t>	</a:t>
            </a:r>
            <a:r>
              <a:rPr lang="tr-TR" sz="2400" dirty="0" smtClean="0">
                <a:latin typeface="Times New Roman" panose="02020603050405020304" pitchFamily="18" charset="0"/>
                <a:cs typeface="Times New Roman" panose="02020603050405020304" pitchFamily="18" charset="0"/>
              </a:rPr>
              <a:t>Çizgi </a:t>
            </a:r>
            <a:r>
              <a:rPr lang="tr-TR" sz="2400" dirty="0">
                <a:latin typeface="Times New Roman" panose="02020603050405020304" pitchFamily="18" charset="0"/>
                <a:cs typeface="Times New Roman" panose="02020603050405020304" pitchFamily="18" charset="0"/>
              </a:rPr>
              <a:t>izleyen robot projelerinde en çok tercih edilen sürüş sistemi diferansiyel sürüş sistemidir. Bu sistemde robotun sağında ve solunda birbirinden bağımsız motorlar ve bunlara bağlı tekerlekler bulunur</a:t>
            </a:r>
            <a:r>
              <a:rPr lang="tr-TR" sz="2400" dirty="0" smtClean="0">
                <a:latin typeface="Times New Roman" panose="02020603050405020304" pitchFamily="18" charset="0"/>
                <a:cs typeface="Times New Roman" panose="02020603050405020304" pitchFamily="18" charset="0"/>
              </a:rPr>
              <a:t>.</a:t>
            </a:r>
            <a:r>
              <a:rPr lang="tr-TR" sz="2400" dirty="0">
                <a:latin typeface="Times New Roman" panose="02020603050405020304" pitchFamily="18" charset="0"/>
                <a:cs typeface="Times New Roman" panose="02020603050405020304" pitchFamily="18" charset="0"/>
              </a:rPr>
              <a:t/>
            </a:r>
            <a:br>
              <a:rPr lang="tr-TR" sz="2400" dirty="0">
                <a:latin typeface="Times New Roman" panose="02020603050405020304" pitchFamily="18" charset="0"/>
                <a:cs typeface="Times New Roman" panose="02020603050405020304" pitchFamily="18" charset="0"/>
              </a:rPr>
            </a:br>
            <a:r>
              <a:rPr lang="tr-TR" sz="2400" dirty="0" smtClean="0">
                <a:latin typeface="Times New Roman" panose="02020603050405020304" pitchFamily="18" charset="0"/>
                <a:cs typeface="Times New Roman" panose="02020603050405020304" pitchFamily="18" charset="0"/>
              </a:rPr>
              <a:t>	Seçilen </a:t>
            </a:r>
            <a:r>
              <a:rPr lang="tr-TR" sz="2400" dirty="0">
                <a:latin typeface="Times New Roman" panose="02020603050405020304" pitchFamily="18" charset="0"/>
                <a:cs typeface="Times New Roman" panose="02020603050405020304" pitchFamily="18" charset="0"/>
              </a:rPr>
              <a:t>tekerlerin yarıçapı robotun boyutu ile uyum içerisinde olmalıdır. Bu şekildeki kullanımda robotun daha rahat hareketi ve dönüşleri için robotta kullanılan gövdenin durumuna göre önde sarhoş tekerlek (</a:t>
            </a:r>
            <a:r>
              <a:rPr lang="tr-TR" sz="2400" dirty="0" err="1">
                <a:latin typeface="Times New Roman" panose="02020603050405020304" pitchFamily="18" charset="0"/>
                <a:cs typeface="Times New Roman" panose="02020603050405020304" pitchFamily="18" charset="0"/>
              </a:rPr>
              <a:t>roll</a:t>
            </a:r>
            <a:r>
              <a:rPr lang="tr-TR" sz="2400" dirty="0">
                <a:latin typeface="Times New Roman" panose="02020603050405020304" pitchFamily="18" charset="0"/>
                <a:cs typeface="Times New Roman" panose="02020603050405020304" pitchFamily="18" charset="0"/>
              </a:rPr>
              <a:t>-on tekerlek) </a:t>
            </a:r>
            <a:r>
              <a:rPr lang="tr-TR" sz="2400" dirty="0" smtClean="0">
                <a:latin typeface="Times New Roman" panose="02020603050405020304" pitchFamily="18" charset="0"/>
                <a:cs typeface="Times New Roman" panose="02020603050405020304" pitchFamily="18" charset="0"/>
              </a:rPr>
              <a:t>kullanıldı. Bu </a:t>
            </a:r>
            <a:r>
              <a:rPr lang="tr-TR" sz="2400" dirty="0">
                <a:latin typeface="Times New Roman" panose="02020603050405020304" pitchFamily="18" charset="0"/>
                <a:cs typeface="Times New Roman" panose="02020603050405020304" pitchFamily="18" charset="0"/>
              </a:rPr>
              <a:t>tekerlerin özelliği uygulanan kuvvetin doğrultusu neresi olursa olsun o yine doğru serbestçe dönüp, çok fazla direnç oluşturmadan hareketi kolaylaştırmaları ve aynı zamanda yükü dengelemeleridir</a:t>
            </a:r>
            <a:r>
              <a:rPr lang="tr-TR" sz="2400" dirty="0" smtClean="0">
                <a:latin typeface="Times New Roman" panose="02020603050405020304" pitchFamily="18" charset="0"/>
                <a:cs typeface="Times New Roman" panose="02020603050405020304" pitchFamily="18" charset="0"/>
              </a:rPr>
              <a:t>.</a:t>
            </a:r>
            <a:r>
              <a:rPr lang="tr-TR" sz="2400" dirty="0"/>
              <a:t/>
            </a:r>
            <a:br>
              <a:rPr lang="tr-TR" sz="2400" dirty="0"/>
            </a:br>
            <a:endParaRPr lang="tr-TR" sz="2400" dirty="0"/>
          </a:p>
        </p:txBody>
      </p:sp>
      <p:pic>
        <p:nvPicPr>
          <p:cNvPr id="6" name="Resi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219655" y="5378741"/>
            <a:ext cx="1972345" cy="1479259"/>
          </a:xfrm>
          <a:prstGeom prst="rect">
            <a:avLst/>
          </a:prstGeom>
        </p:spPr>
      </p:pic>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6118" y="5344463"/>
            <a:ext cx="1609859" cy="1513537"/>
          </a:xfrm>
          <a:prstGeom prst="rect">
            <a:avLst/>
          </a:prstGeom>
        </p:spPr>
      </p:pic>
    </p:spTree>
    <p:extLst>
      <p:ext uri="{BB962C8B-B14F-4D97-AF65-F5344CB8AC3E}">
        <p14:creationId xmlns:p14="http://schemas.microsoft.com/office/powerpoint/2010/main" val="4229115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Yer Tutucusu 5"/>
          <p:cNvSpPr>
            <a:spLocks noGrp="1"/>
          </p:cNvSpPr>
          <p:nvPr>
            <p:ph type="body" idx="1"/>
          </p:nvPr>
        </p:nvSpPr>
        <p:spPr>
          <a:xfrm>
            <a:off x="1772178" y="309094"/>
            <a:ext cx="10282447" cy="850005"/>
          </a:xfrm>
        </p:spPr>
        <p:txBody>
          <a:bodyPr/>
          <a:lstStyle/>
          <a:p>
            <a:r>
              <a:rPr lang="tr-TR" dirty="0" smtClean="0">
                <a:solidFill>
                  <a:schemeClr val="tx1"/>
                </a:solidFill>
              </a:rPr>
              <a:t>	</a:t>
            </a:r>
            <a:r>
              <a:rPr lang="tr-TR" sz="2400" dirty="0" smtClean="0">
                <a:solidFill>
                  <a:schemeClr val="tx1"/>
                </a:solidFill>
                <a:latin typeface="Times New Roman" panose="02020603050405020304" pitchFamily="18" charset="0"/>
                <a:cs typeface="Times New Roman" panose="02020603050405020304" pitchFamily="18" charset="0"/>
              </a:rPr>
              <a:t>Dayanıklı </a:t>
            </a:r>
            <a:r>
              <a:rPr lang="tr-TR" sz="2400" dirty="0">
                <a:solidFill>
                  <a:schemeClr val="tx1"/>
                </a:solidFill>
                <a:latin typeface="Times New Roman" panose="02020603050405020304" pitchFamily="18" charset="0"/>
                <a:cs typeface="Times New Roman" panose="02020603050405020304" pitchFamily="18" charset="0"/>
              </a:rPr>
              <a:t>ve hafif olan </a:t>
            </a:r>
            <a:r>
              <a:rPr lang="tr-TR" sz="2400" dirty="0" smtClean="0">
                <a:solidFill>
                  <a:schemeClr val="tx1"/>
                </a:solidFill>
                <a:latin typeface="Times New Roman" panose="02020603050405020304" pitchFamily="18" charset="0"/>
                <a:cs typeface="Times New Roman" panose="02020603050405020304" pitchFamily="18" charset="0"/>
              </a:rPr>
              <a:t>pertinaks </a:t>
            </a:r>
            <a:r>
              <a:rPr lang="tr-TR" sz="2400" dirty="0">
                <a:solidFill>
                  <a:schemeClr val="tx1"/>
                </a:solidFill>
                <a:latin typeface="Times New Roman" panose="02020603050405020304" pitchFamily="18" charset="0"/>
                <a:cs typeface="Times New Roman" panose="02020603050405020304" pitchFamily="18" charset="0"/>
              </a:rPr>
              <a:t>malzeme kullanarak robotun gövdesi </a:t>
            </a:r>
            <a:r>
              <a:rPr lang="tr-TR" sz="2400" dirty="0" smtClean="0">
                <a:solidFill>
                  <a:schemeClr val="tx1"/>
                </a:solidFill>
                <a:latin typeface="Times New Roman" panose="02020603050405020304" pitchFamily="18" charset="0"/>
                <a:cs typeface="Times New Roman" panose="02020603050405020304" pitchFamily="18" charset="0"/>
              </a:rPr>
              <a:t>hazırlandı:</a:t>
            </a:r>
            <a:endParaRPr lang="tr-TR" sz="2400" dirty="0">
              <a:solidFill>
                <a:schemeClr val="tx1"/>
              </a:solidFill>
              <a:latin typeface="Times New Roman" panose="02020603050405020304" pitchFamily="18" charset="0"/>
              <a:cs typeface="Times New Roman" panose="02020603050405020304" pitchFamily="18" charset="0"/>
            </a:endParaRPr>
          </a:p>
        </p:txBody>
      </p:sp>
      <p:pic>
        <p:nvPicPr>
          <p:cNvPr id="10" name="İçerik Yer Tutucusu 9"/>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613682" y="1410231"/>
            <a:ext cx="4941663" cy="3706247"/>
          </a:xfrm>
        </p:spPr>
      </p:pic>
      <p:sp>
        <p:nvSpPr>
          <p:cNvPr id="8" name="Metin Yer Tutucusu 7"/>
          <p:cNvSpPr>
            <a:spLocks noGrp="1"/>
          </p:cNvSpPr>
          <p:nvPr>
            <p:ph type="body" sz="quarter" idx="3"/>
          </p:nvPr>
        </p:nvSpPr>
        <p:spPr>
          <a:xfrm>
            <a:off x="2259065" y="5367269"/>
            <a:ext cx="9932935" cy="1162319"/>
          </a:xfrm>
        </p:spPr>
        <p:txBody>
          <a:bodyPr/>
          <a:lstStyle/>
          <a:p>
            <a:r>
              <a:rPr lang="tr-TR" dirty="0" smtClean="0"/>
              <a:t>	</a:t>
            </a:r>
            <a:r>
              <a:rPr lang="tr-TR" sz="2400" dirty="0" smtClean="0">
                <a:solidFill>
                  <a:schemeClr val="tx1"/>
                </a:solidFill>
                <a:latin typeface="Times New Roman" panose="02020603050405020304" pitchFamily="18" charset="0"/>
                <a:cs typeface="Times New Roman" panose="02020603050405020304" pitchFamily="18" charset="0"/>
              </a:rPr>
              <a:t>Gövde </a:t>
            </a:r>
            <a:r>
              <a:rPr lang="tr-TR" sz="2400" dirty="0">
                <a:solidFill>
                  <a:schemeClr val="tx1"/>
                </a:solidFill>
                <a:latin typeface="Times New Roman" panose="02020603050405020304" pitchFamily="18" charset="0"/>
                <a:cs typeface="Times New Roman" panose="02020603050405020304" pitchFamily="18" charset="0"/>
              </a:rPr>
              <a:t>malzemesinin seçiminde fazla ağır olmamasına ve işlenmesinin kolay olmasına dikkat edildi. </a:t>
            </a:r>
          </a:p>
        </p:txBody>
      </p:sp>
      <p:pic>
        <p:nvPicPr>
          <p:cNvPr id="11" name="İçerik Yer Tutucusu 10"/>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7093706" y="1409665"/>
            <a:ext cx="3940936" cy="3706813"/>
          </a:xfrm>
        </p:spPr>
      </p:pic>
    </p:spTree>
    <p:extLst>
      <p:ext uri="{BB962C8B-B14F-4D97-AF65-F5344CB8AC3E}">
        <p14:creationId xmlns:p14="http://schemas.microsoft.com/office/powerpoint/2010/main" val="4164075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Unvan 14"/>
          <p:cNvSpPr>
            <a:spLocks noGrp="1"/>
          </p:cNvSpPr>
          <p:nvPr>
            <p:ph type="title"/>
          </p:nvPr>
        </p:nvSpPr>
        <p:spPr>
          <a:xfrm>
            <a:off x="1532586" y="559659"/>
            <a:ext cx="5180154" cy="2402481"/>
          </a:xfrm>
        </p:spPr>
        <p:txBody>
          <a:bodyPr>
            <a:noAutofit/>
          </a:bodyPr>
          <a:lstStyle/>
          <a:p>
            <a:pPr lvl="0" algn="l"/>
            <a:r>
              <a:rPr lang="tr-TR" sz="2400" dirty="0">
                <a:latin typeface="Times New Roman" panose="02020603050405020304" pitchFamily="18" charset="0"/>
                <a:cs typeface="Times New Roman" panose="02020603050405020304" pitchFamily="18" charset="0"/>
              </a:rPr>
              <a:t/>
            </a:r>
            <a:br>
              <a:rPr lang="tr-TR" sz="2400" dirty="0">
                <a:latin typeface="Times New Roman" panose="02020603050405020304" pitchFamily="18" charset="0"/>
                <a:cs typeface="Times New Roman" panose="02020603050405020304" pitchFamily="18" charset="0"/>
              </a:rPr>
            </a:br>
            <a:endParaRPr lang="tr-TR" sz="2400" dirty="0">
              <a:latin typeface="Times New Roman" panose="02020603050405020304" pitchFamily="18" charset="0"/>
              <a:cs typeface="Times New Roman" panose="02020603050405020304" pitchFamily="18" charset="0"/>
            </a:endParaRPr>
          </a:p>
        </p:txBody>
      </p:sp>
      <p:pic>
        <p:nvPicPr>
          <p:cNvPr id="19" name="Resim 18"/>
          <p:cNvPicPr/>
          <p:nvPr/>
        </p:nvPicPr>
        <p:blipFill>
          <a:blip r:embed="rId2">
            <a:extLst>
              <a:ext uri="{28A0092B-C50C-407E-A947-70E740481C1C}">
                <a14:useLocalDpi xmlns:a14="http://schemas.microsoft.com/office/drawing/2010/main" val="0"/>
              </a:ext>
            </a:extLst>
          </a:blip>
          <a:stretch>
            <a:fillRect/>
          </a:stretch>
        </p:blipFill>
        <p:spPr>
          <a:xfrm>
            <a:off x="7122017" y="829729"/>
            <a:ext cx="4958365" cy="4746824"/>
          </a:xfrm>
          <a:prstGeom prst="rect">
            <a:avLst/>
          </a:prstGeom>
        </p:spPr>
      </p:pic>
      <p:sp>
        <p:nvSpPr>
          <p:cNvPr id="20" name="İçerik Yer Tutucusu 19"/>
          <p:cNvSpPr>
            <a:spLocks noGrp="1"/>
          </p:cNvSpPr>
          <p:nvPr>
            <p:ph sz="half" idx="2"/>
          </p:nvPr>
        </p:nvSpPr>
        <p:spPr>
          <a:xfrm>
            <a:off x="1532585" y="140525"/>
            <a:ext cx="5589431" cy="5023903"/>
          </a:xfrm>
        </p:spPr>
        <p:txBody>
          <a:bodyPr>
            <a:noAutofit/>
          </a:bodyPr>
          <a:lstStyle/>
          <a:p>
            <a:pPr marL="0" indent="0">
              <a:buNone/>
            </a:pPr>
            <a:r>
              <a:rPr lang="tr-TR"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SENSÖR İÇİN;</a:t>
            </a:r>
            <a:r>
              <a:rPr lang="tr-TR" sz="2400" dirty="0">
                <a:latin typeface="Times New Roman" panose="02020603050405020304" pitchFamily="18" charset="0"/>
                <a:cs typeface="Times New Roman" panose="02020603050405020304" pitchFamily="18" charset="0"/>
              </a:rPr>
              <a:t/>
            </a:r>
            <a:br>
              <a:rPr lang="tr-TR" sz="2400" dirty="0">
                <a:latin typeface="Times New Roman" panose="02020603050405020304" pitchFamily="18" charset="0"/>
                <a:cs typeface="Times New Roman" panose="02020603050405020304" pitchFamily="18" charset="0"/>
              </a:rPr>
            </a:br>
            <a:r>
              <a:rPr lang="tr-TR" sz="2400" dirty="0" smtClean="0">
                <a:latin typeface="Times New Roman" panose="02020603050405020304" pitchFamily="18" charset="0"/>
                <a:cs typeface="Times New Roman" panose="02020603050405020304" pitchFamily="18" charset="0"/>
                <a:sym typeface="Wingdings" panose="05000000000000000000" pitchFamily="2" charset="2"/>
              </a:rPr>
              <a:t></a:t>
            </a:r>
            <a:r>
              <a:rPr lang="tr-TR" sz="2400" dirty="0" smtClean="0">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rPr>
              <a:t>Delikli Pertinaks</a:t>
            </a:r>
            <a:br>
              <a:rPr lang="tr-TR" sz="2400" dirty="0">
                <a:latin typeface="Times New Roman" panose="02020603050405020304" pitchFamily="18" charset="0"/>
                <a:cs typeface="Times New Roman" panose="02020603050405020304" pitchFamily="18" charset="0"/>
              </a:rPr>
            </a:br>
            <a:r>
              <a:rPr lang="tr-TR" sz="2400" dirty="0">
                <a:latin typeface="Times New Roman" panose="02020603050405020304" pitchFamily="18" charset="0"/>
                <a:cs typeface="Times New Roman" panose="02020603050405020304" pitchFamily="18" charset="0"/>
                <a:sym typeface="Wingdings" panose="05000000000000000000" pitchFamily="2" charset="2"/>
              </a:rPr>
              <a:t></a:t>
            </a:r>
            <a:r>
              <a:rPr lang="tr-TR" sz="2400" dirty="0">
                <a:latin typeface="Times New Roman" panose="02020603050405020304" pitchFamily="18" charset="0"/>
                <a:cs typeface="Times New Roman" panose="02020603050405020304" pitchFamily="18" charset="0"/>
              </a:rPr>
              <a:t>CNY70 Kızılötesi Sensör(3 Adet)</a:t>
            </a:r>
            <a:br>
              <a:rPr lang="tr-TR" sz="2400" dirty="0">
                <a:latin typeface="Times New Roman" panose="02020603050405020304" pitchFamily="18" charset="0"/>
                <a:cs typeface="Times New Roman" panose="02020603050405020304" pitchFamily="18" charset="0"/>
              </a:rPr>
            </a:br>
            <a:r>
              <a:rPr lang="tr-TR" sz="2400" dirty="0">
                <a:latin typeface="Times New Roman" panose="02020603050405020304" pitchFamily="18" charset="0"/>
                <a:cs typeface="Times New Roman" panose="02020603050405020304" pitchFamily="18" charset="0"/>
                <a:sym typeface="Wingdings" panose="05000000000000000000" pitchFamily="2" charset="2"/>
              </a:rPr>
              <a:t></a:t>
            </a:r>
            <a:r>
              <a:rPr lang="tr-TR" sz="2400" dirty="0">
                <a:latin typeface="Times New Roman" panose="02020603050405020304" pitchFamily="18" charset="0"/>
                <a:cs typeface="Times New Roman" panose="02020603050405020304" pitchFamily="18" charset="0"/>
              </a:rPr>
              <a:t>330 Ohm Direnç (3 Adet)</a:t>
            </a:r>
            <a:br>
              <a:rPr lang="tr-TR" sz="2400" dirty="0">
                <a:latin typeface="Times New Roman" panose="02020603050405020304" pitchFamily="18" charset="0"/>
                <a:cs typeface="Times New Roman" panose="02020603050405020304" pitchFamily="18" charset="0"/>
              </a:rPr>
            </a:br>
            <a:r>
              <a:rPr lang="tr-TR" sz="2400" dirty="0">
                <a:latin typeface="Times New Roman" panose="02020603050405020304" pitchFamily="18" charset="0"/>
                <a:cs typeface="Times New Roman" panose="02020603050405020304" pitchFamily="18" charset="0"/>
                <a:sym typeface="Wingdings" panose="05000000000000000000" pitchFamily="2" charset="2"/>
              </a:rPr>
              <a:t></a:t>
            </a:r>
            <a:r>
              <a:rPr lang="tr-TR" sz="2400" dirty="0">
                <a:latin typeface="Times New Roman" panose="02020603050405020304" pitchFamily="18" charset="0"/>
                <a:cs typeface="Times New Roman" panose="02020603050405020304" pitchFamily="18" charset="0"/>
              </a:rPr>
              <a:t>47K Direnç (3 Adet)</a:t>
            </a:r>
            <a:br>
              <a:rPr lang="tr-TR" sz="2400" dirty="0">
                <a:latin typeface="Times New Roman" panose="02020603050405020304" pitchFamily="18" charset="0"/>
                <a:cs typeface="Times New Roman" panose="02020603050405020304" pitchFamily="18" charset="0"/>
              </a:rPr>
            </a:br>
            <a:r>
              <a:rPr lang="tr-TR" sz="2400" dirty="0" smtClean="0">
                <a:latin typeface="Times New Roman" panose="02020603050405020304" pitchFamily="18" charset="0"/>
                <a:cs typeface="Times New Roman" panose="02020603050405020304" pitchFamily="18" charset="0"/>
              </a:rPr>
              <a:t>malzemeler </a:t>
            </a:r>
            <a:r>
              <a:rPr lang="tr-TR" sz="2400" dirty="0">
                <a:latin typeface="Times New Roman" panose="02020603050405020304" pitchFamily="18" charset="0"/>
                <a:cs typeface="Times New Roman" panose="02020603050405020304" pitchFamily="18" charset="0"/>
              </a:rPr>
              <a:t>temin edilerek devre çizildi ve lehim işlemi </a:t>
            </a:r>
            <a:r>
              <a:rPr lang="tr-TR" sz="2400" dirty="0" smtClean="0">
                <a:latin typeface="Times New Roman" panose="02020603050405020304" pitchFamily="18" charset="0"/>
                <a:cs typeface="Times New Roman" panose="02020603050405020304" pitchFamily="18" charset="0"/>
              </a:rPr>
              <a:t>yapıldı.</a:t>
            </a:r>
            <a:r>
              <a:rPr lang="tr-TR" sz="2400" dirty="0">
                <a:latin typeface="Times New Roman" panose="02020603050405020304" pitchFamily="18" charset="0"/>
                <a:cs typeface="Times New Roman" panose="02020603050405020304" pitchFamily="18" charset="0"/>
              </a:rPr>
              <a:t> Delikli Pertinaks’ın üzerine CNY70, dirençler ve </a:t>
            </a:r>
            <a:r>
              <a:rPr lang="tr-TR" sz="2400" dirty="0" smtClean="0">
                <a:latin typeface="Times New Roman" panose="02020603050405020304" pitchFamily="18" charset="0"/>
                <a:cs typeface="Times New Roman" panose="02020603050405020304" pitchFamily="18" charset="0"/>
              </a:rPr>
              <a:t>74HC14 </a:t>
            </a:r>
            <a:r>
              <a:rPr lang="tr-TR" sz="2400" dirty="0">
                <a:latin typeface="Times New Roman" panose="02020603050405020304" pitchFamily="18" charset="0"/>
                <a:cs typeface="Times New Roman" panose="02020603050405020304" pitchFamily="18" charset="0"/>
              </a:rPr>
              <a:t>yerleştirerek lehimle bağlantı yapımını gerçekleştirdik. CNY70’i “+” kısımlarını 5V a “-” kısımlarını 330 Ohm ve 47K dirençlerle Arduino’nun GND ucuna bağladık ve 330 Ohm’luk dirence girmeden önce </a:t>
            </a:r>
            <a:r>
              <a:rPr lang="tr-TR" sz="2400" dirty="0" smtClean="0">
                <a:latin typeface="Times New Roman" panose="02020603050405020304" pitchFamily="18" charset="0"/>
                <a:cs typeface="Times New Roman" panose="02020603050405020304" pitchFamily="18" charset="0"/>
              </a:rPr>
              <a:t>74HC14’e </a:t>
            </a:r>
            <a:r>
              <a:rPr lang="tr-TR" sz="2400" dirty="0">
                <a:latin typeface="Times New Roman" panose="02020603050405020304" pitchFamily="18" charset="0"/>
                <a:cs typeface="Times New Roman" panose="02020603050405020304" pitchFamily="18" charset="0"/>
              </a:rPr>
              <a:t>götürdük. Aynı işlemi diğer iki sensör içinde yaptık ve çıkışlarını Arduino ya gönderdik. </a:t>
            </a:r>
          </a:p>
        </p:txBody>
      </p:sp>
    </p:spTree>
    <p:extLst>
      <p:ext uri="{BB962C8B-B14F-4D97-AF65-F5344CB8AC3E}">
        <p14:creationId xmlns:p14="http://schemas.microsoft.com/office/powerpoint/2010/main" val="25106553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ks">
  <a:themeElements>
    <a:clrScheme name="Paralaks">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aks">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aks">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TM03457496[[fn=Paralaks]]</Template>
  <TotalTime>196</TotalTime>
  <Words>36</Words>
  <Application>Microsoft Office PowerPoint</Application>
  <PresentationFormat>Geniş ekran</PresentationFormat>
  <Paragraphs>21</Paragraphs>
  <Slides>12</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12</vt:i4>
      </vt:variant>
    </vt:vector>
  </HeadingPairs>
  <TitlesOfParts>
    <vt:vector size="17" baseType="lpstr">
      <vt:lpstr>Arial</vt:lpstr>
      <vt:lpstr>Corbel</vt:lpstr>
      <vt:lpstr>Times New Roman</vt:lpstr>
      <vt:lpstr>Wingdings</vt:lpstr>
      <vt:lpstr>Paralaks</vt:lpstr>
      <vt:lpstr>ARDUİNO İLE ÇİZGİ TAKİP EDEN ROBOT </vt:lpstr>
      <vt:lpstr>ARDUİNO İLE ÇİZGİYİ TAKİP EDEN ROBOT  NEDiR ?</vt:lpstr>
      <vt:lpstr>ARDUİNO NEDİR?</vt:lpstr>
      <vt:lpstr>PowerPoint Sunusu</vt:lpstr>
      <vt:lpstr>ARDUİNO İLE ÇİZGİYİ TAKİP EDEN ROBOT NASIL ÇALIŞIR ?</vt:lpstr>
      <vt:lpstr>PowerPoint Sunusu</vt:lpstr>
      <vt:lpstr>ARDUİNO İLE ÇİZGİYİ TAKİP EDEN ROBOT YAPILIŞI</vt:lpstr>
      <vt:lpstr>PowerPoint Sunusu</vt:lpstr>
      <vt:lpstr> </vt:lpstr>
      <vt:lpstr>PowerPoint Sunusu</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İLE ÇİZGİYİ TAKİP EDEN ROBOT</dc:title>
  <dc:creator>Toshiba</dc:creator>
  <cp:lastModifiedBy>Microsoft hesabı</cp:lastModifiedBy>
  <cp:revision>17</cp:revision>
  <dcterms:created xsi:type="dcterms:W3CDTF">2017-03-12T18:59:34Z</dcterms:created>
  <dcterms:modified xsi:type="dcterms:W3CDTF">2017-03-14T09:12:12Z</dcterms:modified>
</cp:coreProperties>
</file>