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86AFC-0AED-4425-A540-D06D05A3EDFB}" type="datetimeFigureOut">
              <a:rPr lang="tr-TR" smtClean="0"/>
              <a:t>26.10.2024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5F201-710C-42EA-B574-74E9AE1AED8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594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5F201-710C-42EA-B574-74E9AE1AED8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28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21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8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88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10/26/2024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6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7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66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3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10/26/2024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5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DC11634-8DF9-37F7-2D6C-C2B49BD93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3058" y="894735"/>
            <a:ext cx="5462333" cy="3518239"/>
          </a:xfrm>
        </p:spPr>
        <p:txBody>
          <a:bodyPr anchor="b">
            <a:normAutofit fontScale="90000"/>
          </a:bodyPr>
          <a:lstStyle/>
          <a:p>
            <a:r>
              <a:rPr lang="tr-TR" dirty="0" err="1"/>
              <a:t>Dependency</a:t>
            </a:r>
            <a:br>
              <a:rPr lang="tr-TR" dirty="0"/>
            </a:br>
            <a:r>
              <a:rPr lang="tr-TR" dirty="0" err="1"/>
              <a:t>Injection</a:t>
            </a:r>
            <a:r>
              <a:rPr lang="tr-TR" dirty="0"/>
              <a:t> Ve IOC Yapılanması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Canlı renk splashvektör arka planı">
            <a:extLst>
              <a:ext uri="{FF2B5EF4-FFF2-40B4-BE49-F238E27FC236}">
                <a16:creationId xmlns:a16="http://schemas.microsoft.com/office/drawing/2014/main" id="{D0AE7104-7E9E-0F2C-85BE-356A8B93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43" r="21240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08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1B8258-1CCB-1EAF-B281-3C5F1868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1" y="1101213"/>
            <a:ext cx="8688766" cy="686276"/>
          </a:xfrm>
        </p:spPr>
        <p:txBody>
          <a:bodyPr>
            <a:normAutofit fontScale="90000"/>
          </a:bodyPr>
          <a:lstStyle/>
          <a:p>
            <a:r>
              <a:rPr lang="tr-TR" dirty="0"/>
              <a:t>Arayüzlerin implementasyonlarını yapalım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F9BA6E-A4E8-AD43-C3DB-BF976638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20" y="2615381"/>
            <a:ext cx="5043948" cy="3672864"/>
          </a:xfrm>
        </p:spPr>
        <p:txBody>
          <a:bodyPr>
            <a:normAutofit/>
          </a:bodyPr>
          <a:lstStyle/>
          <a:p>
            <a:r>
              <a:rPr lang="tr-TR" sz="1400" dirty="0" err="1">
                <a:solidFill>
                  <a:schemeClr val="tx1"/>
                </a:solidFill>
              </a:rPr>
              <a:t>TaxiService.cs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</a:p>
          <a:p>
            <a:r>
              <a:rPr lang="tr-TR" sz="1400" dirty="0" err="1">
                <a:solidFill>
                  <a:schemeClr val="tx1"/>
                </a:solidFill>
              </a:rPr>
              <a:t>public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class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TaxiService</a:t>
            </a:r>
            <a:r>
              <a:rPr lang="tr-TR" sz="1400" dirty="0">
                <a:solidFill>
                  <a:schemeClr val="tx1"/>
                </a:solidFill>
              </a:rPr>
              <a:t> : </a:t>
            </a:r>
            <a:r>
              <a:rPr lang="tr-TR" sz="1400" dirty="0" err="1">
                <a:solidFill>
                  <a:schemeClr val="tx1"/>
                </a:solidFill>
              </a:rPr>
              <a:t>ITaxiService</a:t>
            </a:r>
            <a:r>
              <a:rPr lang="tr-TR" sz="1400" dirty="0">
                <a:solidFill>
                  <a:schemeClr val="tx1"/>
                </a:solidFill>
              </a:rPr>
              <a:t> {</a:t>
            </a:r>
          </a:p>
          <a:p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public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string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GetRide</a:t>
            </a:r>
            <a:r>
              <a:rPr lang="tr-TR" sz="1400" dirty="0">
                <a:solidFill>
                  <a:schemeClr val="tx1"/>
                </a:solidFill>
              </a:rPr>
              <a:t>(</a:t>
            </a:r>
            <a:r>
              <a:rPr lang="tr-TR" sz="1400" dirty="0" err="1">
                <a:solidFill>
                  <a:schemeClr val="tx1"/>
                </a:solidFill>
              </a:rPr>
              <a:t>string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passengerName</a:t>
            </a:r>
            <a:r>
              <a:rPr lang="tr-TR" sz="1400" dirty="0">
                <a:solidFill>
                  <a:schemeClr val="tx1"/>
                </a:solidFill>
              </a:rPr>
              <a:t>) { </a:t>
            </a:r>
          </a:p>
          <a:p>
            <a:r>
              <a:rPr lang="tr-TR" sz="1400" dirty="0" err="1">
                <a:solidFill>
                  <a:schemeClr val="tx1"/>
                </a:solidFill>
              </a:rPr>
              <a:t>return</a:t>
            </a:r>
            <a:r>
              <a:rPr lang="tr-TR" sz="1400" dirty="0">
                <a:solidFill>
                  <a:schemeClr val="tx1"/>
                </a:solidFill>
              </a:rPr>
              <a:t> $"{</a:t>
            </a:r>
            <a:r>
              <a:rPr lang="tr-TR" sz="1400" dirty="0" err="1">
                <a:solidFill>
                  <a:schemeClr val="tx1"/>
                </a:solidFill>
              </a:rPr>
              <a:t>passengerName</a:t>
            </a:r>
            <a:r>
              <a:rPr lang="tr-TR" sz="1400" dirty="0">
                <a:solidFill>
                  <a:schemeClr val="tx1"/>
                </a:solidFill>
              </a:rPr>
              <a:t>} için taksi çağrıldı."; </a:t>
            </a:r>
          </a:p>
          <a:p>
            <a:r>
              <a:rPr lang="tr-TR" sz="1400" dirty="0">
                <a:solidFill>
                  <a:schemeClr val="tx1"/>
                </a:solidFill>
              </a:rPr>
              <a:t>} </a:t>
            </a:r>
          </a:p>
          <a:p>
            <a:r>
              <a:rPr lang="tr-T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36571B9C-85D1-DCF1-9D14-F2DD94844A89}"/>
              </a:ext>
            </a:extLst>
          </p:cNvPr>
          <p:cNvSpPr txBox="1">
            <a:spLocks/>
          </p:cNvSpPr>
          <p:nvPr/>
        </p:nvSpPr>
        <p:spPr>
          <a:xfrm>
            <a:off x="6710517" y="2615381"/>
            <a:ext cx="5043948" cy="367286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400" dirty="0" err="1">
                <a:solidFill>
                  <a:schemeClr val="tx1"/>
                </a:solidFill>
              </a:rPr>
              <a:t>BusService.cs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</a:p>
          <a:p>
            <a:r>
              <a:rPr lang="tr-TR" sz="1400" dirty="0" err="1">
                <a:solidFill>
                  <a:schemeClr val="tx1"/>
                </a:solidFill>
              </a:rPr>
              <a:t>public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class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BusService</a:t>
            </a:r>
            <a:r>
              <a:rPr lang="tr-TR" sz="1400" dirty="0">
                <a:solidFill>
                  <a:schemeClr val="tx1"/>
                </a:solidFill>
              </a:rPr>
              <a:t> : </a:t>
            </a:r>
            <a:r>
              <a:rPr lang="tr-TR" sz="1400" dirty="0" err="1">
                <a:solidFill>
                  <a:schemeClr val="tx1"/>
                </a:solidFill>
              </a:rPr>
              <a:t>IBusService</a:t>
            </a:r>
            <a:r>
              <a:rPr lang="tr-TR" sz="1400" dirty="0">
                <a:solidFill>
                  <a:schemeClr val="tx1"/>
                </a:solidFill>
              </a:rPr>
              <a:t> {</a:t>
            </a:r>
          </a:p>
          <a:p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public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string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GetBus</a:t>
            </a:r>
            <a:r>
              <a:rPr lang="tr-TR" sz="1400" dirty="0">
                <a:solidFill>
                  <a:schemeClr val="tx1"/>
                </a:solidFill>
              </a:rPr>
              <a:t>(</a:t>
            </a:r>
            <a:r>
              <a:rPr lang="tr-TR" sz="1400" dirty="0" err="1">
                <a:solidFill>
                  <a:schemeClr val="tx1"/>
                </a:solidFill>
              </a:rPr>
              <a:t>string</a:t>
            </a:r>
            <a:r>
              <a:rPr lang="tr-TR" sz="1400" dirty="0">
                <a:solidFill>
                  <a:schemeClr val="tx1"/>
                </a:solidFill>
              </a:rPr>
              <a:t> </a:t>
            </a:r>
            <a:r>
              <a:rPr lang="tr-TR" sz="1400" dirty="0" err="1">
                <a:solidFill>
                  <a:schemeClr val="tx1"/>
                </a:solidFill>
              </a:rPr>
              <a:t>passengerName</a:t>
            </a:r>
            <a:r>
              <a:rPr lang="tr-TR" sz="1400" dirty="0">
                <a:solidFill>
                  <a:schemeClr val="tx1"/>
                </a:solidFill>
              </a:rPr>
              <a:t>) { </a:t>
            </a:r>
          </a:p>
          <a:p>
            <a:r>
              <a:rPr lang="tr-TR" sz="1400" dirty="0" err="1">
                <a:solidFill>
                  <a:schemeClr val="tx1"/>
                </a:solidFill>
              </a:rPr>
              <a:t>return</a:t>
            </a:r>
            <a:r>
              <a:rPr lang="tr-TR" sz="1400" dirty="0">
                <a:solidFill>
                  <a:schemeClr val="tx1"/>
                </a:solidFill>
              </a:rPr>
              <a:t> $"{</a:t>
            </a:r>
            <a:r>
              <a:rPr lang="tr-TR" sz="1400" dirty="0" err="1">
                <a:solidFill>
                  <a:schemeClr val="tx1"/>
                </a:solidFill>
              </a:rPr>
              <a:t>passengerName</a:t>
            </a:r>
            <a:r>
              <a:rPr lang="tr-TR" sz="1400" dirty="0">
                <a:solidFill>
                  <a:schemeClr val="tx1"/>
                </a:solidFill>
              </a:rPr>
              <a:t>} için otobüs çağrıldı."; </a:t>
            </a:r>
          </a:p>
          <a:p>
            <a:r>
              <a:rPr lang="tr-TR" sz="1400" dirty="0">
                <a:solidFill>
                  <a:schemeClr val="tx1"/>
                </a:solidFill>
              </a:rPr>
              <a:t>} </a:t>
            </a:r>
          </a:p>
          <a:p>
            <a:r>
              <a:rPr lang="tr-TR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C6371B0-6CE6-6EE6-FD41-5658D9CE0BD6}"/>
              </a:ext>
            </a:extLst>
          </p:cNvPr>
          <p:cNvSpPr txBox="1"/>
          <p:nvPr/>
        </p:nvSpPr>
        <p:spPr>
          <a:xfrm>
            <a:off x="1347020" y="2255520"/>
            <a:ext cx="1040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Services klasörü açalım ve burada gerekli dosyaları oluşturalım.</a:t>
            </a:r>
          </a:p>
        </p:txBody>
      </p:sp>
    </p:spTree>
    <p:extLst>
      <p:ext uri="{BB962C8B-B14F-4D97-AF65-F5344CB8AC3E}">
        <p14:creationId xmlns:p14="http://schemas.microsoft.com/office/powerpoint/2010/main" val="172934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A4ACC3-35BF-336A-F172-899F5EB5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362" y="2312275"/>
            <a:ext cx="9422450" cy="3960705"/>
          </a:xfrm>
        </p:spPr>
        <p:txBody>
          <a:bodyPr/>
          <a:lstStyle/>
          <a:p>
            <a:r>
              <a:rPr lang="tr-TR" dirty="0"/>
              <a:t>var </a:t>
            </a:r>
            <a:r>
              <a:rPr lang="tr-TR" dirty="0" err="1"/>
              <a:t>builder</a:t>
            </a:r>
            <a:r>
              <a:rPr lang="tr-TR" dirty="0"/>
              <a:t> = </a:t>
            </a:r>
            <a:r>
              <a:rPr lang="tr-TR" dirty="0" err="1"/>
              <a:t>WebApplication.CreateBuilder</a:t>
            </a:r>
            <a:r>
              <a:rPr lang="tr-TR" dirty="0"/>
              <a:t>(</a:t>
            </a:r>
            <a:r>
              <a:rPr lang="tr-TR" dirty="0" err="1"/>
              <a:t>args</a:t>
            </a:r>
            <a:r>
              <a:rPr lang="tr-TR" dirty="0"/>
              <a:t>); </a:t>
            </a:r>
            <a:r>
              <a:rPr lang="tr-TR" dirty="0" err="1"/>
              <a:t>builder.Services.AddControllers</a:t>
            </a:r>
            <a:r>
              <a:rPr lang="tr-TR" dirty="0"/>
              <a:t>(); </a:t>
            </a:r>
            <a:r>
              <a:rPr lang="tr-TR" dirty="0" err="1"/>
              <a:t>builder.Services.AddScoped</a:t>
            </a:r>
            <a:r>
              <a:rPr lang="tr-TR" dirty="0"/>
              <a:t>&lt;</a:t>
            </a:r>
            <a:r>
              <a:rPr lang="tr-TR" dirty="0" err="1"/>
              <a:t>ITaxiService</a:t>
            </a:r>
            <a:r>
              <a:rPr lang="tr-TR" dirty="0"/>
              <a:t>, </a:t>
            </a:r>
            <a:r>
              <a:rPr lang="tr-TR" dirty="0" err="1"/>
              <a:t>TaxiService</a:t>
            </a:r>
            <a:r>
              <a:rPr lang="tr-TR" dirty="0"/>
              <a:t>&gt;(); </a:t>
            </a:r>
            <a:r>
              <a:rPr lang="tr-TR" dirty="0" err="1"/>
              <a:t>builder.Services.AddScoped</a:t>
            </a:r>
            <a:r>
              <a:rPr lang="tr-TR" dirty="0"/>
              <a:t>&lt;</a:t>
            </a:r>
            <a:r>
              <a:rPr lang="tr-TR" dirty="0" err="1"/>
              <a:t>IBusService</a:t>
            </a:r>
            <a:r>
              <a:rPr lang="tr-TR" dirty="0"/>
              <a:t>, </a:t>
            </a:r>
            <a:r>
              <a:rPr lang="tr-TR" dirty="0" err="1"/>
              <a:t>BusService</a:t>
            </a:r>
            <a:r>
              <a:rPr lang="tr-TR" dirty="0"/>
              <a:t>&gt;(); </a:t>
            </a:r>
          </a:p>
          <a:p>
            <a:r>
              <a:rPr lang="tr-TR" dirty="0"/>
              <a:t>var </a:t>
            </a:r>
            <a:r>
              <a:rPr lang="tr-TR" dirty="0" err="1"/>
              <a:t>app</a:t>
            </a:r>
            <a:r>
              <a:rPr lang="tr-TR" dirty="0"/>
              <a:t> = </a:t>
            </a:r>
            <a:r>
              <a:rPr lang="tr-TR" dirty="0" err="1"/>
              <a:t>builder.Build</a:t>
            </a:r>
            <a:r>
              <a:rPr lang="tr-TR" dirty="0"/>
              <a:t>(); </a:t>
            </a:r>
          </a:p>
          <a:p>
            <a:r>
              <a:rPr lang="tr-TR" dirty="0" err="1"/>
              <a:t>app.MapControllers</a:t>
            </a:r>
            <a:r>
              <a:rPr lang="tr-TR" dirty="0"/>
              <a:t>();</a:t>
            </a:r>
          </a:p>
          <a:p>
            <a:r>
              <a:rPr lang="tr-TR" dirty="0" err="1"/>
              <a:t>app.Run</a:t>
            </a:r>
            <a:r>
              <a:rPr lang="tr-TR" dirty="0"/>
              <a:t>();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B5B1A6-AE2D-D340-FD37-D41C19B685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4642" y="1036035"/>
            <a:ext cx="10159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Startup.cs</a:t>
            </a:r>
            <a:r>
              <a:rPr kumimoji="0" lang="tr-TR" altLang="tr-T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dosyasını açıp, servisleri DI konteynerine kaydedelim: </a:t>
            </a:r>
            <a:endParaRPr kumimoji="0" lang="tr-TR" altLang="tr-TR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65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39B277-22E5-E908-19A3-FF2D50EE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Şimdi, her iki hizmeti de kullanan bir </a:t>
            </a:r>
            <a:r>
              <a:rPr lang="tr-TR" dirty="0" err="1"/>
              <a:t>controller</a:t>
            </a:r>
            <a:r>
              <a:rPr lang="tr-TR" dirty="0"/>
              <a:t> oluşturacağız:</a:t>
            </a:r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2A971AC6-481B-5A4F-ED91-48E3DBDD6334}"/>
              </a:ext>
            </a:extLst>
          </p:cNvPr>
          <p:cNvSpPr txBox="1"/>
          <p:nvPr/>
        </p:nvSpPr>
        <p:spPr>
          <a:xfrm>
            <a:off x="1620028" y="2323822"/>
            <a:ext cx="4475972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Microsoft.AspNetCore.Mvc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TransportService.Interfaces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TransportService.Controllers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"[</a:t>
            </a:r>
            <a:r>
              <a:rPr lang="tr-TR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TransportController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ITaxiService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taxiService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IBusService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TransportController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ITaxiService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taxiService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IBusService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taxiService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taxiService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busService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tr-TR" sz="1100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078A2E97-BE56-719D-5FA4-73FDC462546C}"/>
              </a:ext>
            </a:extLst>
          </p:cNvPr>
          <p:cNvSpPr txBox="1"/>
          <p:nvPr/>
        </p:nvSpPr>
        <p:spPr>
          <a:xfrm>
            <a:off x="6217920" y="2194560"/>
            <a:ext cx="470408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taxi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/{</a:t>
            </a:r>
            <a:r>
              <a:rPr lang="tr-TR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passengerName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GetTaxi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passengerName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 = _taxiService.GetRide(passengerName);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Content(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tr-TR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bus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/{</a:t>
            </a:r>
            <a:r>
              <a:rPr lang="tr-TR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passengerName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GetBus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passengerName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 = _busService.GetBus(passengerName);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Content(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0600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466AA-C21A-4C23-8137-04C53295B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9" y="-9274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F2DAE4-2F3C-4594-A107-2435D1D07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684496"/>
            <a:ext cx="4293360" cy="5181455"/>
          </a:xfrm>
          <a:custGeom>
            <a:avLst/>
            <a:gdLst>
              <a:gd name="connsiteX0" fmla="*/ 1155130 w 4174269"/>
              <a:gd name="connsiteY0" fmla="*/ 990 h 5181455"/>
              <a:gd name="connsiteX1" fmla="*/ 2396955 w 4174269"/>
              <a:gd name="connsiteY1" fmla="*/ 367328 h 5181455"/>
              <a:gd name="connsiteX2" fmla="*/ 3827960 w 4174269"/>
              <a:gd name="connsiteY2" fmla="*/ 4749328 h 5181455"/>
              <a:gd name="connsiteX3" fmla="*/ 3561502 w 4174269"/>
              <a:gd name="connsiteY3" fmla="*/ 5090948 h 5181455"/>
              <a:gd name="connsiteX4" fmla="*/ 3452726 w 4174269"/>
              <a:gd name="connsiteY4" fmla="*/ 5181455 h 5181455"/>
              <a:gd name="connsiteX5" fmla="*/ 0 w 4174269"/>
              <a:gd name="connsiteY5" fmla="*/ 5181455 h 5181455"/>
              <a:gd name="connsiteX6" fmla="*/ 0 w 4174269"/>
              <a:gd name="connsiteY6" fmla="*/ 251605 h 5181455"/>
              <a:gd name="connsiteX7" fmla="*/ 157396 w 4174269"/>
              <a:gd name="connsiteY7" fmla="*/ 182600 h 5181455"/>
              <a:gd name="connsiteX8" fmla="*/ 1155130 w 4174269"/>
              <a:gd name="connsiteY8" fmla="*/ 990 h 51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74269" h="5181455">
                <a:moveTo>
                  <a:pt x="1155130" y="990"/>
                </a:moveTo>
                <a:cubicBezTo>
                  <a:pt x="1564667" y="12730"/>
                  <a:pt x="1984593" y="129250"/>
                  <a:pt x="2396955" y="367328"/>
                </a:cubicBezTo>
                <a:cubicBezTo>
                  <a:pt x="3871760" y="1218807"/>
                  <a:pt x="4678347" y="3276416"/>
                  <a:pt x="3827960" y="4749328"/>
                </a:cubicBezTo>
                <a:cubicBezTo>
                  <a:pt x="3748235" y="4887417"/>
                  <a:pt x="3658928" y="4998272"/>
                  <a:pt x="3561502" y="5090948"/>
                </a:cubicBezTo>
                <a:lnTo>
                  <a:pt x="3452726" y="5181455"/>
                </a:lnTo>
                <a:lnTo>
                  <a:pt x="0" y="5181455"/>
                </a:lnTo>
                <a:lnTo>
                  <a:pt x="0" y="251605"/>
                </a:lnTo>
                <a:lnTo>
                  <a:pt x="157396" y="182600"/>
                </a:lnTo>
                <a:cubicBezTo>
                  <a:pt x="475610" y="54980"/>
                  <a:pt x="811718" y="-8854"/>
                  <a:pt x="1155130" y="99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BE69641-D02C-48F0-8852-5FE363D48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355238"/>
            <a:ext cx="4381339" cy="5510713"/>
          </a:xfrm>
          <a:custGeom>
            <a:avLst/>
            <a:gdLst>
              <a:gd name="connsiteX0" fmla="*/ 948905 w 4259808"/>
              <a:gd name="connsiteY0" fmla="*/ 1556 h 5510713"/>
              <a:gd name="connsiteX1" fmla="*/ 2304106 w 4259808"/>
              <a:gd name="connsiteY1" fmla="*/ 405867 h 5510713"/>
              <a:gd name="connsiteX2" fmla="*/ 3890982 w 4259808"/>
              <a:gd name="connsiteY2" fmla="*/ 5156588 h 5510713"/>
              <a:gd name="connsiteX3" fmla="*/ 3680329 w 4259808"/>
              <a:gd name="connsiteY3" fmla="*/ 5445948 h 5510713"/>
              <a:gd name="connsiteX4" fmla="*/ 3616504 w 4259808"/>
              <a:gd name="connsiteY4" fmla="*/ 5510713 h 5510713"/>
              <a:gd name="connsiteX5" fmla="*/ 0 w 4259808"/>
              <a:gd name="connsiteY5" fmla="*/ 5510713 h 5510713"/>
              <a:gd name="connsiteX6" fmla="*/ 0 w 4259808"/>
              <a:gd name="connsiteY6" fmla="*/ 144797 h 5510713"/>
              <a:gd name="connsiteX7" fmla="*/ 164164 w 4259808"/>
              <a:gd name="connsiteY7" fmla="*/ 92266 h 5510713"/>
              <a:gd name="connsiteX8" fmla="*/ 948905 w 4259808"/>
              <a:gd name="connsiteY8" fmla="*/ 1556 h 5510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9808" h="5510713">
                <a:moveTo>
                  <a:pt x="948905" y="1556"/>
                </a:moveTo>
                <a:cubicBezTo>
                  <a:pt x="1395136" y="16867"/>
                  <a:pt x="1853354" y="145625"/>
                  <a:pt x="2304106" y="405867"/>
                </a:cubicBezTo>
                <a:cubicBezTo>
                  <a:pt x="3916211" y="1336616"/>
                  <a:pt x="4808028" y="3568218"/>
                  <a:pt x="3890982" y="5156588"/>
                </a:cubicBezTo>
                <a:cubicBezTo>
                  <a:pt x="3826502" y="5268272"/>
                  <a:pt x="3756052" y="5363347"/>
                  <a:pt x="3680329" y="5445948"/>
                </a:cubicBezTo>
                <a:lnTo>
                  <a:pt x="3616504" y="5510713"/>
                </a:lnTo>
                <a:lnTo>
                  <a:pt x="0" y="5510713"/>
                </a:lnTo>
                <a:lnTo>
                  <a:pt x="0" y="144797"/>
                </a:lnTo>
                <a:lnTo>
                  <a:pt x="164164" y="92266"/>
                </a:lnTo>
                <a:cubicBezTo>
                  <a:pt x="418657" y="23914"/>
                  <a:pt x="681631" y="-7614"/>
                  <a:pt x="948905" y="1556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4EFF6A-7C71-4EFA-B386-711A102C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098072"/>
            <a:ext cx="3994190" cy="4767880"/>
          </a:xfrm>
          <a:custGeom>
            <a:avLst/>
            <a:gdLst>
              <a:gd name="connsiteX0" fmla="*/ 1057511 w 3702048"/>
              <a:gd name="connsiteY0" fmla="*/ 1243 h 4710667"/>
              <a:gd name="connsiteX1" fmla="*/ 2139959 w 3702048"/>
              <a:gd name="connsiteY1" fmla="*/ 324180 h 4710667"/>
              <a:gd name="connsiteX2" fmla="*/ 3407455 w 3702048"/>
              <a:gd name="connsiteY2" fmla="*/ 4118750 h 4710667"/>
              <a:gd name="connsiteX3" fmla="*/ 2754080 w 3702048"/>
              <a:gd name="connsiteY3" fmla="*/ 4690965 h 4710667"/>
              <a:gd name="connsiteX4" fmla="*/ 2711405 w 3702048"/>
              <a:gd name="connsiteY4" fmla="*/ 4710667 h 4710667"/>
              <a:gd name="connsiteX5" fmla="*/ 0 w 3702048"/>
              <a:gd name="connsiteY5" fmla="*/ 4710667 h 4710667"/>
              <a:gd name="connsiteX6" fmla="*/ 0 w 3702048"/>
              <a:gd name="connsiteY6" fmla="*/ 239601 h 4710667"/>
              <a:gd name="connsiteX7" fmla="*/ 72857 w 3702048"/>
              <a:gd name="connsiteY7" fmla="*/ 203063 h 4710667"/>
              <a:gd name="connsiteX8" fmla="*/ 1057511 w 3702048"/>
              <a:gd name="connsiteY8" fmla="*/ 1243 h 4710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2048" h="4710667">
                <a:moveTo>
                  <a:pt x="1057511" y="1243"/>
                </a:moveTo>
                <a:cubicBezTo>
                  <a:pt x="1413932" y="13473"/>
                  <a:pt x="1779927" y="116316"/>
                  <a:pt x="2139959" y="324180"/>
                </a:cubicBezTo>
                <a:cubicBezTo>
                  <a:pt x="3427605" y="1067603"/>
                  <a:pt x="4139931" y="2850064"/>
                  <a:pt x="3407455" y="4118750"/>
                </a:cubicBezTo>
                <a:cubicBezTo>
                  <a:pt x="3235777" y="4416105"/>
                  <a:pt x="3011128" y="4566048"/>
                  <a:pt x="2754080" y="4690965"/>
                </a:cubicBezTo>
                <a:lnTo>
                  <a:pt x="2711405" y="4710667"/>
                </a:lnTo>
                <a:lnTo>
                  <a:pt x="0" y="4710667"/>
                </a:lnTo>
                <a:lnTo>
                  <a:pt x="0" y="239601"/>
                </a:lnTo>
                <a:lnTo>
                  <a:pt x="72857" y="203063"/>
                </a:lnTo>
                <a:cubicBezTo>
                  <a:pt x="383165" y="61024"/>
                  <a:pt x="715942" y="-10476"/>
                  <a:pt x="1057511" y="1243"/>
                </a:cubicBezTo>
                <a:close/>
              </a:path>
            </a:pathLst>
          </a:custGeom>
          <a:noFill/>
          <a:ln w="158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4C19DC-E477-4A4D-81AC-7A8CD2E3B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58D5A3F-DB59-492A-AAD4-DDB33C65E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CD2426-E724-4490-8DAF-44913DC0A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F4763F-257F-4661-BBBE-F60DBD259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8466B8-FA9F-41C1-9FC8-CE7F859F1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8CEEDC-820E-402C-ACC8-D657846AD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FE9B0A7-7EDC-4112-97B6-52DAEEA5A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9593FC2-93D9-4849-B727-D3A46E4BB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D68E5A-40AD-4DDB-ACD1-2CC982195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56D0196-667E-4411-97BF-A9706C75B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4BEBA0F5-9D6D-8C5D-8606-86FD5861B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655" y="229798"/>
            <a:ext cx="6966690" cy="999166"/>
          </a:xfrm>
        </p:spPr>
        <p:txBody>
          <a:bodyPr anchor="b">
            <a:normAutofit/>
          </a:bodyPr>
          <a:lstStyle/>
          <a:p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98BD46-0844-511B-8560-15918A509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83" y="1660797"/>
            <a:ext cx="6724021" cy="1755089"/>
          </a:xfrm>
        </p:spPr>
        <p:txBody>
          <a:bodyPr>
            <a:normAutofit/>
          </a:bodyPr>
          <a:lstStyle/>
          <a:p>
            <a:r>
              <a:rPr lang="tr-TR" dirty="0"/>
              <a:t>Asp.net </a:t>
            </a:r>
            <a:r>
              <a:rPr lang="tr-TR" dirty="0" err="1"/>
              <a:t>core</a:t>
            </a:r>
            <a:r>
              <a:rPr lang="tr-TR" dirty="0"/>
              <a:t> IOC yapılanması ile çalışır 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 genel olarak bağımlılıkları ortadan kaldırmak için kullanılır</a:t>
            </a:r>
          </a:p>
        </p:txBody>
      </p:sp>
      <p:pic>
        <p:nvPicPr>
          <p:cNvPr id="1026" name="Picture 2" descr="A New, Simpler Way to Do Dependency Injection in Go | by Elliot Chance |  Medium">
            <a:extLst>
              <a:ext uri="{FF2B5EF4-FFF2-40B4-BE49-F238E27FC236}">
                <a16:creationId xmlns:a16="http://schemas.microsoft.com/office/drawing/2014/main" id="{8267E9E6-AC15-A5AA-E736-287399C13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153" y="3321595"/>
            <a:ext cx="8321630" cy="301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5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D91B643-2A75-D114-44B9-C3321B66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570271"/>
            <a:ext cx="8768571" cy="1169079"/>
          </a:xfrm>
        </p:spPr>
        <p:txBody>
          <a:bodyPr vert="horz" lIns="109728" tIns="109728" rIns="109728" bIns="9144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tr-TR" sz="4000" dirty="0" err="1"/>
              <a:t>Dependency</a:t>
            </a:r>
            <a:r>
              <a:rPr lang="tr-TR" sz="4000" dirty="0"/>
              <a:t> </a:t>
            </a:r>
            <a:r>
              <a:rPr lang="tr-TR" sz="4000" dirty="0" err="1"/>
              <a:t>Injection</a:t>
            </a:r>
            <a:r>
              <a:rPr lang="tr-TR" sz="4000" dirty="0"/>
              <a:t> Neyi Amaçlar?</a:t>
            </a:r>
            <a:endParaRPr lang="en-US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5" name="Picture 34" descr="Hand holding needle upright">
            <a:extLst>
              <a:ext uri="{FF2B5EF4-FFF2-40B4-BE49-F238E27FC236}">
                <a16:creationId xmlns:a16="http://schemas.microsoft.com/office/drawing/2014/main" id="{9511C7E6-712A-B920-4390-59BACAA9A2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43" r="25351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8EAFCA1B-58DF-6979-5E4C-3F7FA36989BE}"/>
              </a:ext>
            </a:extLst>
          </p:cNvPr>
          <p:cNvSpPr txBox="1"/>
          <p:nvPr/>
        </p:nvSpPr>
        <p:spPr>
          <a:xfrm>
            <a:off x="314632" y="1917291"/>
            <a:ext cx="539807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err="1"/>
              <a:t>Dependency</a:t>
            </a:r>
            <a:r>
              <a:rPr lang="tr-TR" sz="3200" dirty="0"/>
              <a:t> </a:t>
            </a:r>
            <a:r>
              <a:rPr lang="tr-TR" sz="3200" dirty="0" err="1"/>
              <a:t>injection</a:t>
            </a:r>
            <a:r>
              <a:rPr lang="tr-TR" sz="3200" dirty="0"/>
              <a:t> </a:t>
            </a:r>
            <a:r>
              <a:rPr lang="tr-TR" sz="3200" dirty="0" err="1"/>
              <a:t>new</a:t>
            </a:r>
            <a:r>
              <a:rPr lang="tr-TR" sz="3200" dirty="0"/>
              <a:t> operatörüyle bir obje oluşturmamayı hedef alır </a:t>
            </a:r>
            <a:br>
              <a:rPr lang="tr-TR" sz="3200" dirty="0"/>
            </a:br>
            <a:r>
              <a:rPr lang="tr-TR" sz="3200" dirty="0"/>
              <a:t>B </a:t>
            </a:r>
            <a:r>
              <a:rPr lang="tr-TR" sz="3200" dirty="0" err="1"/>
              <a:t>classında</a:t>
            </a:r>
            <a:r>
              <a:rPr lang="tr-TR" sz="3200" dirty="0"/>
              <a:t> yaptığımız her değişiklik A </a:t>
            </a:r>
            <a:r>
              <a:rPr lang="tr-TR" sz="3200" dirty="0" err="1"/>
              <a:t>classını</a:t>
            </a:r>
            <a:r>
              <a:rPr lang="tr-TR" sz="3200" dirty="0"/>
              <a:t> etkilediği için A </a:t>
            </a:r>
            <a:r>
              <a:rPr lang="tr-TR" sz="3200" dirty="0" err="1"/>
              <a:t>classını</a:t>
            </a:r>
            <a:r>
              <a:rPr lang="tr-TR" sz="3200" dirty="0"/>
              <a:t> B </a:t>
            </a:r>
            <a:r>
              <a:rPr lang="tr-TR" sz="3200" dirty="0" err="1"/>
              <a:t>classından</a:t>
            </a:r>
            <a:r>
              <a:rPr lang="tr-TR" sz="3200" dirty="0"/>
              <a:t> soyutlamamız gerekir.</a:t>
            </a:r>
          </a:p>
        </p:txBody>
      </p:sp>
    </p:spTree>
    <p:extLst>
      <p:ext uri="{BB962C8B-B14F-4D97-AF65-F5344CB8AC3E}">
        <p14:creationId xmlns:p14="http://schemas.microsoft.com/office/powerpoint/2010/main" val="35718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50A80E-5DCB-4320-9947-73BF2D6F0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9C9717-43F9-44EA-9215-3F2D15B1C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004D1-3DCE-405F-9046-6DE912409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1319957-918B-4BBC-B357-957813808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E5F18F-9D70-4BE5-8A38-603463EE8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7626" y="0"/>
            <a:ext cx="10678291" cy="6858000"/>
            <a:chOff x="547626" y="0"/>
            <a:chExt cx="10678291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1F8D69-709A-4575-A393-B4C26481A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6083" y="0"/>
              <a:ext cx="9841377" cy="6858000"/>
            </a:xfrm>
            <a:custGeom>
              <a:avLst/>
              <a:gdLst>
                <a:gd name="connsiteX0" fmla="*/ 8218354 w 9841377"/>
                <a:gd name="connsiteY0" fmla="*/ 0 h 6858000"/>
                <a:gd name="connsiteX1" fmla="*/ 5551962 w 9841377"/>
                <a:gd name="connsiteY1" fmla="*/ 0 h 6858000"/>
                <a:gd name="connsiteX2" fmla="*/ 5482342 w 9841377"/>
                <a:gd name="connsiteY2" fmla="*/ 0 h 6858000"/>
                <a:gd name="connsiteX3" fmla="*/ 4359035 w 9841377"/>
                <a:gd name="connsiteY3" fmla="*/ 0 h 6858000"/>
                <a:gd name="connsiteX4" fmla="*/ 4289415 w 9841377"/>
                <a:gd name="connsiteY4" fmla="*/ 0 h 6858000"/>
                <a:gd name="connsiteX5" fmla="*/ 1623023 w 9841377"/>
                <a:gd name="connsiteY5" fmla="*/ 0 h 6858000"/>
                <a:gd name="connsiteX6" fmla="*/ 1600899 w 9841377"/>
                <a:gd name="connsiteY6" fmla="*/ 14997 h 6858000"/>
                <a:gd name="connsiteX7" fmla="*/ 0 w 9841377"/>
                <a:gd name="connsiteY7" fmla="*/ 3621656 h 6858000"/>
                <a:gd name="connsiteX8" fmla="*/ 1874350 w 9841377"/>
                <a:gd name="connsiteY8" fmla="*/ 6374814 h 6858000"/>
                <a:gd name="connsiteX9" fmla="*/ 2390998 w 9841377"/>
                <a:gd name="connsiteY9" fmla="*/ 6780599 h 6858000"/>
                <a:gd name="connsiteX10" fmla="*/ 2502754 w 9841377"/>
                <a:gd name="connsiteY10" fmla="*/ 6858000 h 6858000"/>
                <a:gd name="connsiteX11" fmla="*/ 4289415 w 9841377"/>
                <a:gd name="connsiteY11" fmla="*/ 6858000 h 6858000"/>
                <a:gd name="connsiteX12" fmla="*/ 4359035 w 9841377"/>
                <a:gd name="connsiteY12" fmla="*/ 6858000 h 6858000"/>
                <a:gd name="connsiteX13" fmla="*/ 5482342 w 9841377"/>
                <a:gd name="connsiteY13" fmla="*/ 6858000 h 6858000"/>
                <a:gd name="connsiteX14" fmla="*/ 5551962 w 9841377"/>
                <a:gd name="connsiteY14" fmla="*/ 6858000 h 6858000"/>
                <a:gd name="connsiteX15" fmla="*/ 7338623 w 9841377"/>
                <a:gd name="connsiteY15" fmla="*/ 6858000 h 6858000"/>
                <a:gd name="connsiteX16" fmla="*/ 7450379 w 9841377"/>
                <a:gd name="connsiteY16" fmla="*/ 6780599 h 6858000"/>
                <a:gd name="connsiteX17" fmla="*/ 7967027 w 9841377"/>
                <a:gd name="connsiteY17" fmla="*/ 6374814 h 6858000"/>
                <a:gd name="connsiteX18" fmla="*/ 9841377 w 9841377"/>
                <a:gd name="connsiteY18" fmla="*/ 3621656 h 6858000"/>
                <a:gd name="connsiteX19" fmla="*/ 8240478 w 9841377"/>
                <a:gd name="connsiteY19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841377" h="6858000">
                  <a:moveTo>
                    <a:pt x="8218354" y="0"/>
                  </a:moveTo>
                  <a:lnTo>
                    <a:pt x="5551962" y="0"/>
                  </a:lnTo>
                  <a:lnTo>
                    <a:pt x="5482342" y="0"/>
                  </a:lnTo>
                  <a:lnTo>
                    <a:pt x="4359035" y="0"/>
                  </a:lnTo>
                  <a:lnTo>
                    <a:pt x="4289415" y="0"/>
                  </a:lnTo>
                  <a:lnTo>
                    <a:pt x="1623023" y="0"/>
                  </a:lnTo>
                  <a:lnTo>
                    <a:pt x="1600899" y="14997"/>
                  </a:lnTo>
                  <a:cubicBezTo>
                    <a:pt x="573736" y="754641"/>
                    <a:pt x="0" y="2093192"/>
                    <a:pt x="0" y="3621656"/>
                  </a:cubicBezTo>
                  <a:cubicBezTo>
                    <a:pt x="0" y="4969131"/>
                    <a:pt x="928725" y="5602839"/>
                    <a:pt x="1874350" y="6374814"/>
                  </a:cubicBezTo>
                  <a:cubicBezTo>
                    <a:pt x="2046553" y="6515397"/>
                    <a:pt x="2217180" y="6653108"/>
                    <a:pt x="2390998" y="6780599"/>
                  </a:cubicBezTo>
                  <a:lnTo>
                    <a:pt x="2502754" y="6858000"/>
                  </a:lnTo>
                  <a:lnTo>
                    <a:pt x="4289415" y="6858000"/>
                  </a:lnTo>
                  <a:lnTo>
                    <a:pt x="4359035" y="6858000"/>
                  </a:lnTo>
                  <a:lnTo>
                    <a:pt x="5482342" y="6858000"/>
                  </a:lnTo>
                  <a:lnTo>
                    <a:pt x="5551962" y="6858000"/>
                  </a:lnTo>
                  <a:lnTo>
                    <a:pt x="7338623" y="6858000"/>
                  </a:lnTo>
                  <a:lnTo>
                    <a:pt x="7450379" y="6780599"/>
                  </a:lnTo>
                  <a:cubicBezTo>
                    <a:pt x="7624197" y="6653108"/>
                    <a:pt x="7794824" y="6515397"/>
                    <a:pt x="7967027" y="6374814"/>
                  </a:cubicBezTo>
                  <a:cubicBezTo>
                    <a:pt x="8912652" y="5602839"/>
                    <a:pt x="9841377" y="4969131"/>
                    <a:pt x="9841377" y="3621656"/>
                  </a:cubicBezTo>
                  <a:cubicBezTo>
                    <a:pt x="9841377" y="2093192"/>
                    <a:pt x="9267641" y="754641"/>
                    <a:pt x="8240478" y="14997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0981015-32A2-4B76-9F2E-0A8D6EC8E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7626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38532F4-8B67-47B7-B58A-5DD3E1BE5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922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C87DA9F-8DB2-4D48-8716-A928FBB8A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2672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5EA065-AC5D-431D-927E-87FF05884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619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E37E2DD-C7FE-4D6C-8F1D-5031E96A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7618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8B68BA-AB87-4EB5-97C2-F1F304E19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4494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9D8B28C0-CCC2-C1D1-87E5-B4E196A5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389" y="452284"/>
            <a:ext cx="7943222" cy="89473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tr-TR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Bağımlılıklardan kurtulma 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96F17AD8-EE1C-7556-AC9B-55F6AFD91D61}"/>
              </a:ext>
            </a:extLst>
          </p:cNvPr>
          <p:cNvSpPr/>
          <p:nvPr/>
        </p:nvSpPr>
        <p:spPr>
          <a:xfrm>
            <a:off x="2058662" y="2181487"/>
            <a:ext cx="1800972" cy="300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C349B473-85B3-F51F-A434-8C52E9935607}"/>
              </a:ext>
            </a:extLst>
          </p:cNvPr>
          <p:cNvSpPr/>
          <p:nvPr/>
        </p:nvSpPr>
        <p:spPr>
          <a:xfrm>
            <a:off x="2261419" y="2614151"/>
            <a:ext cx="1466244" cy="14465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7463AC2-3519-7E42-9A93-7ACAAD600CCC}"/>
              </a:ext>
            </a:extLst>
          </p:cNvPr>
          <p:cNvSpPr txBox="1"/>
          <p:nvPr/>
        </p:nvSpPr>
        <p:spPr>
          <a:xfrm>
            <a:off x="2397921" y="3347269"/>
            <a:ext cx="117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New B();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5C91E431-6454-538D-E99E-66CF6651DB3F}"/>
              </a:ext>
            </a:extLst>
          </p:cNvPr>
          <p:cNvSpPr/>
          <p:nvPr/>
        </p:nvSpPr>
        <p:spPr>
          <a:xfrm>
            <a:off x="4837447" y="1877961"/>
            <a:ext cx="1800972" cy="300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23C75162-8576-2E42-6CB5-68605AF7CBFC}"/>
              </a:ext>
            </a:extLst>
          </p:cNvPr>
          <p:cNvCxnSpPr>
            <a:cxnSpLocks/>
          </p:cNvCxnSpPr>
          <p:nvPr/>
        </p:nvCxnSpPr>
        <p:spPr>
          <a:xfrm flipH="1">
            <a:off x="3411794" y="2752395"/>
            <a:ext cx="1765252" cy="67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F1666940-3F65-495C-D00A-30384FF5A774}"/>
              </a:ext>
            </a:extLst>
          </p:cNvPr>
          <p:cNvSpPr txBox="1"/>
          <p:nvPr/>
        </p:nvSpPr>
        <p:spPr>
          <a:xfrm>
            <a:off x="2397921" y="187796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</a:t>
            </a:r>
          </a:p>
        </p:txBody>
      </p:sp>
      <p:sp>
        <p:nvSpPr>
          <p:cNvPr id="43" name="Metin kutusu 42">
            <a:extLst>
              <a:ext uri="{FF2B5EF4-FFF2-40B4-BE49-F238E27FC236}">
                <a16:creationId xmlns:a16="http://schemas.microsoft.com/office/drawing/2014/main" id="{8E334238-A9F5-D7AF-CB4D-1950A48EFBFB}"/>
              </a:ext>
            </a:extLst>
          </p:cNvPr>
          <p:cNvSpPr txBox="1"/>
          <p:nvPr/>
        </p:nvSpPr>
        <p:spPr>
          <a:xfrm>
            <a:off x="5511659" y="1592826"/>
            <a:ext cx="566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</a:t>
            </a:r>
          </a:p>
        </p:txBody>
      </p: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BB1AD2AE-EE80-517D-E15F-541D130B8626}"/>
              </a:ext>
            </a:extLst>
          </p:cNvPr>
          <p:cNvSpPr txBox="1"/>
          <p:nvPr/>
        </p:nvSpPr>
        <p:spPr>
          <a:xfrm>
            <a:off x="7216876" y="1962158"/>
            <a:ext cx="4214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Bir sınıfın (örneğin, A sınıfı) başka bir sınıfa (B sınıfı) bağımlı olduğu durumlarda, bu bağımlılığı soyutlamak için bir arayüz (örneğin, </a:t>
            </a:r>
            <a:r>
              <a:rPr lang="tr-TR" sz="2400" dirty="0" err="1"/>
              <a:t>iClass</a:t>
            </a:r>
            <a:r>
              <a:rPr lang="tr-TR" sz="2400" dirty="0"/>
              <a:t>) tanımlanabilir. Bu sayede A sınıfı, doğrudan B sınıfına bağlı olmaktan kurtulur.</a:t>
            </a:r>
          </a:p>
        </p:txBody>
      </p:sp>
    </p:spTree>
    <p:extLst>
      <p:ext uri="{BB962C8B-B14F-4D97-AF65-F5344CB8AC3E}">
        <p14:creationId xmlns:p14="http://schemas.microsoft.com/office/powerpoint/2010/main" val="135234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24225-0E3A-40A5-A927-CEFC1443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02B8FB-EF36-4677-B5B5-E9B989F25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83796" cy="6858000"/>
          </a:xfrm>
          <a:custGeom>
            <a:avLst/>
            <a:gdLst>
              <a:gd name="connsiteX0" fmla="*/ 0 w 4583796"/>
              <a:gd name="connsiteY0" fmla="*/ 0 h 6858000"/>
              <a:gd name="connsiteX1" fmla="*/ 1087374 w 4583796"/>
              <a:gd name="connsiteY1" fmla="*/ 0 h 6858000"/>
              <a:gd name="connsiteX2" fmla="*/ 1598212 w 4583796"/>
              <a:gd name="connsiteY2" fmla="*/ 0 h 6858000"/>
              <a:gd name="connsiteX3" fmla="*/ 2960773 w 4583796"/>
              <a:gd name="connsiteY3" fmla="*/ 0 h 6858000"/>
              <a:gd name="connsiteX4" fmla="*/ 2982897 w 4583796"/>
              <a:gd name="connsiteY4" fmla="*/ 14997 h 6858000"/>
              <a:gd name="connsiteX5" fmla="*/ 4583796 w 4583796"/>
              <a:gd name="connsiteY5" fmla="*/ 3621656 h 6858000"/>
              <a:gd name="connsiteX6" fmla="*/ 2709446 w 4583796"/>
              <a:gd name="connsiteY6" fmla="*/ 6374814 h 6858000"/>
              <a:gd name="connsiteX7" fmla="*/ 2192798 w 4583796"/>
              <a:gd name="connsiteY7" fmla="*/ 6780599 h 6858000"/>
              <a:gd name="connsiteX8" fmla="*/ 2081042 w 4583796"/>
              <a:gd name="connsiteY8" fmla="*/ 6858000 h 6858000"/>
              <a:gd name="connsiteX9" fmla="*/ 1598212 w 4583796"/>
              <a:gd name="connsiteY9" fmla="*/ 6858000 h 6858000"/>
              <a:gd name="connsiteX10" fmla="*/ 1087374 w 4583796"/>
              <a:gd name="connsiteY10" fmla="*/ 6858000 h 6858000"/>
              <a:gd name="connsiteX11" fmla="*/ 0 w 4583796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83796" h="6858000">
                <a:moveTo>
                  <a:pt x="0" y="0"/>
                </a:moveTo>
                <a:lnTo>
                  <a:pt x="1087374" y="0"/>
                </a:lnTo>
                <a:lnTo>
                  <a:pt x="1598212" y="0"/>
                </a:lnTo>
                <a:lnTo>
                  <a:pt x="2960773" y="0"/>
                </a:lnTo>
                <a:lnTo>
                  <a:pt x="2982897" y="14997"/>
                </a:lnTo>
                <a:cubicBezTo>
                  <a:pt x="4010060" y="754641"/>
                  <a:pt x="4583796" y="2093192"/>
                  <a:pt x="4583796" y="3621656"/>
                </a:cubicBezTo>
                <a:cubicBezTo>
                  <a:pt x="4583796" y="4969131"/>
                  <a:pt x="3655071" y="5602839"/>
                  <a:pt x="2709446" y="6374814"/>
                </a:cubicBezTo>
                <a:cubicBezTo>
                  <a:pt x="2537243" y="6515397"/>
                  <a:pt x="2366616" y="6653108"/>
                  <a:pt x="2192798" y="6780599"/>
                </a:cubicBezTo>
                <a:lnTo>
                  <a:pt x="2081042" y="6858000"/>
                </a:lnTo>
                <a:lnTo>
                  <a:pt x="1598212" y="6858000"/>
                </a:lnTo>
                <a:lnTo>
                  <a:pt x="108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E30D5C6-EC5C-4D78-8689-1B6822BFF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A73499-12A4-4080-B0DE-351867697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0A52FE6-BB17-4BE4-BFA1-8896FD7CF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7BBF837-70DD-4FFD-A87C-FAD1F5D8A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01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5EB792-CB0B-44C0-9561-24A263D87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0113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FB4A96-0FD5-4642-8CE2-57623A3A4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8872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AE56F0-4C43-CA4F-70B2-B9474B5E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64" y="222123"/>
            <a:ext cx="3161338" cy="2934031"/>
          </a:xfrm>
        </p:spPr>
        <p:txBody>
          <a:bodyPr anchor="ctr">
            <a:normAutofit/>
          </a:bodyPr>
          <a:lstStyle/>
          <a:p>
            <a:r>
              <a:rPr lang="tr-TR" sz="3000" dirty="0" err="1"/>
              <a:t>Dependency</a:t>
            </a:r>
            <a:r>
              <a:rPr lang="tr-TR" sz="3000" dirty="0"/>
              <a:t> </a:t>
            </a:r>
            <a:r>
              <a:rPr lang="tr-TR" sz="3000" dirty="0" err="1"/>
              <a:t>Injection</a:t>
            </a:r>
            <a:r>
              <a:rPr lang="tr-TR" sz="3000" dirty="0"/>
              <a:t> için Genel yapıyı gösterelim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3B5A52A4-902B-8293-4926-B8B737391856}"/>
              </a:ext>
            </a:extLst>
          </p:cNvPr>
          <p:cNvSpPr/>
          <p:nvPr/>
        </p:nvSpPr>
        <p:spPr>
          <a:xfrm>
            <a:off x="4129357" y="510003"/>
            <a:ext cx="1800972" cy="300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16F9552-862C-3302-C1EF-8D9555C89BCD}"/>
              </a:ext>
            </a:extLst>
          </p:cNvPr>
          <p:cNvSpPr txBox="1"/>
          <p:nvPr/>
        </p:nvSpPr>
        <p:spPr>
          <a:xfrm>
            <a:off x="4468616" y="206477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B:iClass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A98B1932-E886-464D-6AFA-DBFFC8C085C2}"/>
              </a:ext>
            </a:extLst>
          </p:cNvPr>
          <p:cNvSpPr/>
          <p:nvPr/>
        </p:nvSpPr>
        <p:spPr>
          <a:xfrm>
            <a:off x="6358942" y="3429000"/>
            <a:ext cx="1800972" cy="300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40BBBCF1-44A0-FFC6-C558-652BE01FD3F5}"/>
              </a:ext>
            </a:extLst>
          </p:cNvPr>
          <p:cNvSpPr/>
          <p:nvPr/>
        </p:nvSpPr>
        <p:spPr>
          <a:xfrm>
            <a:off x="6632515" y="3675420"/>
            <a:ext cx="1395428" cy="1415157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2BEC9B86-CBD3-E9F6-45FF-0EB722295C93}"/>
              </a:ext>
            </a:extLst>
          </p:cNvPr>
          <p:cNvSpPr txBox="1"/>
          <p:nvPr/>
        </p:nvSpPr>
        <p:spPr>
          <a:xfrm>
            <a:off x="6708522" y="3976168"/>
            <a:ext cx="117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New B();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1FA43EE9-B16E-8D3D-5B69-380359114635}"/>
              </a:ext>
            </a:extLst>
          </p:cNvPr>
          <p:cNvSpPr txBox="1"/>
          <p:nvPr/>
        </p:nvSpPr>
        <p:spPr>
          <a:xfrm>
            <a:off x="6698201" y="3125474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99AEE81A-EB14-A7A5-4B1F-8D91F8EC799F}"/>
              </a:ext>
            </a:extLst>
          </p:cNvPr>
          <p:cNvSpPr/>
          <p:nvPr/>
        </p:nvSpPr>
        <p:spPr>
          <a:xfrm>
            <a:off x="8027943" y="468854"/>
            <a:ext cx="1800972" cy="2746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1E440BA0-F22C-D5F8-5A95-CE031B19104F}"/>
              </a:ext>
            </a:extLst>
          </p:cNvPr>
          <p:cNvSpPr txBox="1"/>
          <p:nvPr/>
        </p:nvSpPr>
        <p:spPr>
          <a:xfrm>
            <a:off x="8388858" y="147483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C:iClass</a:t>
            </a:r>
          </a:p>
        </p:txBody>
      </p:sp>
      <p:sp>
        <p:nvSpPr>
          <p:cNvPr id="29" name="Dikdörtgen 28">
            <a:extLst>
              <a:ext uri="{FF2B5EF4-FFF2-40B4-BE49-F238E27FC236}">
                <a16:creationId xmlns:a16="http://schemas.microsoft.com/office/drawing/2014/main" id="{BB323A93-FFC1-B73C-BC8B-631E020030CF}"/>
              </a:ext>
            </a:extLst>
          </p:cNvPr>
          <p:cNvSpPr/>
          <p:nvPr/>
        </p:nvSpPr>
        <p:spPr>
          <a:xfrm>
            <a:off x="9796076" y="3380475"/>
            <a:ext cx="1800972" cy="30086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BFD97A14-62F5-FF0A-2916-7DF86C4D2B05}"/>
              </a:ext>
            </a:extLst>
          </p:cNvPr>
          <p:cNvSpPr txBox="1"/>
          <p:nvPr/>
        </p:nvSpPr>
        <p:spPr>
          <a:xfrm>
            <a:off x="10135335" y="3076949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D:iClass</a:t>
            </a:r>
          </a:p>
        </p:txBody>
      </p: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AD431040-3232-2550-A3E6-9B132C9BD723}"/>
              </a:ext>
            </a:extLst>
          </p:cNvPr>
          <p:cNvCxnSpPr>
            <a:cxnSpLocks/>
          </p:cNvCxnSpPr>
          <p:nvPr/>
        </p:nvCxnSpPr>
        <p:spPr>
          <a:xfrm>
            <a:off x="5112774" y="1833229"/>
            <a:ext cx="1693521" cy="222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B4E3D937-01FB-C51D-6A6A-326DBE5D9EF9}"/>
              </a:ext>
            </a:extLst>
          </p:cNvPr>
          <p:cNvSpPr txBox="1"/>
          <p:nvPr/>
        </p:nvSpPr>
        <p:spPr>
          <a:xfrm>
            <a:off x="6718627" y="4343026"/>
            <a:ext cx="117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New C();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36256E16-A8EB-94CB-90A3-78D590CA0D8B}"/>
              </a:ext>
            </a:extLst>
          </p:cNvPr>
          <p:cNvSpPr txBox="1"/>
          <p:nvPr/>
        </p:nvSpPr>
        <p:spPr>
          <a:xfrm>
            <a:off x="6718627" y="4709884"/>
            <a:ext cx="1172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/>
              <a:t>New D();</a:t>
            </a:r>
          </a:p>
        </p:txBody>
      </p: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731C6A7C-F0FD-52A7-5CBC-5F8AF00BB670}"/>
              </a:ext>
            </a:extLst>
          </p:cNvPr>
          <p:cNvCxnSpPr>
            <a:cxnSpLocks/>
          </p:cNvCxnSpPr>
          <p:nvPr/>
        </p:nvCxnSpPr>
        <p:spPr>
          <a:xfrm flipH="1">
            <a:off x="7669161" y="3125474"/>
            <a:ext cx="1160207" cy="1299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A60FC37A-DE7A-E33A-86E7-AD10CB8AA0E7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7891225" y="4584950"/>
            <a:ext cx="2244110" cy="29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&quot;İzin Verilmiyor&quot; Simgesi 46">
            <a:extLst>
              <a:ext uri="{FF2B5EF4-FFF2-40B4-BE49-F238E27FC236}">
                <a16:creationId xmlns:a16="http://schemas.microsoft.com/office/drawing/2014/main" id="{791C3EC5-0FE1-3DEC-09B8-DB4E6308D8E4}"/>
              </a:ext>
            </a:extLst>
          </p:cNvPr>
          <p:cNvSpPr/>
          <p:nvPr/>
        </p:nvSpPr>
        <p:spPr>
          <a:xfrm>
            <a:off x="7029235" y="3463803"/>
            <a:ext cx="503140" cy="512231"/>
          </a:xfrm>
          <a:prstGeom prst="noSmoking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7EC5150C-3765-91A0-0399-BD6EFC8EA617}"/>
              </a:ext>
            </a:extLst>
          </p:cNvPr>
          <p:cNvSpPr/>
          <p:nvPr/>
        </p:nvSpPr>
        <p:spPr>
          <a:xfrm>
            <a:off x="6632515" y="5247118"/>
            <a:ext cx="1395428" cy="982128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iClass</a:t>
            </a:r>
            <a:r>
              <a:rPr lang="tr-TR" dirty="0"/>
              <a:t> </a:t>
            </a:r>
            <a:r>
              <a:rPr lang="tr-TR" dirty="0" err="1"/>
              <a:t>obj</a:t>
            </a:r>
            <a:r>
              <a:rPr lang="tr-TR" dirty="0"/>
              <a:t>;</a:t>
            </a:r>
          </a:p>
        </p:txBody>
      </p:sp>
      <p:sp>
        <p:nvSpPr>
          <p:cNvPr id="52" name="Artı İşareti 51">
            <a:extLst>
              <a:ext uri="{FF2B5EF4-FFF2-40B4-BE49-F238E27FC236}">
                <a16:creationId xmlns:a16="http://schemas.microsoft.com/office/drawing/2014/main" id="{29443D7C-E9B3-AE0F-2543-5636CE2EDA72}"/>
              </a:ext>
            </a:extLst>
          </p:cNvPr>
          <p:cNvSpPr/>
          <p:nvPr/>
        </p:nvSpPr>
        <p:spPr>
          <a:xfrm>
            <a:off x="6946821" y="4900008"/>
            <a:ext cx="722340" cy="694219"/>
          </a:xfrm>
          <a:prstGeom prst="mathPlus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Metin kutusu 52">
            <a:extLst>
              <a:ext uri="{FF2B5EF4-FFF2-40B4-BE49-F238E27FC236}">
                <a16:creationId xmlns:a16="http://schemas.microsoft.com/office/drawing/2014/main" id="{B3D6E8B9-84D6-DA9E-586D-E281933604CD}"/>
              </a:ext>
            </a:extLst>
          </p:cNvPr>
          <p:cNvSpPr txBox="1"/>
          <p:nvPr/>
        </p:nvSpPr>
        <p:spPr>
          <a:xfrm>
            <a:off x="294969" y="3719918"/>
            <a:ext cx="58010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Birden fazla sınıf tanımlandığında, her seferinde yapıyı </a:t>
            </a:r>
          </a:p>
          <a:p>
            <a:r>
              <a:rPr lang="tr-TR" sz="2000" dirty="0"/>
              <a:t>değiştirmek yerine kodu daha etkili hale getirmek önemlidir. Bu bağlamda, bağımlılıkları doğrudan </a:t>
            </a:r>
            <a:r>
              <a:rPr lang="tr-TR" sz="2000" dirty="0" err="1"/>
              <a:t>new</a:t>
            </a:r>
            <a:r>
              <a:rPr lang="tr-TR" sz="2000" dirty="0"/>
              <a:t> operatörü ile oluşturmak yerine, parametreler aracılığıyla almak gerekir.</a:t>
            </a:r>
          </a:p>
        </p:txBody>
      </p:sp>
    </p:spTree>
    <p:extLst>
      <p:ext uri="{BB962C8B-B14F-4D97-AF65-F5344CB8AC3E}">
        <p14:creationId xmlns:p14="http://schemas.microsoft.com/office/powerpoint/2010/main" val="310051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E61764-2497-9E76-D2C8-3D3C0166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IOC(</a:t>
            </a:r>
            <a:r>
              <a:rPr lang="tr-TR" dirty="0" err="1"/>
              <a:t>Inversion</a:t>
            </a:r>
            <a:r>
              <a:rPr lang="tr-TR" dirty="0"/>
              <a:t> of Control) Nedir?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57A6E4-8540-F987-2F1E-51459F14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0" y="2318094"/>
            <a:ext cx="11454580" cy="1919609"/>
          </a:xfrm>
        </p:spPr>
        <p:txBody>
          <a:bodyPr>
            <a:normAutofit/>
          </a:bodyPr>
          <a:lstStyle/>
          <a:p>
            <a:r>
              <a:rPr lang="tr-TR" sz="1400" dirty="0"/>
              <a:t>Sınıflarımızın bağımlılıklarını azaltmak için </a:t>
            </a:r>
            <a:r>
              <a:rPr lang="tr-TR" sz="1400" dirty="0" err="1"/>
              <a:t>Dependency</a:t>
            </a:r>
            <a:r>
              <a:rPr lang="tr-TR" sz="1400" dirty="0"/>
              <a:t> </a:t>
            </a:r>
            <a:r>
              <a:rPr lang="tr-TR" sz="1400" dirty="0" err="1"/>
              <a:t>Injection</a:t>
            </a:r>
            <a:r>
              <a:rPr lang="tr-TR" sz="1400" dirty="0"/>
              <a:t> kullanarak bağımlılıkları dışarıdan alabiliriz. Ancak bazı durumlarda, sınıf içerisinde çok sayıda arayüze referans vermemiz gerekebilir. Bu durumda, her bir arayüz için ayrı ayrı </a:t>
            </a:r>
            <a:r>
              <a:rPr lang="tr-TR" sz="1400" dirty="0" err="1"/>
              <a:t>Dependency</a:t>
            </a:r>
            <a:r>
              <a:rPr lang="tr-TR" sz="1400" dirty="0"/>
              <a:t> </a:t>
            </a:r>
            <a:r>
              <a:rPr lang="tr-TR" sz="1400" dirty="0" err="1"/>
              <a:t>Injection</a:t>
            </a:r>
            <a:r>
              <a:rPr lang="tr-TR" sz="1400" dirty="0"/>
              <a:t> kodu yazmamız gerekecektir. Bu, kod karmaşasına yol açabilir ve yönetimi zorlaştırabilir.</a:t>
            </a:r>
          </a:p>
        </p:txBody>
      </p:sp>
      <p:sp>
        <p:nvSpPr>
          <p:cNvPr id="4" name="Ok: Sağ 3">
            <a:extLst>
              <a:ext uri="{FF2B5EF4-FFF2-40B4-BE49-F238E27FC236}">
                <a16:creationId xmlns:a16="http://schemas.microsoft.com/office/drawing/2014/main" id="{CB97E3A5-3D31-C55B-0FF5-BE3EA8CB258B}"/>
              </a:ext>
            </a:extLst>
          </p:cNvPr>
          <p:cNvSpPr/>
          <p:nvPr/>
        </p:nvSpPr>
        <p:spPr>
          <a:xfrm>
            <a:off x="1376516" y="4975123"/>
            <a:ext cx="2349910" cy="94957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Register</a:t>
            </a:r>
            <a:endParaRPr lang="tr-TR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3F84C6C1-870C-D08B-1468-1134B36057AE}"/>
              </a:ext>
            </a:extLst>
          </p:cNvPr>
          <p:cNvSpPr/>
          <p:nvPr/>
        </p:nvSpPr>
        <p:spPr>
          <a:xfrm>
            <a:off x="7561005" y="4725163"/>
            <a:ext cx="2998839" cy="1199535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1E1EF91-0E7C-17B2-06BF-E04487251A3E}"/>
              </a:ext>
            </a:extLst>
          </p:cNvPr>
          <p:cNvSpPr txBox="1"/>
          <p:nvPr/>
        </p:nvSpPr>
        <p:spPr>
          <a:xfrm>
            <a:off x="7976419" y="5159788"/>
            <a:ext cx="2074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Instance</a:t>
            </a:r>
            <a:endParaRPr lang="tr-TR" dirty="0"/>
          </a:p>
        </p:txBody>
      </p:sp>
      <p:pic>
        <p:nvPicPr>
          <p:cNvPr id="4098" name="Picture 2" descr="Container - Free transport icons">
            <a:extLst>
              <a:ext uri="{FF2B5EF4-FFF2-40B4-BE49-F238E27FC236}">
                <a16:creationId xmlns:a16="http://schemas.microsoft.com/office/drawing/2014/main" id="{39537BFF-5AEA-A4B2-7AAD-AFA44A2EA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612" y="3564504"/>
            <a:ext cx="3190568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4212E851-DD69-0D83-49B4-71E69AA1937B}"/>
              </a:ext>
            </a:extLst>
          </p:cNvPr>
          <p:cNvCxnSpPr>
            <a:cxnSpLocks/>
          </p:cNvCxnSpPr>
          <p:nvPr/>
        </p:nvCxnSpPr>
        <p:spPr>
          <a:xfrm flipV="1">
            <a:off x="6297561" y="3844413"/>
            <a:ext cx="1971368" cy="946043"/>
          </a:xfrm>
          <a:prstGeom prst="bentConnector3">
            <a:avLst>
              <a:gd name="adj1" fmla="val 50000"/>
            </a:avLst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kdörtgen 16">
            <a:extLst>
              <a:ext uri="{FF2B5EF4-FFF2-40B4-BE49-F238E27FC236}">
                <a16:creationId xmlns:a16="http://schemas.microsoft.com/office/drawing/2014/main" id="{1A457940-548B-E0B9-7938-8C80CF1079D9}"/>
              </a:ext>
            </a:extLst>
          </p:cNvPr>
          <p:cNvSpPr/>
          <p:nvPr/>
        </p:nvSpPr>
        <p:spPr>
          <a:xfrm>
            <a:off x="8367251" y="3690176"/>
            <a:ext cx="3382296" cy="10781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A9BF40E0-2775-591E-5411-BB894BE90167}"/>
              </a:ext>
            </a:extLst>
          </p:cNvPr>
          <p:cNvSpPr txBox="1"/>
          <p:nvPr/>
        </p:nvSpPr>
        <p:spPr>
          <a:xfrm>
            <a:off x="8499986" y="3801833"/>
            <a:ext cx="311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sınıfından bir nesne </a:t>
            </a:r>
          </a:p>
          <a:p>
            <a:r>
              <a:rPr lang="tr-TR" dirty="0"/>
              <a:t>B sınıfından bir nesne</a:t>
            </a:r>
          </a:p>
          <a:p>
            <a:r>
              <a:rPr lang="tr-TR" dirty="0"/>
              <a:t>C sınıfından bir nesne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674E37AD-59D1-D44B-499E-CD5FEE1CB8D5}"/>
              </a:ext>
            </a:extLst>
          </p:cNvPr>
          <p:cNvSpPr txBox="1"/>
          <p:nvPr/>
        </p:nvSpPr>
        <p:spPr>
          <a:xfrm>
            <a:off x="9231537" y="3414701"/>
            <a:ext cx="165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366042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2C4D7B-62EA-04F2-D52A-729AF32B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IOC Nasıl Tanımlanabilir?</a:t>
            </a:r>
          </a:p>
        </p:txBody>
      </p:sp>
      <p:pic>
        <p:nvPicPr>
          <p:cNvPr id="5124" name="Picture 4" descr="Understanding Dependency Injection in .NET Core">
            <a:extLst>
              <a:ext uri="{FF2B5EF4-FFF2-40B4-BE49-F238E27FC236}">
                <a16:creationId xmlns:a16="http://schemas.microsoft.com/office/drawing/2014/main" id="{7FFF31A7-31D7-C9C0-A8F3-7E245E76FE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31" y="2688410"/>
            <a:ext cx="5330569" cy="347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32FC2756-AC1B-B441-19F8-E4C1B15A4491}"/>
              </a:ext>
            </a:extLst>
          </p:cNvPr>
          <p:cNvSpPr txBox="1"/>
          <p:nvPr/>
        </p:nvSpPr>
        <p:spPr>
          <a:xfrm>
            <a:off x="6096000" y="3074824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/>
              <a:t>.NET uygulamalarında IOC yapılanmasını sağlayan </a:t>
            </a:r>
            <a:r>
              <a:rPr lang="tr-TR" sz="2000" dirty="0" err="1"/>
              <a:t>third</a:t>
            </a:r>
            <a:r>
              <a:rPr lang="tr-TR" sz="2000" dirty="0"/>
              <a:t> </a:t>
            </a:r>
            <a:r>
              <a:rPr lang="tr-TR" sz="2000" dirty="0" err="1"/>
              <a:t>party</a:t>
            </a:r>
            <a:r>
              <a:rPr lang="tr-TR" sz="2000" dirty="0"/>
              <a:t> </a:t>
            </a:r>
            <a:r>
              <a:rPr lang="tr-TR" sz="2000" dirty="0" err="1"/>
              <a:t>frameworkler</a:t>
            </a:r>
            <a:r>
              <a:rPr lang="tr-TR" sz="2000" dirty="0"/>
              <a:t> vardır</a:t>
            </a:r>
            <a:br>
              <a:rPr lang="tr-TR" sz="2000" dirty="0"/>
            </a:br>
            <a:r>
              <a:rPr lang="tr-TR" sz="2000" dirty="0" err="1"/>
              <a:t>StructureMap</a:t>
            </a:r>
            <a:endParaRPr lang="tr-TR" sz="2000" dirty="0"/>
          </a:p>
          <a:p>
            <a:r>
              <a:rPr lang="tr-TR" sz="2000" dirty="0" err="1"/>
              <a:t>AutoFac</a:t>
            </a:r>
            <a:endParaRPr lang="tr-TR" sz="2000" dirty="0"/>
          </a:p>
          <a:p>
            <a:r>
              <a:rPr lang="tr-TR" sz="2000" dirty="0" err="1"/>
              <a:t>Ninjiect</a:t>
            </a:r>
            <a:br>
              <a:rPr lang="tr-TR" sz="2000" dirty="0"/>
            </a:br>
            <a:r>
              <a:rPr lang="tr-TR" sz="2000" dirty="0" err="1"/>
              <a:t>vs</a:t>
            </a:r>
            <a:br>
              <a:rPr lang="tr-TR" sz="2000" dirty="0"/>
            </a:br>
            <a:r>
              <a:rPr lang="tr-TR" sz="2000" dirty="0"/>
              <a:t>birde hazırda tanımlı olan yapı </a:t>
            </a:r>
            <a:r>
              <a:rPr lang="tr-TR" sz="2000" dirty="0" err="1"/>
              <a:t>Built</a:t>
            </a:r>
            <a:r>
              <a:rPr lang="tr-TR" sz="2000" dirty="0"/>
              <a:t>-in IOC </a:t>
            </a:r>
            <a:r>
              <a:rPr lang="tr-TR" sz="2000" dirty="0" err="1"/>
              <a:t>Container</a:t>
            </a:r>
            <a:r>
              <a:rPr lang="tr-TR" sz="2000" dirty="0"/>
              <a:t> yapısı vardır. Bir sonraki slaytta bunu inceleyelim</a:t>
            </a:r>
          </a:p>
        </p:txBody>
      </p:sp>
    </p:spTree>
    <p:extLst>
      <p:ext uri="{BB962C8B-B14F-4D97-AF65-F5344CB8AC3E}">
        <p14:creationId xmlns:p14="http://schemas.microsoft.com/office/powerpoint/2010/main" val="3755119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DBD304-F09D-1414-4B30-01B368AA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Built</a:t>
            </a:r>
            <a:r>
              <a:rPr lang="tr-TR" dirty="0"/>
              <a:t>-in IOC </a:t>
            </a:r>
            <a:r>
              <a:rPr lang="tr-TR" dirty="0" err="1"/>
              <a:t>Container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FD7990-A36F-8C6F-8BB6-3FFE3D2B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44" y="2172100"/>
            <a:ext cx="11503741" cy="1079090"/>
          </a:xfrm>
        </p:spPr>
        <p:txBody>
          <a:bodyPr>
            <a:normAutofit/>
          </a:bodyPr>
          <a:lstStyle/>
          <a:p>
            <a:r>
              <a:rPr lang="tr-TR" dirty="0" err="1"/>
              <a:t>Built</a:t>
            </a:r>
            <a:r>
              <a:rPr lang="tr-TR" dirty="0"/>
              <a:t>-in IOC </a:t>
            </a:r>
            <a:r>
              <a:rPr lang="tr-TR" dirty="0" err="1"/>
              <a:t>container</a:t>
            </a:r>
            <a:r>
              <a:rPr lang="tr-TR" dirty="0"/>
              <a:t> içerisine koyulacak değerleri üç farklı davranışta alabilmektedir</a:t>
            </a:r>
            <a:br>
              <a:rPr lang="tr-TR" dirty="0"/>
            </a:br>
            <a:endParaRPr lang="tr-TR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B8EFFC4-59A6-6BFA-30C5-05F51487CCFE}"/>
              </a:ext>
            </a:extLst>
          </p:cNvPr>
          <p:cNvSpPr/>
          <p:nvPr/>
        </p:nvSpPr>
        <p:spPr>
          <a:xfrm>
            <a:off x="688257" y="4488658"/>
            <a:ext cx="1563330" cy="19271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F8C53E-0095-DAC6-9FE8-51D10C50D6B6}"/>
              </a:ext>
            </a:extLst>
          </p:cNvPr>
          <p:cNvSpPr/>
          <p:nvPr/>
        </p:nvSpPr>
        <p:spPr>
          <a:xfrm>
            <a:off x="1065324" y="5565058"/>
            <a:ext cx="809195" cy="776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545F80-B36B-FE88-5B53-ED12EEB96668}"/>
              </a:ext>
            </a:extLst>
          </p:cNvPr>
          <p:cNvSpPr/>
          <p:nvPr/>
        </p:nvSpPr>
        <p:spPr>
          <a:xfrm>
            <a:off x="2436924" y="5063845"/>
            <a:ext cx="809195" cy="776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67BC6448-5FF1-FCE2-4EBD-B4E416911B32}"/>
              </a:ext>
            </a:extLst>
          </p:cNvPr>
          <p:cNvCxnSpPr>
            <a:cxnSpLocks/>
          </p:cNvCxnSpPr>
          <p:nvPr/>
        </p:nvCxnSpPr>
        <p:spPr>
          <a:xfrm>
            <a:off x="3357717" y="5171767"/>
            <a:ext cx="42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38494121-0EB4-212C-1C9F-6083295DD9DD}"/>
              </a:ext>
            </a:extLst>
          </p:cNvPr>
          <p:cNvCxnSpPr>
            <a:cxnSpLocks/>
          </p:cNvCxnSpPr>
          <p:nvPr/>
        </p:nvCxnSpPr>
        <p:spPr>
          <a:xfrm>
            <a:off x="3357717" y="5339148"/>
            <a:ext cx="42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90460CD9-CA5E-BF6B-43C4-15A9931EDD0E}"/>
              </a:ext>
            </a:extLst>
          </p:cNvPr>
          <p:cNvCxnSpPr>
            <a:cxnSpLocks/>
          </p:cNvCxnSpPr>
          <p:nvPr/>
        </p:nvCxnSpPr>
        <p:spPr>
          <a:xfrm>
            <a:off x="3357717" y="5486400"/>
            <a:ext cx="42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4B7759C-5A7D-0631-8432-616DDD9B5AA3}"/>
              </a:ext>
            </a:extLst>
          </p:cNvPr>
          <p:cNvCxnSpPr>
            <a:cxnSpLocks/>
          </p:cNvCxnSpPr>
          <p:nvPr/>
        </p:nvCxnSpPr>
        <p:spPr>
          <a:xfrm>
            <a:off x="3357717" y="5609303"/>
            <a:ext cx="42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B005A6E6-0975-E121-7000-6D098B93539E}"/>
              </a:ext>
            </a:extLst>
          </p:cNvPr>
          <p:cNvCxnSpPr>
            <a:cxnSpLocks/>
          </p:cNvCxnSpPr>
          <p:nvPr/>
        </p:nvCxnSpPr>
        <p:spPr>
          <a:xfrm>
            <a:off x="3357717" y="5702941"/>
            <a:ext cx="42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7BD8CFD4-D7B7-90DE-4B00-32EC7419978B}"/>
              </a:ext>
            </a:extLst>
          </p:cNvPr>
          <p:cNvCxnSpPr>
            <a:cxnSpLocks/>
          </p:cNvCxnSpPr>
          <p:nvPr/>
        </p:nvCxnSpPr>
        <p:spPr>
          <a:xfrm>
            <a:off x="3357717" y="5830528"/>
            <a:ext cx="427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97F3C5F4-7BFF-50AA-256A-092C478A2481}"/>
              </a:ext>
            </a:extLst>
          </p:cNvPr>
          <p:cNvSpPr txBox="1"/>
          <p:nvPr/>
        </p:nvSpPr>
        <p:spPr>
          <a:xfrm>
            <a:off x="873594" y="4591665"/>
            <a:ext cx="15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Container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9571F4D8-6384-2B1F-4314-A63ED430AFE5}"/>
              </a:ext>
            </a:extLst>
          </p:cNvPr>
          <p:cNvSpPr/>
          <p:nvPr/>
        </p:nvSpPr>
        <p:spPr>
          <a:xfrm>
            <a:off x="4532670" y="4449329"/>
            <a:ext cx="1563330" cy="19271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DEF0CD-E167-2F6E-F34F-C43BC4A747B1}"/>
              </a:ext>
            </a:extLst>
          </p:cNvPr>
          <p:cNvSpPr/>
          <p:nvPr/>
        </p:nvSpPr>
        <p:spPr>
          <a:xfrm>
            <a:off x="4909737" y="5525729"/>
            <a:ext cx="809195" cy="776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352074-010E-6211-6BB3-8D240718C2B0}"/>
              </a:ext>
            </a:extLst>
          </p:cNvPr>
          <p:cNvSpPr/>
          <p:nvPr/>
        </p:nvSpPr>
        <p:spPr>
          <a:xfrm>
            <a:off x="6520265" y="4408660"/>
            <a:ext cx="599766" cy="609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2BEAB252-8CF0-DA5E-622C-129AF8A481E7}"/>
              </a:ext>
            </a:extLst>
          </p:cNvPr>
          <p:cNvCxnSpPr>
            <a:cxnSpLocks/>
          </p:cNvCxnSpPr>
          <p:nvPr/>
        </p:nvCxnSpPr>
        <p:spPr>
          <a:xfrm>
            <a:off x="7202130" y="5447071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FADDD577-C555-A6DB-C664-708267CA12D7}"/>
              </a:ext>
            </a:extLst>
          </p:cNvPr>
          <p:cNvCxnSpPr>
            <a:cxnSpLocks/>
          </p:cNvCxnSpPr>
          <p:nvPr/>
        </p:nvCxnSpPr>
        <p:spPr>
          <a:xfrm>
            <a:off x="7202130" y="5569974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876C186F-CC57-A575-E1DC-629BB38D10E9}"/>
              </a:ext>
            </a:extLst>
          </p:cNvPr>
          <p:cNvCxnSpPr>
            <a:cxnSpLocks/>
          </p:cNvCxnSpPr>
          <p:nvPr/>
        </p:nvCxnSpPr>
        <p:spPr>
          <a:xfrm>
            <a:off x="7202130" y="5663612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D80511C1-B7B0-099A-FC9F-8B5520F468E3}"/>
              </a:ext>
            </a:extLst>
          </p:cNvPr>
          <p:cNvCxnSpPr>
            <a:cxnSpLocks/>
          </p:cNvCxnSpPr>
          <p:nvPr/>
        </p:nvCxnSpPr>
        <p:spPr>
          <a:xfrm>
            <a:off x="7202130" y="5791199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0755362-19EB-5A47-6775-4F8EED194C06}"/>
              </a:ext>
            </a:extLst>
          </p:cNvPr>
          <p:cNvSpPr txBox="1"/>
          <p:nvPr/>
        </p:nvSpPr>
        <p:spPr>
          <a:xfrm>
            <a:off x="4718007" y="4552336"/>
            <a:ext cx="15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Container</a:t>
            </a:r>
            <a:endParaRPr lang="tr-TR" dirty="0"/>
          </a:p>
        </p:txBody>
      </p:sp>
      <p:sp>
        <p:nvSpPr>
          <p:cNvPr id="26" name="Dikdörtgen 25">
            <a:extLst>
              <a:ext uri="{FF2B5EF4-FFF2-40B4-BE49-F238E27FC236}">
                <a16:creationId xmlns:a16="http://schemas.microsoft.com/office/drawing/2014/main" id="{4D23FC86-375E-13BB-E42B-B7D00B56F4D1}"/>
              </a:ext>
            </a:extLst>
          </p:cNvPr>
          <p:cNvSpPr/>
          <p:nvPr/>
        </p:nvSpPr>
        <p:spPr>
          <a:xfrm>
            <a:off x="8234515" y="4449329"/>
            <a:ext cx="1563330" cy="19271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CCB00D2-694F-CC2C-248A-AF91058150CE}"/>
              </a:ext>
            </a:extLst>
          </p:cNvPr>
          <p:cNvSpPr/>
          <p:nvPr/>
        </p:nvSpPr>
        <p:spPr>
          <a:xfrm>
            <a:off x="8611582" y="5525729"/>
            <a:ext cx="809195" cy="776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0BF483-08B7-26E4-A8F8-8B0ECC784278}"/>
              </a:ext>
            </a:extLst>
          </p:cNvPr>
          <p:cNvSpPr/>
          <p:nvPr/>
        </p:nvSpPr>
        <p:spPr>
          <a:xfrm>
            <a:off x="9993997" y="5024516"/>
            <a:ext cx="212868" cy="275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4B1C91F9-3243-EA2A-ED9A-318150B47295}"/>
              </a:ext>
            </a:extLst>
          </p:cNvPr>
          <p:cNvCxnSpPr/>
          <p:nvPr/>
        </p:nvCxnSpPr>
        <p:spPr>
          <a:xfrm>
            <a:off x="10407447" y="5171767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CF3CB6A7-9A48-D207-8AF8-B9C43FD1AA9D}"/>
              </a:ext>
            </a:extLst>
          </p:cNvPr>
          <p:cNvCxnSpPr/>
          <p:nvPr/>
        </p:nvCxnSpPr>
        <p:spPr>
          <a:xfrm>
            <a:off x="10407447" y="5299812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BED91A08-BF90-F04B-AB57-79D7B08EA35B}"/>
              </a:ext>
            </a:extLst>
          </p:cNvPr>
          <p:cNvSpPr txBox="1"/>
          <p:nvPr/>
        </p:nvSpPr>
        <p:spPr>
          <a:xfrm>
            <a:off x="8419852" y="4552336"/>
            <a:ext cx="15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Container</a:t>
            </a:r>
            <a:endParaRPr lang="tr-TR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E5ECB5-A836-9F60-01C9-9D9672A7DF6B}"/>
              </a:ext>
            </a:extLst>
          </p:cNvPr>
          <p:cNvSpPr/>
          <p:nvPr/>
        </p:nvSpPr>
        <p:spPr>
          <a:xfrm>
            <a:off x="9998915" y="5339148"/>
            <a:ext cx="212868" cy="275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D1EDEA-28FA-0A85-2E77-E8206CEFD535}"/>
              </a:ext>
            </a:extLst>
          </p:cNvPr>
          <p:cNvSpPr/>
          <p:nvPr/>
        </p:nvSpPr>
        <p:spPr>
          <a:xfrm>
            <a:off x="10004813" y="5663616"/>
            <a:ext cx="212868" cy="275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0AF8E3-6FF8-6146-560D-4ADE8A0BD01C}"/>
              </a:ext>
            </a:extLst>
          </p:cNvPr>
          <p:cNvSpPr/>
          <p:nvPr/>
        </p:nvSpPr>
        <p:spPr>
          <a:xfrm>
            <a:off x="10000880" y="4388992"/>
            <a:ext cx="212868" cy="275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84394C-3A98-DDD7-0268-835EAEE03199}"/>
              </a:ext>
            </a:extLst>
          </p:cNvPr>
          <p:cNvSpPr/>
          <p:nvPr/>
        </p:nvSpPr>
        <p:spPr>
          <a:xfrm>
            <a:off x="10006778" y="4713460"/>
            <a:ext cx="212868" cy="275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E4CD3CC-BA7C-917B-4220-E7F4D41A5B6F}"/>
              </a:ext>
            </a:extLst>
          </p:cNvPr>
          <p:cNvSpPr/>
          <p:nvPr/>
        </p:nvSpPr>
        <p:spPr>
          <a:xfrm>
            <a:off x="10000390" y="5930832"/>
            <a:ext cx="212868" cy="275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EEA95D-A711-83DA-FDC3-E4BBCC95B5D1}"/>
              </a:ext>
            </a:extLst>
          </p:cNvPr>
          <p:cNvSpPr/>
          <p:nvPr/>
        </p:nvSpPr>
        <p:spPr>
          <a:xfrm>
            <a:off x="10005308" y="6245464"/>
            <a:ext cx="212868" cy="275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C4165C6-50A3-C894-A4D1-5F37A583CB44}"/>
              </a:ext>
            </a:extLst>
          </p:cNvPr>
          <p:cNvCxnSpPr/>
          <p:nvPr/>
        </p:nvCxnSpPr>
        <p:spPr>
          <a:xfrm>
            <a:off x="10407447" y="4449329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CC487FDA-BB09-17FB-AAA4-40385BF94031}"/>
              </a:ext>
            </a:extLst>
          </p:cNvPr>
          <p:cNvCxnSpPr/>
          <p:nvPr/>
        </p:nvCxnSpPr>
        <p:spPr>
          <a:xfrm>
            <a:off x="10407447" y="4572232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DC6113B6-18DE-D7A5-1412-5B2D5BA293D2}"/>
              </a:ext>
            </a:extLst>
          </p:cNvPr>
          <p:cNvCxnSpPr/>
          <p:nvPr/>
        </p:nvCxnSpPr>
        <p:spPr>
          <a:xfrm>
            <a:off x="10407447" y="4665870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üz Ok Bağlayıcısı 50">
            <a:extLst>
              <a:ext uri="{FF2B5EF4-FFF2-40B4-BE49-F238E27FC236}">
                <a16:creationId xmlns:a16="http://schemas.microsoft.com/office/drawing/2014/main" id="{C9B87A40-E13E-720F-40DE-1BCF768061F3}"/>
              </a:ext>
            </a:extLst>
          </p:cNvPr>
          <p:cNvCxnSpPr/>
          <p:nvPr/>
        </p:nvCxnSpPr>
        <p:spPr>
          <a:xfrm>
            <a:off x="10407447" y="4793457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Düz Ok Bağlayıcısı 51">
            <a:extLst>
              <a:ext uri="{FF2B5EF4-FFF2-40B4-BE49-F238E27FC236}">
                <a16:creationId xmlns:a16="http://schemas.microsoft.com/office/drawing/2014/main" id="{1D774870-2196-F120-10E9-F6AB19264C2D}"/>
              </a:ext>
            </a:extLst>
          </p:cNvPr>
          <p:cNvCxnSpPr/>
          <p:nvPr/>
        </p:nvCxnSpPr>
        <p:spPr>
          <a:xfrm>
            <a:off x="10407447" y="6135096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308E51A8-A7CC-460C-8F3C-36BCA0C28936}"/>
              </a:ext>
            </a:extLst>
          </p:cNvPr>
          <p:cNvCxnSpPr/>
          <p:nvPr/>
        </p:nvCxnSpPr>
        <p:spPr>
          <a:xfrm>
            <a:off x="10407447" y="6302477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Düz Ok Bağlayıcısı 53">
            <a:extLst>
              <a:ext uri="{FF2B5EF4-FFF2-40B4-BE49-F238E27FC236}">
                <a16:creationId xmlns:a16="http://schemas.microsoft.com/office/drawing/2014/main" id="{BFD6DF8B-4D84-22C2-FECA-348495DE7B07}"/>
              </a:ext>
            </a:extLst>
          </p:cNvPr>
          <p:cNvCxnSpPr/>
          <p:nvPr/>
        </p:nvCxnSpPr>
        <p:spPr>
          <a:xfrm>
            <a:off x="10407447" y="6449729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Düz Ok Bağlayıcısı 57">
            <a:extLst>
              <a:ext uri="{FF2B5EF4-FFF2-40B4-BE49-F238E27FC236}">
                <a16:creationId xmlns:a16="http://schemas.microsoft.com/office/drawing/2014/main" id="{AE1CEA66-2898-B2D4-CEFD-3E489991BB18}"/>
              </a:ext>
            </a:extLst>
          </p:cNvPr>
          <p:cNvCxnSpPr/>
          <p:nvPr/>
        </p:nvCxnSpPr>
        <p:spPr>
          <a:xfrm>
            <a:off x="10407447" y="5392993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Düz Ok Bağlayıcısı 58">
            <a:extLst>
              <a:ext uri="{FF2B5EF4-FFF2-40B4-BE49-F238E27FC236}">
                <a16:creationId xmlns:a16="http://schemas.microsoft.com/office/drawing/2014/main" id="{D761449B-3EAD-56C5-A870-33C517D3723A}"/>
              </a:ext>
            </a:extLst>
          </p:cNvPr>
          <p:cNvCxnSpPr/>
          <p:nvPr/>
        </p:nvCxnSpPr>
        <p:spPr>
          <a:xfrm>
            <a:off x="10407447" y="5560374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FA6A1530-FF46-5B4D-85B2-6DE43B29B44B}"/>
              </a:ext>
            </a:extLst>
          </p:cNvPr>
          <p:cNvCxnSpPr/>
          <p:nvPr/>
        </p:nvCxnSpPr>
        <p:spPr>
          <a:xfrm>
            <a:off x="10407447" y="5707626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CC3A9074-1985-1BBF-4E6A-2D88C9C89FDF}"/>
              </a:ext>
            </a:extLst>
          </p:cNvPr>
          <p:cNvCxnSpPr/>
          <p:nvPr/>
        </p:nvCxnSpPr>
        <p:spPr>
          <a:xfrm>
            <a:off x="10407447" y="5830529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Düz Ok Bağlayıcısı 61">
            <a:extLst>
              <a:ext uri="{FF2B5EF4-FFF2-40B4-BE49-F238E27FC236}">
                <a16:creationId xmlns:a16="http://schemas.microsoft.com/office/drawing/2014/main" id="{60DFDC28-12EB-D6B3-2A89-323F74D61DAD}"/>
              </a:ext>
            </a:extLst>
          </p:cNvPr>
          <p:cNvCxnSpPr/>
          <p:nvPr/>
        </p:nvCxnSpPr>
        <p:spPr>
          <a:xfrm>
            <a:off x="10407447" y="5924167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Düz Ok Bağlayıcısı 62">
            <a:extLst>
              <a:ext uri="{FF2B5EF4-FFF2-40B4-BE49-F238E27FC236}">
                <a16:creationId xmlns:a16="http://schemas.microsoft.com/office/drawing/2014/main" id="{716AFDED-EA66-015E-7073-A3A5713E1504}"/>
              </a:ext>
            </a:extLst>
          </p:cNvPr>
          <p:cNvCxnSpPr/>
          <p:nvPr/>
        </p:nvCxnSpPr>
        <p:spPr>
          <a:xfrm>
            <a:off x="10407447" y="6051754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Düz Ok Bağlayıcısı 63">
            <a:extLst>
              <a:ext uri="{FF2B5EF4-FFF2-40B4-BE49-F238E27FC236}">
                <a16:creationId xmlns:a16="http://schemas.microsoft.com/office/drawing/2014/main" id="{9356BBCD-CE52-B5F1-A24F-C51CA1C1C66C}"/>
              </a:ext>
            </a:extLst>
          </p:cNvPr>
          <p:cNvCxnSpPr/>
          <p:nvPr/>
        </p:nvCxnSpPr>
        <p:spPr>
          <a:xfrm>
            <a:off x="10407447" y="5432554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E795E9F3-0BBC-A972-E52F-ABDB1EAE8D79}"/>
              </a:ext>
            </a:extLst>
          </p:cNvPr>
          <p:cNvCxnSpPr/>
          <p:nvPr/>
        </p:nvCxnSpPr>
        <p:spPr>
          <a:xfrm>
            <a:off x="10407447" y="4833019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Düz Ok Bağlayıcısı 65">
            <a:extLst>
              <a:ext uri="{FF2B5EF4-FFF2-40B4-BE49-F238E27FC236}">
                <a16:creationId xmlns:a16="http://schemas.microsoft.com/office/drawing/2014/main" id="{E3D23EED-9CE9-E1D2-89A7-DFA8B09123AD}"/>
              </a:ext>
            </a:extLst>
          </p:cNvPr>
          <p:cNvCxnSpPr/>
          <p:nvPr/>
        </p:nvCxnSpPr>
        <p:spPr>
          <a:xfrm>
            <a:off x="10407447" y="4926657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Düz Ok Bağlayıcısı 66">
            <a:extLst>
              <a:ext uri="{FF2B5EF4-FFF2-40B4-BE49-F238E27FC236}">
                <a16:creationId xmlns:a16="http://schemas.microsoft.com/office/drawing/2014/main" id="{ED1CC367-1332-A5EE-4A01-B202E26F2BD1}"/>
              </a:ext>
            </a:extLst>
          </p:cNvPr>
          <p:cNvCxnSpPr/>
          <p:nvPr/>
        </p:nvCxnSpPr>
        <p:spPr>
          <a:xfrm>
            <a:off x="10407447" y="5054244"/>
            <a:ext cx="855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4A81240-6AB8-FBB5-1EED-EEEA60819D17}"/>
              </a:ext>
            </a:extLst>
          </p:cNvPr>
          <p:cNvSpPr/>
          <p:nvPr/>
        </p:nvSpPr>
        <p:spPr>
          <a:xfrm>
            <a:off x="6520265" y="5259426"/>
            <a:ext cx="599766" cy="609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9E72F44-F2F7-ECA0-A73A-925504EED304}"/>
              </a:ext>
            </a:extLst>
          </p:cNvPr>
          <p:cNvSpPr/>
          <p:nvPr/>
        </p:nvSpPr>
        <p:spPr>
          <a:xfrm>
            <a:off x="6479954" y="6110192"/>
            <a:ext cx="599766" cy="609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70" name="Düz Ok Bağlayıcısı 69">
            <a:extLst>
              <a:ext uri="{FF2B5EF4-FFF2-40B4-BE49-F238E27FC236}">
                <a16:creationId xmlns:a16="http://schemas.microsoft.com/office/drawing/2014/main" id="{7057FA5A-0F46-045C-614A-05A403ED506D}"/>
              </a:ext>
            </a:extLst>
          </p:cNvPr>
          <p:cNvCxnSpPr>
            <a:cxnSpLocks/>
          </p:cNvCxnSpPr>
          <p:nvPr/>
        </p:nvCxnSpPr>
        <p:spPr>
          <a:xfrm>
            <a:off x="7202130" y="4468114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Düz Ok Bağlayıcısı 70">
            <a:extLst>
              <a:ext uri="{FF2B5EF4-FFF2-40B4-BE49-F238E27FC236}">
                <a16:creationId xmlns:a16="http://schemas.microsoft.com/office/drawing/2014/main" id="{6274DCB1-1B9B-65D2-8290-C469758BBCED}"/>
              </a:ext>
            </a:extLst>
          </p:cNvPr>
          <p:cNvCxnSpPr>
            <a:cxnSpLocks/>
          </p:cNvCxnSpPr>
          <p:nvPr/>
        </p:nvCxnSpPr>
        <p:spPr>
          <a:xfrm>
            <a:off x="7202130" y="4592361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>
            <a:extLst>
              <a:ext uri="{FF2B5EF4-FFF2-40B4-BE49-F238E27FC236}">
                <a16:creationId xmlns:a16="http://schemas.microsoft.com/office/drawing/2014/main" id="{788D1277-D1B5-B10B-EEA8-E76A64D56124}"/>
              </a:ext>
            </a:extLst>
          </p:cNvPr>
          <p:cNvCxnSpPr>
            <a:cxnSpLocks/>
          </p:cNvCxnSpPr>
          <p:nvPr/>
        </p:nvCxnSpPr>
        <p:spPr>
          <a:xfrm>
            <a:off x="7202130" y="4724864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Düz Ok Bağlayıcısı 72">
            <a:extLst>
              <a:ext uri="{FF2B5EF4-FFF2-40B4-BE49-F238E27FC236}">
                <a16:creationId xmlns:a16="http://schemas.microsoft.com/office/drawing/2014/main" id="{163904A4-5E70-F463-B083-75D8EF4B1002}"/>
              </a:ext>
            </a:extLst>
          </p:cNvPr>
          <p:cNvCxnSpPr>
            <a:cxnSpLocks/>
          </p:cNvCxnSpPr>
          <p:nvPr/>
        </p:nvCxnSpPr>
        <p:spPr>
          <a:xfrm>
            <a:off x="7202130" y="4818502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Düz Ok Bağlayıcısı 73">
            <a:extLst>
              <a:ext uri="{FF2B5EF4-FFF2-40B4-BE49-F238E27FC236}">
                <a16:creationId xmlns:a16="http://schemas.microsoft.com/office/drawing/2014/main" id="{A1E83CFD-FD02-445F-9DC0-C9DEED822EB0}"/>
              </a:ext>
            </a:extLst>
          </p:cNvPr>
          <p:cNvCxnSpPr>
            <a:cxnSpLocks/>
          </p:cNvCxnSpPr>
          <p:nvPr/>
        </p:nvCxnSpPr>
        <p:spPr>
          <a:xfrm>
            <a:off x="7202130" y="4946089"/>
            <a:ext cx="3687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Düz Ok Bağlayıcısı 74">
            <a:extLst>
              <a:ext uri="{FF2B5EF4-FFF2-40B4-BE49-F238E27FC236}">
                <a16:creationId xmlns:a16="http://schemas.microsoft.com/office/drawing/2014/main" id="{7E06CFFE-2C3C-0C1D-0F8B-8146E2934389}"/>
              </a:ext>
            </a:extLst>
          </p:cNvPr>
          <p:cNvCxnSpPr>
            <a:cxnSpLocks/>
          </p:cNvCxnSpPr>
          <p:nvPr/>
        </p:nvCxnSpPr>
        <p:spPr>
          <a:xfrm>
            <a:off x="7275872" y="6569932"/>
            <a:ext cx="29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Düz Ok Bağlayıcısı 75">
            <a:extLst>
              <a:ext uri="{FF2B5EF4-FFF2-40B4-BE49-F238E27FC236}">
                <a16:creationId xmlns:a16="http://schemas.microsoft.com/office/drawing/2014/main" id="{326A399D-DEC9-29EA-4F07-85CA938B46C4}"/>
              </a:ext>
            </a:extLst>
          </p:cNvPr>
          <p:cNvCxnSpPr>
            <a:cxnSpLocks/>
          </p:cNvCxnSpPr>
          <p:nvPr/>
        </p:nvCxnSpPr>
        <p:spPr>
          <a:xfrm>
            <a:off x="7275872" y="6666270"/>
            <a:ext cx="29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Düz Ok Bağlayıcısı 76">
            <a:extLst>
              <a:ext uri="{FF2B5EF4-FFF2-40B4-BE49-F238E27FC236}">
                <a16:creationId xmlns:a16="http://schemas.microsoft.com/office/drawing/2014/main" id="{70AC6B7B-D459-0465-B2B3-0A1FA25AAC86}"/>
              </a:ext>
            </a:extLst>
          </p:cNvPr>
          <p:cNvCxnSpPr>
            <a:cxnSpLocks/>
          </p:cNvCxnSpPr>
          <p:nvPr/>
        </p:nvCxnSpPr>
        <p:spPr>
          <a:xfrm>
            <a:off x="7275872" y="6238800"/>
            <a:ext cx="29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Düz Ok Bağlayıcısı 77">
            <a:extLst>
              <a:ext uri="{FF2B5EF4-FFF2-40B4-BE49-F238E27FC236}">
                <a16:creationId xmlns:a16="http://schemas.microsoft.com/office/drawing/2014/main" id="{49695F24-04BE-79D3-A97F-471B0CBFCFFE}"/>
              </a:ext>
            </a:extLst>
          </p:cNvPr>
          <p:cNvCxnSpPr>
            <a:cxnSpLocks/>
          </p:cNvCxnSpPr>
          <p:nvPr/>
        </p:nvCxnSpPr>
        <p:spPr>
          <a:xfrm>
            <a:off x="7275872" y="6332438"/>
            <a:ext cx="29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Düz Ok Bağlayıcısı 78">
            <a:extLst>
              <a:ext uri="{FF2B5EF4-FFF2-40B4-BE49-F238E27FC236}">
                <a16:creationId xmlns:a16="http://schemas.microsoft.com/office/drawing/2014/main" id="{686082D6-312A-3C0D-318B-E2C31D4438F0}"/>
              </a:ext>
            </a:extLst>
          </p:cNvPr>
          <p:cNvCxnSpPr>
            <a:cxnSpLocks/>
          </p:cNvCxnSpPr>
          <p:nvPr/>
        </p:nvCxnSpPr>
        <p:spPr>
          <a:xfrm>
            <a:off x="7275872" y="6460025"/>
            <a:ext cx="294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D52338FC-1531-FAAD-DC65-7CC4500654A2}"/>
              </a:ext>
            </a:extLst>
          </p:cNvPr>
          <p:cNvSpPr txBox="1"/>
          <p:nvPr/>
        </p:nvSpPr>
        <p:spPr>
          <a:xfrm>
            <a:off x="6232915" y="4080077"/>
            <a:ext cx="117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request</a:t>
            </a:r>
            <a:endParaRPr lang="tr-TR" dirty="0"/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7F3665D0-E66F-8BF9-20F8-DC9B88699B50}"/>
              </a:ext>
            </a:extLst>
          </p:cNvPr>
          <p:cNvSpPr txBox="1"/>
          <p:nvPr/>
        </p:nvSpPr>
        <p:spPr>
          <a:xfrm>
            <a:off x="6304933" y="4969301"/>
            <a:ext cx="117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request</a:t>
            </a:r>
            <a:endParaRPr lang="tr-TR" dirty="0"/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00CB03F6-4D29-F9A3-2C1E-3F102F0E2F62}"/>
              </a:ext>
            </a:extLst>
          </p:cNvPr>
          <p:cNvSpPr txBox="1"/>
          <p:nvPr/>
        </p:nvSpPr>
        <p:spPr>
          <a:xfrm>
            <a:off x="6305525" y="5817595"/>
            <a:ext cx="117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request</a:t>
            </a:r>
            <a:endParaRPr lang="tr-TR" dirty="0"/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AA17AB93-A647-E5B8-3A4B-C5AD5B329C33}"/>
              </a:ext>
            </a:extLst>
          </p:cNvPr>
          <p:cNvSpPr txBox="1"/>
          <p:nvPr/>
        </p:nvSpPr>
        <p:spPr>
          <a:xfrm>
            <a:off x="530688" y="3294715"/>
            <a:ext cx="3363624" cy="83099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600" dirty="0"/>
              <a:t>Uygulama bazlı tekil nesne oluşturur tüm taleplere o nesneyi gönderir</a:t>
            </a: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A120D4AC-A98C-80D0-A8CD-F80D9177B84D}"/>
              </a:ext>
            </a:extLst>
          </p:cNvPr>
          <p:cNvSpPr txBox="1"/>
          <p:nvPr/>
        </p:nvSpPr>
        <p:spPr>
          <a:xfrm>
            <a:off x="550609" y="2822882"/>
            <a:ext cx="3343703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tr-TR" sz="2400" b="1" dirty="0" err="1"/>
              <a:t>Singleton</a:t>
            </a:r>
            <a:endParaRPr lang="tr-TR" sz="2400" b="1" dirty="0"/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64A055FA-930E-4215-ECC4-8FAFF3E4110F}"/>
              </a:ext>
            </a:extLst>
          </p:cNvPr>
          <p:cNvSpPr txBox="1"/>
          <p:nvPr/>
        </p:nvSpPr>
        <p:spPr>
          <a:xfrm>
            <a:off x="4249511" y="2803120"/>
            <a:ext cx="3490193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2800" b="1" dirty="0" err="1"/>
              <a:t>Scoped</a:t>
            </a:r>
            <a:r>
              <a:rPr lang="tr-TR" sz="2800" b="1" dirty="0"/>
              <a:t> </a:t>
            </a:r>
            <a:endParaRPr lang="tr-TR" sz="3200" b="1" dirty="0"/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EA9C7EBD-05AB-50E0-9E1D-6F15E3D27662}"/>
              </a:ext>
            </a:extLst>
          </p:cNvPr>
          <p:cNvSpPr txBox="1"/>
          <p:nvPr/>
        </p:nvSpPr>
        <p:spPr>
          <a:xfrm>
            <a:off x="4250731" y="3387328"/>
            <a:ext cx="3490197" cy="73866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400" dirty="0"/>
              <a:t>Her </a:t>
            </a:r>
            <a:r>
              <a:rPr lang="tr-TR" sz="1400" dirty="0" err="1"/>
              <a:t>request</a:t>
            </a:r>
            <a:r>
              <a:rPr lang="tr-TR" sz="1400" dirty="0"/>
              <a:t> başına bir nesne oluşturur ve tüm taleplere o nesneyi gönderir</a:t>
            </a:r>
          </a:p>
        </p:txBody>
      </p:sp>
      <p:cxnSp>
        <p:nvCxnSpPr>
          <p:cNvPr id="101" name="Düz Ok Bağlayıcısı 100">
            <a:extLst>
              <a:ext uri="{FF2B5EF4-FFF2-40B4-BE49-F238E27FC236}">
                <a16:creationId xmlns:a16="http://schemas.microsoft.com/office/drawing/2014/main" id="{D635406A-8A5E-3819-5D7D-F2B63371CF6B}"/>
              </a:ext>
            </a:extLst>
          </p:cNvPr>
          <p:cNvCxnSpPr/>
          <p:nvPr/>
        </p:nvCxnSpPr>
        <p:spPr>
          <a:xfrm>
            <a:off x="4050890" y="2803121"/>
            <a:ext cx="0" cy="42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Düz Ok Bağlayıcısı 116">
            <a:extLst>
              <a:ext uri="{FF2B5EF4-FFF2-40B4-BE49-F238E27FC236}">
                <a16:creationId xmlns:a16="http://schemas.microsoft.com/office/drawing/2014/main" id="{CFB211E5-DFBF-518D-8F4B-312CC04A3C3A}"/>
              </a:ext>
            </a:extLst>
          </p:cNvPr>
          <p:cNvCxnSpPr/>
          <p:nvPr/>
        </p:nvCxnSpPr>
        <p:spPr>
          <a:xfrm>
            <a:off x="7939548" y="2798364"/>
            <a:ext cx="0" cy="42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Metin kutusu 117">
            <a:extLst>
              <a:ext uri="{FF2B5EF4-FFF2-40B4-BE49-F238E27FC236}">
                <a16:creationId xmlns:a16="http://schemas.microsoft.com/office/drawing/2014/main" id="{42504B1B-7A4B-6CFD-B9D5-2C759F4A1E49}"/>
              </a:ext>
            </a:extLst>
          </p:cNvPr>
          <p:cNvSpPr txBox="1"/>
          <p:nvPr/>
        </p:nvSpPr>
        <p:spPr>
          <a:xfrm>
            <a:off x="8052748" y="2798364"/>
            <a:ext cx="3490193" cy="52322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2800" b="1" dirty="0" err="1"/>
              <a:t>Transinent</a:t>
            </a:r>
            <a:r>
              <a:rPr lang="tr-TR" sz="2800" b="1" dirty="0"/>
              <a:t> </a:t>
            </a:r>
            <a:endParaRPr lang="tr-TR" sz="3200" b="1" dirty="0"/>
          </a:p>
        </p:txBody>
      </p:sp>
      <p:sp>
        <p:nvSpPr>
          <p:cNvPr id="119" name="Metin kutusu 118">
            <a:extLst>
              <a:ext uri="{FF2B5EF4-FFF2-40B4-BE49-F238E27FC236}">
                <a16:creationId xmlns:a16="http://schemas.microsoft.com/office/drawing/2014/main" id="{BC6E116E-9083-96F6-4EC0-D1040404E310}"/>
              </a:ext>
            </a:extLst>
          </p:cNvPr>
          <p:cNvSpPr txBox="1"/>
          <p:nvPr/>
        </p:nvSpPr>
        <p:spPr>
          <a:xfrm>
            <a:off x="8053968" y="3382572"/>
            <a:ext cx="3490197" cy="73866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tr-TR" sz="1400" dirty="0"/>
              <a:t>Her </a:t>
            </a:r>
            <a:r>
              <a:rPr lang="tr-TR" sz="1400" dirty="0" err="1"/>
              <a:t>requestin</a:t>
            </a:r>
            <a:r>
              <a:rPr lang="tr-TR" sz="1400" dirty="0"/>
              <a:t> her talebine karşılık bir nesne oluşturur ve tüm taleplere o nesneyi gönderir</a:t>
            </a:r>
          </a:p>
        </p:txBody>
      </p:sp>
    </p:spTree>
    <p:extLst>
      <p:ext uri="{BB962C8B-B14F-4D97-AF65-F5344CB8AC3E}">
        <p14:creationId xmlns:p14="http://schemas.microsoft.com/office/powerpoint/2010/main" val="259304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FF034-F3D9-9C2E-7142-9FBA850B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Bir Taksi Yada Otobüs ihtiyacını gideren </a:t>
            </a:r>
            <a:r>
              <a:rPr lang="tr-TR" dirty="0" err="1"/>
              <a:t>App</a:t>
            </a:r>
            <a:r>
              <a:rPr lang="tr-TR" dirty="0"/>
              <a:t> Yapalım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1E84DD-6259-40DC-B55E-A7F45355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426" y="2310637"/>
            <a:ext cx="10186416" cy="686563"/>
          </a:xfrm>
        </p:spPr>
        <p:txBody>
          <a:bodyPr>
            <a:normAutofit fontScale="92500" lnSpcReduction="20000"/>
          </a:bodyPr>
          <a:lstStyle/>
          <a:p>
            <a:r>
              <a:rPr lang="tr-TR" sz="1400" b="1" dirty="0"/>
              <a:t>Arayüzleri oluşturalım: Services klasörü altında bir </a:t>
            </a:r>
            <a:r>
              <a:rPr lang="tr-TR" sz="1400" b="1" dirty="0" err="1"/>
              <a:t>interface</a:t>
            </a:r>
            <a:r>
              <a:rPr lang="tr-TR" sz="1400" b="1" dirty="0"/>
              <a:t> klasörü açalım ve orada bu arayüzleri tanımlayalım</a:t>
            </a:r>
          </a:p>
          <a:p>
            <a:endParaRPr lang="tr-TR" sz="2000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16ADB5F-9C7F-8A60-BA0B-4DFC6628BED2}"/>
              </a:ext>
            </a:extLst>
          </p:cNvPr>
          <p:cNvSpPr txBox="1"/>
          <p:nvPr/>
        </p:nvSpPr>
        <p:spPr>
          <a:xfrm>
            <a:off x="1276228" y="3175819"/>
            <a:ext cx="4505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/>
              <a:t>ITaxiService.cs</a:t>
            </a:r>
            <a:endParaRPr lang="tr-TR" b="1" dirty="0"/>
          </a:p>
          <a:p>
            <a:endParaRPr lang="tr-TR" b="1" dirty="0"/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ITaxiService</a:t>
            </a:r>
            <a:r>
              <a:rPr lang="tr-TR" dirty="0"/>
              <a:t> { </a:t>
            </a:r>
          </a:p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GetRide</a:t>
            </a:r>
            <a:r>
              <a:rPr lang="tr-TR" dirty="0"/>
              <a:t>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passengerName</a:t>
            </a:r>
            <a:r>
              <a:rPr lang="tr-TR" dirty="0"/>
              <a:t>); </a:t>
            </a:r>
          </a:p>
          <a:p>
            <a:r>
              <a:rPr lang="tr-TR" dirty="0"/>
              <a:t>}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82228F2-BCBC-C4BC-4E71-2E68AD31184D}"/>
              </a:ext>
            </a:extLst>
          </p:cNvPr>
          <p:cNvSpPr txBox="1"/>
          <p:nvPr/>
        </p:nvSpPr>
        <p:spPr>
          <a:xfrm>
            <a:off x="6410634" y="3175819"/>
            <a:ext cx="42082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 err="1"/>
              <a:t>IBusService.cs</a:t>
            </a:r>
            <a:r>
              <a:rPr lang="tr-TR" b="1" dirty="0"/>
              <a:t> </a:t>
            </a:r>
          </a:p>
          <a:p>
            <a:endParaRPr lang="tr-TR" b="1" dirty="0"/>
          </a:p>
          <a:p>
            <a:r>
              <a:rPr lang="tr-TR" dirty="0" err="1"/>
              <a:t>public</a:t>
            </a:r>
            <a:r>
              <a:rPr lang="tr-TR" dirty="0"/>
              <a:t> </a:t>
            </a:r>
            <a:r>
              <a:rPr lang="tr-TR" dirty="0" err="1"/>
              <a:t>interface</a:t>
            </a:r>
            <a:r>
              <a:rPr lang="tr-TR" dirty="0"/>
              <a:t> </a:t>
            </a:r>
            <a:r>
              <a:rPr lang="tr-TR" dirty="0" err="1"/>
              <a:t>IBusService</a:t>
            </a:r>
            <a:r>
              <a:rPr lang="tr-TR" dirty="0"/>
              <a:t> { </a:t>
            </a:r>
          </a:p>
          <a:p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GetBus</a:t>
            </a:r>
            <a:r>
              <a:rPr lang="tr-TR" dirty="0"/>
              <a:t>(</a:t>
            </a:r>
            <a:r>
              <a:rPr lang="tr-TR" dirty="0" err="1"/>
              <a:t>string</a:t>
            </a:r>
            <a:r>
              <a:rPr lang="tr-TR" dirty="0"/>
              <a:t> </a:t>
            </a:r>
            <a:r>
              <a:rPr lang="tr-TR" dirty="0" err="1"/>
              <a:t>passengerName</a:t>
            </a:r>
            <a:r>
              <a:rPr lang="tr-TR" dirty="0"/>
              <a:t>); </a:t>
            </a:r>
          </a:p>
          <a:p>
            <a:r>
              <a:rPr lang="tr-T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2543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682</Words>
  <Application>Microsoft Office PowerPoint</Application>
  <PresentationFormat>Geniş ekran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9" baseType="lpstr">
      <vt:lpstr>Meiryo</vt:lpstr>
      <vt:lpstr>Aptos</vt:lpstr>
      <vt:lpstr>Arial</vt:lpstr>
      <vt:lpstr>Arial Unicode MS</vt:lpstr>
      <vt:lpstr>Cascadia Mono</vt:lpstr>
      <vt:lpstr>Corbel</vt:lpstr>
      <vt:lpstr>SketchLinesVTI</vt:lpstr>
      <vt:lpstr>Dependency Injection Ve IOC Yapılanması</vt:lpstr>
      <vt:lpstr>Dependency Injection Nedir?</vt:lpstr>
      <vt:lpstr>Dependency Injection Neyi Amaçlar?</vt:lpstr>
      <vt:lpstr>Bağımlılıklardan kurtulma </vt:lpstr>
      <vt:lpstr>Dependency Injection için Genel yapıyı gösterelim</vt:lpstr>
      <vt:lpstr>IOC(Inversion of Control) Nedir?</vt:lpstr>
      <vt:lpstr>IOC Nasıl Tanımlanabilir?</vt:lpstr>
      <vt:lpstr>Built-in IOC Container</vt:lpstr>
      <vt:lpstr>Bir Taksi Yada Otobüs ihtiyacını gideren App Yapalım</vt:lpstr>
      <vt:lpstr>Arayüzlerin implementasyonlarını yapalım</vt:lpstr>
      <vt:lpstr>Startup.cs dosyasını açıp, servisleri DI konteynerine kaydedelim: </vt:lpstr>
      <vt:lpstr>Şimdi, her iki hizmeti de kullanan bir controller oluşturacağız: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221312100</dc:creator>
  <cp:lastModifiedBy>221312100</cp:lastModifiedBy>
  <cp:revision>4</cp:revision>
  <dcterms:created xsi:type="dcterms:W3CDTF">2024-10-26T17:11:23Z</dcterms:created>
  <dcterms:modified xsi:type="dcterms:W3CDTF">2024-10-27T12:41:00Z</dcterms:modified>
</cp:coreProperties>
</file>