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20A201-7549-48A2-8B6D-7F2C86F83CBE}">
  <a:tblStyle styleId="{A820A201-7549-48A2-8B6D-7F2C86F83CB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49bea3287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49bea3287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g2449bea3287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49bea3287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49bea3287_2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2449bea3287_2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49bea3287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49bea3287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2449bea3287_2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5" name="Google Shape;22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3" name="Google Shape;23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9be51382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g2449be51382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449be51382_0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49be51382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49be51382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g2449be51382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9be5138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9be51382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g2449be51382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49be5138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49be51382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2449be51382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49be51382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49be51382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g2449be51382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49bea3287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49bea3287_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Rest Services</a:t>
            </a:r>
            <a:endParaRPr/>
          </a:p>
        </p:txBody>
      </p:sp>
      <p:sp>
        <p:nvSpPr>
          <p:cNvPr id="143" name="Google Shape;143;g2449bea3287_2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9" name="Shape 19"/>
        <p:cNvGrpSpPr/>
        <p:nvPr/>
      </p:nvGrpSpPr>
      <p:grpSpPr>
        <a:xfrm>
          <a:off x="0" y="0"/>
          <a:ext cx="0" cy="0"/>
          <a:chOff x="0" y="0"/>
          <a:chExt cx="0" cy="0"/>
        </a:xfrm>
      </p:grpSpPr>
      <p:sp>
        <p:nvSpPr>
          <p:cNvPr id="20" name="Google Shape;20;p2"/>
          <p:cNvSpPr txBox="1"/>
          <p:nvPr/>
        </p:nvSpPr>
        <p:spPr>
          <a:xfrm>
            <a:off x="5943600" y="200025"/>
            <a:ext cx="27432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CC"/>
                </a:solidFill>
                <a:latin typeface="Tahoma"/>
                <a:ea typeface="Tahoma"/>
                <a:cs typeface="Tahoma"/>
                <a:sym typeface="Tahoma"/>
              </a:rPr>
              <a:t>Bilgisayar Mühendisliği Bölümü</a:t>
            </a:r>
            <a:endParaRPr b="0" i="0" sz="1400" u="none" cap="none" strike="noStrike">
              <a:solidFill>
                <a:srgbClr val="000000"/>
              </a:solidFill>
              <a:latin typeface="Arial"/>
              <a:ea typeface="Arial"/>
              <a:cs typeface="Arial"/>
              <a:sym typeface="Arial"/>
            </a:endParaRPr>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2" name="Google Shape;22;p2"/>
          <p:cNvSpPr txBox="1"/>
          <p:nvPr>
            <p:ph type="ctrTitle"/>
          </p:nvPr>
        </p:nvSpPr>
        <p:spPr>
          <a:xfrm>
            <a:off x="1066800" y="2057400"/>
            <a:ext cx="70866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p:nvPr/>
        </p:nvSpPr>
        <p:spPr>
          <a:xfrm>
            <a:off x="0" y="10486"/>
            <a:ext cx="9144000" cy="762000"/>
          </a:xfrm>
          <a:prstGeom prst="rect">
            <a:avLst/>
          </a:prstGeom>
          <a:gradFill>
            <a:gsLst>
              <a:gs pos="0">
                <a:srgbClr val="71BEC4"/>
              </a:gs>
              <a:gs pos="100000">
                <a:srgbClr val="44969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0" y="6477000"/>
            <a:ext cx="9144000" cy="381000"/>
          </a:xfrm>
          <a:prstGeom prst="rect">
            <a:avLst/>
          </a:prstGeom>
          <a:solidFill>
            <a:srgbClr val="3C8C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Users\rehin99\Desktop\bilg-logo.png" id="25" name="Google Shape;25;p2"/>
          <p:cNvPicPr preferRelativeResize="0"/>
          <p:nvPr/>
        </p:nvPicPr>
        <p:blipFill rotWithShape="1">
          <a:blip r:embed="rId2">
            <a:alphaModFix/>
          </a:blip>
          <a:srcRect b="0" l="0" r="0" t="0"/>
          <a:stretch/>
        </p:blipFill>
        <p:spPr>
          <a:xfrm>
            <a:off x="152401" y="5715000"/>
            <a:ext cx="1143000" cy="1143000"/>
          </a:xfrm>
          <a:prstGeom prst="rect">
            <a:avLst/>
          </a:prstGeom>
          <a:noFill/>
          <a:ln>
            <a:noFill/>
          </a:ln>
        </p:spPr>
      </p:pic>
      <p:pic>
        <p:nvPicPr>
          <p:cNvPr descr="C:\Users\rehin99\Desktop\gtu-logo.png" id="26" name="Google Shape;26;p2"/>
          <p:cNvPicPr preferRelativeResize="0"/>
          <p:nvPr/>
        </p:nvPicPr>
        <p:blipFill rotWithShape="1">
          <a:blip r:embed="rId3">
            <a:alphaModFix/>
          </a:blip>
          <a:srcRect b="0" l="0" r="0" t="0"/>
          <a:stretch/>
        </p:blipFill>
        <p:spPr>
          <a:xfrm>
            <a:off x="3276600" y="179752"/>
            <a:ext cx="2786738" cy="17449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2" name="Shape 62"/>
        <p:cNvGrpSpPr/>
        <p:nvPr/>
      </p:nvGrpSpPr>
      <p:grpSpPr>
        <a:xfrm>
          <a:off x="0" y="0"/>
          <a:ext cx="0" cy="0"/>
          <a:chOff x="0" y="0"/>
          <a:chExt cx="0" cy="0"/>
        </a:xfrm>
      </p:grpSpPr>
      <p:sp>
        <p:nvSpPr>
          <p:cNvPr id="63" name="Google Shape;63;p11"/>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 type="body"/>
          </p:nvPr>
        </p:nvSpPr>
        <p:spPr>
          <a:xfrm rot="5400000">
            <a:off x="1866900" y="-800100"/>
            <a:ext cx="5410200" cy="883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4777582" y="2110582"/>
            <a:ext cx="6218237"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2"/>
          <p:cNvSpPr txBox="1"/>
          <p:nvPr>
            <p:ph idx="1" type="body"/>
          </p:nvPr>
        </p:nvSpPr>
        <p:spPr>
          <a:xfrm rot="5400000">
            <a:off x="281782" y="-23018"/>
            <a:ext cx="6218237" cy="6477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2"/>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0" name="Shape 70"/>
        <p:cNvGrpSpPr/>
        <p:nvPr/>
      </p:nvGrpSpPr>
      <p:grpSpPr>
        <a:xfrm>
          <a:off x="0" y="0"/>
          <a:ext cx="0" cy="0"/>
          <a:chOff x="0" y="0"/>
          <a:chExt cx="0" cy="0"/>
        </a:xfrm>
      </p:grpSpPr>
      <p:sp>
        <p:nvSpPr>
          <p:cNvPr id="71" name="Google Shape;71;p13"/>
          <p:cNvSpPr txBox="1"/>
          <p:nvPr>
            <p:ph type="title"/>
          </p:nvPr>
        </p:nvSpPr>
        <p:spPr>
          <a:xfrm>
            <a:off x="152400" y="106363"/>
            <a:ext cx="8534400" cy="5794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52400" y="914400"/>
            <a:ext cx="7391400" cy="5410200"/>
          </a:xfrm>
          <a:prstGeom prst="rect">
            <a:avLst/>
          </a:prstGeom>
          <a:noFill/>
          <a:ln>
            <a:noFill/>
          </a:ln>
        </p:spPr>
        <p:txBody>
          <a:bodyPr anchorCtr="0" anchor="t" bIns="45700" lIns="91425" spcFirstLastPara="1" rIns="91425" wrap="square" tIns="45700">
            <a:noAutofit/>
          </a:bodyPr>
          <a:lstStyle>
            <a:lvl1pPr indent="-393700" lvl="0" marL="457200" algn="l">
              <a:lnSpc>
                <a:spcPct val="100000"/>
              </a:lnSpc>
              <a:spcBef>
                <a:spcPts val="520"/>
              </a:spcBef>
              <a:spcAft>
                <a:spcPts val="0"/>
              </a:spcAft>
              <a:buClr>
                <a:schemeClr val="dk1"/>
              </a:buClr>
              <a:buSzPts val="2600"/>
              <a:buFont typeface="Arial"/>
              <a:buChar char="•"/>
              <a:defRPr sz="2600"/>
            </a:lvl1pPr>
            <a:lvl2pPr indent="-368300" lvl="1" marL="914400" algn="l">
              <a:lnSpc>
                <a:spcPct val="100000"/>
              </a:lnSpc>
              <a:spcBef>
                <a:spcPts val="440"/>
              </a:spcBef>
              <a:spcAft>
                <a:spcPts val="0"/>
              </a:spcAft>
              <a:buClr>
                <a:schemeClr val="dk1"/>
              </a:buClr>
              <a:buSzPts val="2200"/>
              <a:buFont typeface="Arial"/>
              <a:buChar char="–"/>
              <a:defRPr sz="22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4" name="Google Shape;34;p4"/>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152400" y="914400"/>
            <a:ext cx="4343400" cy="5410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8" name="Google Shape;38;p5"/>
          <p:cNvSpPr txBox="1"/>
          <p:nvPr>
            <p:ph idx="2" type="body"/>
          </p:nvPr>
        </p:nvSpPr>
        <p:spPr>
          <a:xfrm>
            <a:off x="4648200" y="914400"/>
            <a:ext cx="4343400" cy="5410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9" name="Google Shape;39;p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76200" y="-152400"/>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6" name="Google Shape;46;p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6" name="Google Shape;56;p9"/>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p:nvPr>
            <p:ph idx="2" type="pic"/>
          </p:nvPr>
        </p:nvSpPr>
        <p:spPr>
          <a:xfrm>
            <a:off x="1792288" y="612775"/>
            <a:ext cx="5486400" cy="4114800"/>
          </a:xfrm>
          <a:prstGeom prst="rect">
            <a:avLst/>
          </a:prstGeom>
          <a:noFill/>
          <a:ln>
            <a:noFill/>
          </a:ln>
        </p:spPr>
      </p:sp>
      <p:sp>
        <p:nvSpPr>
          <p:cNvPr id="60" name="Google Shape;6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1" name="Google Shape;61;p10"/>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77000"/>
            <a:ext cx="9144000" cy="381000"/>
          </a:xfrm>
          <a:prstGeom prst="rect">
            <a:avLst/>
          </a:prstGeom>
          <a:solidFill>
            <a:srgbClr val="3C8C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ph idx="1" type="body"/>
          </p:nvPr>
        </p:nvSpPr>
        <p:spPr>
          <a:xfrm>
            <a:off x="152400" y="914400"/>
            <a:ext cx="8839200" cy="5410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
          <p:cNvSpPr/>
          <p:nvPr/>
        </p:nvSpPr>
        <p:spPr>
          <a:xfrm>
            <a:off x="0" y="10486"/>
            <a:ext cx="9144000" cy="762000"/>
          </a:xfrm>
          <a:prstGeom prst="rect">
            <a:avLst/>
          </a:prstGeom>
          <a:gradFill>
            <a:gsLst>
              <a:gs pos="0">
                <a:srgbClr val="44969F"/>
              </a:gs>
              <a:gs pos="100000">
                <a:srgbClr val="71BEC4"/>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1"/>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DDDDDD"/>
                </a:solidFill>
                <a:latin typeface="Arial"/>
                <a:ea typeface="Arial"/>
                <a:cs typeface="Arial"/>
                <a:sym typeface="Arial"/>
              </a:defRPr>
            </a:lvl9pPr>
          </a:lstStyle>
          <a:p/>
        </p:txBody>
      </p:sp>
      <p:sp>
        <p:nvSpPr>
          <p:cNvPr id="15" name="Google Shape;15;p1"/>
          <p:cNvSpPr txBox="1"/>
          <p:nvPr/>
        </p:nvSpPr>
        <p:spPr>
          <a:xfrm>
            <a:off x="1447800" y="6536422"/>
            <a:ext cx="3429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GTU - Computer Engineering Department</a:t>
            </a:r>
            <a:endParaRPr b="1" i="0" sz="1200" u="none" cap="none" strike="noStrike">
              <a:solidFill>
                <a:schemeClr val="lt1"/>
              </a:solidFill>
              <a:latin typeface="Arial"/>
              <a:ea typeface="Arial"/>
              <a:cs typeface="Arial"/>
              <a:sym typeface="Arial"/>
            </a:endParaRPr>
          </a:p>
        </p:txBody>
      </p:sp>
      <p:pic>
        <p:nvPicPr>
          <p:cNvPr descr="C:\Users\rehin99\Desktop\bilg-logo.png" id="16" name="Google Shape;16;p1"/>
          <p:cNvPicPr preferRelativeResize="0"/>
          <p:nvPr/>
        </p:nvPicPr>
        <p:blipFill rotWithShape="1">
          <a:blip r:embed="rId1">
            <a:alphaModFix/>
          </a:blip>
          <a:srcRect b="0" l="0" r="0" t="0"/>
          <a:stretch/>
        </p:blipFill>
        <p:spPr>
          <a:xfrm>
            <a:off x="81793" y="5867400"/>
            <a:ext cx="985007" cy="985007"/>
          </a:xfrm>
          <a:prstGeom prst="rect">
            <a:avLst/>
          </a:prstGeom>
          <a:noFill/>
          <a:ln>
            <a:noFill/>
          </a:ln>
        </p:spPr>
      </p:pic>
      <p:pic>
        <p:nvPicPr>
          <p:cNvPr descr="C:\Users\rehin99\Desktop\gtu-logo.png" id="17" name="Google Shape;17;p1"/>
          <p:cNvPicPr preferRelativeResize="0"/>
          <p:nvPr/>
        </p:nvPicPr>
        <p:blipFill rotWithShape="1">
          <a:blip r:embed="rId2">
            <a:alphaModFix/>
          </a:blip>
          <a:srcRect b="0" l="0" r="0" t="0"/>
          <a:stretch/>
        </p:blipFill>
        <p:spPr>
          <a:xfrm>
            <a:off x="8001000" y="43955"/>
            <a:ext cx="1110043" cy="695061"/>
          </a:xfrm>
          <a:prstGeom prst="rect">
            <a:avLst/>
          </a:prstGeom>
          <a:noFill/>
          <a:ln>
            <a:noFill/>
          </a:ln>
        </p:spPr>
      </p:pic>
      <p:sp>
        <p:nvSpPr>
          <p:cNvPr id="18" name="Google Shape;18;p1"/>
          <p:cNvSpPr txBox="1"/>
          <p:nvPr/>
        </p:nvSpPr>
        <p:spPr>
          <a:xfrm>
            <a:off x="4724400" y="6529000"/>
            <a:ext cx="32766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CSE 496 Graduation Project</a:t>
            </a:r>
            <a:endParaRPr b="1" i="0" sz="12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tnet.microsoft.com/en-us/" TargetMode="External"/><Relationship Id="rId4" Type="http://schemas.openxmlformats.org/officeDocument/2006/relationships/hyperlink" Target="https://react.dev/" TargetMode="External"/><Relationship Id="rId5" Type="http://schemas.openxmlformats.org/officeDocument/2006/relationships/hyperlink" Target="https://nodejs.org/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grenciprojeleri.gtu.edu.tr/KulupYonetim" TargetMode="External"/><Relationship Id="rId4" Type="http://schemas.openxmlformats.org/officeDocument/2006/relationships/image" Target="../media/image1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grenciprojeleri.gtu.edu.tr/KulupYonetim"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139850" y="2071625"/>
            <a:ext cx="8763000" cy="1524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900"/>
              <a:t>GTU - COMPUTER ENGINEERING </a:t>
            </a:r>
            <a:br>
              <a:rPr b="1" lang="en-US" sz="2900"/>
            </a:br>
            <a:r>
              <a:rPr lang="en-US" sz="2900"/>
              <a:t>STUDENT CLUBS </a:t>
            </a:r>
            <a:br>
              <a:rPr lang="en-US" sz="2900"/>
            </a:br>
            <a:r>
              <a:rPr lang="en-US" sz="2900"/>
              <a:t>MANAGEMENT SOFTWARE</a:t>
            </a:r>
            <a:endParaRPr sz="2900"/>
          </a:p>
        </p:txBody>
      </p:sp>
      <p:sp>
        <p:nvSpPr>
          <p:cNvPr id="79" name="Google Shape;79;p14"/>
          <p:cNvSpPr txBox="1"/>
          <p:nvPr>
            <p:ph idx="1" type="subTitle"/>
          </p:nvPr>
        </p:nvSpPr>
        <p:spPr>
          <a:xfrm>
            <a:off x="1269450" y="3140100"/>
            <a:ext cx="6400800" cy="3429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1400"/>
              <a:buFont typeface="Arial"/>
              <a:buNone/>
            </a:pPr>
            <a:r>
              <a:t/>
            </a:r>
            <a:endParaRPr sz="1400"/>
          </a:p>
          <a:p>
            <a:pPr indent="0" lvl="0" marL="0" rtl="0" algn="ctr">
              <a:lnSpc>
                <a:spcPct val="80000"/>
              </a:lnSpc>
              <a:spcBef>
                <a:spcPts val="280"/>
              </a:spcBef>
              <a:spcAft>
                <a:spcPts val="0"/>
              </a:spcAft>
              <a:buClr>
                <a:schemeClr val="dk1"/>
              </a:buClr>
              <a:buSzPts val="1400"/>
              <a:buFont typeface="Arial"/>
              <a:buNone/>
            </a:pPr>
            <a:r>
              <a:t/>
            </a:r>
            <a:endParaRPr sz="1400"/>
          </a:p>
          <a:p>
            <a:pPr indent="0" lvl="0" marL="0" rtl="0" algn="ctr">
              <a:lnSpc>
                <a:spcPct val="80000"/>
              </a:lnSpc>
              <a:spcBef>
                <a:spcPts val="400"/>
              </a:spcBef>
              <a:spcAft>
                <a:spcPts val="0"/>
              </a:spcAft>
              <a:buClr>
                <a:schemeClr val="dk1"/>
              </a:buClr>
              <a:buSzPts val="2000"/>
              <a:buFont typeface="Arial"/>
              <a:buNone/>
            </a:pPr>
            <a:r>
              <a:rPr b="1" lang="en-US" sz="2000"/>
              <a:t>CSE 496</a:t>
            </a:r>
            <a:br>
              <a:rPr b="1" lang="en-US" sz="2000"/>
            </a:br>
            <a:r>
              <a:rPr b="1" lang="en-US" sz="2000"/>
              <a:t>SECOND PRESENTATION </a:t>
            </a:r>
            <a:endParaRPr/>
          </a:p>
          <a:p>
            <a:pPr indent="0" lvl="0" marL="0" rtl="0" algn="ctr">
              <a:lnSpc>
                <a:spcPct val="80000"/>
              </a:lnSpc>
              <a:spcBef>
                <a:spcPts val="400"/>
              </a:spcBef>
              <a:spcAft>
                <a:spcPts val="0"/>
              </a:spcAft>
              <a:buClr>
                <a:schemeClr val="dk1"/>
              </a:buClr>
              <a:buSzPts val="2000"/>
              <a:buFont typeface="Arial"/>
              <a:buNone/>
            </a:pPr>
            <a:r>
              <a:t/>
            </a:r>
            <a:endParaRPr b="1" sz="2000"/>
          </a:p>
          <a:p>
            <a:pPr indent="0" lvl="0" marL="0" rtl="0" algn="ctr">
              <a:lnSpc>
                <a:spcPct val="80000"/>
              </a:lnSpc>
              <a:spcBef>
                <a:spcPts val="400"/>
              </a:spcBef>
              <a:spcAft>
                <a:spcPts val="0"/>
              </a:spcAft>
              <a:buClr>
                <a:schemeClr val="dk1"/>
              </a:buClr>
              <a:buSzPts val="2000"/>
              <a:buFont typeface="Arial"/>
              <a:buNone/>
            </a:pPr>
            <a:r>
              <a:rPr b="1" lang="en-US" sz="2000"/>
              <a:t>Muhammed OĞUZ</a:t>
            </a:r>
            <a:endParaRPr/>
          </a:p>
          <a:p>
            <a:pPr indent="0" lvl="0" marL="0" rtl="0" algn="ctr">
              <a:lnSpc>
                <a:spcPct val="80000"/>
              </a:lnSpc>
              <a:spcBef>
                <a:spcPts val="400"/>
              </a:spcBef>
              <a:spcAft>
                <a:spcPts val="0"/>
              </a:spcAft>
              <a:buClr>
                <a:schemeClr val="dk1"/>
              </a:buClr>
              <a:buSzPts val="2000"/>
              <a:buFont typeface="Arial"/>
              <a:buNone/>
            </a:pPr>
            <a:r>
              <a:rPr b="1" lang="en-US" sz="2000"/>
              <a:t>Süleyman GÖLBOL</a:t>
            </a:r>
            <a:endParaRPr/>
          </a:p>
          <a:p>
            <a:pPr indent="0" lvl="0" marL="0" rtl="0" algn="ctr">
              <a:lnSpc>
                <a:spcPct val="80000"/>
              </a:lnSpc>
              <a:spcBef>
                <a:spcPts val="400"/>
              </a:spcBef>
              <a:spcAft>
                <a:spcPts val="0"/>
              </a:spcAft>
              <a:buClr>
                <a:schemeClr val="dk1"/>
              </a:buClr>
              <a:buSzPts val="2000"/>
              <a:buFont typeface="Arial"/>
              <a:buNone/>
            </a:pPr>
            <a:r>
              <a:t/>
            </a:r>
            <a:endParaRPr b="1" sz="2000"/>
          </a:p>
          <a:p>
            <a:pPr indent="0" lvl="0" marL="0" rtl="0" algn="ctr">
              <a:lnSpc>
                <a:spcPct val="80000"/>
              </a:lnSpc>
              <a:spcBef>
                <a:spcPts val="400"/>
              </a:spcBef>
              <a:spcAft>
                <a:spcPts val="0"/>
              </a:spcAft>
              <a:buClr>
                <a:schemeClr val="dk1"/>
              </a:buClr>
              <a:buSzPts val="2000"/>
              <a:buFont typeface="Arial"/>
              <a:buNone/>
            </a:pPr>
            <a:r>
              <a:rPr b="1" lang="en-US" sz="2000"/>
              <a:t>Project Supervisors:  </a:t>
            </a:r>
            <a:endParaRPr b="1" sz="2000"/>
          </a:p>
          <a:p>
            <a:pPr indent="457200" lvl="0" marL="914400" rtl="0" algn="l">
              <a:lnSpc>
                <a:spcPct val="80000"/>
              </a:lnSpc>
              <a:spcBef>
                <a:spcPts val="400"/>
              </a:spcBef>
              <a:spcAft>
                <a:spcPts val="0"/>
              </a:spcAft>
              <a:buClr>
                <a:schemeClr val="dk1"/>
              </a:buClr>
              <a:buSzPts val="2000"/>
              <a:buFont typeface="Arial"/>
              <a:buNone/>
            </a:pPr>
            <a:r>
              <a:rPr b="1" lang="en-US" sz="2000"/>
              <a:t> Research Assoc. Evren Çifçi</a:t>
            </a:r>
            <a:endParaRPr b="1" sz="2000"/>
          </a:p>
          <a:p>
            <a:pPr indent="457200" lvl="0" marL="457200" rtl="0" algn="l">
              <a:lnSpc>
                <a:spcPct val="80000"/>
              </a:lnSpc>
              <a:spcBef>
                <a:spcPts val="400"/>
              </a:spcBef>
              <a:spcAft>
                <a:spcPts val="0"/>
              </a:spcAft>
              <a:buClr>
                <a:schemeClr val="dk1"/>
              </a:buClr>
              <a:buSzPts val="2000"/>
              <a:buFont typeface="Arial"/>
              <a:buNone/>
            </a:pPr>
            <a:r>
              <a:rPr b="1" lang="en-US" sz="2000"/>
              <a:t>       Assoc. Prof. Mehmet Göktürk</a:t>
            </a:r>
            <a:endParaRPr b="1" sz="2000"/>
          </a:p>
          <a:p>
            <a:pPr indent="0" lvl="0" marL="0" rtl="0" algn="ctr">
              <a:lnSpc>
                <a:spcPct val="80000"/>
              </a:lnSpc>
              <a:spcBef>
                <a:spcPts val="360"/>
              </a:spcBef>
              <a:spcAft>
                <a:spcPts val="0"/>
              </a:spcAft>
              <a:buClr>
                <a:schemeClr val="dk1"/>
              </a:buClr>
              <a:buSzPts val="1800"/>
              <a:buFont typeface="Arial"/>
              <a:buNone/>
            </a:pPr>
            <a:r>
              <a:rPr b="1" lang="en-US" sz="1800"/>
              <a:t>May 2023</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Server Side Apis - Swagger</a:t>
            </a:r>
            <a:endParaRPr/>
          </a:p>
        </p:txBody>
      </p:sp>
      <p:sp>
        <p:nvSpPr>
          <p:cNvPr id="154" name="Google Shape;154;p23"/>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55" name="Google Shape;155;p23"/>
          <p:cNvPicPr preferRelativeResize="0"/>
          <p:nvPr/>
        </p:nvPicPr>
        <p:blipFill>
          <a:blip r:embed="rId3">
            <a:alphaModFix/>
          </a:blip>
          <a:stretch>
            <a:fillRect/>
          </a:stretch>
        </p:blipFill>
        <p:spPr>
          <a:xfrm>
            <a:off x="1445825" y="824625"/>
            <a:ext cx="6669599" cy="552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62" name="Google Shape;162;p24"/>
          <p:cNvSpPr txBox="1"/>
          <p:nvPr>
            <p:ph type="title"/>
          </p:nvPr>
        </p:nvSpPr>
        <p:spPr>
          <a:xfrm>
            <a:off x="152400" y="106363"/>
            <a:ext cx="87630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Activity Diagram</a:t>
            </a:r>
            <a:endParaRPr sz="4000"/>
          </a:p>
        </p:txBody>
      </p:sp>
      <p:pic>
        <p:nvPicPr>
          <p:cNvPr id="163" name="Google Shape;163;p24"/>
          <p:cNvPicPr preferRelativeResize="0"/>
          <p:nvPr/>
        </p:nvPicPr>
        <p:blipFill>
          <a:blip r:embed="rId3">
            <a:alphaModFix/>
          </a:blip>
          <a:stretch>
            <a:fillRect/>
          </a:stretch>
        </p:blipFill>
        <p:spPr>
          <a:xfrm>
            <a:off x="2011575" y="819000"/>
            <a:ext cx="5120850" cy="5646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70" name="Google Shape;170;p25"/>
          <p:cNvSpPr txBox="1"/>
          <p:nvPr>
            <p:ph type="title"/>
          </p:nvPr>
        </p:nvSpPr>
        <p:spPr>
          <a:xfrm>
            <a:off x="152400" y="106363"/>
            <a:ext cx="87630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UML Diagram</a:t>
            </a:r>
            <a:endParaRPr/>
          </a:p>
        </p:txBody>
      </p:sp>
      <p:pic>
        <p:nvPicPr>
          <p:cNvPr id="171" name="Google Shape;171;p25"/>
          <p:cNvPicPr preferRelativeResize="0"/>
          <p:nvPr/>
        </p:nvPicPr>
        <p:blipFill>
          <a:blip r:embed="rId3">
            <a:alphaModFix/>
          </a:blip>
          <a:stretch>
            <a:fillRect/>
          </a:stretch>
        </p:blipFill>
        <p:spPr>
          <a:xfrm>
            <a:off x="654525" y="926125"/>
            <a:ext cx="8078451" cy="5124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78" name="Google Shape;178;p26"/>
          <p:cNvSpPr txBox="1"/>
          <p:nvPr>
            <p:ph type="title"/>
          </p:nvPr>
        </p:nvSpPr>
        <p:spPr>
          <a:xfrm>
            <a:off x="152400" y="106363"/>
            <a:ext cx="87630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Member </a:t>
            </a:r>
            <a:r>
              <a:rPr lang="en-US" sz="4000"/>
              <a:t>Use Case Diagram</a:t>
            </a:r>
            <a:endParaRPr/>
          </a:p>
        </p:txBody>
      </p:sp>
      <p:pic>
        <p:nvPicPr>
          <p:cNvPr id="179" name="Google Shape;179;p26"/>
          <p:cNvPicPr preferRelativeResize="0"/>
          <p:nvPr/>
        </p:nvPicPr>
        <p:blipFill rotWithShape="1">
          <a:blip r:embed="rId3">
            <a:alphaModFix/>
          </a:blip>
          <a:srcRect b="0" l="0" r="0" t="0"/>
          <a:stretch/>
        </p:blipFill>
        <p:spPr>
          <a:xfrm>
            <a:off x="2670675" y="1045300"/>
            <a:ext cx="3435075" cy="502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Repository - Server</a:t>
            </a:r>
            <a:endParaRPr/>
          </a:p>
        </p:txBody>
      </p:sp>
      <p:sp>
        <p:nvSpPr>
          <p:cNvPr id="186" name="Google Shape;186;p27"/>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87" name="Google Shape;187;p27"/>
          <p:cNvPicPr preferRelativeResize="0"/>
          <p:nvPr/>
        </p:nvPicPr>
        <p:blipFill>
          <a:blip r:embed="rId3">
            <a:alphaModFix/>
          </a:blip>
          <a:stretch>
            <a:fillRect/>
          </a:stretch>
        </p:blipFill>
        <p:spPr>
          <a:xfrm>
            <a:off x="3522674" y="932275"/>
            <a:ext cx="1695400" cy="536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Repository - Client</a:t>
            </a:r>
            <a:endParaRPr/>
          </a:p>
        </p:txBody>
      </p:sp>
      <p:sp>
        <p:nvSpPr>
          <p:cNvPr id="194" name="Google Shape;194;p28"/>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95" name="Google Shape;195;p28"/>
          <p:cNvPicPr preferRelativeResize="0"/>
          <p:nvPr/>
        </p:nvPicPr>
        <p:blipFill>
          <a:blip r:embed="rId3">
            <a:alphaModFix/>
          </a:blip>
          <a:stretch>
            <a:fillRect/>
          </a:stretch>
        </p:blipFill>
        <p:spPr>
          <a:xfrm>
            <a:off x="266363" y="1160300"/>
            <a:ext cx="3076575" cy="46482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746988" y="967163"/>
            <a:ext cx="3190875" cy="2409825"/>
          </a:xfrm>
          <a:prstGeom prst="rect">
            <a:avLst/>
          </a:prstGeom>
          <a:noFill/>
          <a:ln>
            <a:noFill/>
          </a:ln>
        </p:spPr>
      </p:pic>
      <p:sp>
        <p:nvSpPr>
          <p:cNvPr id="197" name="Google Shape;197;p28"/>
          <p:cNvSpPr txBox="1"/>
          <p:nvPr/>
        </p:nvSpPr>
        <p:spPr>
          <a:xfrm>
            <a:off x="4511475" y="3785050"/>
            <a:ext cx="18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204" name="Google Shape;204;p29"/>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Timeline (Completed)</a:t>
            </a:r>
            <a:endParaRPr sz="4000"/>
          </a:p>
        </p:txBody>
      </p:sp>
      <p:sp>
        <p:nvSpPr>
          <p:cNvPr id="205" name="Google Shape;205;p29"/>
          <p:cNvSpPr txBox="1"/>
          <p:nvPr>
            <p:ph idx="1" type="body"/>
          </p:nvPr>
        </p:nvSpPr>
        <p:spPr>
          <a:xfrm>
            <a:off x="152399" y="1219200"/>
            <a:ext cx="8273700" cy="457200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520"/>
              </a:spcBef>
              <a:spcAft>
                <a:spcPts val="0"/>
              </a:spcAft>
              <a:buClr>
                <a:schemeClr val="dk1"/>
              </a:buClr>
              <a:buSzPts val="2600"/>
              <a:buFont typeface="Arial"/>
              <a:buNone/>
            </a:pPr>
            <a:r>
              <a:t/>
            </a:r>
            <a:endParaRPr sz="2600"/>
          </a:p>
        </p:txBody>
      </p:sp>
      <p:pic>
        <p:nvPicPr>
          <p:cNvPr id="206" name="Google Shape;206;p29"/>
          <p:cNvPicPr preferRelativeResize="0"/>
          <p:nvPr/>
        </p:nvPicPr>
        <p:blipFill>
          <a:blip r:embed="rId3">
            <a:alphaModFix/>
          </a:blip>
          <a:stretch>
            <a:fillRect/>
          </a:stretch>
        </p:blipFill>
        <p:spPr>
          <a:xfrm>
            <a:off x="272988" y="1544101"/>
            <a:ext cx="8598027" cy="313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213" name="Google Shape;213;p30"/>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Timeline (Planned)</a:t>
            </a:r>
            <a:endParaRPr sz="4000"/>
          </a:p>
        </p:txBody>
      </p:sp>
      <p:pic>
        <p:nvPicPr>
          <p:cNvPr id="214" name="Google Shape;214;p30"/>
          <p:cNvPicPr preferRelativeResize="0"/>
          <p:nvPr/>
        </p:nvPicPr>
        <p:blipFill>
          <a:blip r:embed="rId3">
            <a:alphaModFix/>
          </a:blip>
          <a:stretch>
            <a:fillRect/>
          </a:stretch>
        </p:blipFill>
        <p:spPr>
          <a:xfrm>
            <a:off x="152400" y="838200"/>
            <a:ext cx="8839200" cy="40545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221" name="Google Shape;221;p31"/>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Timeline</a:t>
            </a:r>
            <a:endParaRPr sz="4000"/>
          </a:p>
        </p:txBody>
      </p:sp>
      <p:graphicFrame>
        <p:nvGraphicFramePr>
          <p:cNvPr id="222" name="Google Shape;222;p31"/>
          <p:cNvGraphicFramePr/>
          <p:nvPr/>
        </p:nvGraphicFramePr>
        <p:xfrm>
          <a:off x="381000" y="880110"/>
          <a:ext cx="3000000" cy="3000000"/>
        </p:xfrm>
        <a:graphic>
          <a:graphicData uri="http://schemas.openxmlformats.org/drawingml/2006/table">
            <a:tbl>
              <a:tblPr>
                <a:noFill/>
                <a:tableStyleId>{A820A201-7549-48A2-8B6D-7F2C86F83CBE}</a:tableStyleId>
              </a:tblPr>
              <a:tblGrid>
                <a:gridCol w="3685800"/>
                <a:gridCol w="3173500"/>
                <a:gridCol w="1522700"/>
              </a:tblGrid>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1</a:t>
                      </a:r>
                      <a:r>
                        <a:rPr b="1" baseline="30000" lang="en-US" sz="1800" u="none" cap="none" strike="noStrike"/>
                        <a:t>st</a:t>
                      </a:r>
                      <a:r>
                        <a:rPr b="1" lang="en-US" sz="1800" u="none" cap="none" strike="noStrike"/>
                        <a:t> Meeting (Preliminary Presentation)</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April 05, 2023, Wednesday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2</a:t>
                      </a:r>
                      <a:r>
                        <a:rPr b="1" baseline="30000" lang="en-US" sz="1800" u="none" cap="none" strike="noStrike"/>
                        <a:t>nd</a:t>
                      </a:r>
                      <a:r>
                        <a:rPr b="1" lang="en-US" sz="1800" u="none" cap="none" strike="noStrike"/>
                        <a:t> Meeting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May 17, 2023, Wednesday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Report Submission</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June 18, 2023, Sunday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Trailer Submission</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June 18, 2023, Sunday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3</a:t>
                      </a:r>
                      <a:r>
                        <a:rPr b="1" baseline="30000" lang="en-US" sz="1800" u="none" cap="none" strike="noStrike"/>
                        <a:t>rd</a:t>
                      </a:r>
                      <a:r>
                        <a:rPr b="1" lang="en-US" sz="1800" u="none" cap="none" strike="noStrike"/>
                        <a:t> Meeting (Final Presentation)</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June 21, 2023, Wednesday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Demo</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June 22, 2023, Thursday</a:t>
                      </a:r>
                      <a:endParaRPr sz="14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229" name="Google Shape;229;p32"/>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Success Criteria</a:t>
            </a:r>
            <a:endParaRPr sz="4000"/>
          </a:p>
        </p:txBody>
      </p:sp>
      <p:sp>
        <p:nvSpPr>
          <p:cNvPr id="230" name="Google Shape;230;p32"/>
          <p:cNvSpPr txBox="1"/>
          <p:nvPr>
            <p:ph idx="1" type="body"/>
          </p:nvPr>
        </p:nvSpPr>
        <p:spPr>
          <a:xfrm>
            <a:off x="152400" y="1219200"/>
            <a:ext cx="7848600" cy="457200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0"/>
              </a:spcBef>
              <a:spcAft>
                <a:spcPts val="0"/>
              </a:spcAft>
              <a:buClr>
                <a:schemeClr val="dk1"/>
              </a:buClr>
              <a:buSzPts val="2600"/>
              <a:buFont typeface="Arial"/>
              <a:buNone/>
            </a:pPr>
            <a:r>
              <a:rPr lang="en-US" sz="2600"/>
              <a:t>1. The system should integrate with other systems or services as needed, such as Outh2 portal for login authentication.</a:t>
            </a:r>
            <a:endParaRPr sz="2600"/>
          </a:p>
          <a:p>
            <a:pPr indent="0" lvl="1" marL="457200" rtl="0" algn="l">
              <a:lnSpc>
                <a:spcPct val="100000"/>
              </a:lnSpc>
              <a:spcBef>
                <a:spcPts val="520"/>
              </a:spcBef>
              <a:spcAft>
                <a:spcPts val="0"/>
              </a:spcAft>
              <a:buClr>
                <a:schemeClr val="dk1"/>
              </a:buClr>
              <a:buSzPts val="2600"/>
              <a:buFont typeface="Arial"/>
              <a:buNone/>
            </a:pPr>
            <a:r>
              <a:rPr lang="en-US" sz="2600"/>
              <a:t>2. Response should be made at most 30 milliseconds.</a:t>
            </a:r>
            <a:endParaRPr/>
          </a:p>
          <a:p>
            <a:pPr indent="0" lvl="1" marL="457200" rtl="0" algn="l">
              <a:lnSpc>
                <a:spcPct val="100000"/>
              </a:lnSpc>
              <a:spcBef>
                <a:spcPts val="520"/>
              </a:spcBef>
              <a:spcAft>
                <a:spcPts val="0"/>
              </a:spcAft>
              <a:buClr>
                <a:schemeClr val="dk1"/>
              </a:buClr>
              <a:buSzPts val="2600"/>
              <a:buFont typeface="Arial"/>
              <a:buNone/>
            </a:pPr>
            <a:r>
              <a:rPr lang="en-US" sz="2600"/>
              <a:t>3. The system should be responsive for mobile and desktop devices.</a:t>
            </a:r>
            <a:endParaRPr sz="2600"/>
          </a:p>
          <a:p>
            <a:pPr indent="0" lvl="1" marL="457200" rtl="0" algn="l">
              <a:lnSpc>
                <a:spcPct val="100000"/>
              </a:lnSpc>
              <a:spcBef>
                <a:spcPts val="520"/>
              </a:spcBef>
              <a:spcAft>
                <a:spcPts val="0"/>
              </a:spcAft>
              <a:buClr>
                <a:schemeClr val="dk1"/>
              </a:buClr>
              <a:buSzPts val="2600"/>
              <a:buFont typeface="Arial"/>
              <a:buNone/>
            </a:pPr>
            <a:r>
              <a:rPr lang="en-US" sz="2600"/>
              <a:t>4. APIs should be proper for REST.</a:t>
            </a:r>
            <a:endParaRPr sz="2600"/>
          </a:p>
          <a:p>
            <a:pPr indent="0" lvl="1" marL="457200" rtl="0" algn="l">
              <a:lnSpc>
                <a:spcPct val="100000"/>
              </a:lnSpc>
              <a:spcBef>
                <a:spcPts val="520"/>
              </a:spcBef>
              <a:spcAft>
                <a:spcPts val="0"/>
              </a:spcAft>
              <a:buClr>
                <a:schemeClr val="dk1"/>
              </a:buClr>
              <a:buSzPts val="2600"/>
              <a:buFont typeface="Arial"/>
              <a:buNone/>
            </a:pPr>
            <a:r>
              <a:rPr lang="en-US" sz="2600">
                <a:highlight>
                  <a:srgbClr val="00FF00"/>
                </a:highlight>
              </a:rPr>
              <a:t>5. Project should be deployed on the school site.</a:t>
            </a:r>
            <a:endParaRPr sz="2600">
              <a:highlight>
                <a:srgbClr val="00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86" name="Google Shape;86;p15"/>
          <p:cNvSpPr txBox="1"/>
          <p:nvPr>
            <p:ph idx="1" type="body"/>
          </p:nvPr>
        </p:nvSpPr>
        <p:spPr>
          <a:xfrm>
            <a:off x="152400" y="1295400"/>
            <a:ext cx="7467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lang="en-US" sz="2400"/>
              <a:t>Project Schema and Description</a:t>
            </a:r>
            <a:endParaRPr sz="2400"/>
          </a:p>
          <a:p>
            <a:pPr indent="-342900" lvl="0" marL="342900" rtl="0" algn="l">
              <a:lnSpc>
                <a:spcPct val="90000"/>
              </a:lnSpc>
              <a:spcBef>
                <a:spcPts val="480"/>
              </a:spcBef>
              <a:spcAft>
                <a:spcPts val="0"/>
              </a:spcAft>
              <a:buSzPts val="2400"/>
              <a:buChar char="•"/>
            </a:pPr>
            <a:r>
              <a:rPr lang="en-US" sz="2400"/>
              <a:t>Link and QR Code</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Overall UI - Client</a:t>
            </a:r>
            <a:endParaRPr sz="2400"/>
          </a:p>
          <a:p>
            <a:pPr indent="-342900" lvl="0" marL="342900" rtl="0" algn="l">
              <a:lnSpc>
                <a:spcPct val="90000"/>
              </a:lnSpc>
              <a:spcBef>
                <a:spcPts val="480"/>
              </a:spcBef>
              <a:spcAft>
                <a:spcPts val="0"/>
              </a:spcAft>
              <a:buSzPts val="2400"/>
              <a:buChar char="•"/>
            </a:pPr>
            <a:r>
              <a:rPr lang="en-US" sz="2400"/>
              <a:t>Swagger - Server</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Diagrams</a:t>
            </a:r>
            <a:endParaRPr sz="2400"/>
          </a:p>
          <a:p>
            <a:pPr indent="-342900" lvl="0" marL="342900" rtl="0" algn="l">
              <a:lnSpc>
                <a:spcPct val="90000"/>
              </a:lnSpc>
              <a:spcBef>
                <a:spcPts val="480"/>
              </a:spcBef>
              <a:spcAft>
                <a:spcPts val="0"/>
              </a:spcAft>
              <a:buSzPts val="2400"/>
              <a:buChar char="•"/>
            </a:pPr>
            <a:r>
              <a:rPr lang="en-US" sz="2400"/>
              <a:t>Repository Folder Structure</a:t>
            </a:r>
            <a:endParaRPr sz="2400"/>
          </a:p>
          <a:p>
            <a:pPr indent="-342900" lvl="0" marL="342900" rtl="0" algn="l">
              <a:lnSpc>
                <a:spcPct val="90000"/>
              </a:lnSpc>
              <a:spcBef>
                <a:spcPts val="480"/>
              </a:spcBef>
              <a:spcAft>
                <a:spcPts val="0"/>
              </a:spcAft>
              <a:buSzPts val="2400"/>
              <a:buChar char="•"/>
            </a:pPr>
            <a:r>
              <a:rPr lang="en-US" sz="2400"/>
              <a:t>Timeline</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Success Criteria</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References</a:t>
            </a:r>
            <a:endParaRPr sz="2400"/>
          </a:p>
        </p:txBody>
      </p:sp>
      <p:sp>
        <p:nvSpPr>
          <p:cNvPr id="87" name="Google Shape;87;p15"/>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4000"/>
              <a:t>Contents</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237" name="Google Shape;237;p33"/>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4000"/>
              <a:t>References</a:t>
            </a:r>
            <a:endParaRPr sz="4000"/>
          </a:p>
        </p:txBody>
      </p:sp>
      <p:sp>
        <p:nvSpPr>
          <p:cNvPr id="238" name="Google Shape;238;p33"/>
          <p:cNvSpPr txBox="1"/>
          <p:nvPr>
            <p:ph idx="1" type="body"/>
          </p:nvPr>
        </p:nvSpPr>
        <p:spPr>
          <a:xfrm>
            <a:off x="152400" y="914400"/>
            <a:ext cx="7391400" cy="54102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chemeClr val="dk1"/>
              </a:buClr>
              <a:buSzPts val="2000"/>
              <a:buFont typeface="Arial"/>
              <a:buAutoNum type="arabicPeriod"/>
            </a:pPr>
            <a:r>
              <a:rPr lang="en-US" sz="2000" u="sng">
                <a:solidFill>
                  <a:schemeClr val="hlink"/>
                </a:solidFill>
                <a:hlinkClick r:id="rId3"/>
              </a:rPr>
              <a:t>https://dotnet.microsoft.com/en-us/</a:t>
            </a:r>
            <a:br>
              <a:rPr lang="en-US" sz="2000"/>
            </a:br>
            <a:endParaRPr sz="2000"/>
          </a:p>
          <a:p>
            <a:pPr indent="-514350" lvl="0" marL="514350" rtl="0" algn="l">
              <a:lnSpc>
                <a:spcPct val="100000"/>
              </a:lnSpc>
              <a:spcBef>
                <a:spcPts val="400"/>
              </a:spcBef>
              <a:spcAft>
                <a:spcPts val="0"/>
              </a:spcAft>
              <a:buClr>
                <a:schemeClr val="dk1"/>
              </a:buClr>
              <a:buSzPts val="2000"/>
              <a:buFont typeface="Arial"/>
              <a:buAutoNum type="arabicPeriod"/>
            </a:pPr>
            <a:r>
              <a:rPr lang="en-US" sz="2000" u="sng">
                <a:solidFill>
                  <a:schemeClr val="hlink"/>
                </a:solidFill>
                <a:hlinkClick r:id="rId4"/>
              </a:rPr>
              <a:t>https://react.dev/</a:t>
            </a:r>
            <a:endParaRPr sz="2000"/>
          </a:p>
          <a:p>
            <a:pPr indent="0" lvl="0" marL="342900" rtl="0" algn="l">
              <a:lnSpc>
                <a:spcPct val="100000"/>
              </a:lnSpc>
              <a:spcBef>
                <a:spcPts val="400"/>
              </a:spcBef>
              <a:spcAft>
                <a:spcPts val="0"/>
              </a:spcAft>
              <a:buSzPts val="2600"/>
              <a:buNone/>
            </a:pPr>
            <a:r>
              <a:t/>
            </a:r>
            <a:endParaRPr sz="2000"/>
          </a:p>
          <a:p>
            <a:pPr indent="-514350" lvl="0" marL="514350" rtl="0" algn="l">
              <a:lnSpc>
                <a:spcPct val="100000"/>
              </a:lnSpc>
              <a:spcBef>
                <a:spcPts val="400"/>
              </a:spcBef>
              <a:spcAft>
                <a:spcPts val="0"/>
              </a:spcAft>
              <a:buSzPts val="2000"/>
              <a:buAutoNum type="arabicPeriod"/>
            </a:pPr>
            <a:r>
              <a:rPr lang="en-US" sz="2000" u="sng">
                <a:solidFill>
                  <a:schemeClr val="hlink"/>
                </a:solidFill>
                <a:hlinkClick r:id="rId5"/>
              </a:rPr>
              <a:t>https://nodejs.org/en</a:t>
            </a:r>
            <a:endParaRPr sz="2000"/>
          </a:p>
          <a:p>
            <a:pPr indent="0" lvl="0" marL="342900" rtl="0" algn="l">
              <a:lnSpc>
                <a:spcPct val="100000"/>
              </a:lnSpc>
              <a:spcBef>
                <a:spcPts val="400"/>
              </a:spcBef>
              <a:spcAft>
                <a:spcPts val="0"/>
              </a:spcAft>
              <a:buSzPts val="2600"/>
              <a:buNone/>
            </a:pPr>
            <a:r>
              <a:t/>
            </a:r>
            <a:endParaRPr sz="2000"/>
          </a:p>
          <a:p>
            <a:pPr indent="-514350" lvl="0" marL="514350" rtl="0" algn="l">
              <a:lnSpc>
                <a:spcPct val="100000"/>
              </a:lnSpc>
              <a:spcBef>
                <a:spcPts val="400"/>
              </a:spcBef>
              <a:spcAft>
                <a:spcPts val="0"/>
              </a:spcAft>
              <a:buSzPts val="2000"/>
              <a:buAutoNum type="arabicPeriod"/>
            </a:pPr>
            <a:r>
              <a:rPr lang="en-US" sz="2000"/>
              <a:t>GTU BIM / SKS (Evren Çifci)</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94" name="Google Shape;94;p16"/>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Link and QR Code</a:t>
            </a:r>
            <a:endParaRPr sz="4000"/>
          </a:p>
        </p:txBody>
      </p:sp>
      <p:sp>
        <p:nvSpPr>
          <p:cNvPr id="95" name="Google Shape;95;p16"/>
          <p:cNvSpPr txBox="1"/>
          <p:nvPr>
            <p:ph idx="1" type="body"/>
          </p:nvPr>
        </p:nvSpPr>
        <p:spPr>
          <a:xfrm>
            <a:off x="3505194" y="2313909"/>
            <a:ext cx="5486400" cy="20958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None/>
            </a:pPr>
            <a:r>
              <a:rPr lang="en-US" sz="2400"/>
              <a:t>Our site link:</a:t>
            </a:r>
            <a:endParaRPr sz="2400"/>
          </a:p>
          <a:p>
            <a:pPr indent="0" lvl="0" marL="342900" rtl="0" algn="l">
              <a:lnSpc>
                <a:spcPct val="80000"/>
              </a:lnSpc>
              <a:spcBef>
                <a:spcPts val="0"/>
              </a:spcBef>
              <a:spcAft>
                <a:spcPts val="0"/>
              </a:spcAft>
              <a:buNone/>
            </a:pPr>
            <a:r>
              <a:t/>
            </a:r>
            <a:endParaRPr sz="2400"/>
          </a:p>
          <a:p>
            <a:pPr indent="0" lvl="0" marL="0" rtl="0" algn="l">
              <a:lnSpc>
                <a:spcPct val="80000"/>
              </a:lnSpc>
              <a:spcBef>
                <a:spcPts val="0"/>
              </a:spcBef>
              <a:spcAft>
                <a:spcPts val="0"/>
              </a:spcAft>
              <a:buNone/>
            </a:pPr>
            <a:r>
              <a:rPr lang="en-US" sz="2400"/>
              <a:t>    </a:t>
            </a:r>
            <a:r>
              <a:rPr lang="en-US" sz="1800" u="sng">
                <a:solidFill>
                  <a:schemeClr val="hlink"/>
                </a:solidFill>
                <a:hlinkClick r:id="rId3"/>
              </a:rPr>
              <a:t>https://ogrenciprojeleri.gtu.edu.tr/KulupYonetim</a:t>
            </a:r>
            <a:endParaRPr sz="1800"/>
          </a:p>
          <a:p>
            <a:pPr indent="0" lvl="0" marL="342900" rtl="0" algn="l">
              <a:lnSpc>
                <a:spcPct val="80000"/>
              </a:lnSpc>
              <a:spcBef>
                <a:spcPts val="0"/>
              </a:spcBef>
              <a:spcAft>
                <a:spcPts val="0"/>
              </a:spcAft>
              <a:buSzPts val="2600"/>
              <a:buNone/>
            </a:pPr>
            <a:br>
              <a:rPr lang="en-US" sz="2400"/>
            </a:br>
            <a:endParaRPr sz="2400"/>
          </a:p>
          <a:p>
            <a:pPr indent="-320675" lvl="1" marL="847725" rtl="0" algn="l">
              <a:lnSpc>
                <a:spcPct val="80000"/>
              </a:lnSpc>
              <a:spcBef>
                <a:spcPts val="400"/>
              </a:spcBef>
              <a:spcAft>
                <a:spcPts val="0"/>
              </a:spcAft>
              <a:buClr>
                <a:schemeClr val="dk1"/>
              </a:buClr>
              <a:buSzPts val="2000"/>
              <a:buFont typeface="Arial"/>
              <a:buNone/>
            </a:pPr>
            <a:r>
              <a:t/>
            </a:r>
            <a:endParaRPr sz="2000"/>
          </a:p>
        </p:txBody>
      </p:sp>
      <p:pic>
        <p:nvPicPr>
          <p:cNvPr id="96" name="Google Shape;96;p16"/>
          <p:cNvPicPr preferRelativeResize="0"/>
          <p:nvPr/>
        </p:nvPicPr>
        <p:blipFill rotWithShape="1">
          <a:blip r:embed="rId4">
            <a:alphaModFix/>
          </a:blip>
          <a:srcRect b="0" l="0" r="0" t="0"/>
          <a:stretch/>
        </p:blipFill>
        <p:spPr>
          <a:xfrm>
            <a:off x="403550" y="2313900"/>
            <a:ext cx="3188700" cy="2347674"/>
          </a:xfrm>
          <a:prstGeom prst="rect">
            <a:avLst/>
          </a:prstGeom>
          <a:noFill/>
          <a:ln>
            <a:noFill/>
          </a:ln>
        </p:spPr>
      </p:pic>
      <p:pic>
        <p:nvPicPr>
          <p:cNvPr id="97" name="Google Shape;97;p16"/>
          <p:cNvPicPr preferRelativeResize="0"/>
          <p:nvPr/>
        </p:nvPicPr>
        <p:blipFill>
          <a:blip r:embed="rId5">
            <a:alphaModFix/>
          </a:blip>
          <a:stretch>
            <a:fillRect/>
          </a:stretch>
        </p:blipFill>
        <p:spPr>
          <a:xfrm>
            <a:off x="5037300" y="3353945"/>
            <a:ext cx="2422200" cy="253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04" name="Google Shape;104;p17"/>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lang="en-US" sz="4000"/>
              <a:t>Project Schema and Description</a:t>
            </a:r>
            <a:endParaRPr sz="4000"/>
          </a:p>
        </p:txBody>
      </p:sp>
      <p:sp>
        <p:nvSpPr>
          <p:cNvPr id="105" name="Google Shape;105;p17"/>
          <p:cNvSpPr txBox="1"/>
          <p:nvPr>
            <p:ph idx="1" type="body"/>
          </p:nvPr>
        </p:nvSpPr>
        <p:spPr>
          <a:xfrm>
            <a:off x="3505194" y="1333334"/>
            <a:ext cx="5486400" cy="2095800"/>
          </a:xfrm>
          <a:prstGeom prst="rect">
            <a:avLst/>
          </a:prstGeom>
          <a:noFill/>
          <a:ln>
            <a:noFill/>
          </a:ln>
        </p:spPr>
        <p:txBody>
          <a:bodyPr anchorCtr="0" anchor="t" bIns="45700" lIns="91425" spcFirstLastPara="1" rIns="91425" wrap="square" tIns="45700">
            <a:noAutofit/>
          </a:bodyPr>
          <a:lstStyle/>
          <a:p>
            <a:pPr indent="-409575" lvl="0" marL="447675" rtl="0" algn="l">
              <a:lnSpc>
                <a:spcPct val="80000"/>
              </a:lnSpc>
              <a:spcBef>
                <a:spcPts val="0"/>
              </a:spcBef>
              <a:spcAft>
                <a:spcPts val="0"/>
              </a:spcAft>
              <a:buClr>
                <a:schemeClr val="dk1"/>
              </a:buClr>
              <a:buSzPts val="1800"/>
              <a:buFont typeface="Arial"/>
              <a:buChar char="•"/>
            </a:pPr>
            <a:r>
              <a:rPr lang="en-US" sz="1800" u="sng">
                <a:solidFill>
                  <a:schemeClr val="hlink"/>
                </a:solidFill>
                <a:hlinkClick r:id="rId3"/>
              </a:rPr>
              <a:t>https://ogrenciprojeleri.gtu.edu.tr/KulupYonetim</a:t>
            </a:r>
            <a:endParaRPr sz="1800"/>
          </a:p>
          <a:p>
            <a:pPr indent="0" lvl="0" marL="342900" rtl="0" algn="l">
              <a:lnSpc>
                <a:spcPct val="80000"/>
              </a:lnSpc>
              <a:spcBef>
                <a:spcPts val="0"/>
              </a:spcBef>
              <a:spcAft>
                <a:spcPts val="0"/>
              </a:spcAft>
              <a:buSzPts val="2600"/>
              <a:buNone/>
            </a:pPr>
            <a:br>
              <a:rPr lang="en-US" sz="2400"/>
            </a:br>
            <a:r>
              <a:rPr lang="en-US" sz="2400"/>
              <a:t>The student clubs management system app offers three login options: member, club admin, and SKS (full admin). Members can join clubs and communicate with others, while club admins have additional privileges, such as managing events and approving new members. SKS users have full control over the app. Overall, the app provides a streamlined solution for student organizations to manage their operations and engage with members effectively.</a:t>
            </a:r>
            <a:endParaRPr sz="2400"/>
          </a:p>
          <a:p>
            <a:pPr indent="-320675" lvl="1" marL="847725" rtl="0" algn="l">
              <a:lnSpc>
                <a:spcPct val="80000"/>
              </a:lnSpc>
              <a:spcBef>
                <a:spcPts val="400"/>
              </a:spcBef>
              <a:spcAft>
                <a:spcPts val="0"/>
              </a:spcAft>
              <a:buClr>
                <a:schemeClr val="dk1"/>
              </a:buClr>
              <a:buSzPts val="2000"/>
              <a:buFont typeface="Arial"/>
              <a:buNone/>
            </a:pPr>
            <a:r>
              <a:t/>
            </a:r>
            <a:endParaRPr sz="2000"/>
          </a:p>
        </p:txBody>
      </p:sp>
      <p:sp>
        <p:nvSpPr>
          <p:cNvPr id="106" name="Google Shape;106;p17"/>
          <p:cNvSpPr/>
          <p:nvPr/>
        </p:nvSpPr>
        <p:spPr>
          <a:xfrm>
            <a:off x="304800" y="4724400"/>
            <a:ext cx="4419600" cy="1143000"/>
          </a:xfrm>
          <a:prstGeom prst="rect">
            <a:avLst/>
          </a:prstGeom>
          <a:noFill/>
          <a:ln>
            <a:noFill/>
          </a:ln>
        </p:spPr>
        <p:txBody>
          <a:bodyPr anchorCtr="0" anchor="t" bIns="45700" lIns="91425" spcFirstLastPara="1" rIns="91425" wrap="square" tIns="45700">
            <a:noAutofit/>
          </a:bodyPr>
          <a:lstStyle/>
          <a:p>
            <a:pPr indent="-269875" lvl="0" marL="447675" marR="0" rtl="0" algn="l">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107" name="Google Shape;107;p17"/>
          <p:cNvPicPr preferRelativeResize="0"/>
          <p:nvPr/>
        </p:nvPicPr>
        <p:blipFill rotWithShape="1">
          <a:blip r:embed="rId4">
            <a:alphaModFix/>
          </a:blip>
          <a:srcRect b="0" l="0" r="0" t="0"/>
          <a:stretch/>
        </p:blipFill>
        <p:spPr>
          <a:xfrm>
            <a:off x="403550" y="2313900"/>
            <a:ext cx="3188700" cy="2347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Overall UI - Home Page</a:t>
            </a:r>
            <a:endParaRPr/>
          </a:p>
        </p:txBody>
      </p:sp>
      <p:sp>
        <p:nvSpPr>
          <p:cNvPr id="114" name="Google Shape;114;p18"/>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15" name="Google Shape;115;p18"/>
          <p:cNvPicPr preferRelativeResize="0"/>
          <p:nvPr/>
        </p:nvPicPr>
        <p:blipFill>
          <a:blip r:embed="rId3">
            <a:alphaModFix/>
          </a:blip>
          <a:stretch>
            <a:fillRect/>
          </a:stretch>
        </p:blipFill>
        <p:spPr>
          <a:xfrm>
            <a:off x="632550" y="1015449"/>
            <a:ext cx="7986276" cy="4928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Overall UI - Clubs</a:t>
            </a:r>
            <a:endParaRPr/>
          </a:p>
        </p:txBody>
      </p:sp>
      <p:sp>
        <p:nvSpPr>
          <p:cNvPr id="122" name="Google Shape;122;p19"/>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23" name="Google Shape;123;p19"/>
          <p:cNvPicPr preferRelativeResize="0"/>
          <p:nvPr/>
        </p:nvPicPr>
        <p:blipFill>
          <a:blip r:embed="rId3">
            <a:alphaModFix/>
          </a:blip>
          <a:stretch>
            <a:fillRect/>
          </a:stretch>
        </p:blipFill>
        <p:spPr>
          <a:xfrm>
            <a:off x="647275" y="1070425"/>
            <a:ext cx="8272149" cy="485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Overall UI - Home Page</a:t>
            </a:r>
            <a:endParaRPr/>
          </a:p>
        </p:txBody>
      </p:sp>
      <p:sp>
        <p:nvSpPr>
          <p:cNvPr id="130" name="Google Shape;130;p20"/>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31" name="Google Shape;131;p20"/>
          <p:cNvPicPr preferRelativeResize="0"/>
          <p:nvPr/>
        </p:nvPicPr>
        <p:blipFill>
          <a:blip r:embed="rId3">
            <a:alphaModFix/>
          </a:blip>
          <a:stretch>
            <a:fillRect/>
          </a:stretch>
        </p:blipFill>
        <p:spPr>
          <a:xfrm>
            <a:off x="593200" y="976587"/>
            <a:ext cx="8398400" cy="490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Overall UI - Club Profile</a:t>
            </a:r>
            <a:endParaRPr/>
          </a:p>
        </p:txBody>
      </p:sp>
      <p:sp>
        <p:nvSpPr>
          <p:cNvPr id="138" name="Google Shape;138;p21"/>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39" name="Google Shape;139;p21"/>
          <p:cNvPicPr preferRelativeResize="0"/>
          <p:nvPr/>
        </p:nvPicPr>
        <p:blipFill>
          <a:blip r:embed="rId3">
            <a:alphaModFix/>
          </a:blip>
          <a:stretch>
            <a:fillRect/>
          </a:stretch>
        </p:blipFill>
        <p:spPr>
          <a:xfrm>
            <a:off x="654525" y="1068051"/>
            <a:ext cx="8010501" cy="489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52400" y="106363"/>
            <a:ext cx="7848600" cy="579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Server Side Apis - Swagger</a:t>
            </a:r>
            <a:endParaRPr/>
          </a:p>
        </p:txBody>
      </p:sp>
      <p:sp>
        <p:nvSpPr>
          <p:cNvPr id="146" name="Google Shape;146;p22"/>
          <p:cNvSpPr txBox="1"/>
          <p:nvPr>
            <p:ph idx="12" type="sldNum"/>
          </p:nvPr>
        </p:nvSpPr>
        <p:spPr>
          <a:xfrm>
            <a:off x="8534400" y="6553200"/>
            <a:ext cx="457200" cy="7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47" name="Google Shape;147;p22"/>
          <p:cNvPicPr preferRelativeResize="0"/>
          <p:nvPr/>
        </p:nvPicPr>
        <p:blipFill>
          <a:blip r:embed="rId3">
            <a:alphaModFix/>
          </a:blip>
          <a:stretch>
            <a:fillRect/>
          </a:stretch>
        </p:blipFill>
        <p:spPr>
          <a:xfrm>
            <a:off x="404600" y="873325"/>
            <a:ext cx="8460399" cy="511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