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Tahom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E2A4CE-8C94-43B1-A5E0-47A2262504F5}">
  <a:tblStyle styleId="{3CE2A4CE-8C94-43B1-A5E0-47A2262504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Tahoma-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9def5241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 name="Google Shape;156;g209def52412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09def52412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9def5241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g209def5241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09def52412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9def524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g209def5241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09def5241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a5ec9f6d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g22a5ec9f6d7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2a5ec9f6d7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a5ec9f6d7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g22a5ec9f6d7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2a5ec9f6d7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9def5241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0" name="Google Shape;140;g209def52412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09def52412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9" name="Shape 19"/>
        <p:cNvGrpSpPr/>
        <p:nvPr/>
      </p:nvGrpSpPr>
      <p:grpSpPr>
        <a:xfrm>
          <a:off x="0" y="0"/>
          <a:ext cx="0" cy="0"/>
          <a:chOff x="0" y="0"/>
          <a:chExt cx="0" cy="0"/>
        </a:xfrm>
      </p:grpSpPr>
      <p:sp>
        <p:nvSpPr>
          <p:cNvPr id="20" name="Google Shape;20;p2"/>
          <p:cNvSpPr txBox="1"/>
          <p:nvPr/>
        </p:nvSpPr>
        <p:spPr>
          <a:xfrm>
            <a:off x="5943600" y="200025"/>
            <a:ext cx="2743200"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FFFFCC"/>
                </a:solidFill>
                <a:latin typeface="Tahoma"/>
                <a:ea typeface="Tahoma"/>
                <a:cs typeface="Tahoma"/>
                <a:sym typeface="Tahoma"/>
              </a:rPr>
              <a:t>Bilgisayar Mühendisliği Bölümü</a:t>
            </a:r>
            <a:endParaRPr/>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2" name="Google Shape;22;p2"/>
          <p:cNvSpPr txBox="1"/>
          <p:nvPr>
            <p:ph type="ctrTitle"/>
          </p:nvPr>
        </p:nvSpPr>
        <p:spPr>
          <a:xfrm>
            <a:off x="1066800" y="2057400"/>
            <a:ext cx="70866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nvSpPr>
        <p:spPr>
          <a:xfrm>
            <a:off x="0" y="10486"/>
            <a:ext cx="9144000" cy="762000"/>
          </a:xfrm>
          <a:prstGeom prst="rect">
            <a:avLst/>
          </a:prstGeom>
          <a:gradFill>
            <a:gsLst>
              <a:gs pos="0">
                <a:srgbClr val="71BEC4"/>
              </a:gs>
              <a:gs pos="100000">
                <a:srgbClr val="44969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0" y="6477000"/>
            <a:ext cx="9144000" cy="381000"/>
          </a:xfrm>
          <a:prstGeom prst="rect">
            <a:avLst/>
          </a:prstGeom>
          <a:solidFill>
            <a:srgbClr val="3C8C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C:\Users\rehin99\Desktop\bilg-logo.png" id="25" name="Google Shape;25;p2"/>
          <p:cNvPicPr preferRelativeResize="0"/>
          <p:nvPr/>
        </p:nvPicPr>
        <p:blipFill rotWithShape="1">
          <a:blip r:embed="rId2">
            <a:alphaModFix/>
          </a:blip>
          <a:srcRect b="0" l="0" r="0" t="0"/>
          <a:stretch/>
        </p:blipFill>
        <p:spPr>
          <a:xfrm>
            <a:off x="152401" y="5715000"/>
            <a:ext cx="1143000" cy="1143000"/>
          </a:xfrm>
          <a:prstGeom prst="rect">
            <a:avLst/>
          </a:prstGeom>
          <a:noFill/>
          <a:ln>
            <a:noFill/>
          </a:ln>
        </p:spPr>
      </p:pic>
      <p:pic>
        <p:nvPicPr>
          <p:cNvPr descr="C:\Users\rehin99\Desktop\gtu-logo.png" id="26" name="Google Shape;26;p2"/>
          <p:cNvPicPr preferRelativeResize="0"/>
          <p:nvPr/>
        </p:nvPicPr>
        <p:blipFill rotWithShape="1">
          <a:blip r:embed="rId3">
            <a:alphaModFix/>
          </a:blip>
          <a:srcRect b="0" l="0" r="0" t="0"/>
          <a:stretch/>
        </p:blipFill>
        <p:spPr>
          <a:xfrm>
            <a:off x="3276600" y="179752"/>
            <a:ext cx="2786738" cy="17449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62" name="Shape 62"/>
        <p:cNvGrpSpPr/>
        <p:nvPr/>
      </p:nvGrpSpPr>
      <p:grpSpPr>
        <a:xfrm>
          <a:off x="0" y="0"/>
          <a:ext cx="0" cy="0"/>
          <a:chOff x="0" y="0"/>
          <a:chExt cx="0" cy="0"/>
        </a:xfrm>
      </p:grpSpPr>
      <p:sp>
        <p:nvSpPr>
          <p:cNvPr id="63" name="Google Shape;63;p11"/>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 type="body"/>
          </p:nvPr>
        </p:nvSpPr>
        <p:spPr>
          <a:xfrm rot="5400000">
            <a:off x="1866900" y="-800100"/>
            <a:ext cx="5410200" cy="883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1"/>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66" name="Shape 66"/>
        <p:cNvGrpSpPr/>
        <p:nvPr/>
      </p:nvGrpSpPr>
      <p:grpSpPr>
        <a:xfrm>
          <a:off x="0" y="0"/>
          <a:ext cx="0" cy="0"/>
          <a:chOff x="0" y="0"/>
          <a:chExt cx="0" cy="0"/>
        </a:xfrm>
      </p:grpSpPr>
      <p:sp>
        <p:nvSpPr>
          <p:cNvPr id="67" name="Google Shape;67;p12"/>
          <p:cNvSpPr txBox="1"/>
          <p:nvPr>
            <p:ph type="title"/>
          </p:nvPr>
        </p:nvSpPr>
        <p:spPr>
          <a:xfrm rot="5400000">
            <a:off x="4777582" y="2110582"/>
            <a:ext cx="6218237"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 type="body"/>
          </p:nvPr>
        </p:nvSpPr>
        <p:spPr>
          <a:xfrm rot="5400000">
            <a:off x="281782" y="-23018"/>
            <a:ext cx="621823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2"/>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0" name="Shape 70"/>
        <p:cNvGrpSpPr/>
        <p:nvPr/>
      </p:nvGrpSpPr>
      <p:grpSpPr>
        <a:xfrm>
          <a:off x="0" y="0"/>
          <a:ext cx="0" cy="0"/>
          <a:chOff x="0" y="0"/>
          <a:chExt cx="0" cy="0"/>
        </a:xfrm>
      </p:grpSpPr>
      <p:sp>
        <p:nvSpPr>
          <p:cNvPr id="71" name="Google Shape;71;p13"/>
          <p:cNvSpPr txBox="1"/>
          <p:nvPr>
            <p:ph type="title"/>
          </p:nvPr>
        </p:nvSpPr>
        <p:spPr>
          <a:xfrm>
            <a:off x="152400" y="106363"/>
            <a:ext cx="8534400" cy="5794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152400" y="914400"/>
            <a:ext cx="7391400" cy="5410200"/>
          </a:xfrm>
          <a:prstGeom prst="rect">
            <a:avLst/>
          </a:prstGeom>
          <a:noFill/>
          <a:ln>
            <a:noFill/>
          </a:ln>
        </p:spPr>
        <p:txBody>
          <a:bodyPr anchorCtr="0" anchor="t" bIns="45700" lIns="91425" spcFirstLastPara="1" rIns="91425" wrap="square" tIns="45700">
            <a:noAutofit/>
          </a:bodyPr>
          <a:lstStyle>
            <a:lvl1pPr indent="-393700" lvl="0" marL="457200" algn="l">
              <a:spcBef>
                <a:spcPts val="520"/>
              </a:spcBef>
              <a:spcAft>
                <a:spcPts val="0"/>
              </a:spcAft>
              <a:buClr>
                <a:schemeClr val="dk1"/>
              </a:buClr>
              <a:buSzPts val="2600"/>
              <a:buFont typeface="Arial"/>
              <a:buChar char="•"/>
              <a:defRPr sz="2600"/>
            </a:lvl1pPr>
            <a:lvl2pPr indent="-368300" lvl="1" marL="914400" algn="l">
              <a:spcBef>
                <a:spcPts val="440"/>
              </a:spcBef>
              <a:spcAft>
                <a:spcPts val="0"/>
              </a:spcAft>
              <a:buClr>
                <a:schemeClr val="dk1"/>
              </a:buClr>
              <a:buSzPts val="2200"/>
              <a:buFont typeface="Arial"/>
              <a:buChar char="–"/>
              <a:defRPr sz="22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4"/>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52400" y="914400"/>
            <a:ext cx="4343400" cy="5410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8" name="Google Shape;38;p5"/>
          <p:cNvSpPr txBox="1"/>
          <p:nvPr>
            <p:ph idx="2" type="body"/>
          </p:nvPr>
        </p:nvSpPr>
        <p:spPr>
          <a:xfrm>
            <a:off x="4648200" y="914400"/>
            <a:ext cx="4343400" cy="5410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9" name="Google Shape;39;p5"/>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76200" y="-15240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6"/>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6" name="Google Shape;56;p9"/>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p:nvPr>
            <p:ph idx="2" type="pic"/>
          </p:nvPr>
        </p:nvSpPr>
        <p:spPr>
          <a:xfrm>
            <a:off x="1792288" y="612775"/>
            <a:ext cx="5486400" cy="4114800"/>
          </a:xfrm>
          <a:prstGeom prst="rect">
            <a:avLst/>
          </a:prstGeom>
          <a:noFill/>
          <a:ln>
            <a:noFill/>
          </a:ln>
        </p:spPr>
      </p:sp>
      <p:sp>
        <p:nvSpPr>
          <p:cNvPr id="60" name="Google Shape;60;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1" name="Google Shape;61;p10"/>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77000"/>
            <a:ext cx="9144000" cy="381000"/>
          </a:xfrm>
          <a:prstGeom prst="rect">
            <a:avLst/>
          </a:prstGeom>
          <a:solidFill>
            <a:srgbClr val="3C8C9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
          <p:cNvSpPr txBox="1"/>
          <p:nvPr>
            <p:ph idx="1" type="body"/>
          </p:nvPr>
        </p:nvSpPr>
        <p:spPr>
          <a:xfrm>
            <a:off x="152400" y="914400"/>
            <a:ext cx="8839200" cy="5410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000" u="none" cap="none" strike="noStrike">
                <a:solidFill>
                  <a:srgbClr val="FFFFE5"/>
                </a:solidFill>
                <a:latin typeface="Arial"/>
                <a:ea typeface="Arial"/>
                <a:cs typeface="Arial"/>
                <a:sym typeface="Arial"/>
              </a:defRPr>
            </a:lvl1pPr>
            <a:lvl2pPr indent="0" lvl="1" marL="0" marR="0" rtl="0" algn="l">
              <a:spcBef>
                <a:spcPts val="0"/>
              </a:spcBef>
              <a:spcAft>
                <a:spcPts val="0"/>
              </a:spcAft>
              <a:buNone/>
              <a:defRPr b="0" i="0" sz="1000" u="none" cap="none" strike="noStrike">
                <a:solidFill>
                  <a:srgbClr val="FFFFE5"/>
                </a:solidFill>
                <a:latin typeface="Arial"/>
                <a:ea typeface="Arial"/>
                <a:cs typeface="Arial"/>
                <a:sym typeface="Arial"/>
              </a:defRPr>
            </a:lvl2pPr>
            <a:lvl3pPr indent="0" lvl="2" marL="0" marR="0" rtl="0" algn="l">
              <a:spcBef>
                <a:spcPts val="0"/>
              </a:spcBef>
              <a:spcAft>
                <a:spcPts val="0"/>
              </a:spcAft>
              <a:buNone/>
              <a:defRPr b="0" i="0" sz="1000" u="none" cap="none" strike="noStrike">
                <a:solidFill>
                  <a:srgbClr val="FFFFE5"/>
                </a:solidFill>
                <a:latin typeface="Arial"/>
                <a:ea typeface="Arial"/>
                <a:cs typeface="Arial"/>
                <a:sym typeface="Arial"/>
              </a:defRPr>
            </a:lvl3pPr>
            <a:lvl4pPr indent="0" lvl="3" marL="0" marR="0" rtl="0" algn="l">
              <a:spcBef>
                <a:spcPts val="0"/>
              </a:spcBef>
              <a:spcAft>
                <a:spcPts val="0"/>
              </a:spcAft>
              <a:buNone/>
              <a:defRPr b="0" i="0" sz="1000" u="none" cap="none" strike="noStrike">
                <a:solidFill>
                  <a:srgbClr val="FFFFE5"/>
                </a:solidFill>
                <a:latin typeface="Arial"/>
                <a:ea typeface="Arial"/>
                <a:cs typeface="Arial"/>
                <a:sym typeface="Arial"/>
              </a:defRPr>
            </a:lvl4pPr>
            <a:lvl5pPr indent="0" lvl="4" marL="0" marR="0" rtl="0" algn="l">
              <a:spcBef>
                <a:spcPts val="0"/>
              </a:spcBef>
              <a:spcAft>
                <a:spcPts val="0"/>
              </a:spcAft>
              <a:buNone/>
              <a:defRPr b="0" i="0" sz="1000" u="none" cap="none" strike="noStrike">
                <a:solidFill>
                  <a:srgbClr val="FFFFE5"/>
                </a:solidFill>
                <a:latin typeface="Arial"/>
                <a:ea typeface="Arial"/>
                <a:cs typeface="Arial"/>
                <a:sym typeface="Arial"/>
              </a:defRPr>
            </a:lvl5pPr>
            <a:lvl6pPr indent="0" lvl="5" marL="0" marR="0" rtl="0" algn="l">
              <a:spcBef>
                <a:spcPts val="0"/>
              </a:spcBef>
              <a:spcAft>
                <a:spcPts val="0"/>
              </a:spcAft>
              <a:buNone/>
              <a:defRPr b="0" i="0" sz="1000" u="none" cap="none" strike="noStrike">
                <a:solidFill>
                  <a:srgbClr val="FFFFE5"/>
                </a:solidFill>
                <a:latin typeface="Arial"/>
                <a:ea typeface="Arial"/>
                <a:cs typeface="Arial"/>
                <a:sym typeface="Arial"/>
              </a:defRPr>
            </a:lvl6pPr>
            <a:lvl7pPr indent="0" lvl="6" marL="0" marR="0" rtl="0" algn="l">
              <a:spcBef>
                <a:spcPts val="0"/>
              </a:spcBef>
              <a:spcAft>
                <a:spcPts val="0"/>
              </a:spcAft>
              <a:buNone/>
              <a:defRPr b="0" i="0" sz="1000" u="none" cap="none" strike="noStrike">
                <a:solidFill>
                  <a:srgbClr val="FFFFE5"/>
                </a:solidFill>
                <a:latin typeface="Arial"/>
                <a:ea typeface="Arial"/>
                <a:cs typeface="Arial"/>
                <a:sym typeface="Arial"/>
              </a:defRPr>
            </a:lvl7pPr>
            <a:lvl8pPr indent="0" lvl="7" marL="0" marR="0" rtl="0" algn="l">
              <a:spcBef>
                <a:spcPts val="0"/>
              </a:spcBef>
              <a:spcAft>
                <a:spcPts val="0"/>
              </a:spcAft>
              <a:buNone/>
              <a:defRPr b="0" i="0" sz="1000" u="none" cap="none" strike="noStrike">
                <a:solidFill>
                  <a:srgbClr val="FFFFE5"/>
                </a:solidFill>
                <a:latin typeface="Arial"/>
                <a:ea typeface="Arial"/>
                <a:cs typeface="Arial"/>
                <a:sym typeface="Arial"/>
              </a:defRPr>
            </a:lvl8pPr>
            <a:lvl9pPr indent="0" lvl="8" marL="0" marR="0" rtl="0" algn="l">
              <a:spcBef>
                <a:spcPts val="0"/>
              </a:spcBef>
              <a:spcAft>
                <a:spcPts val="0"/>
              </a:spcAft>
              <a:buNone/>
              <a:defRPr b="0" i="0" sz="1000" u="none" cap="none" strike="noStrike">
                <a:solidFill>
                  <a:srgbClr val="FFFFE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1"/>
          <p:cNvSpPr/>
          <p:nvPr/>
        </p:nvSpPr>
        <p:spPr>
          <a:xfrm>
            <a:off x="0" y="10486"/>
            <a:ext cx="9144000" cy="762000"/>
          </a:xfrm>
          <a:prstGeom prst="rect">
            <a:avLst/>
          </a:prstGeom>
          <a:gradFill>
            <a:gsLst>
              <a:gs pos="0">
                <a:srgbClr val="44969F"/>
              </a:gs>
              <a:gs pos="100000">
                <a:srgbClr val="71BEC4"/>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Google Shape;14;p1"/>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rgbClr val="DDDDDD"/>
                </a:solidFill>
                <a:latin typeface="Arial"/>
                <a:ea typeface="Arial"/>
                <a:cs typeface="Arial"/>
                <a:sym typeface="Arial"/>
              </a:defRPr>
            </a:lvl9pPr>
          </a:lstStyle>
          <a:p/>
        </p:txBody>
      </p:sp>
      <p:sp>
        <p:nvSpPr>
          <p:cNvPr id="15" name="Google Shape;15;p1"/>
          <p:cNvSpPr txBox="1"/>
          <p:nvPr/>
        </p:nvSpPr>
        <p:spPr>
          <a:xfrm>
            <a:off x="1447800" y="6536422"/>
            <a:ext cx="342900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GTU - Computer Engineering Department</a:t>
            </a:r>
            <a:endParaRPr b="1" i="0" sz="1200" u="none" cap="none" strike="noStrike">
              <a:solidFill>
                <a:schemeClr val="lt1"/>
              </a:solidFill>
              <a:latin typeface="Arial"/>
              <a:ea typeface="Arial"/>
              <a:cs typeface="Arial"/>
              <a:sym typeface="Arial"/>
            </a:endParaRPr>
          </a:p>
        </p:txBody>
      </p:sp>
      <p:pic>
        <p:nvPicPr>
          <p:cNvPr descr="C:\Users\rehin99\Desktop\bilg-logo.png" id="16" name="Google Shape;16;p1"/>
          <p:cNvPicPr preferRelativeResize="0"/>
          <p:nvPr/>
        </p:nvPicPr>
        <p:blipFill rotWithShape="1">
          <a:blip r:embed="rId1">
            <a:alphaModFix/>
          </a:blip>
          <a:srcRect b="0" l="0" r="0" t="0"/>
          <a:stretch/>
        </p:blipFill>
        <p:spPr>
          <a:xfrm>
            <a:off x="81793" y="5867400"/>
            <a:ext cx="985007" cy="985007"/>
          </a:xfrm>
          <a:prstGeom prst="rect">
            <a:avLst/>
          </a:prstGeom>
          <a:noFill/>
          <a:ln>
            <a:noFill/>
          </a:ln>
        </p:spPr>
      </p:pic>
      <p:pic>
        <p:nvPicPr>
          <p:cNvPr descr="C:\Users\rehin99\Desktop\gtu-logo.png" id="17" name="Google Shape;17;p1"/>
          <p:cNvPicPr preferRelativeResize="0"/>
          <p:nvPr/>
        </p:nvPicPr>
        <p:blipFill rotWithShape="1">
          <a:blip r:embed="rId2">
            <a:alphaModFix/>
          </a:blip>
          <a:srcRect b="0" l="0" r="0" t="0"/>
          <a:stretch/>
        </p:blipFill>
        <p:spPr>
          <a:xfrm>
            <a:off x="8001000" y="43955"/>
            <a:ext cx="1110043" cy="695061"/>
          </a:xfrm>
          <a:prstGeom prst="rect">
            <a:avLst/>
          </a:prstGeom>
          <a:noFill/>
          <a:ln>
            <a:noFill/>
          </a:ln>
        </p:spPr>
      </p:pic>
      <p:sp>
        <p:nvSpPr>
          <p:cNvPr id="18" name="Google Shape;18;p1"/>
          <p:cNvSpPr txBox="1"/>
          <p:nvPr/>
        </p:nvSpPr>
        <p:spPr>
          <a:xfrm>
            <a:off x="4724400" y="6529000"/>
            <a:ext cx="327660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CSE 496 Graduation Project</a:t>
            </a:r>
            <a:endParaRPr b="1" i="0" sz="12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tnet.microsoft.com/en-us/" TargetMode="External"/><Relationship Id="rId4" Type="http://schemas.openxmlformats.org/officeDocument/2006/relationships/hyperlink" Target="https://react.dev/" TargetMode="External"/><Relationship Id="rId5" Type="http://schemas.openxmlformats.org/officeDocument/2006/relationships/hyperlink" Target="https://nodejs.org/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grenciprojeleri.gtu.edu.tr/KulupYonetim"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139850" y="2071625"/>
            <a:ext cx="8763000" cy="1524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900"/>
              <a:t>GTU - COMPUTER ENGINEERING </a:t>
            </a:r>
            <a:br>
              <a:rPr b="1" lang="en-US" sz="2900"/>
            </a:br>
            <a:r>
              <a:rPr lang="en-US" sz="2900"/>
              <a:t>STUDENT CLUBS </a:t>
            </a:r>
            <a:br>
              <a:rPr lang="en-US" sz="2900"/>
            </a:br>
            <a:r>
              <a:rPr lang="en-US" sz="2900"/>
              <a:t>MANAGEMENT SOFTWARE</a:t>
            </a:r>
            <a:endParaRPr sz="2900"/>
          </a:p>
        </p:txBody>
      </p:sp>
      <p:sp>
        <p:nvSpPr>
          <p:cNvPr id="79" name="Google Shape;79;p14"/>
          <p:cNvSpPr txBox="1"/>
          <p:nvPr>
            <p:ph idx="1" type="subTitle"/>
          </p:nvPr>
        </p:nvSpPr>
        <p:spPr>
          <a:xfrm>
            <a:off x="1269450" y="3140100"/>
            <a:ext cx="6400800" cy="3429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1400"/>
              <a:buFont typeface="Arial"/>
              <a:buNone/>
            </a:pPr>
            <a:r>
              <a:t/>
            </a:r>
            <a:endParaRPr sz="1400"/>
          </a:p>
          <a:p>
            <a:pPr indent="0" lvl="0" marL="0" rtl="0" algn="ctr">
              <a:lnSpc>
                <a:spcPct val="80000"/>
              </a:lnSpc>
              <a:spcBef>
                <a:spcPts val="280"/>
              </a:spcBef>
              <a:spcAft>
                <a:spcPts val="0"/>
              </a:spcAft>
              <a:buClr>
                <a:schemeClr val="dk1"/>
              </a:buClr>
              <a:buSzPts val="1400"/>
              <a:buFont typeface="Arial"/>
              <a:buNone/>
            </a:pPr>
            <a:r>
              <a:t/>
            </a:r>
            <a:endParaRPr sz="1400"/>
          </a:p>
          <a:p>
            <a:pPr indent="0" lvl="0" marL="0" rtl="0" algn="ctr">
              <a:lnSpc>
                <a:spcPct val="80000"/>
              </a:lnSpc>
              <a:spcBef>
                <a:spcPts val="400"/>
              </a:spcBef>
              <a:spcAft>
                <a:spcPts val="0"/>
              </a:spcAft>
              <a:buClr>
                <a:schemeClr val="dk1"/>
              </a:buClr>
              <a:buSzPts val="2000"/>
              <a:buFont typeface="Arial"/>
              <a:buNone/>
            </a:pPr>
            <a:r>
              <a:rPr b="1" lang="en-US" sz="2000"/>
              <a:t>CSE 496</a:t>
            </a:r>
            <a:br>
              <a:rPr b="1" lang="en-US" sz="2000"/>
            </a:br>
            <a:r>
              <a:rPr b="1" lang="en-US" sz="2000"/>
              <a:t>PRELIMINARY PRESENTATION </a:t>
            </a:r>
            <a:endParaRPr/>
          </a:p>
          <a:p>
            <a:pPr indent="0" lvl="0" marL="0" rtl="0" algn="ctr">
              <a:lnSpc>
                <a:spcPct val="80000"/>
              </a:lnSpc>
              <a:spcBef>
                <a:spcPts val="400"/>
              </a:spcBef>
              <a:spcAft>
                <a:spcPts val="0"/>
              </a:spcAft>
              <a:buClr>
                <a:schemeClr val="dk1"/>
              </a:buClr>
              <a:buSzPts val="2000"/>
              <a:buFont typeface="Arial"/>
              <a:buNone/>
            </a:pPr>
            <a:r>
              <a:t/>
            </a:r>
            <a:endParaRPr b="1" sz="2000"/>
          </a:p>
          <a:p>
            <a:pPr indent="0" lvl="0" marL="0" rtl="0" algn="ctr">
              <a:lnSpc>
                <a:spcPct val="80000"/>
              </a:lnSpc>
              <a:spcBef>
                <a:spcPts val="400"/>
              </a:spcBef>
              <a:spcAft>
                <a:spcPts val="0"/>
              </a:spcAft>
              <a:buClr>
                <a:schemeClr val="dk1"/>
              </a:buClr>
              <a:buSzPts val="2000"/>
              <a:buFont typeface="Arial"/>
              <a:buNone/>
            </a:pPr>
            <a:r>
              <a:rPr b="1" lang="en-US" sz="2000"/>
              <a:t>Muhammed OĞUZ</a:t>
            </a:r>
            <a:endParaRPr/>
          </a:p>
          <a:p>
            <a:pPr indent="0" lvl="0" marL="0" rtl="0" algn="ctr">
              <a:lnSpc>
                <a:spcPct val="80000"/>
              </a:lnSpc>
              <a:spcBef>
                <a:spcPts val="400"/>
              </a:spcBef>
              <a:spcAft>
                <a:spcPts val="0"/>
              </a:spcAft>
              <a:buClr>
                <a:schemeClr val="dk1"/>
              </a:buClr>
              <a:buSzPts val="2000"/>
              <a:buFont typeface="Arial"/>
              <a:buNone/>
            </a:pPr>
            <a:r>
              <a:rPr b="1" lang="en-US" sz="2000"/>
              <a:t>Süleyman GÖLBOL</a:t>
            </a:r>
            <a:endParaRPr/>
          </a:p>
          <a:p>
            <a:pPr indent="0" lvl="0" marL="0" rtl="0" algn="ctr">
              <a:lnSpc>
                <a:spcPct val="80000"/>
              </a:lnSpc>
              <a:spcBef>
                <a:spcPts val="400"/>
              </a:spcBef>
              <a:spcAft>
                <a:spcPts val="0"/>
              </a:spcAft>
              <a:buClr>
                <a:schemeClr val="dk1"/>
              </a:buClr>
              <a:buSzPts val="2000"/>
              <a:buFont typeface="Arial"/>
              <a:buNone/>
            </a:pPr>
            <a:r>
              <a:t/>
            </a:r>
            <a:endParaRPr b="1" sz="2000"/>
          </a:p>
          <a:p>
            <a:pPr indent="0" lvl="0" marL="0" rtl="0" algn="ctr">
              <a:lnSpc>
                <a:spcPct val="80000"/>
              </a:lnSpc>
              <a:spcBef>
                <a:spcPts val="400"/>
              </a:spcBef>
              <a:spcAft>
                <a:spcPts val="0"/>
              </a:spcAft>
              <a:buClr>
                <a:schemeClr val="dk1"/>
              </a:buClr>
              <a:buSzPts val="2000"/>
              <a:buFont typeface="Arial"/>
              <a:buNone/>
            </a:pPr>
            <a:r>
              <a:rPr b="1" lang="en-US" sz="2000"/>
              <a:t>Project Supervisors:  </a:t>
            </a:r>
            <a:endParaRPr b="1" sz="2000"/>
          </a:p>
          <a:p>
            <a:pPr indent="457200" lvl="0" marL="914400" rtl="0" algn="l">
              <a:lnSpc>
                <a:spcPct val="80000"/>
              </a:lnSpc>
              <a:spcBef>
                <a:spcPts val="400"/>
              </a:spcBef>
              <a:spcAft>
                <a:spcPts val="0"/>
              </a:spcAft>
              <a:buClr>
                <a:schemeClr val="dk1"/>
              </a:buClr>
              <a:buSzPts val="2000"/>
              <a:buFont typeface="Arial"/>
              <a:buNone/>
            </a:pPr>
            <a:r>
              <a:rPr b="1" lang="en-US" sz="2000"/>
              <a:t>Research Assoc. </a:t>
            </a:r>
            <a:r>
              <a:rPr b="1" lang="en-US" sz="2000"/>
              <a:t>Evren Çifci</a:t>
            </a:r>
            <a:endParaRPr b="1" sz="2000"/>
          </a:p>
          <a:p>
            <a:pPr indent="457200" lvl="0" marL="457200" rtl="0" algn="l">
              <a:lnSpc>
                <a:spcPct val="80000"/>
              </a:lnSpc>
              <a:spcBef>
                <a:spcPts val="400"/>
              </a:spcBef>
              <a:spcAft>
                <a:spcPts val="0"/>
              </a:spcAft>
              <a:buClr>
                <a:schemeClr val="dk1"/>
              </a:buClr>
              <a:buSzPts val="2000"/>
              <a:buFont typeface="Arial"/>
              <a:buNone/>
            </a:pPr>
            <a:r>
              <a:rPr b="1" lang="en-US" sz="2000"/>
              <a:t>  </a:t>
            </a:r>
            <a:r>
              <a:rPr b="1" lang="en-US" sz="2000"/>
              <a:t>  	Assoc. Prof. Mehmet Göktürk</a:t>
            </a:r>
            <a:endParaRPr b="1" sz="2000"/>
          </a:p>
          <a:p>
            <a:pPr indent="0" lvl="0" marL="0" rtl="0" algn="ctr">
              <a:lnSpc>
                <a:spcPct val="80000"/>
              </a:lnSpc>
              <a:spcBef>
                <a:spcPts val="360"/>
              </a:spcBef>
              <a:spcAft>
                <a:spcPts val="0"/>
              </a:spcAft>
              <a:buClr>
                <a:schemeClr val="dk1"/>
              </a:buClr>
              <a:buSzPts val="1800"/>
              <a:buFont typeface="Arial"/>
              <a:buNone/>
            </a:pPr>
            <a:r>
              <a:rPr b="1" lang="en-US" sz="1800"/>
              <a:t>April 2023</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52" name="Google Shape;152;p23"/>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Planning</a:t>
            </a:r>
            <a:endParaRPr sz="4000"/>
          </a:p>
        </p:txBody>
      </p:sp>
      <p:pic>
        <p:nvPicPr>
          <p:cNvPr id="153" name="Google Shape;153;p23"/>
          <p:cNvPicPr preferRelativeResize="0"/>
          <p:nvPr/>
        </p:nvPicPr>
        <p:blipFill>
          <a:blip r:embed="rId3">
            <a:alphaModFix/>
          </a:blip>
          <a:stretch>
            <a:fillRect/>
          </a:stretch>
        </p:blipFill>
        <p:spPr>
          <a:xfrm>
            <a:off x="1483525" y="900075"/>
            <a:ext cx="5842399" cy="547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60" name="Google Shape;160;p24"/>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Timeline (Completed)</a:t>
            </a:r>
            <a:endParaRPr sz="4000"/>
          </a:p>
        </p:txBody>
      </p:sp>
      <p:pic>
        <p:nvPicPr>
          <p:cNvPr id="161" name="Google Shape;161;p24"/>
          <p:cNvPicPr preferRelativeResize="0"/>
          <p:nvPr/>
        </p:nvPicPr>
        <p:blipFill>
          <a:blip r:embed="rId3">
            <a:alphaModFix/>
          </a:blip>
          <a:stretch>
            <a:fillRect/>
          </a:stretch>
        </p:blipFill>
        <p:spPr>
          <a:xfrm>
            <a:off x="152400" y="1370188"/>
            <a:ext cx="8839203" cy="3866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68" name="Google Shape;168;p25"/>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Timeline (Next Steps)</a:t>
            </a:r>
            <a:endParaRPr sz="4000"/>
          </a:p>
        </p:txBody>
      </p:sp>
      <p:pic>
        <p:nvPicPr>
          <p:cNvPr id="169" name="Google Shape;169;p25"/>
          <p:cNvPicPr preferRelativeResize="0"/>
          <p:nvPr/>
        </p:nvPicPr>
        <p:blipFill>
          <a:blip r:embed="rId3">
            <a:alphaModFix/>
          </a:blip>
          <a:stretch>
            <a:fillRect/>
          </a:stretch>
        </p:blipFill>
        <p:spPr>
          <a:xfrm>
            <a:off x="77025" y="1541438"/>
            <a:ext cx="8839200" cy="34472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76" name="Google Shape;176;p26"/>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Timeline</a:t>
            </a:r>
            <a:endParaRPr sz="4000"/>
          </a:p>
        </p:txBody>
      </p:sp>
      <p:graphicFrame>
        <p:nvGraphicFramePr>
          <p:cNvPr id="177" name="Google Shape;177;p26"/>
          <p:cNvGraphicFramePr/>
          <p:nvPr/>
        </p:nvGraphicFramePr>
        <p:xfrm>
          <a:off x="381000" y="880110"/>
          <a:ext cx="3000000" cy="3000000"/>
        </p:xfrm>
        <a:graphic>
          <a:graphicData uri="http://schemas.openxmlformats.org/drawingml/2006/table">
            <a:tbl>
              <a:tblPr>
                <a:noFill/>
                <a:tableStyleId>{3CE2A4CE-8C94-43B1-A5E0-47A2262504F5}</a:tableStyleId>
              </a:tblPr>
              <a:tblGrid>
                <a:gridCol w="3685800"/>
                <a:gridCol w="3173500"/>
                <a:gridCol w="1522700"/>
              </a:tblGrid>
              <a:tr h="901700">
                <a:tc>
                  <a:txBody>
                    <a:bodyPr/>
                    <a:lstStyle/>
                    <a:p>
                      <a:pPr indent="0" lvl="0" marL="0" marR="0" rtl="0" algn="l">
                        <a:spcBef>
                          <a:spcPts val="0"/>
                        </a:spcBef>
                        <a:spcAft>
                          <a:spcPts val="0"/>
                        </a:spcAft>
                        <a:buNone/>
                      </a:pPr>
                      <a:r>
                        <a:rPr b="1" lang="en-US" sz="1800" u="none" cap="none" strike="noStrike"/>
                        <a:t>1</a:t>
                      </a:r>
                      <a:r>
                        <a:rPr b="1" baseline="30000" lang="en-US" sz="1800" u="none" cap="none" strike="noStrike"/>
                        <a:t>st</a:t>
                      </a:r>
                      <a:r>
                        <a:rPr b="1" lang="en-US" sz="1800" u="none" cap="none" strike="noStrike"/>
                        <a:t> Meeting (Preliminary Presentation)</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April 05, 2023, Wednesday</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spcBef>
                          <a:spcPts val="0"/>
                        </a:spcBef>
                        <a:spcAft>
                          <a:spcPts val="0"/>
                        </a:spcAft>
                        <a:buNone/>
                      </a:pPr>
                      <a:r>
                        <a:rPr b="1" lang="en-US" sz="1800"/>
                        <a:t>2</a:t>
                      </a:r>
                      <a:r>
                        <a:rPr b="1" baseline="30000" lang="en-US" sz="1800"/>
                        <a:t>nd</a:t>
                      </a:r>
                      <a:r>
                        <a:rPr b="1" lang="en-US" sz="1800"/>
                        <a:t> Meeting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May 17, 2023, Wednesday</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spcBef>
                          <a:spcPts val="0"/>
                        </a:spcBef>
                        <a:spcAft>
                          <a:spcPts val="0"/>
                        </a:spcAft>
                        <a:buNone/>
                      </a:pPr>
                      <a:r>
                        <a:rPr b="1" lang="en-US" sz="1800"/>
                        <a:t>Report Submission</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June 18, 2023, Sunday</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spcBef>
                          <a:spcPts val="0"/>
                        </a:spcBef>
                        <a:spcAft>
                          <a:spcPts val="0"/>
                        </a:spcAft>
                        <a:buNone/>
                      </a:pPr>
                      <a:r>
                        <a:rPr b="1" lang="en-US" sz="1800"/>
                        <a:t>Trailer Submission</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June 18, 2023, Sunday</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spcBef>
                          <a:spcPts val="0"/>
                        </a:spcBef>
                        <a:spcAft>
                          <a:spcPts val="0"/>
                        </a:spcAft>
                        <a:buNone/>
                      </a:pPr>
                      <a:r>
                        <a:rPr b="1" lang="en-US" sz="1800"/>
                        <a:t>3</a:t>
                      </a:r>
                      <a:r>
                        <a:rPr b="1" baseline="30000" lang="en-US" sz="1800"/>
                        <a:t>rd</a:t>
                      </a:r>
                      <a:r>
                        <a:rPr b="1" lang="en-US" sz="1800"/>
                        <a:t> Meeting (Final Presentation)</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June 21, 2023, Wednesday</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01700">
                <a:tc>
                  <a:txBody>
                    <a:bodyPr/>
                    <a:lstStyle/>
                    <a:p>
                      <a:pPr indent="0" lvl="0" marL="0" marR="0" rtl="0" algn="l">
                        <a:spcBef>
                          <a:spcPts val="0"/>
                        </a:spcBef>
                        <a:spcAft>
                          <a:spcPts val="0"/>
                        </a:spcAft>
                        <a:buNone/>
                      </a:pPr>
                      <a:r>
                        <a:rPr b="1" lang="en-US" sz="1800"/>
                        <a:t>Demo</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June 22, 2023, Thursday</a:t>
                      </a:r>
                      <a:endParaRPr/>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075" marB="45075" marR="90175" marL="90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78" name="Google Shape;178;p26"/>
          <p:cNvSpPr/>
          <p:nvPr/>
        </p:nvSpPr>
        <p:spPr>
          <a:xfrm>
            <a:off x="-152400" y="1621778"/>
            <a:ext cx="8001000" cy="466860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Gathering datasets, creating model.</a:t>
            </a:r>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Training, model fixes on project.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Creating application for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85" name="Google Shape;185;p27"/>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Success Criteria</a:t>
            </a:r>
            <a:endParaRPr sz="4000"/>
          </a:p>
        </p:txBody>
      </p:sp>
      <p:sp>
        <p:nvSpPr>
          <p:cNvPr id="186" name="Google Shape;186;p27"/>
          <p:cNvSpPr txBox="1"/>
          <p:nvPr>
            <p:ph idx="1" type="body"/>
          </p:nvPr>
        </p:nvSpPr>
        <p:spPr>
          <a:xfrm>
            <a:off x="152400" y="1219200"/>
            <a:ext cx="7848600" cy="457200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SzPts val="2600"/>
              <a:buFont typeface="Arial"/>
              <a:buNone/>
            </a:pPr>
            <a:r>
              <a:rPr lang="en-US" sz="2600"/>
              <a:t>1. The system should integrate with other systems or services as needed, such as Outh3 portal for login authentication.</a:t>
            </a:r>
            <a:endParaRPr sz="2600"/>
          </a:p>
          <a:p>
            <a:pPr indent="0" lvl="1" marL="457200" rtl="0" algn="l">
              <a:spcBef>
                <a:spcPts val="520"/>
              </a:spcBef>
              <a:spcAft>
                <a:spcPts val="0"/>
              </a:spcAft>
              <a:buClr>
                <a:schemeClr val="dk1"/>
              </a:buClr>
              <a:buSzPts val="2600"/>
              <a:buFont typeface="Arial"/>
              <a:buNone/>
            </a:pPr>
            <a:r>
              <a:rPr lang="en-US" sz="2600"/>
              <a:t>2. Response should be made at most 30 milliseconds.</a:t>
            </a:r>
            <a:endParaRPr/>
          </a:p>
          <a:p>
            <a:pPr indent="0" lvl="1" marL="457200" rtl="0" algn="l">
              <a:spcBef>
                <a:spcPts val="520"/>
              </a:spcBef>
              <a:spcAft>
                <a:spcPts val="0"/>
              </a:spcAft>
              <a:buClr>
                <a:schemeClr val="dk1"/>
              </a:buClr>
              <a:buSzPts val="2600"/>
              <a:buFont typeface="Arial"/>
              <a:buNone/>
            </a:pPr>
            <a:r>
              <a:rPr lang="en-US" sz="2600"/>
              <a:t>3. The system should be responsive for mobile and desktop devices.</a:t>
            </a:r>
            <a:endParaRPr sz="2600"/>
          </a:p>
          <a:p>
            <a:pPr indent="0" lvl="1" marL="457200" rtl="0" algn="l">
              <a:spcBef>
                <a:spcPts val="520"/>
              </a:spcBef>
              <a:spcAft>
                <a:spcPts val="0"/>
              </a:spcAft>
              <a:buClr>
                <a:schemeClr val="dk1"/>
              </a:buClr>
              <a:buSzPts val="2600"/>
              <a:buFont typeface="Arial"/>
              <a:buNone/>
            </a:pPr>
            <a:r>
              <a:rPr lang="en-US" sz="2600"/>
              <a:t>4. APIs should be proper for REST.</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93" name="Google Shape;193;p28"/>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References</a:t>
            </a:r>
            <a:endParaRPr sz="4000"/>
          </a:p>
        </p:txBody>
      </p:sp>
      <p:sp>
        <p:nvSpPr>
          <p:cNvPr id="194" name="Google Shape;194;p28"/>
          <p:cNvSpPr txBox="1"/>
          <p:nvPr>
            <p:ph idx="1" type="body"/>
          </p:nvPr>
        </p:nvSpPr>
        <p:spPr>
          <a:xfrm>
            <a:off x="152400" y="914400"/>
            <a:ext cx="7391400" cy="54102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000"/>
              <a:buFont typeface="Arial"/>
              <a:buAutoNum type="arabicPeriod"/>
            </a:pPr>
            <a:r>
              <a:rPr lang="en-US" sz="2000" u="sng">
                <a:solidFill>
                  <a:schemeClr val="hlink"/>
                </a:solidFill>
                <a:hlinkClick r:id="rId3"/>
              </a:rPr>
              <a:t>https://dotnet.microsoft.com/en-us/</a:t>
            </a:r>
            <a:br>
              <a:rPr lang="en-US" sz="2000"/>
            </a:br>
            <a:endParaRPr sz="2000"/>
          </a:p>
          <a:p>
            <a:pPr indent="-514350" lvl="0" marL="514350" rtl="0" algn="l">
              <a:spcBef>
                <a:spcPts val="400"/>
              </a:spcBef>
              <a:spcAft>
                <a:spcPts val="0"/>
              </a:spcAft>
              <a:buClr>
                <a:schemeClr val="dk1"/>
              </a:buClr>
              <a:buSzPts val="2000"/>
              <a:buFont typeface="Arial"/>
              <a:buAutoNum type="arabicPeriod"/>
            </a:pPr>
            <a:r>
              <a:rPr lang="en-US" sz="2000" u="sng">
                <a:solidFill>
                  <a:schemeClr val="hlink"/>
                </a:solidFill>
                <a:hlinkClick r:id="rId4"/>
              </a:rPr>
              <a:t>https://react.dev/</a:t>
            </a:r>
            <a:endParaRPr sz="2000"/>
          </a:p>
          <a:p>
            <a:pPr indent="0" lvl="0" marL="342900" rtl="0" algn="l">
              <a:spcBef>
                <a:spcPts val="400"/>
              </a:spcBef>
              <a:spcAft>
                <a:spcPts val="0"/>
              </a:spcAft>
              <a:buNone/>
            </a:pPr>
            <a:r>
              <a:t/>
            </a:r>
            <a:endParaRPr sz="2000"/>
          </a:p>
          <a:p>
            <a:pPr indent="-514350" lvl="0" marL="514350" rtl="0" algn="l">
              <a:spcBef>
                <a:spcPts val="400"/>
              </a:spcBef>
              <a:spcAft>
                <a:spcPts val="0"/>
              </a:spcAft>
              <a:buSzPts val="2000"/>
              <a:buAutoNum type="arabicPeriod"/>
            </a:pPr>
            <a:r>
              <a:rPr lang="en-US" sz="2000" u="sng">
                <a:solidFill>
                  <a:schemeClr val="hlink"/>
                </a:solidFill>
                <a:hlinkClick r:id="rId5"/>
              </a:rPr>
              <a:t>https://nodejs.org/en</a:t>
            </a:r>
            <a:endParaRPr sz="2000"/>
          </a:p>
          <a:p>
            <a:pPr indent="0" lvl="0" marL="342900" rtl="0" algn="l">
              <a:spcBef>
                <a:spcPts val="400"/>
              </a:spcBef>
              <a:spcAft>
                <a:spcPts val="0"/>
              </a:spcAft>
              <a:buNone/>
            </a:pPr>
            <a:r>
              <a:t/>
            </a:r>
            <a:endParaRPr sz="2000"/>
          </a:p>
          <a:p>
            <a:pPr indent="-514350" lvl="0" marL="514350" rtl="0" algn="l">
              <a:spcBef>
                <a:spcPts val="400"/>
              </a:spcBef>
              <a:spcAft>
                <a:spcPts val="0"/>
              </a:spcAft>
              <a:buSzPts val="2000"/>
              <a:buAutoNum type="arabicPeriod"/>
            </a:pPr>
            <a:r>
              <a:rPr lang="en-US" sz="2000"/>
              <a:t>GTU BIM / SKS (Evren Çifci)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86" name="Google Shape;86;p15"/>
          <p:cNvSpPr txBox="1"/>
          <p:nvPr>
            <p:ph idx="1" type="body"/>
          </p:nvPr>
        </p:nvSpPr>
        <p:spPr>
          <a:xfrm>
            <a:off x="152400" y="1295400"/>
            <a:ext cx="7467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lang="en-US" sz="2400"/>
              <a:t>Project Schema and Description</a:t>
            </a:r>
            <a:endParaRPr sz="2400"/>
          </a:p>
          <a:p>
            <a:pPr indent="-190500" lvl="0" marL="34290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Project Design Plan</a:t>
            </a:r>
            <a:endParaRPr/>
          </a:p>
          <a:p>
            <a:pPr indent="0" lvl="0" marL="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Project Requirements</a:t>
            </a:r>
            <a:endParaRPr sz="2400"/>
          </a:p>
          <a:p>
            <a:pPr indent="-190500" lvl="0" marL="34290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Success Criteria</a:t>
            </a:r>
            <a:endParaRPr/>
          </a:p>
          <a:p>
            <a:pPr indent="-190500" lvl="0" marL="342900" rtl="0" algn="l">
              <a:lnSpc>
                <a:spcPct val="90000"/>
              </a:lnSpc>
              <a:spcBef>
                <a:spcPts val="480"/>
              </a:spcBef>
              <a:spcAft>
                <a:spcPts val="0"/>
              </a:spcAft>
              <a:buClr>
                <a:schemeClr val="dk1"/>
              </a:buClr>
              <a:buSzPts val="2400"/>
              <a:buFont typeface="Arial"/>
              <a:buNone/>
            </a:pPr>
            <a:r>
              <a:t/>
            </a:r>
            <a:endParaRPr sz="2400"/>
          </a:p>
          <a:p>
            <a:pPr indent="-342900" lvl="0" marL="342900" rtl="0" algn="l">
              <a:lnSpc>
                <a:spcPct val="90000"/>
              </a:lnSpc>
              <a:spcBef>
                <a:spcPts val="480"/>
              </a:spcBef>
              <a:spcAft>
                <a:spcPts val="0"/>
              </a:spcAft>
              <a:buClr>
                <a:schemeClr val="dk1"/>
              </a:buClr>
              <a:buSzPts val="2400"/>
              <a:buFont typeface="Arial"/>
              <a:buChar char="•"/>
            </a:pPr>
            <a:r>
              <a:rPr lang="en-US" sz="2400"/>
              <a:t>References</a:t>
            </a:r>
            <a:endParaRPr sz="2400"/>
          </a:p>
        </p:txBody>
      </p:sp>
      <p:sp>
        <p:nvSpPr>
          <p:cNvPr id="87" name="Google Shape;87;p15"/>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Contents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94" name="Google Shape;94;p16"/>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Project Schema and Description</a:t>
            </a:r>
            <a:endParaRPr sz="4000"/>
          </a:p>
        </p:txBody>
      </p:sp>
      <p:sp>
        <p:nvSpPr>
          <p:cNvPr id="95" name="Google Shape;95;p16"/>
          <p:cNvSpPr txBox="1"/>
          <p:nvPr>
            <p:ph idx="1" type="body"/>
          </p:nvPr>
        </p:nvSpPr>
        <p:spPr>
          <a:xfrm>
            <a:off x="3505194" y="1333334"/>
            <a:ext cx="5486400" cy="2095800"/>
          </a:xfrm>
          <a:prstGeom prst="rect">
            <a:avLst/>
          </a:prstGeom>
          <a:noFill/>
          <a:ln>
            <a:noFill/>
          </a:ln>
        </p:spPr>
        <p:txBody>
          <a:bodyPr anchorCtr="0" anchor="t" bIns="45700" lIns="91425" spcFirstLastPara="1" rIns="91425" wrap="square" tIns="45700">
            <a:noAutofit/>
          </a:bodyPr>
          <a:lstStyle/>
          <a:p>
            <a:pPr indent="-409575" lvl="0" marL="447675" rtl="0" algn="l">
              <a:lnSpc>
                <a:spcPct val="80000"/>
              </a:lnSpc>
              <a:spcBef>
                <a:spcPts val="0"/>
              </a:spcBef>
              <a:spcAft>
                <a:spcPts val="0"/>
              </a:spcAft>
              <a:buClr>
                <a:schemeClr val="dk1"/>
              </a:buClr>
              <a:buSzPts val="1800"/>
              <a:buFont typeface="Arial"/>
              <a:buChar char="•"/>
            </a:pPr>
            <a:r>
              <a:rPr lang="en-US" sz="1800" u="sng">
                <a:solidFill>
                  <a:schemeClr val="hlink"/>
                </a:solidFill>
                <a:hlinkClick r:id="rId3"/>
              </a:rPr>
              <a:t>https://ogrenciprojeleri.gtu.edu.tr/KulupYonetim</a:t>
            </a:r>
            <a:endParaRPr sz="1800"/>
          </a:p>
          <a:p>
            <a:pPr indent="0" lvl="0" marL="342900" rtl="0" algn="l">
              <a:lnSpc>
                <a:spcPct val="80000"/>
              </a:lnSpc>
              <a:spcBef>
                <a:spcPts val="0"/>
              </a:spcBef>
              <a:spcAft>
                <a:spcPts val="0"/>
              </a:spcAft>
              <a:buNone/>
            </a:pPr>
            <a:br>
              <a:rPr lang="en-US" sz="2400"/>
            </a:br>
            <a:r>
              <a:rPr lang="en-US" sz="2400"/>
              <a:t>The student clubs management system app offers three login options: member, club admin, and SKS (full admin). Members can join clubs and communicate with others, while club admins have additional privileges, such as managing events and approving new members. SKS users have full control over the app. Overall, the app provides a streamlined solution for student organizations to manage their operations and engage with members effectively.</a:t>
            </a:r>
            <a:endParaRPr sz="2400"/>
          </a:p>
          <a:p>
            <a:pPr indent="-320675" lvl="1" marL="847725" rtl="0" algn="l">
              <a:lnSpc>
                <a:spcPct val="80000"/>
              </a:lnSpc>
              <a:spcBef>
                <a:spcPts val="400"/>
              </a:spcBef>
              <a:spcAft>
                <a:spcPts val="0"/>
              </a:spcAft>
              <a:buClr>
                <a:schemeClr val="dk1"/>
              </a:buClr>
              <a:buSzPts val="2000"/>
              <a:buFont typeface="Arial"/>
              <a:buNone/>
            </a:pPr>
            <a:r>
              <a:t/>
            </a:r>
            <a:endParaRPr sz="2000"/>
          </a:p>
        </p:txBody>
      </p:sp>
      <p:sp>
        <p:nvSpPr>
          <p:cNvPr id="96" name="Google Shape;96;p16"/>
          <p:cNvSpPr/>
          <p:nvPr/>
        </p:nvSpPr>
        <p:spPr>
          <a:xfrm>
            <a:off x="304800" y="4724400"/>
            <a:ext cx="4419600" cy="1143000"/>
          </a:xfrm>
          <a:prstGeom prst="rect">
            <a:avLst/>
          </a:prstGeom>
          <a:noFill/>
          <a:ln>
            <a:noFill/>
          </a:ln>
        </p:spPr>
        <p:txBody>
          <a:bodyPr anchorCtr="0" anchor="t" bIns="45700" lIns="91425" spcFirstLastPara="1" rIns="91425" wrap="square" tIns="45700">
            <a:noAutofit/>
          </a:bodyPr>
          <a:lstStyle/>
          <a:p>
            <a:pPr indent="-269875" lvl="0" marL="447675" marR="0" rtl="0" algn="l">
              <a:lnSpc>
                <a:spcPct val="8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97" name="Google Shape;97;p16"/>
          <p:cNvPicPr preferRelativeResize="0"/>
          <p:nvPr/>
        </p:nvPicPr>
        <p:blipFill>
          <a:blip r:embed="rId4">
            <a:alphaModFix/>
          </a:blip>
          <a:stretch>
            <a:fillRect/>
          </a:stretch>
        </p:blipFill>
        <p:spPr>
          <a:xfrm>
            <a:off x="403550" y="2313900"/>
            <a:ext cx="3188700" cy="2347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04" name="Google Shape;104;p17"/>
          <p:cNvSpPr txBox="1"/>
          <p:nvPr>
            <p:ph type="title"/>
          </p:nvPr>
        </p:nvSpPr>
        <p:spPr>
          <a:xfrm>
            <a:off x="152400" y="106363"/>
            <a:ext cx="87630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Project Design Plan</a:t>
            </a:r>
            <a:endParaRPr sz="4000"/>
          </a:p>
        </p:txBody>
      </p:sp>
      <p:pic>
        <p:nvPicPr>
          <p:cNvPr id="105" name="Google Shape;105;p17"/>
          <p:cNvPicPr preferRelativeResize="0"/>
          <p:nvPr/>
        </p:nvPicPr>
        <p:blipFill>
          <a:blip r:embed="rId3">
            <a:alphaModFix/>
          </a:blip>
          <a:stretch>
            <a:fillRect/>
          </a:stretch>
        </p:blipFill>
        <p:spPr>
          <a:xfrm>
            <a:off x="2121238" y="1032750"/>
            <a:ext cx="4825325" cy="534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12" name="Google Shape;112;p18"/>
          <p:cNvSpPr txBox="1"/>
          <p:nvPr>
            <p:ph type="title"/>
          </p:nvPr>
        </p:nvSpPr>
        <p:spPr>
          <a:xfrm>
            <a:off x="152400" y="106363"/>
            <a:ext cx="87630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UML Diagram</a:t>
            </a:r>
            <a:endParaRPr/>
          </a:p>
        </p:txBody>
      </p:sp>
      <p:pic>
        <p:nvPicPr>
          <p:cNvPr id="113" name="Google Shape;113;p18"/>
          <p:cNvPicPr preferRelativeResize="0"/>
          <p:nvPr/>
        </p:nvPicPr>
        <p:blipFill>
          <a:blip r:embed="rId3">
            <a:alphaModFix/>
          </a:blip>
          <a:stretch>
            <a:fillRect/>
          </a:stretch>
        </p:blipFill>
        <p:spPr>
          <a:xfrm>
            <a:off x="302987" y="1354750"/>
            <a:ext cx="8461824" cy="4363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20" name="Google Shape;120;p19"/>
          <p:cNvSpPr txBox="1"/>
          <p:nvPr>
            <p:ph type="title"/>
          </p:nvPr>
        </p:nvSpPr>
        <p:spPr>
          <a:xfrm>
            <a:off x="152400" y="106363"/>
            <a:ext cx="87630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Use Case Diagram</a:t>
            </a:r>
            <a:endParaRPr/>
          </a:p>
        </p:txBody>
      </p:sp>
      <p:pic>
        <p:nvPicPr>
          <p:cNvPr id="121" name="Google Shape;121;p19"/>
          <p:cNvPicPr preferRelativeResize="0"/>
          <p:nvPr/>
        </p:nvPicPr>
        <p:blipFill>
          <a:blip r:embed="rId3">
            <a:alphaModFix/>
          </a:blip>
          <a:stretch>
            <a:fillRect/>
          </a:stretch>
        </p:blipFill>
        <p:spPr>
          <a:xfrm>
            <a:off x="2670675" y="1045300"/>
            <a:ext cx="3435075" cy="502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28" name="Google Shape;128;p20"/>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Project Requirements - 1</a:t>
            </a:r>
            <a:endParaRPr sz="4000"/>
          </a:p>
        </p:txBody>
      </p:sp>
      <p:sp>
        <p:nvSpPr>
          <p:cNvPr id="129" name="Google Shape;129;p20"/>
          <p:cNvSpPr/>
          <p:nvPr/>
        </p:nvSpPr>
        <p:spPr>
          <a:xfrm>
            <a:off x="152400" y="1122669"/>
            <a:ext cx="8001000" cy="4668532"/>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1400"/>
              </a:spcBef>
              <a:spcAft>
                <a:spcPts val="0"/>
              </a:spcAft>
              <a:buNone/>
            </a:pPr>
            <a:r>
              <a:rPr b="1" lang="en-US" sz="2100">
                <a:solidFill>
                  <a:schemeClr val="dk1"/>
                </a:solidFill>
              </a:rPr>
              <a:t>Functional Requirements</a:t>
            </a:r>
            <a:endParaRPr b="1" sz="2100">
              <a:solidFill>
                <a:schemeClr val="dk1"/>
              </a:solidFill>
            </a:endParaRPr>
          </a:p>
          <a:p>
            <a:pPr indent="-374650" lvl="1" marL="914400" rtl="0" algn="l">
              <a:lnSpc>
                <a:spcPct val="115000"/>
              </a:lnSpc>
              <a:spcBef>
                <a:spcPts val="1200"/>
              </a:spcBef>
              <a:spcAft>
                <a:spcPts val="0"/>
              </a:spcAft>
              <a:buClr>
                <a:schemeClr val="dk1"/>
              </a:buClr>
              <a:buSzPts val="2300"/>
              <a:buChar char="–"/>
            </a:pPr>
            <a:r>
              <a:rPr lang="en-US">
                <a:solidFill>
                  <a:schemeClr val="dk1"/>
                </a:solidFill>
              </a:rPr>
              <a:t>User Management: The system should allow users to create accounts, login, and logout securely.</a:t>
            </a:r>
            <a:endParaRPr>
              <a:solidFill>
                <a:schemeClr val="dk1"/>
              </a:solidFill>
            </a:endParaRPr>
          </a:p>
          <a:p>
            <a:pPr indent="-374650" lvl="1" marL="914400" rtl="0" algn="l">
              <a:lnSpc>
                <a:spcPct val="115000"/>
              </a:lnSpc>
              <a:spcBef>
                <a:spcPts val="0"/>
              </a:spcBef>
              <a:spcAft>
                <a:spcPts val="0"/>
              </a:spcAft>
              <a:buClr>
                <a:schemeClr val="dk1"/>
              </a:buClr>
              <a:buSzPts val="2300"/>
              <a:buChar char="–"/>
            </a:pPr>
            <a:r>
              <a:rPr lang="en-US">
                <a:solidFill>
                  <a:schemeClr val="dk1"/>
                </a:solidFill>
              </a:rPr>
              <a:t>Club Management: The system should allow club admins to create, delete, and edit clubs. Club members should be able to join and leave clubs.</a:t>
            </a:r>
            <a:endParaRPr>
              <a:solidFill>
                <a:schemeClr val="dk1"/>
              </a:solidFill>
            </a:endParaRPr>
          </a:p>
          <a:p>
            <a:pPr indent="-374650" lvl="1" marL="914400" rtl="0" algn="l">
              <a:lnSpc>
                <a:spcPct val="115000"/>
              </a:lnSpc>
              <a:spcBef>
                <a:spcPts val="0"/>
              </a:spcBef>
              <a:spcAft>
                <a:spcPts val="0"/>
              </a:spcAft>
              <a:buClr>
                <a:schemeClr val="dk1"/>
              </a:buClr>
              <a:buSzPts val="2300"/>
              <a:buChar char="–"/>
            </a:pPr>
            <a:r>
              <a:rPr lang="en-US">
                <a:solidFill>
                  <a:schemeClr val="dk1"/>
                </a:solidFill>
              </a:rPr>
              <a:t>Event Management: The system should allow club admins to create and delete events for their respective clubs.</a:t>
            </a:r>
            <a:endParaRPr>
              <a:solidFill>
                <a:schemeClr val="dk1"/>
              </a:solidFill>
            </a:endParaRPr>
          </a:p>
          <a:p>
            <a:pPr indent="-374650" lvl="1" marL="914400" rtl="0" algn="l">
              <a:lnSpc>
                <a:spcPct val="115000"/>
              </a:lnSpc>
              <a:spcBef>
                <a:spcPts val="0"/>
              </a:spcBef>
              <a:spcAft>
                <a:spcPts val="0"/>
              </a:spcAft>
              <a:buClr>
                <a:schemeClr val="dk1"/>
              </a:buClr>
              <a:buSzPts val="2300"/>
              <a:buChar char="–"/>
            </a:pPr>
            <a:r>
              <a:rPr lang="en-US">
                <a:solidFill>
                  <a:schemeClr val="dk1"/>
                </a:solidFill>
              </a:rPr>
              <a:t>Communication: The system should allow club admins to send notifications to club members.</a:t>
            </a:r>
            <a:endParaRPr>
              <a:solidFill>
                <a:schemeClr val="dk1"/>
              </a:solidFill>
            </a:endParaRPr>
          </a:p>
          <a:p>
            <a:pPr indent="-374650" lvl="1" marL="914400" rtl="0" algn="l">
              <a:lnSpc>
                <a:spcPct val="115000"/>
              </a:lnSpc>
              <a:spcBef>
                <a:spcPts val="0"/>
              </a:spcBef>
              <a:spcAft>
                <a:spcPts val="0"/>
              </a:spcAft>
              <a:buClr>
                <a:schemeClr val="dk1"/>
              </a:buClr>
              <a:buSzPts val="2300"/>
              <a:buChar char="–"/>
            </a:pPr>
            <a:r>
              <a:rPr lang="en-US">
                <a:solidFill>
                  <a:schemeClr val="dk1"/>
                </a:solidFill>
              </a:rPr>
              <a:t>Membership Approval: The system should allow an SKS admin to approve or reject new member requests.</a:t>
            </a:r>
            <a:endParaRPr>
              <a:solidFill>
                <a:schemeClr val="dk1"/>
              </a:solidFill>
            </a:endParaRPr>
          </a:p>
          <a:p>
            <a:pPr indent="-374650" lvl="1" marL="914400" rtl="0" algn="l">
              <a:lnSpc>
                <a:spcPct val="115000"/>
              </a:lnSpc>
              <a:spcBef>
                <a:spcPts val="0"/>
              </a:spcBef>
              <a:spcAft>
                <a:spcPts val="0"/>
              </a:spcAft>
              <a:buClr>
                <a:schemeClr val="dk1"/>
              </a:buClr>
              <a:buSzPts val="2300"/>
              <a:buChar char="–"/>
            </a:pPr>
            <a:r>
              <a:rPr lang="en-US">
                <a:solidFill>
                  <a:schemeClr val="dk1"/>
                </a:solidFill>
              </a:rPr>
              <a:t>Administration: The system should allow an SKS admin to create, edit, and delete club admins and SKS admins.</a:t>
            </a:r>
            <a:endParaRPr>
              <a:solidFill>
                <a:schemeClr val="dk1"/>
              </a:solidFill>
            </a:endParaRPr>
          </a:p>
          <a:p>
            <a:pPr indent="0" lvl="0" marL="0" marR="0" rtl="0" algn="l">
              <a:spcBef>
                <a:spcPts val="400"/>
              </a:spcBef>
              <a:spcAft>
                <a:spcPts val="0"/>
              </a:spcAft>
              <a:buNone/>
            </a:pPr>
            <a:r>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36" name="Google Shape;136;p21"/>
          <p:cNvSpPr txBox="1"/>
          <p:nvPr>
            <p:ph type="title"/>
          </p:nvPr>
        </p:nvSpPr>
        <p:spPr>
          <a:xfrm>
            <a:off x="152400" y="106363"/>
            <a:ext cx="7848600" cy="579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Project Requirements - 2</a:t>
            </a:r>
            <a:endParaRPr sz="4000"/>
          </a:p>
        </p:txBody>
      </p:sp>
      <p:sp>
        <p:nvSpPr>
          <p:cNvPr id="137" name="Google Shape;137;p21"/>
          <p:cNvSpPr/>
          <p:nvPr/>
        </p:nvSpPr>
        <p:spPr>
          <a:xfrm>
            <a:off x="76200" y="762000"/>
            <a:ext cx="8458200" cy="54864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rtl="0" algn="l">
              <a:lnSpc>
                <a:spcPct val="115000"/>
              </a:lnSpc>
              <a:spcBef>
                <a:spcPts val="1400"/>
              </a:spcBef>
              <a:spcAft>
                <a:spcPts val="0"/>
              </a:spcAft>
              <a:buNone/>
            </a:pPr>
            <a:r>
              <a:rPr b="1" lang="en-US" sz="2100">
                <a:solidFill>
                  <a:schemeClr val="dk1"/>
                </a:solidFill>
              </a:rPr>
              <a:t>Non-functional Requirements</a:t>
            </a:r>
            <a:endParaRPr b="1" sz="2100">
              <a:solidFill>
                <a:schemeClr val="dk1"/>
              </a:solidFill>
            </a:endParaRPr>
          </a:p>
          <a:p>
            <a:pPr indent="-387350" lvl="0" marL="457200" rtl="0" algn="l">
              <a:lnSpc>
                <a:spcPct val="115000"/>
              </a:lnSpc>
              <a:spcBef>
                <a:spcPts val="1200"/>
              </a:spcBef>
              <a:spcAft>
                <a:spcPts val="0"/>
              </a:spcAft>
              <a:buClr>
                <a:schemeClr val="dk1"/>
              </a:buClr>
              <a:buSzPts val="2500"/>
              <a:buChar char="•"/>
            </a:pPr>
            <a:r>
              <a:rPr lang="en-US" sz="1600">
                <a:solidFill>
                  <a:schemeClr val="dk1"/>
                </a:solidFill>
              </a:rPr>
              <a:t>Security: The system should provide secure access control to ensure that only authorized users can access the system.</a:t>
            </a:r>
            <a:endParaRPr sz="16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1600">
                <a:solidFill>
                  <a:schemeClr val="dk1"/>
                </a:solidFill>
              </a:rPr>
              <a:t>Scalability: The system should be able to handle a large number of users, clubs, and events.</a:t>
            </a:r>
            <a:endParaRPr sz="16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1600">
                <a:solidFill>
                  <a:schemeClr val="dk1"/>
                </a:solidFill>
              </a:rPr>
              <a:t>Reliability: The system should be reliable and available at all times.</a:t>
            </a:r>
            <a:endParaRPr sz="16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1600">
                <a:solidFill>
                  <a:schemeClr val="dk1"/>
                </a:solidFill>
              </a:rPr>
              <a:t>Usability: The system should be easy to use and navigate, with a user-friendly interface.</a:t>
            </a:r>
            <a:endParaRPr sz="16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1600">
                <a:solidFill>
                  <a:schemeClr val="dk1"/>
                </a:solidFill>
              </a:rPr>
              <a:t>Performance: The system should be fast and responsive, with minimal delays when accessing data or performing actions.</a:t>
            </a:r>
            <a:endParaRPr sz="16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1600">
                <a:solidFill>
                  <a:schemeClr val="dk1"/>
                </a:solidFill>
              </a:rPr>
              <a:t>These requirements are just a starting point and may need to be customized based on the specific needs and constraints of your project.</a:t>
            </a:r>
            <a:endParaRPr sz="2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8534400" y="6553200"/>
            <a:ext cx="457200" cy="7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E5"/>
              </a:buClr>
              <a:buSzPts val="1000"/>
              <a:buFont typeface="Arial"/>
              <a:buNone/>
            </a:pPr>
            <a:fld id="{00000000-1234-1234-1234-123412341234}" type="slidenum">
              <a:rPr b="0" i="0" lang="en-US" sz="1000" u="none" cap="none" strike="noStrike">
                <a:solidFill>
                  <a:srgbClr val="FFFFE5"/>
                </a:solidFill>
                <a:latin typeface="Arial"/>
                <a:ea typeface="Arial"/>
                <a:cs typeface="Arial"/>
                <a:sym typeface="Arial"/>
              </a:rPr>
              <a:t>‹#›</a:t>
            </a:fld>
            <a:endParaRPr b="0" i="0" sz="1000" u="none" cap="none" strike="noStrike">
              <a:solidFill>
                <a:srgbClr val="FFFFE5"/>
              </a:solidFill>
              <a:latin typeface="Arial"/>
              <a:ea typeface="Arial"/>
              <a:cs typeface="Arial"/>
              <a:sym typeface="Arial"/>
            </a:endParaRPr>
          </a:p>
        </p:txBody>
      </p:sp>
      <p:sp>
        <p:nvSpPr>
          <p:cNvPr id="144" name="Google Shape;144;p22"/>
          <p:cNvSpPr txBox="1"/>
          <p:nvPr>
            <p:ph type="title"/>
          </p:nvPr>
        </p:nvSpPr>
        <p:spPr>
          <a:xfrm>
            <a:off x="152400" y="106363"/>
            <a:ext cx="78486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4000"/>
              <a:t>.NET / React</a:t>
            </a:r>
            <a:endParaRPr sz="4000"/>
          </a:p>
        </p:txBody>
      </p:sp>
      <p:sp>
        <p:nvSpPr>
          <p:cNvPr id="145" name="Google Shape;145;p22"/>
          <p:cNvSpPr txBox="1"/>
          <p:nvPr>
            <p:ph idx="1" type="body"/>
          </p:nvPr>
        </p:nvSpPr>
        <p:spPr>
          <a:xfrm>
            <a:off x="152400" y="1219200"/>
            <a:ext cx="7848600" cy="4572000"/>
          </a:xfrm>
          <a:prstGeom prst="rect">
            <a:avLst/>
          </a:prstGeom>
          <a:noFill/>
          <a:ln>
            <a:noFill/>
          </a:ln>
        </p:spPr>
        <p:txBody>
          <a:bodyPr anchorCtr="0" anchor="t" bIns="45700" lIns="91425" spcFirstLastPara="1" rIns="91425" wrap="square" tIns="45700">
            <a:noAutofit/>
          </a:bodyPr>
          <a:lstStyle/>
          <a:p>
            <a:pPr indent="0" lvl="0" marL="457200" rtl="0" algn="l">
              <a:spcBef>
                <a:spcPts val="520"/>
              </a:spcBef>
              <a:spcAft>
                <a:spcPts val="0"/>
              </a:spcAft>
              <a:buClr>
                <a:schemeClr val="dk1"/>
              </a:buClr>
              <a:buSzPts val="1100"/>
              <a:buFont typeface="Arial"/>
              <a:buNone/>
            </a:pPr>
            <a:r>
              <a:rPr b="1" lang="en-US" sz="2600"/>
              <a:t>• Frontend</a:t>
            </a:r>
            <a:endParaRPr b="1" sz="2600"/>
          </a:p>
          <a:p>
            <a:pPr indent="0" lvl="0" marL="457200" rtl="0" algn="l">
              <a:spcBef>
                <a:spcPts val="520"/>
              </a:spcBef>
              <a:spcAft>
                <a:spcPts val="0"/>
              </a:spcAft>
              <a:buClr>
                <a:schemeClr val="dk1"/>
              </a:buClr>
              <a:buSzPts val="1100"/>
              <a:buFont typeface="Arial"/>
              <a:buNone/>
            </a:pPr>
            <a:r>
              <a:rPr lang="en-US" sz="2600"/>
              <a:t>– Reactjs will be used for client side.</a:t>
            </a:r>
            <a:endParaRPr sz="2600"/>
          </a:p>
          <a:p>
            <a:pPr indent="0" lvl="0" marL="457200" rtl="0" algn="l">
              <a:spcBef>
                <a:spcPts val="520"/>
              </a:spcBef>
              <a:spcAft>
                <a:spcPts val="0"/>
              </a:spcAft>
              <a:buClr>
                <a:schemeClr val="dk1"/>
              </a:buClr>
              <a:buSzPts val="1100"/>
              <a:buFont typeface="Arial"/>
              <a:buNone/>
            </a:pPr>
            <a:r>
              <a:rPr lang="en-US" sz="2600"/>
              <a:t>– MUI style library could be implemented for beautiful user </a:t>
            </a:r>
            <a:endParaRPr sz="2600"/>
          </a:p>
          <a:p>
            <a:pPr indent="0" lvl="0" marL="457200" rtl="0" algn="l">
              <a:spcBef>
                <a:spcPts val="520"/>
              </a:spcBef>
              <a:spcAft>
                <a:spcPts val="0"/>
              </a:spcAft>
              <a:buClr>
                <a:schemeClr val="dk1"/>
              </a:buClr>
              <a:buSzPts val="1100"/>
              <a:buFont typeface="Arial"/>
              <a:buNone/>
            </a:pPr>
            <a:r>
              <a:rPr lang="en-US" sz="2600"/>
              <a:t>design.</a:t>
            </a:r>
            <a:endParaRPr sz="2600"/>
          </a:p>
          <a:p>
            <a:pPr indent="0" lvl="0" marL="457200" rtl="0" algn="l">
              <a:spcBef>
                <a:spcPts val="520"/>
              </a:spcBef>
              <a:spcAft>
                <a:spcPts val="0"/>
              </a:spcAft>
              <a:buClr>
                <a:schemeClr val="dk1"/>
              </a:buClr>
              <a:buSzPts val="1100"/>
              <a:buFont typeface="Arial"/>
              <a:buNone/>
            </a:pPr>
            <a:r>
              <a:rPr b="1" lang="en-US" sz="2600"/>
              <a:t>• Backend</a:t>
            </a:r>
            <a:endParaRPr b="1" sz="2600"/>
          </a:p>
          <a:p>
            <a:pPr indent="0" lvl="0" marL="457200" rtl="0" algn="l">
              <a:spcBef>
                <a:spcPts val="520"/>
              </a:spcBef>
              <a:spcAft>
                <a:spcPts val="0"/>
              </a:spcAft>
              <a:buClr>
                <a:schemeClr val="dk1"/>
              </a:buClr>
              <a:buSzPts val="1100"/>
              <a:buFont typeface="Arial"/>
              <a:buNone/>
            </a:pPr>
            <a:r>
              <a:rPr lang="en-US" sz="2600"/>
              <a:t>– Backend language is C# and .Net framework. </a:t>
            </a:r>
            <a:endParaRPr sz="2600"/>
          </a:p>
          <a:p>
            <a:pPr indent="0" lvl="0" marL="457200" rtl="0" algn="l">
              <a:spcBef>
                <a:spcPts val="520"/>
              </a:spcBef>
              <a:spcAft>
                <a:spcPts val="0"/>
              </a:spcAft>
              <a:buClr>
                <a:schemeClr val="dk1"/>
              </a:buClr>
              <a:buSzPts val="1100"/>
              <a:buFont typeface="Arial"/>
              <a:buNone/>
            </a:pPr>
            <a:r>
              <a:rPr lang="en-US" sz="2600"/>
              <a:t>– MVC architecture will be used.</a:t>
            </a:r>
            <a:endParaRPr sz="2600"/>
          </a:p>
          <a:p>
            <a:pPr indent="0" lvl="0" marL="457200" rtl="0" algn="l">
              <a:spcBef>
                <a:spcPts val="520"/>
              </a:spcBef>
              <a:spcAft>
                <a:spcPts val="0"/>
              </a:spcAft>
              <a:buClr>
                <a:schemeClr val="dk1"/>
              </a:buClr>
              <a:buSzPts val="1100"/>
              <a:buFont typeface="Arial"/>
              <a:buNone/>
            </a:pPr>
            <a:r>
              <a:rPr lang="en-US" sz="2600"/>
              <a:t>– Visual Studio Code will be the main code editor</a:t>
            </a:r>
            <a:endParaRPr sz="2600"/>
          </a:p>
          <a:p>
            <a:pPr indent="0" lvl="1" marL="457200" rtl="0" algn="l">
              <a:spcBef>
                <a:spcPts val="520"/>
              </a:spcBef>
              <a:spcAft>
                <a:spcPts val="0"/>
              </a:spcAft>
              <a:buClr>
                <a:schemeClr val="dk1"/>
              </a:buClr>
              <a:buSzPts val="2600"/>
              <a:buFont typeface="Arial"/>
              <a:buNone/>
            </a:pPr>
            <a:r>
              <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