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96" r:id="rId35"/>
    <p:sldId id="297" r:id="rId36"/>
    <p:sldId id="289" r:id="rId37"/>
    <p:sldId id="290" r:id="rId38"/>
    <p:sldId id="291" r:id="rId39"/>
    <p:sldId id="292" r:id="rId40"/>
    <p:sldId id="294" r:id="rId41"/>
    <p:sldId id="29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0F1EB1-9563-4A44-9C72-E994DAB8EB4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4907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78260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61705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7586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2696777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0F1EB1-9563-4A44-9C72-E994DAB8EB48}"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3357261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0F1EB1-9563-4A44-9C72-E994DAB8EB48}"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15490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F1EB1-9563-4A44-9C72-E994DAB8EB4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2994188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F1EB1-9563-4A44-9C72-E994DAB8EB4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15037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F1EB1-9563-4A44-9C72-E994DAB8EB4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161507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F1EB1-9563-4A44-9C72-E994DAB8EB4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289520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379953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F1EB1-9563-4A44-9C72-E994DAB8EB48}"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129956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F1EB1-9563-4A44-9C72-E994DAB8EB48}"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362764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F1EB1-9563-4A44-9C72-E994DAB8EB48}"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71780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265643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F1EB1-9563-4A44-9C72-E994DAB8EB4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D619B-96D6-4972-8DD3-517137A2B862}" type="slidenum">
              <a:rPr lang="en-US" smtClean="0"/>
              <a:pPr/>
              <a:t>‹#›</a:t>
            </a:fld>
            <a:endParaRPr lang="en-US"/>
          </a:p>
        </p:txBody>
      </p:sp>
    </p:spTree>
    <p:extLst>
      <p:ext uri="{BB962C8B-B14F-4D97-AF65-F5344CB8AC3E}">
        <p14:creationId xmlns:p14="http://schemas.microsoft.com/office/powerpoint/2010/main" val="24409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20F1EB1-9563-4A44-9C72-E994DAB8EB48}" type="datetimeFigureOut">
              <a:rPr lang="en-US" smtClean="0"/>
              <a:pPr/>
              <a:t>4/8/2022</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FD619B-96D6-4972-8DD3-517137A2B862}" type="slidenum">
              <a:rPr lang="en-US" smtClean="0"/>
              <a:pPr/>
              <a:t>‹#›</a:t>
            </a:fld>
            <a:endParaRPr lang="en-US"/>
          </a:p>
        </p:txBody>
      </p:sp>
    </p:spTree>
    <p:extLst>
      <p:ext uri="{BB962C8B-B14F-4D97-AF65-F5344CB8AC3E}">
        <p14:creationId xmlns:p14="http://schemas.microsoft.com/office/powerpoint/2010/main" val="2181435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Cryptography &amp; Network Security</a:t>
            </a:r>
          </a:p>
        </p:txBody>
      </p:sp>
      <p:sp>
        <p:nvSpPr>
          <p:cNvPr id="3" name="Subtitle 2"/>
          <p:cNvSpPr>
            <a:spLocks noGrp="1"/>
          </p:cNvSpPr>
          <p:nvPr>
            <p:ph type="subTitle" idx="1"/>
          </p:nvPr>
        </p:nvSpPr>
        <p:spPr/>
        <p:txBody>
          <a:bodyPr/>
          <a:lstStyle/>
          <a:p>
            <a:r>
              <a:rPr lang="en-US" b="1" dirty="0"/>
              <a:t>Module –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a:t>
            </a:r>
          </a:p>
        </p:txBody>
      </p:sp>
      <p:sp>
        <p:nvSpPr>
          <p:cNvPr id="3" name="Content Placeholder 2"/>
          <p:cNvSpPr>
            <a:spLocks noGrp="1"/>
          </p:cNvSpPr>
          <p:nvPr>
            <p:ph idx="1"/>
          </p:nvPr>
        </p:nvSpPr>
        <p:spPr>
          <a:xfrm>
            <a:off x="76200" y="2057400"/>
            <a:ext cx="8991600" cy="4572000"/>
          </a:xfrm>
        </p:spPr>
        <p:txBody>
          <a:bodyPr/>
          <a:lstStyle/>
          <a:p>
            <a:pPr algn="just"/>
            <a:r>
              <a:rPr lang="en-US" sz="2800" dirty="0"/>
              <a:t>Phishing is a method of trying to gather </a:t>
            </a:r>
            <a:r>
              <a:rPr lang="en-US" sz="2800" dirty="0">
                <a:solidFill>
                  <a:srgbClr val="FF0000"/>
                </a:solidFill>
              </a:rPr>
              <a:t>personal information using deceptive e-mails and websites</a:t>
            </a:r>
            <a:r>
              <a:rPr lang="en-US" sz="2800" dirty="0"/>
              <a:t>.</a:t>
            </a:r>
          </a:p>
          <a:p>
            <a:pPr algn="just"/>
            <a:r>
              <a:rPr lang="en-US" sz="2800" dirty="0">
                <a:solidFill>
                  <a:srgbClr val="FF0000"/>
                </a:solidFill>
              </a:rPr>
              <a:t>Phishing is a type of social engineering attack often used to steal user data, including login credentials and credit card numbers. </a:t>
            </a:r>
          </a:p>
          <a:p>
            <a:pPr algn="just"/>
            <a:r>
              <a:rPr lang="en-US" sz="2800" dirty="0"/>
              <a:t>It occurs when an attacker, masquerading as a trusted entity, dupes a victim into opening an email, instant message, or text message</a:t>
            </a: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Wiretapping</a:t>
            </a:r>
          </a:p>
        </p:txBody>
      </p:sp>
      <p:sp>
        <p:nvSpPr>
          <p:cNvPr id="3" name="Content Placeholder 2"/>
          <p:cNvSpPr>
            <a:spLocks noGrp="1"/>
          </p:cNvSpPr>
          <p:nvPr>
            <p:ph idx="1"/>
          </p:nvPr>
        </p:nvSpPr>
        <p:spPr>
          <a:xfrm>
            <a:off x="76200" y="2286000"/>
            <a:ext cx="8991600" cy="4267200"/>
          </a:xfrm>
        </p:spPr>
        <p:txBody>
          <a:bodyPr>
            <a:normAutofit lnSpcReduction="10000"/>
          </a:bodyPr>
          <a:lstStyle/>
          <a:p>
            <a:pPr algn="just"/>
            <a:r>
              <a:rPr lang="en-US" sz="2800" dirty="0"/>
              <a:t>Wiretapping is the surreptitious electronic monitoring of telephone, telegraph, cellular, fax or Internet-based communication.</a:t>
            </a:r>
          </a:p>
          <a:p>
            <a:pPr algn="just"/>
            <a:endParaRPr lang="en-US" sz="2800" dirty="0"/>
          </a:p>
          <a:p>
            <a:pPr algn="just"/>
            <a:r>
              <a:rPr lang="en-US" sz="2800" dirty="0"/>
              <a:t>It is achieved either through the placement of a monitoring device on the wire in question or through the built-in mechanism in other communication technologies.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a:xfrm>
            <a:off x="76200" y="1524000"/>
            <a:ext cx="8915400" cy="5181600"/>
          </a:xfrm>
        </p:spPr>
        <p:txBody>
          <a:bodyPr>
            <a:normAutofit fontScale="85000" lnSpcReduction="20000"/>
          </a:bodyPr>
          <a:lstStyle/>
          <a:p>
            <a:pPr algn="just"/>
            <a:r>
              <a:rPr lang="en-US" sz="2800" dirty="0"/>
              <a:t>Social engineering is the art of manipulating people so they give up confidential information.</a:t>
            </a:r>
            <a:endParaRPr lang="en-US" sz="1500" dirty="0"/>
          </a:p>
          <a:p>
            <a:pPr algn="just"/>
            <a:r>
              <a:rPr lang="en-US" sz="2800" dirty="0"/>
              <a:t>If a criminal manages to hack or socially engineer one person’s email password they have access to that person’s contact list–and because most people use one password everywhere, they probably have access to that person’s social networking contacts as well.</a:t>
            </a:r>
          </a:p>
          <a:p>
            <a:pPr algn="just"/>
            <a:r>
              <a:rPr lang="en-US" sz="2800" dirty="0"/>
              <a:t>Social engineering is the term used for a broad range of malicious activities accomplished through human interactions.</a:t>
            </a:r>
          </a:p>
          <a:p>
            <a:pPr algn="just"/>
            <a:r>
              <a:rPr lang="en-US" sz="2800" dirty="0"/>
              <a:t>It uses psychological manipulation to trick users into making security mistakes or giving away sensitive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Analysis</a:t>
            </a:r>
          </a:p>
        </p:txBody>
      </p:sp>
      <p:sp>
        <p:nvSpPr>
          <p:cNvPr id="3" name="Content Placeholder 2"/>
          <p:cNvSpPr>
            <a:spLocks noGrp="1"/>
          </p:cNvSpPr>
          <p:nvPr>
            <p:ph idx="1"/>
          </p:nvPr>
        </p:nvSpPr>
        <p:spPr>
          <a:xfrm>
            <a:off x="152400" y="2362200"/>
            <a:ext cx="8763000" cy="4191000"/>
          </a:xfrm>
        </p:spPr>
        <p:txBody>
          <a:bodyPr/>
          <a:lstStyle/>
          <a:p>
            <a:r>
              <a:rPr lang="en-US" dirty="0"/>
              <a:t>Obtain some other types of information by monitoring online traffic.</a:t>
            </a:r>
          </a:p>
          <a:p>
            <a:endParaRPr lang="en-US" sz="1500" dirty="0"/>
          </a:p>
          <a:p>
            <a:r>
              <a:rPr lang="en-US" dirty="0"/>
              <a:t>Ex:- The attacker can find the electronic address of the sender and receiver or can collect pairs or requests and responses to help the attacker guess the nature of the transaction.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Threatening Integrity</a:t>
            </a:r>
          </a:p>
        </p:txBody>
      </p:sp>
      <p:sp>
        <p:nvSpPr>
          <p:cNvPr id="3" name="Content Placeholder 2"/>
          <p:cNvSpPr>
            <a:spLocks noGrp="1"/>
          </p:cNvSpPr>
          <p:nvPr>
            <p:ph idx="1"/>
          </p:nvPr>
        </p:nvSpPr>
        <p:spPr>
          <a:xfrm>
            <a:off x="76200" y="1600200"/>
            <a:ext cx="8915400" cy="4953000"/>
          </a:xfrm>
        </p:spPr>
        <p:txBody>
          <a:bodyPr/>
          <a:lstStyle/>
          <a:p>
            <a:r>
              <a:rPr lang="en-US" dirty="0"/>
              <a:t>Modification</a:t>
            </a:r>
          </a:p>
          <a:p>
            <a:r>
              <a:rPr lang="en-US" dirty="0"/>
              <a:t>Masquerading</a:t>
            </a:r>
          </a:p>
          <a:p>
            <a:r>
              <a:rPr lang="en-US" dirty="0"/>
              <a:t>Replaying</a:t>
            </a:r>
          </a:p>
          <a:p>
            <a:r>
              <a:rPr lang="en-US" dirty="0"/>
              <a:t>Repudiation</a:t>
            </a:r>
          </a:p>
          <a:p>
            <a:r>
              <a:rPr lang="en-US" dirty="0"/>
              <a:t>Session Hijacking</a:t>
            </a:r>
          </a:p>
          <a:p>
            <a:r>
              <a:rPr lang="en-US" dirty="0"/>
              <a:t>Man-in-the –Middle Attack</a:t>
            </a:r>
          </a:p>
          <a:p>
            <a:r>
              <a:rPr lang="en-US" dirty="0"/>
              <a:t>Data Diddling Attacks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Masquerading</a:t>
            </a:r>
          </a:p>
        </p:txBody>
      </p:sp>
      <p:sp>
        <p:nvSpPr>
          <p:cNvPr id="3" name="Content Placeholder 2"/>
          <p:cNvSpPr>
            <a:spLocks noGrp="1"/>
          </p:cNvSpPr>
          <p:nvPr>
            <p:ph idx="1"/>
          </p:nvPr>
        </p:nvSpPr>
        <p:spPr>
          <a:xfrm>
            <a:off x="76200" y="2286000"/>
            <a:ext cx="8915400" cy="3810000"/>
          </a:xfrm>
        </p:spPr>
        <p:txBody>
          <a:bodyPr/>
          <a:lstStyle/>
          <a:p>
            <a:pPr algn="just"/>
            <a:r>
              <a:rPr lang="en-US" dirty="0"/>
              <a:t>A masquerade attack is an attack that uses a fake identity, such as a network identity, to gain unauthorized access to personal computer information through legitimate access identification.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Replaying</a:t>
            </a:r>
          </a:p>
        </p:txBody>
      </p:sp>
      <p:sp>
        <p:nvSpPr>
          <p:cNvPr id="3" name="Content Placeholder 2"/>
          <p:cNvSpPr>
            <a:spLocks noGrp="1"/>
          </p:cNvSpPr>
          <p:nvPr>
            <p:ph idx="1"/>
          </p:nvPr>
        </p:nvSpPr>
        <p:spPr>
          <a:xfrm>
            <a:off x="152400" y="2743200"/>
            <a:ext cx="8763000" cy="3352800"/>
          </a:xfrm>
        </p:spPr>
        <p:txBody>
          <a:bodyPr/>
          <a:lstStyle/>
          <a:p>
            <a:pPr algn="just"/>
            <a:r>
              <a:rPr lang="en-US" dirty="0"/>
              <a:t>The attacker obtains a copy of a message sent by a user and later tries to replay it.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Hijacking</a:t>
            </a:r>
          </a:p>
        </p:txBody>
      </p:sp>
      <p:sp>
        <p:nvSpPr>
          <p:cNvPr id="3" name="Content Placeholder 2"/>
          <p:cNvSpPr>
            <a:spLocks noGrp="1"/>
          </p:cNvSpPr>
          <p:nvPr>
            <p:ph idx="1"/>
          </p:nvPr>
        </p:nvSpPr>
        <p:spPr>
          <a:xfrm>
            <a:off x="612648" y="2514600"/>
            <a:ext cx="8153400" cy="3581400"/>
          </a:xfrm>
        </p:spPr>
        <p:txBody>
          <a:bodyPr/>
          <a:lstStyle/>
          <a:p>
            <a:r>
              <a:rPr lang="en-US" dirty="0"/>
              <a:t>Session Sniffing or Cookie Hijacking</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Man-in-the-Middle Attack</a:t>
            </a:r>
          </a:p>
        </p:txBody>
      </p:sp>
      <p:sp>
        <p:nvSpPr>
          <p:cNvPr id="3" name="Content Placeholder 2"/>
          <p:cNvSpPr>
            <a:spLocks noGrp="1"/>
          </p:cNvSpPr>
          <p:nvPr>
            <p:ph idx="1"/>
          </p:nvPr>
        </p:nvSpPr>
        <p:spPr>
          <a:xfrm>
            <a:off x="76200" y="2438400"/>
            <a:ext cx="8991600" cy="4191000"/>
          </a:xfrm>
        </p:spPr>
        <p:txBody>
          <a:bodyPr/>
          <a:lstStyle/>
          <a:p>
            <a:pPr algn="just"/>
            <a:r>
              <a:rPr lang="en-US" dirty="0"/>
              <a:t>It is a form of eavesdropping.</a:t>
            </a:r>
          </a:p>
          <a:p>
            <a:pPr algn="just"/>
            <a:endParaRPr lang="en-US" dirty="0"/>
          </a:p>
          <a:p>
            <a:pPr algn="just"/>
            <a:r>
              <a:rPr lang="en-US" dirty="0"/>
              <a:t>Communication between two users is monitored and modified by an unauthorized party.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Diddling Attack</a:t>
            </a:r>
          </a:p>
        </p:txBody>
      </p:sp>
      <p:sp>
        <p:nvSpPr>
          <p:cNvPr id="3" name="Content Placeholder 2"/>
          <p:cNvSpPr>
            <a:spLocks noGrp="1"/>
          </p:cNvSpPr>
          <p:nvPr>
            <p:ph idx="1"/>
          </p:nvPr>
        </p:nvSpPr>
        <p:spPr>
          <a:xfrm>
            <a:off x="76200" y="2667000"/>
            <a:ext cx="8915400" cy="3886200"/>
          </a:xfrm>
        </p:spPr>
        <p:txBody>
          <a:bodyPr/>
          <a:lstStyle/>
          <a:p>
            <a:pPr algn="just"/>
            <a:r>
              <a:rPr lang="en-US" dirty="0"/>
              <a:t>It is act of extracting and changing data in a database without the knowledge of owner.</a:t>
            </a:r>
          </a:p>
          <a:p>
            <a:pPr algn="just"/>
            <a:endParaRPr lang="en-US" dirty="0"/>
          </a:p>
          <a:p>
            <a:pPr algn="just"/>
            <a:r>
              <a:rPr lang="en-US" dirty="0"/>
              <a:t>It is an illegal or unauthorized data alteration.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Content Placeholder 2"/>
          <p:cNvSpPr>
            <a:spLocks noGrp="1"/>
          </p:cNvSpPr>
          <p:nvPr>
            <p:ph idx="1"/>
          </p:nvPr>
        </p:nvSpPr>
        <p:spPr>
          <a:xfrm>
            <a:off x="76200" y="1600200"/>
            <a:ext cx="8991600" cy="4724400"/>
          </a:xfrm>
        </p:spPr>
        <p:txBody>
          <a:bodyPr>
            <a:normAutofit fontScale="92500" lnSpcReduction="10000"/>
          </a:bodyPr>
          <a:lstStyle/>
          <a:p>
            <a:pPr algn="just"/>
            <a:r>
              <a:rPr lang="en-US" sz="2800" dirty="0"/>
              <a:t>Network security is the </a:t>
            </a:r>
            <a:r>
              <a:rPr lang="en-US" sz="2800" dirty="0">
                <a:solidFill>
                  <a:srgbClr val="FF0000"/>
                </a:solidFill>
              </a:rPr>
              <a:t>practice of preventing and protecting against unauthorized intrusion into corporate networks.</a:t>
            </a:r>
          </a:p>
          <a:p>
            <a:pPr algn="just"/>
            <a:r>
              <a:rPr lang="en-US" sz="2800" dirty="0"/>
              <a:t>Network security is the process of taking physical and software preventative measures to protect the underlying networking infrastructure from </a:t>
            </a:r>
            <a:r>
              <a:rPr lang="en-US" sz="2800" dirty="0">
                <a:solidFill>
                  <a:srgbClr val="FF0000"/>
                </a:solidFill>
              </a:rPr>
              <a:t>unauthorized access, misuse, malfunction, modification, destruction, or improper disclosure, thereby creating a secure platform for computers, users, and programs to perform their permitted critical functions within a secure environment.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Threatening Availability</a:t>
            </a:r>
          </a:p>
        </p:txBody>
      </p:sp>
      <p:sp>
        <p:nvSpPr>
          <p:cNvPr id="3" name="Content Placeholder 2"/>
          <p:cNvSpPr>
            <a:spLocks noGrp="1"/>
          </p:cNvSpPr>
          <p:nvPr>
            <p:ph idx="1"/>
          </p:nvPr>
        </p:nvSpPr>
        <p:spPr>
          <a:xfrm>
            <a:off x="76200" y="2057400"/>
            <a:ext cx="8915400" cy="4495800"/>
          </a:xfrm>
        </p:spPr>
        <p:txBody>
          <a:bodyPr/>
          <a:lstStyle/>
          <a:p>
            <a:pPr>
              <a:lnSpc>
                <a:spcPct val="150000"/>
              </a:lnSpc>
            </a:pPr>
            <a:r>
              <a:rPr lang="en-US" dirty="0"/>
              <a:t>Denial of Service</a:t>
            </a:r>
          </a:p>
          <a:p>
            <a:pPr>
              <a:lnSpc>
                <a:spcPct val="150000"/>
              </a:lnSpc>
            </a:pPr>
            <a:r>
              <a:rPr lang="en-US" dirty="0"/>
              <a:t>Distributed Denial of Service Attack</a:t>
            </a:r>
          </a:p>
          <a:p>
            <a:pPr>
              <a:lnSpc>
                <a:spcPct val="150000"/>
              </a:lnSpc>
            </a:pPr>
            <a:r>
              <a:rPr lang="en-US" dirty="0"/>
              <a:t>SYN Attack</a:t>
            </a:r>
          </a:p>
          <a:p>
            <a:pPr>
              <a:lnSpc>
                <a:spcPct val="150000"/>
              </a:lnSpc>
            </a:pPr>
            <a:r>
              <a:rPr lang="en-US" dirty="0"/>
              <a:t>Physical Attacks on Server Infrastructure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500" b="1" dirty="0"/>
              <a:t>Cryptography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a:xfrm>
            <a:off x="76200" y="1600200"/>
            <a:ext cx="8915400" cy="4953000"/>
          </a:xfrm>
        </p:spPr>
        <p:txBody>
          <a:bodyPr>
            <a:normAutofit fontScale="92500" lnSpcReduction="20000"/>
          </a:bodyPr>
          <a:lstStyle/>
          <a:p>
            <a:pPr algn="just"/>
            <a:r>
              <a:rPr lang="en-US" sz="2600" dirty="0"/>
              <a:t>A word with Greek origins, means </a:t>
            </a:r>
            <a:r>
              <a:rPr lang="en-US" sz="2600" b="1" i="1" dirty="0"/>
              <a:t>secret writing</a:t>
            </a:r>
            <a:r>
              <a:rPr lang="en-US" sz="2600" dirty="0"/>
              <a:t>.</a:t>
            </a:r>
          </a:p>
          <a:p>
            <a:pPr algn="just"/>
            <a:r>
              <a:rPr lang="en-US" sz="2600" dirty="0"/>
              <a:t>The conversion of </a:t>
            </a:r>
            <a:r>
              <a:rPr lang="en-US" sz="2600" dirty="0">
                <a:solidFill>
                  <a:srgbClr val="FF0000"/>
                </a:solidFill>
              </a:rPr>
              <a:t>data into a secret code for transmission over a public network.</a:t>
            </a:r>
          </a:p>
          <a:p>
            <a:pPr algn="just"/>
            <a:r>
              <a:rPr lang="en-US" sz="2600" dirty="0"/>
              <a:t>Most cryptography is </a:t>
            </a:r>
            <a:r>
              <a:rPr lang="en-US" sz="2600" dirty="0">
                <a:solidFill>
                  <a:srgbClr val="FF0000"/>
                </a:solidFill>
              </a:rPr>
              <a:t>digital, and the original text ("plaintext") is turned into a coded equivalent called "</a:t>
            </a:r>
            <a:r>
              <a:rPr lang="en-US" sz="2600" dirty="0" err="1">
                <a:solidFill>
                  <a:srgbClr val="FF0000"/>
                </a:solidFill>
              </a:rPr>
              <a:t>ciphertext</a:t>
            </a:r>
            <a:r>
              <a:rPr lang="en-US" sz="2600" dirty="0">
                <a:solidFill>
                  <a:srgbClr val="FF0000"/>
                </a:solidFill>
              </a:rPr>
              <a:t>" via an encryption algorithm. </a:t>
            </a:r>
          </a:p>
          <a:p>
            <a:pPr algn="just"/>
            <a:r>
              <a:rPr lang="en-US" sz="2600" dirty="0">
                <a:solidFill>
                  <a:srgbClr val="FF0000"/>
                </a:solidFill>
              </a:rPr>
              <a:t>The </a:t>
            </a:r>
            <a:r>
              <a:rPr lang="en-US" sz="2600" dirty="0" err="1">
                <a:solidFill>
                  <a:srgbClr val="FF0000"/>
                </a:solidFill>
              </a:rPr>
              <a:t>ciphertext</a:t>
            </a:r>
            <a:r>
              <a:rPr lang="en-US" sz="2600" dirty="0">
                <a:solidFill>
                  <a:srgbClr val="FF0000"/>
                </a:solidFill>
              </a:rPr>
              <a:t> is decrypted at the receiving end and turned back into plaintext.</a:t>
            </a:r>
          </a:p>
          <a:p>
            <a:pPr algn="just"/>
            <a:r>
              <a:rPr lang="en-US" sz="2600" dirty="0"/>
              <a:t>There are two kinds of cryptosystems:</a:t>
            </a:r>
          </a:p>
          <a:p>
            <a:pPr lvl="1" algn="just"/>
            <a:r>
              <a:rPr lang="en-US" sz="2300" b="1" dirty="0"/>
              <a:t>Symmetric</a:t>
            </a:r>
          </a:p>
          <a:p>
            <a:pPr lvl="1" algn="just"/>
            <a:r>
              <a:rPr lang="en-US" sz="2300" b="1" dirty="0"/>
              <a:t>Asymmetric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ryptosystem.jpg"/>
          <p:cNvPicPr>
            <a:picLocks noGrp="1" noChangeAspect="1"/>
          </p:cNvPicPr>
          <p:nvPr>
            <p:ph idx="1"/>
          </p:nvPr>
        </p:nvPicPr>
        <p:blipFill>
          <a:blip r:embed="rId2"/>
          <a:stretch>
            <a:fillRect/>
          </a:stretch>
        </p:blipFill>
        <p:spPr>
          <a:xfrm>
            <a:off x="457200" y="1676400"/>
            <a:ext cx="8239010" cy="4953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Symmetric-Key Cryptography</a:t>
            </a:r>
          </a:p>
        </p:txBody>
      </p:sp>
      <p:sp>
        <p:nvSpPr>
          <p:cNvPr id="3" name="Content Placeholder 2"/>
          <p:cNvSpPr>
            <a:spLocks noGrp="1"/>
          </p:cNvSpPr>
          <p:nvPr>
            <p:ph idx="1"/>
          </p:nvPr>
        </p:nvSpPr>
        <p:spPr>
          <a:xfrm>
            <a:off x="73152" y="1600200"/>
            <a:ext cx="8918448" cy="4876800"/>
          </a:xfrm>
        </p:spPr>
        <p:txBody>
          <a:bodyPr/>
          <a:lstStyle/>
          <a:p>
            <a:pPr algn="just"/>
            <a:r>
              <a:rPr lang="en-US" sz="2600" dirty="0"/>
              <a:t>The encryption process where </a:t>
            </a:r>
            <a:r>
              <a:rPr lang="en-US" sz="2600" dirty="0">
                <a:solidFill>
                  <a:srgbClr val="FF0000"/>
                </a:solidFill>
              </a:rPr>
              <a:t>same keys are used for encrypting and decrypting the information is known as Symmetric Key Encryption.</a:t>
            </a:r>
          </a:p>
          <a:p>
            <a:pPr algn="just"/>
            <a:r>
              <a:rPr lang="en-US" sz="2600" dirty="0"/>
              <a:t>sometimes referred to as secret key cryptosystems.</a:t>
            </a:r>
          </a:p>
          <a:p>
            <a:endParaRPr lang="en-US" dirty="0"/>
          </a:p>
        </p:txBody>
      </p:sp>
      <p:pic>
        <p:nvPicPr>
          <p:cNvPr id="4" name="Picture 3" descr="symmetric_key_encryption.jpg"/>
          <p:cNvPicPr>
            <a:picLocks noChangeAspect="1"/>
          </p:cNvPicPr>
          <p:nvPr/>
        </p:nvPicPr>
        <p:blipFill>
          <a:blip r:embed="rId2"/>
          <a:stretch>
            <a:fillRect/>
          </a:stretch>
        </p:blipFill>
        <p:spPr>
          <a:xfrm>
            <a:off x="609600" y="3352800"/>
            <a:ext cx="8145888" cy="3352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Symmetric-Key Cryptography</a:t>
            </a:r>
          </a:p>
        </p:txBody>
      </p:sp>
      <p:sp>
        <p:nvSpPr>
          <p:cNvPr id="3" name="Content Placeholder 2"/>
          <p:cNvSpPr>
            <a:spLocks noGrp="1"/>
          </p:cNvSpPr>
          <p:nvPr>
            <p:ph idx="1"/>
          </p:nvPr>
        </p:nvSpPr>
        <p:spPr>
          <a:xfrm>
            <a:off x="76200" y="1600200"/>
            <a:ext cx="8991600" cy="4953000"/>
          </a:xfrm>
        </p:spPr>
        <p:txBody>
          <a:bodyPr/>
          <a:lstStyle/>
          <a:p>
            <a:r>
              <a:rPr lang="en-US" dirty="0"/>
              <a:t>The symmetric-key ciphers can be divided into two:</a:t>
            </a:r>
          </a:p>
          <a:p>
            <a:pPr lvl="1"/>
            <a:r>
              <a:rPr lang="en-US" dirty="0"/>
              <a:t>Traditional Ciphers</a:t>
            </a:r>
          </a:p>
          <a:p>
            <a:pPr lvl="1"/>
            <a:r>
              <a:rPr lang="en-US" dirty="0"/>
              <a:t>Modern Ciphers</a:t>
            </a:r>
          </a:p>
          <a:p>
            <a:r>
              <a:rPr lang="en-US" dirty="0"/>
              <a:t>Traditional Ciphers</a:t>
            </a:r>
          </a:p>
          <a:p>
            <a:pPr lvl="1"/>
            <a:r>
              <a:rPr lang="en-US" dirty="0"/>
              <a:t>Substitution Ciphers</a:t>
            </a:r>
          </a:p>
          <a:p>
            <a:pPr lvl="1"/>
            <a:r>
              <a:rPr lang="en-US" dirty="0"/>
              <a:t>Transposition Ciphers</a:t>
            </a:r>
          </a:p>
          <a:p>
            <a:r>
              <a:rPr lang="en-US" dirty="0"/>
              <a:t>Substitution Ciphers</a:t>
            </a:r>
          </a:p>
          <a:p>
            <a:pPr lvl="1"/>
            <a:r>
              <a:rPr lang="en-US" dirty="0"/>
              <a:t>Mono-alphabetic Ciphers</a:t>
            </a:r>
          </a:p>
          <a:p>
            <a:pPr lvl="1"/>
            <a:r>
              <a:rPr lang="en-US" dirty="0"/>
              <a:t>Poly-alphabetic Ciphers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Ciphers</a:t>
            </a:r>
          </a:p>
        </p:txBody>
      </p:sp>
      <p:sp>
        <p:nvSpPr>
          <p:cNvPr id="3" name="Content Placeholder 2"/>
          <p:cNvSpPr>
            <a:spLocks noGrp="1"/>
          </p:cNvSpPr>
          <p:nvPr>
            <p:ph idx="1"/>
          </p:nvPr>
        </p:nvSpPr>
        <p:spPr>
          <a:xfrm>
            <a:off x="76200" y="1600200"/>
            <a:ext cx="8915400" cy="5257800"/>
          </a:xfrm>
        </p:spPr>
        <p:txBody>
          <a:bodyPr>
            <a:normAutofit/>
          </a:bodyPr>
          <a:lstStyle/>
          <a:p>
            <a:pPr algn="just"/>
            <a:r>
              <a:rPr lang="en-US" sz="2800" dirty="0"/>
              <a:t>Systematically </a:t>
            </a:r>
            <a:r>
              <a:rPr lang="en-US" sz="2800" dirty="0">
                <a:solidFill>
                  <a:srgbClr val="FF0000"/>
                </a:solidFill>
              </a:rPr>
              <a:t>replace letters or groups of letters with other letters or group of letters.</a:t>
            </a:r>
          </a:p>
          <a:p>
            <a:pPr algn="just"/>
            <a:r>
              <a:rPr lang="en-US" sz="2800" dirty="0"/>
              <a:t>Ex:- ‘fly at once’  -  ‘</a:t>
            </a:r>
            <a:r>
              <a:rPr lang="en-US" sz="2800" dirty="0" err="1"/>
              <a:t>gmz</a:t>
            </a:r>
            <a:r>
              <a:rPr lang="en-US" sz="2800" dirty="0"/>
              <a:t> </a:t>
            </a:r>
            <a:r>
              <a:rPr lang="en-US" sz="2800" dirty="0" err="1"/>
              <a:t>bu</a:t>
            </a:r>
            <a:r>
              <a:rPr lang="en-US" sz="2800" dirty="0"/>
              <a:t> </a:t>
            </a:r>
            <a:r>
              <a:rPr lang="en-US" sz="2800" dirty="0" err="1"/>
              <a:t>podf</a:t>
            </a:r>
            <a:r>
              <a:rPr lang="en-US" sz="2800" dirty="0"/>
              <a:t>’</a:t>
            </a:r>
          </a:p>
          <a:p>
            <a:pPr algn="just"/>
            <a:r>
              <a:rPr lang="en-US" sz="2800" b="1" dirty="0"/>
              <a:t>Mono-alphabetic Cipher</a:t>
            </a:r>
          </a:p>
          <a:p>
            <a:pPr lvl="1" algn="just"/>
            <a:r>
              <a:rPr lang="en-US" dirty="0"/>
              <a:t>It is a substitution cipher in which for a given key, the cipher alphabet for each plain alphabet is fixed throughout the encryption process. For example, if ‘</a:t>
            </a:r>
            <a:r>
              <a:rPr lang="en-US" dirty="0">
                <a:solidFill>
                  <a:srgbClr val="FF0000"/>
                </a:solidFill>
              </a:rPr>
              <a:t>A’ is encrypted as ‘D’, for any number of occurrence in that plaintext, ‘A’ will always get encrypted to ‘D’.</a:t>
            </a:r>
          </a:p>
          <a:p>
            <a:pPr algn="just"/>
            <a:r>
              <a:rPr lang="en-US" sz="2800" b="1" dirty="0"/>
              <a:t>Poly-alphabetic Ciphers</a:t>
            </a:r>
          </a:p>
          <a:p>
            <a:pPr lvl="1" algn="just"/>
            <a:r>
              <a:rPr lang="en-US" dirty="0"/>
              <a:t>It is a substitution cipher in which the cipher alphabet for the plain alphabet may be different at different places during the encryption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00px-ROT13.png"/>
          <p:cNvPicPr>
            <a:picLocks noGrp="1" noChangeAspect="1"/>
          </p:cNvPicPr>
          <p:nvPr>
            <p:ph idx="1"/>
          </p:nvPr>
        </p:nvPicPr>
        <p:blipFill>
          <a:blip r:embed="rId2"/>
          <a:stretch>
            <a:fillRect/>
          </a:stretch>
        </p:blipFill>
        <p:spPr>
          <a:xfrm>
            <a:off x="1143000" y="1676400"/>
            <a:ext cx="7052553" cy="44196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Transposition Ciphers</a:t>
            </a:r>
          </a:p>
        </p:txBody>
      </p:sp>
      <p:sp>
        <p:nvSpPr>
          <p:cNvPr id="3" name="Content Placeholder 2"/>
          <p:cNvSpPr>
            <a:spLocks noGrp="1"/>
          </p:cNvSpPr>
          <p:nvPr>
            <p:ph idx="1"/>
          </p:nvPr>
        </p:nvSpPr>
        <p:spPr>
          <a:xfrm>
            <a:off x="76200" y="2590800"/>
            <a:ext cx="8915400" cy="4038600"/>
          </a:xfrm>
        </p:spPr>
        <p:txBody>
          <a:bodyPr/>
          <a:lstStyle/>
          <a:p>
            <a:r>
              <a:rPr lang="en-US" dirty="0"/>
              <a:t>Transposition Cipher is a cryptographic algorithm where the order of alphabets in the plaintext is rearranged to form a cipher text.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Symmetric-Key Ciphers</a:t>
            </a:r>
          </a:p>
        </p:txBody>
      </p:sp>
      <p:sp>
        <p:nvSpPr>
          <p:cNvPr id="3" name="Content Placeholder 2"/>
          <p:cNvSpPr>
            <a:spLocks noGrp="1"/>
          </p:cNvSpPr>
          <p:nvPr>
            <p:ph idx="1"/>
          </p:nvPr>
        </p:nvSpPr>
        <p:spPr>
          <a:xfrm>
            <a:off x="76200" y="1600200"/>
            <a:ext cx="8991600" cy="5029200"/>
          </a:xfrm>
        </p:spPr>
        <p:txBody>
          <a:bodyPr>
            <a:normAutofit lnSpcReduction="10000"/>
          </a:bodyPr>
          <a:lstStyle/>
          <a:p>
            <a:pPr algn="just"/>
            <a:r>
              <a:rPr lang="en-US" sz="2600" dirty="0"/>
              <a:t>Bit oriented ciphers.</a:t>
            </a:r>
          </a:p>
          <a:p>
            <a:pPr algn="just"/>
            <a:r>
              <a:rPr lang="en-US" sz="2600" dirty="0"/>
              <a:t>It </a:t>
            </a:r>
            <a:r>
              <a:rPr lang="en-US" sz="2600" dirty="0">
                <a:solidFill>
                  <a:srgbClr val="FF0000"/>
                </a:solidFill>
              </a:rPr>
              <a:t>consists numbers, graphics, audio and video data</a:t>
            </a:r>
            <a:r>
              <a:rPr lang="en-US" sz="2600" dirty="0"/>
              <a:t>.</a:t>
            </a:r>
          </a:p>
          <a:p>
            <a:pPr algn="just"/>
            <a:r>
              <a:rPr lang="en-US" sz="2600" dirty="0"/>
              <a:t>It is convenient to convert these types of data into a stream of bits</a:t>
            </a:r>
            <a:r>
              <a:rPr lang="en-US" dirty="0"/>
              <a:t>.</a:t>
            </a:r>
          </a:p>
          <a:p>
            <a:r>
              <a:rPr lang="en-US" b="1" u="sng" dirty="0"/>
              <a:t>Components</a:t>
            </a:r>
          </a:p>
          <a:p>
            <a:pPr lvl="1"/>
            <a:r>
              <a:rPr lang="en-US" dirty="0"/>
              <a:t>Transposition Units</a:t>
            </a:r>
          </a:p>
          <a:p>
            <a:pPr lvl="1"/>
            <a:r>
              <a:rPr lang="en-US" dirty="0"/>
              <a:t>Substitution Units</a:t>
            </a:r>
          </a:p>
          <a:p>
            <a:pPr lvl="1"/>
            <a:r>
              <a:rPr lang="en-US" dirty="0"/>
              <a:t>Exclusive-OR Units</a:t>
            </a:r>
          </a:p>
          <a:p>
            <a:pPr lvl="1"/>
            <a:r>
              <a:rPr lang="en-US" dirty="0"/>
              <a:t>Shifting Units</a:t>
            </a:r>
          </a:p>
          <a:p>
            <a:pPr lvl="1"/>
            <a:r>
              <a:rPr lang="en-US" dirty="0"/>
              <a:t>Swap Unit</a:t>
            </a:r>
          </a:p>
          <a:p>
            <a:pPr lvl="1"/>
            <a:r>
              <a:rPr lang="en-US" dirty="0"/>
              <a:t>Split and Combine Units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13648" cy="990600"/>
          </a:xfrm>
        </p:spPr>
        <p:txBody>
          <a:bodyPr>
            <a:normAutofit fontScale="90000"/>
          </a:bodyPr>
          <a:lstStyle/>
          <a:p>
            <a:r>
              <a:rPr lang="en-US" b="1" dirty="0"/>
              <a:t>Information, Cyber &amp; Network Security</a:t>
            </a:r>
            <a:endParaRPr lang="en-US" dirty="0"/>
          </a:p>
        </p:txBody>
      </p:sp>
      <p:sp>
        <p:nvSpPr>
          <p:cNvPr id="3" name="Content Placeholder 2"/>
          <p:cNvSpPr>
            <a:spLocks noGrp="1"/>
          </p:cNvSpPr>
          <p:nvPr>
            <p:ph idx="1"/>
          </p:nvPr>
        </p:nvSpPr>
        <p:spPr>
          <a:xfrm>
            <a:off x="76200" y="1524000"/>
            <a:ext cx="8915400" cy="5334000"/>
          </a:xfrm>
        </p:spPr>
        <p:txBody>
          <a:bodyPr>
            <a:normAutofit fontScale="85000" lnSpcReduction="20000"/>
          </a:bodyPr>
          <a:lstStyle/>
          <a:p>
            <a:pPr algn="just"/>
            <a:r>
              <a:rPr lang="en-US" sz="2700" b="1" dirty="0"/>
              <a:t>Information Security</a:t>
            </a:r>
          </a:p>
          <a:p>
            <a:pPr lvl="1" algn="just"/>
            <a:r>
              <a:rPr lang="en-US" sz="2500" dirty="0"/>
              <a:t>The processes and methodologies which are designed and implemented to protect print, electronic, or any other form of confidential, private and sensitive information or data from </a:t>
            </a:r>
            <a:r>
              <a:rPr lang="en-US" sz="2500" dirty="0">
                <a:solidFill>
                  <a:srgbClr val="FF0000"/>
                </a:solidFill>
              </a:rPr>
              <a:t>unauthorized access, use, misuse, disclosure, destruction, modification, or disruption.</a:t>
            </a:r>
          </a:p>
          <a:p>
            <a:pPr algn="just"/>
            <a:r>
              <a:rPr lang="en-US" sz="2700" b="1" dirty="0"/>
              <a:t>Cyber Security</a:t>
            </a:r>
          </a:p>
          <a:p>
            <a:pPr lvl="1" algn="just"/>
            <a:r>
              <a:rPr lang="en-US" sz="2500" dirty="0">
                <a:solidFill>
                  <a:srgbClr val="FF0000"/>
                </a:solidFill>
              </a:rPr>
              <a:t>The practice of protecting systems, networks and programs from digital attacks.</a:t>
            </a:r>
          </a:p>
          <a:p>
            <a:pPr lvl="1" algn="just"/>
            <a:r>
              <a:rPr lang="en-US" sz="2500" dirty="0"/>
              <a:t>A subset of information security.</a:t>
            </a:r>
          </a:p>
          <a:p>
            <a:pPr algn="just"/>
            <a:r>
              <a:rPr lang="en-US" sz="2700" b="1" dirty="0"/>
              <a:t>Network Security</a:t>
            </a:r>
          </a:p>
          <a:p>
            <a:pPr lvl="1" algn="just"/>
            <a:r>
              <a:rPr lang="en-US" sz="2500" dirty="0">
                <a:solidFill>
                  <a:srgbClr val="FF0000"/>
                </a:solidFill>
              </a:rPr>
              <a:t>A subset of cyber security.</a:t>
            </a:r>
          </a:p>
          <a:p>
            <a:pPr lvl="1" algn="just"/>
            <a:r>
              <a:rPr lang="en-US" sz="2500" dirty="0"/>
              <a:t>Aims </a:t>
            </a:r>
            <a:r>
              <a:rPr lang="en-US" sz="2500" dirty="0">
                <a:solidFill>
                  <a:srgbClr val="FF0000"/>
                </a:solidFill>
              </a:rPr>
              <a:t>to protect the underlying networking infrastructure and network resources.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Transposition Units (P-Box)</a:t>
            </a:r>
          </a:p>
        </p:txBody>
      </p:sp>
      <p:pic>
        <p:nvPicPr>
          <p:cNvPr id="4" name="Content Placeholder 3" descr="ba0fe34a-d473-4460-9317-b44c70cd8712.png"/>
          <p:cNvPicPr>
            <a:picLocks noGrp="1" noChangeAspect="1"/>
          </p:cNvPicPr>
          <p:nvPr>
            <p:ph idx="1"/>
          </p:nvPr>
        </p:nvPicPr>
        <p:blipFill>
          <a:blip r:embed="rId2"/>
          <a:stretch>
            <a:fillRect/>
          </a:stretch>
        </p:blipFill>
        <p:spPr>
          <a:xfrm>
            <a:off x="533400" y="1752600"/>
            <a:ext cx="8030256" cy="4419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Shifting Unit</a:t>
            </a:r>
          </a:p>
        </p:txBody>
      </p:sp>
      <p:pic>
        <p:nvPicPr>
          <p:cNvPr id="4" name="Content Placeholder 3" descr="5.1.3+Components+of+a+Modern+Block+Cipher.jpg"/>
          <p:cNvPicPr>
            <a:picLocks noGrp="1" noChangeAspect="1"/>
          </p:cNvPicPr>
          <p:nvPr>
            <p:ph idx="1"/>
          </p:nvPr>
        </p:nvPicPr>
        <p:blipFill>
          <a:blip r:embed="rId2"/>
          <a:srcRect l="7362" t="38983" r="23994" b="22034"/>
          <a:stretch>
            <a:fillRect/>
          </a:stretch>
        </p:blipFill>
        <p:spPr>
          <a:xfrm>
            <a:off x="761999" y="1752600"/>
            <a:ext cx="7315201" cy="26670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and Combine</a:t>
            </a:r>
          </a:p>
        </p:txBody>
      </p:sp>
      <p:pic>
        <p:nvPicPr>
          <p:cNvPr id="4" name="Content Placeholder 3" descr="5.1.3+Continued+Split+and+Combine.+Two+other+operations+found+in+some+block+ciphers+are+split+and+combine..jpg"/>
          <p:cNvPicPr>
            <a:picLocks noGrp="1" noChangeAspect="1"/>
          </p:cNvPicPr>
          <p:nvPr>
            <p:ph idx="1"/>
          </p:nvPr>
        </p:nvPicPr>
        <p:blipFill>
          <a:blip r:embed="rId2"/>
          <a:srcRect l="5173" t="53255" r="3681" b="7682"/>
          <a:stretch>
            <a:fillRect/>
          </a:stretch>
        </p:blipFill>
        <p:spPr>
          <a:xfrm>
            <a:off x="533400" y="2362200"/>
            <a:ext cx="8060267" cy="25908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 Standard (DES)</a:t>
            </a:r>
          </a:p>
        </p:txBody>
      </p:sp>
      <p:sp>
        <p:nvSpPr>
          <p:cNvPr id="3" name="Content Placeholder 2"/>
          <p:cNvSpPr>
            <a:spLocks noGrp="1"/>
          </p:cNvSpPr>
          <p:nvPr>
            <p:ph idx="1"/>
          </p:nvPr>
        </p:nvSpPr>
        <p:spPr>
          <a:xfrm>
            <a:off x="76200" y="2133600"/>
            <a:ext cx="8915400" cy="4495800"/>
          </a:xfrm>
        </p:spPr>
        <p:txBody>
          <a:bodyPr/>
          <a:lstStyle/>
          <a:p>
            <a:pPr algn="just"/>
            <a:r>
              <a:rPr lang="en-US" sz="2600" dirty="0"/>
              <a:t>The Data Encryption Standard (DES) is a symmetric-key block cipher.</a:t>
            </a:r>
          </a:p>
          <a:p>
            <a:pPr algn="just"/>
            <a:r>
              <a:rPr lang="en-US" sz="2600" dirty="0"/>
              <a:t>It uses 16 round </a:t>
            </a:r>
            <a:r>
              <a:rPr lang="en-US" sz="2600" dirty="0" err="1"/>
              <a:t>Feistel</a:t>
            </a:r>
            <a:r>
              <a:rPr lang="en-US" sz="2600" dirty="0"/>
              <a:t> structure.</a:t>
            </a:r>
          </a:p>
          <a:p>
            <a:pPr algn="just"/>
            <a:endParaRPr lang="en-US" sz="1500" dirty="0"/>
          </a:p>
          <a:p>
            <a:r>
              <a:rPr lang="en-US" dirty="0"/>
              <a:t>Round function</a:t>
            </a:r>
          </a:p>
          <a:p>
            <a:r>
              <a:rPr lang="en-US" dirty="0"/>
              <a:t>Key schedule</a:t>
            </a:r>
          </a:p>
          <a:p>
            <a:r>
              <a:rPr lang="en-US" dirty="0"/>
              <a:t>Any additional processing − Initial and final permutation.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s_structure.jpg"/>
          <p:cNvPicPr>
            <a:picLocks noGrp="1" noChangeAspect="1"/>
          </p:cNvPicPr>
          <p:nvPr>
            <p:ph idx="1"/>
          </p:nvPr>
        </p:nvPicPr>
        <p:blipFill>
          <a:blip r:embed="rId2"/>
          <a:stretch>
            <a:fillRect/>
          </a:stretch>
        </p:blipFill>
        <p:spPr>
          <a:xfrm>
            <a:off x="1600200" y="228600"/>
            <a:ext cx="6380926" cy="6248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 Standard (DES)</a:t>
            </a:r>
          </a:p>
        </p:txBody>
      </p:sp>
      <p:sp>
        <p:nvSpPr>
          <p:cNvPr id="3" name="Content Placeholder 2"/>
          <p:cNvSpPr>
            <a:spLocks noGrp="1"/>
          </p:cNvSpPr>
          <p:nvPr>
            <p:ph idx="1"/>
          </p:nvPr>
        </p:nvSpPr>
        <p:spPr>
          <a:xfrm>
            <a:off x="76200" y="2209800"/>
            <a:ext cx="8991600" cy="4343400"/>
          </a:xfrm>
        </p:spPr>
        <p:txBody>
          <a:bodyPr/>
          <a:lstStyle/>
          <a:p>
            <a:r>
              <a:rPr lang="en-US" b="1" dirty="0"/>
              <a:t>Initial and Final Permutation</a:t>
            </a:r>
          </a:p>
          <a:p>
            <a:pPr lvl="1" algn="just"/>
            <a:r>
              <a:rPr lang="en-US" dirty="0"/>
              <a:t>The initial and final permutations are straight Permutation boxes (P-boxes) that are inverses of each other. </a:t>
            </a:r>
          </a:p>
          <a:p>
            <a:pPr lvl="1" algn="just"/>
            <a:r>
              <a:rPr lang="en-US" dirty="0"/>
              <a:t>They have no cryptography significance in DES.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Asymmetric-Key Cryptography</a:t>
            </a:r>
          </a:p>
        </p:txBody>
      </p:sp>
      <p:sp>
        <p:nvSpPr>
          <p:cNvPr id="3" name="Content Placeholder 2"/>
          <p:cNvSpPr>
            <a:spLocks noGrp="1"/>
          </p:cNvSpPr>
          <p:nvPr>
            <p:ph idx="1"/>
          </p:nvPr>
        </p:nvSpPr>
        <p:spPr>
          <a:xfrm>
            <a:off x="76200" y="1752600"/>
            <a:ext cx="8915400" cy="4876800"/>
          </a:xfrm>
        </p:spPr>
        <p:txBody>
          <a:bodyPr>
            <a:normAutofit fontScale="92500" lnSpcReduction="10000"/>
          </a:bodyPr>
          <a:lstStyle/>
          <a:p>
            <a:pPr algn="just"/>
            <a:r>
              <a:rPr lang="en-US" sz="2600" dirty="0"/>
              <a:t>Different keys are used for encryption and decryption.</a:t>
            </a:r>
          </a:p>
          <a:p>
            <a:pPr algn="just"/>
            <a:endParaRPr lang="en-US" sz="1500" dirty="0"/>
          </a:p>
          <a:p>
            <a:pPr algn="just"/>
            <a:r>
              <a:rPr lang="en-US" sz="2600" dirty="0"/>
              <a:t>If the public key encrypts a message, only the corresponding private key can decrypt it and vice versa.</a:t>
            </a:r>
          </a:p>
          <a:p>
            <a:pPr algn="just"/>
            <a:endParaRPr lang="en-US" sz="1500" dirty="0"/>
          </a:p>
          <a:p>
            <a:pPr algn="just"/>
            <a:r>
              <a:rPr lang="en-US" sz="2600" dirty="0"/>
              <a:t>The private key is kept secret by its owner and the public key is freely distributed.</a:t>
            </a:r>
          </a:p>
          <a:p>
            <a:pPr algn="just"/>
            <a:endParaRPr lang="en-US" sz="1500" dirty="0"/>
          </a:p>
          <a:p>
            <a:pPr algn="just"/>
            <a:r>
              <a:rPr lang="en-US" sz="2600" dirty="0"/>
              <a:t>To transmit a message securely, the sender uses the receiver’s public key to encrypt message. The receiver then decrypts the message, using his or her unique key.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of-encryption-asymmetric-encryption.png"/>
          <p:cNvPicPr>
            <a:picLocks noGrp="1" noChangeAspect="1"/>
          </p:cNvPicPr>
          <p:nvPr>
            <p:ph idx="1"/>
          </p:nvPr>
        </p:nvPicPr>
        <p:blipFill>
          <a:blip r:embed="rId2"/>
          <a:stretch>
            <a:fillRect/>
          </a:stretch>
        </p:blipFill>
        <p:spPr>
          <a:xfrm>
            <a:off x="228600" y="2133600"/>
            <a:ext cx="8686356" cy="38100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Cryptosystem</a:t>
            </a:r>
          </a:p>
        </p:txBody>
      </p:sp>
      <p:sp>
        <p:nvSpPr>
          <p:cNvPr id="3" name="Content Placeholder 2"/>
          <p:cNvSpPr>
            <a:spLocks noGrp="1"/>
          </p:cNvSpPr>
          <p:nvPr>
            <p:ph idx="1"/>
          </p:nvPr>
        </p:nvSpPr>
        <p:spPr>
          <a:xfrm>
            <a:off x="76200" y="2514600"/>
            <a:ext cx="8915400" cy="4038600"/>
          </a:xfrm>
        </p:spPr>
        <p:txBody>
          <a:bodyPr>
            <a:normAutofit/>
          </a:bodyPr>
          <a:lstStyle/>
          <a:p>
            <a:pPr algn="just"/>
            <a:r>
              <a:rPr lang="en-US" sz="2600" dirty="0"/>
              <a:t>RSA algorithm is a public key encryption technique and is considered as the most secure way of encryption. </a:t>
            </a:r>
          </a:p>
          <a:p>
            <a:pPr algn="just"/>
            <a:endParaRPr lang="en-US" sz="2600" dirty="0"/>
          </a:p>
          <a:p>
            <a:pPr algn="just"/>
            <a:r>
              <a:rPr lang="en-US" sz="2600" dirty="0"/>
              <a:t>It was invented by </a:t>
            </a:r>
            <a:r>
              <a:rPr lang="en-US" sz="2600" dirty="0" err="1"/>
              <a:t>Rivest</a:t>
            </a:r>
            <a:r>
              <a:rPr lang="en-US" sz="2600" dirty="0"/>
              <a:t>, Shamir and </a:t>
            </a:r>
            <a:r>
              <a:rPr lang="en-US" sz="2600" dirty="0" err="1"/>
              <a:t>Adleman</a:t>
            </a:r>
            <a:r>
              <a:rPr lang="en-US" sz="2600" dirty="0"/>
              <a:t> in year 1978 and hence name RSA algorithm.</a:t>
            </a:r>
          </a:p>
          <a:p>
            <a:pPr algn="just"/>
            <a:endParaRPr lang="en-US" sz="2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Aspects of Security</a:t>
            </a:r>
          </a:p>
        </p:txBody>
      </p:sp>
      <p:sp>
        <p:nvSpPr>
          <p:cNvPr id="3" name="Content Placeholder 2"/>
          <p:cNvSpPr>
            <a:spLocks noGrp="1"/>
          </p:cNvSpPr>
          <p:nvPr>
            <p:ph idx="1"/>
          </p:nvPr>
        </p:nvSpPr>
        <p:spPr>
          <a:xfrm>
            <a:off x="76200" y="1447800"/>
            <a:ext cx="8991600" cy="5410200"/>
          </a:xfrm>
        </p:spPr>
        <p:txBody>
          <a:bodyPr>
            <a:normAutofit fontScale="92500" lnSpcReduction="10000"/>
          </a:bodyPr>
          <a:lstStyle/>
          <a:p>
            <a:r>
              <a:rPr lang="en-US" sz="2800" b="1" dirty="0"/>
              <a:t>Message Integrity</a:t>
            </a:r>
          </a:p>
          <a:p>
            <a:pPr lvl="1" algn="just"/>
            <a:r>
              <a:rPr lang="en-US" sz="2400" b="1" dirty="0"/>
              <a:t>Message and Message Digest </a:t>
            </a:r>
            <a:r>
              <a:rPr lang="en-US" sz="2400" dirty="0"/>
              <a:t>- Message digests are designed to protect the integrity of a piece of data or media to detect changes and alterations to any part of a message.</a:t>
            </a:r>
          </a:p>
          <a:p>
            <a:pPr lvl="1" algn="just"/>
            <a:r>
              <a:rPr lang="en-US" sz="2400" dirty="0"/>
              <a:t>A variable-length plaintext is “hashed” into a (typically) fixed-length hash value (often called a “message digest” or simply a “hash”). </a:t>
            </a:r>
          </a:p>
          <a:p>
            <a:r>
              <a:rPr lang="en-US" sz="2800" b="1" dirty="0"/>
              <a:t>Message Authentication</a:t>
            </a:r>
          </a:p>
          <a:p>
            <a:pPr lvl="1" algn="just"/>
            <a:r>
              <a:rPr lang="en-US" sz="2400" dirty="0"/>
              <a:t>A </a:t>
            </a:r>
            <a:r>
              <a:rPr lang="en-US" sz="2400" b="1" dirty="0"/>
              <a:t>message authentication code</a:t>
            </a:r>
            <a:r>
              <a:rPr lang="en-US" sz="2400" dirty="0"/>
              <a:t> (MAC), sometimes known as a tag, is a short piece of information used to authenticate a message.</a:t>
            </a:r>
          </a:p>
          <a:p>
            <a:pPr lvl="1" algn="just"/>
            <a:r>
              <a:rPr lang="en-US" sz="2400" dirty="0"/>
              <a:t>To confirm that the message came from the stated sender (its authenticity) and has not been changed.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Network Security</a:t>
            </a:r>
          </a:p>
        </p:txBody>
      </p:sp>
      <p:sp>
        <p:nvSpPr>
          <p:cNvPr id="3" name="Content Placeholder 2"/>
          <p:cNvSpPr>
            <a:spLocks noGrp="1"/>
          </p:cNvSpPr>
          <p:nvPr>
            <p:ph idx="1"/>
          </p:nvPr>
        </p:nvSpPr>
        <p:spPr>
          <a:xfrm>
            <a:off x="76200" y="1600200"/>
            <a:ext cx="8991600" cy="5029200"/>
          </a:xfrm>
        </p:spPr>
        <p:txBody>
          <a:bodyPr>
            <a:normAutofit fontScale="70000" lnSpcReduction="20000"/>
          </a:bodyPr>
          <a:lstStyle/>
          <a:p>
            <a:pPr algn="just"/>
            <a:r>
              <a:rPr lang="en-US" sz="2800" b="1" dirty="0"/>
              <a:t>The primary goal of network security are Confidentiality, Integrity, and Availability.</a:t>
            </a:r>
          </a:p>
          <a:p>
            <a:pPr algn="just"/>
            <a:r>
              <a:rPr lang="en-US" sz="2800" b="1" dirty="0"/>
              <a:t>Confidentiality</a:t>
            </a:r>
            <a:r>
              <a:rPr lang="en-US" sz="2800" dirty="0"/>
              <a:t> − The function of confidentiality is to protect precious business data from unauthorized persons. Confidentiality part of network security makes sure that the data is available only to the intended and authorized persons.</a:t>
            </a:r>
          </a:p>
          <a:p>
            <a:pPr algn="just"/>
            <a:r>
              <a:rPr lang="en-US" sz="2800" b="1" dirty="0"/>
              <a:t>Integrity</a:t>
            </a:r>
            <a:r>
              <a:rPr lang="en-US" sz="2800" dirty="0"/>
              <a:t> − This goal means maintaining and assuring the accuracy and consistency of data. The function of integrity is to make sure that the data is reliable and is not changed by unauthorized persons.</a:t>
            </a:r>
          </a:p>
          <a:p>
            <a:pPr algn="just"/>
            <a:r>
              <a:rPr lang="en-US" sz="2800" b="1" dirty="0"/>
              <a:t>Availability</a:t>
            </a:r>
            <a:r>
              <a:rPr lang="en-US" sz="2800" dirty="0"/>
              <a:t> − The function of availability in Network Security is to make sure that the data, network resources/services are continuously available to the legitimate users, whenever they require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 Services</a:t>
            </a:r>
          </a:p>
        </p:txBody>
      </p:sp>
      <p:sp>
        <p:nvSpPr>
          <p:cNvPr id="3" name="Content Placeholder 2"/>
          <p:cNvSpPr>
            <a:spLocks noGrp="1"/>
          </p:cNvSpPr>
          <p:nvPr>
            <p:ph idx="1"/>
          </p:nvPr>
        </p:nvSpPr>
        <p:spPr>
          <a:xfrm>
            <a:off x="609600" y="2362200"/>
            <a:ext cx="8382000" cy="4191000"/>
          </a:xfrm>
        </p:spPr>
        <p:txBody>
          <a:bodyPr/>
          <a:lstStyle/>
          <a:p>
            <a:pPr>
              <a:lnSpc>
                <a:spcPct val="150000"/>
              </a:lnSpc>
            </a:pPr>
            <a:r>
              <a:rPr lang="en-US" b="1" dirty="0"/>
              <a:t>Message Authentication</a:t>
            </a:r>
          </a:p>
          <a:p>
            <a:pPr>
              <a:lnSpc>
                <a:spcPct val="150000"/>
              </a:lnSpc>
            </a:pPr>
            <a:endParaRPr lang="en-US" sz="1000" b="1" dirty="0"/>
          </a:p>
          <a:p>
            <a:pPr>
              <a:lnSpc>
                <a:spcPct val="150000"/>
              </a:lnSpc>
            </a:pPr>
            <a:r>
              <a:rPr lang="en-US" b="1" dirty="0"/>
              <a:t>Message Integrity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sp>
        <p:nvSpPr>
          <p:cNvPr id="3" name="Content Placeholder 2"/>
          <p:cNvSpPr>
            <a:spLocks noGrp="1"/>
          </p:cNvSpPr>
          <p:nvPr>
            <p:ph idx="1"/>
          </p:nvPr>
        </p:nvSpPr>
        <p:spPr>
          <a:xfrm>
            <a:off x="76200" y="2286000"/>
            <a:ext cx="8991600" cy="4572000"/>
          </a:xfrm>
        </p:spPr>
        <p:txBody>
          <a:bodyPr>
            <a:normAutofit fontScale="92500"/>
          </a:bodyPr>
          <a:lstStyle/>
          <a:p>
            <a:pPr algn="just"/>
            <a:r>
              <a:rPr lang="en-US" sz="2600" dirty="0"/>
              <a:t>A digital signature is a mathematical technique used to validate the authenticity and integrity of a message, software or digital document. </a:t>
            </a:r>
          </a:p>
          <a:p>
            <a:pPr algn="just"/>
            <a:r>
              <a:rPr lang="en-US" sz="2600" dirty="0"/>
              <a:t>It's the digital equivalent of a handwritten signature or stamped seal, but it offers far more inherent security.</a:t>
            </a:r>
          </a:p>
          <a:p>
            <a:pPr algn="just"/>
            <a:r>
              <a:rPr lang="en-US" sz="2600" dirty="0"/>
              <a:t>Digital signatures can provide evidence of origin, identity and status of electronic documents, transactions or digital messages. </a:t>
            </a:r>
          </a:p>
          <a:p>
            <a:pPr algn="just"/>
            <a:r>
              <a:rPr lang="en-US" sz="2600" dirty="0"/>
              <a:t>Signers can also use them to acknowledge informed consent.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Attacks</a:t>
            </a:r>
          </a:p>
        </p:txBody>
      </p:sp>
      <p:sp>
        <p:nvSpPr>
          <p:cNvPr id="3" name="Content Placeholder 2"/>
          <p:cNvSpPr>
            <a:spLocks noGrp="1"/>
          </p:cNvSpPr>
          <p:nvPr>
            <p:ph idx="1"/>
          </p:nvPr>
        </p:nvSpPr>
        <p:spPr>
          <a:xfrm>
            <a:off x="76200" y="1600200"/>
            <a:ext cx="8991600" cy="4876800"/>
          </a:xfrm>
        </p:spPr>
        <p:txBody>
          <a:bodyPr>
            <a:normAutofit fontScale="92500" lnSpcReduction="10000"/>
          </a:bodyPr>
          <a:lstStyle/>
          <a:p>
            <a:pPr algn="just"/>
            <a:r>
              <a:rPr lang="en-US" sz="2800" dirty="0"/>
              <a:t>A security attack is an unauthorized attempt to steal, damage, or expose data from an information system such as your website.</a:t>
            </a:r>
          </a:p>
          <a:p>
            <a:pPr algn="just"/>
            <a:r>
              <a:rPr lang="en-US" sz="2800" b="1" dirty="0"/>
              <a:t>Passive Attack</a:t>
            </a:r>
          </a:p>
          <a:p>
            <a:pPr lvl="1" algn="just"/>
            <a:r>
              <a:rPr lang="en-US" sz="2500" dirty="0">
                <a:solidFill>
                  <a:srgbClr val="FF0000"/>
                </a:solidFill>
              </a:rPr>
              <a:t>No modification of data occurs and the target does not know about its occurrence unless they have a system that monitors and protects machine identities.</a:t>
            </a:r>
          </a:p>
          <a:p>
            <a:pPr algn="just"/>
            <a:r>
              <a:rPr lang="en-US" sz="2800" b="1" dirty="0"/>
              <a:t>Active Attack</a:t>
            </a:r>
          </a:p>
          <a:p>
            <a:pPr lvl="1" algn="just"/>
            <a:r>
              <a:rPr lang="en-US" sz="2500" dirty="0">
                <a:solidFill>
                  <a:srgbClr val="FF0000"/>
                </a:solidFill>
              </a:rPr>
              <a:t>System resources and data are modified or otherwise damaged system, affecting its normal operations.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Threatening Confidentiality</a:t>
            </a:r>
          </a:p>
        </p:txBody>
      </p:sp>
      <p:sp>
        <p:nvSpPr>
          <p:cNvPr id="3" name="Content Placeholder 2"/>
          <p:cNvSpPr>
            <a:spLocks noGrp="1"/>
          </p:cNvSpPr>
          <p:nvPr>
            <p:ph idx="1"/>
          </p:nvPr>
        </p:nvSpPr>
        <p:spPr>
          <a:xfrm>
            <a:off x="612648" y="1600200"/>
            <a:ext cx="8153400" cy="5257800"/>
          </a:xfrm>
        </p:spPr>
        <p:txBody>
          <a:bodyPr>
            <a:noAutofit/>
          </a:bodyPr>
          <a:lstStyle/>
          <a:p>
            <a:pPr>
              <a:lnSpc>
                <a:spcPct val="150000"/>
              </a:lnSpc>
            </a:pPr>
            <a:r>
              <a:rPr lang="en-US" sz="2800" dirty="0"/>
              <a:t>Eavesdropping</a:t>
            </a:r>
          </a:p>
          <a:p>
            <a:pPr>
              <a:lnSpc>
                <a:spcPct val="150000"/>
              </a:lnSpc>
            </a:pPr>
            <a:r>
              <a:rPr lang="en-US" sz="2800" dirty="0"/>
              <a:t>Snooping</a:t>
            </a:r>
          </a:p>
          <a:p>
            <a:pPr>
              <a:lnSpc>
                <a:spcPct val="150000"/>
              </a:lnSpc>
            </a:pPr>
            <a:r>
              <a:rPr lang="en-US" sz="2800" dirty="0"/>
              <a:t>Sniffing</a:t>
            </a:r>
          </a:p>
          <a:p>
            <a:pPr>
              <a:lnSpc>
                <a:spcPct val="150000"/>
              </a:lnSpc>
            </a:pPr>
            <a:r>
              <a:rPr lang="en-US" sz="2800" dirty="0"/>
              <a:t>Phishing</a:t>
            </a:r>
          </a:p>
          <a:p>
            <a:pPr>
              <a:lnSpc>
                <a:spcPct val="150000"/>
              </a:lnSpc>
            </a:pPr>
            <a:r>
              <a:rPr lang="en-US" sz="2800" dirty="0"/>
              <a:t>Wiretapping</a:t>
            </a:r>
          </a:p>
          <a:p>
            <a:pPr>
              <a:lnSpc>
                <a:spcPct val="150000"/>
              </a:lnSpc>
            </a:pPr>
            <a:r>
              <a:rPr lang="en-US" sz="2800" dirty="0"/>
              <a:t>Social Engineering</a:t>
            </a:r>
          </a:p>
          <a:p>
            <a:pPr>
              <a:lnSpc>
                <a:spcPct val="150000"/>
              </a:lnSpc>
            </a:pPr>
            <a:r>
              <a:rPr lang="en-US" sz="2800" dirty="0"/>
              <a:t>Traffic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Eavesdropping</a:t>
            </a:r>
          </a:p>
        </p:txBody>
      </p:sp>
      <p:sp>
        <p:nvSpPr>
          <p:cNvPr id="3" name="Content Placeholder 2"/>
          <p:cNvSpPr>
            <a:spLocks noGrp="1"/>
          </p:cNvSpPr>
          <p:nvPr>
            <p:ph idx="1"/>
          </p:nvPr>
        </p:nvSpPr>
        <p:spPr>
          <a:xfrm>
            <a:off x="76200" y="1600200"/>
            <a:ext cx="8991600" cy="5029200"/>
          </a:xfrm>
        </p:spPr>
        <p:txBody>
          <a:bodyPr/>
          <a:lstStyle/>
          <a:p>
            <a:pPr algn="just"/>
            <a:r>
              <a:rPr lang="en-US" dirty="0"/>
              <a:t>It is a form of snooping attack.</a:t>
            </a:r>
          </a:p>
          <a:p>
            <a:pPr algn="just"/>
            <a:endParaRPr lang="en-US" sz="1500" dirty="0"/>
          </a:p>
          <a:p>
            <a:pPr algn="just"/>
            <a:r>
              <a:rPr lang="en-US" dirty="0"/>
              <a:t>It is a type of passive attack.</a:t>
            </a:r>
          </a:p>
          <a:p>
            <a:pPr algn="just"/>
            <a:endParaRPr lang="en-US" sz="1500" dirty="0"/>
          </a:p>
          <a:p>
            <a:pPr algn="just"/>
            <a:r>
              <a:rPr lang="en-US" dirty="0"/>
              <a:t>It is an intrusion where someone tries to steal information that computers, smart phones or other devices.</a:t>
            </a:r>
          </a:p>
          <a:p>
            <a:pPr algn="just"/>
            <a:endParaRPr lang="en-US" sz="1500" dirty="0"/>
          </a:p>
          <a:p>
            <a:pPr algn="just"/>
            <a:r>
              <a:rPr lang="en-US" dirty="0"/>
              <a:t>Eavesdropping attacks are difficult to detect because they do not cause network transmission to appear to be operating abnormally.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Snooping</a:t>
            </a:r>
          </a:p>
        </p:txBody>
      </p:sp>
      <p:sp>
        <p:nvSpPr>
          <p:cNvPr id="3" name="Content Placeholder 2"/>
          <p:cNvSpPr>
            <a:spLocks noGrp="1"/>
          </p:cNvSpPr>
          <p:nvPr>
            <p:ph idx="1"/>
          </p:nvPr>
        </p:nvSpPr>
        <p:spPr>
          <a:xfrm>
            <a:off x="76200" y="1905000"/>
            <a:ext cx="8991600" cy="4648200"/>
          </a:xfrm>
        </p:spPr>
        <p:txBody>
          <a:bodyPr>
            <a:normAutofit fontScale="92500" lnSpcReduction="20000"/>
          </a:bodyPr>
          <a:lstStyle/>
          <a:p>
            <a:pPr algn="just"/>
            <a:r>
              <a:rPr lang="en-US" sz="2800" dirty="0"/>
              <a:t>It is a passive attack.</a:t>
            </a:r>
          </a:p>
          <a:p>
            <a:pPr algn="just"/>
            <a:r>
              <a:rPr lang="en-US" sz="2800" dirty="0"/>
              <a:t>It is unauthorized access to another person's or company's data.</a:t>
            </a:r>
          </a:p>
          <a:p>
            <a:pPr algn="just"/>
            <a:r>
              <a:rPr lang="en-US" sz="2800" dirty="0"/>
              <a:t>An unauthorized entity may intercept the transmission and use the contents for his benefit.</a:t>
            </a:r>
          </a:p>
          <a:p>
            <a:pPr algn="just"/>
            <a:r>
              <a:rPr lang="en-US" sz="2800" dirty="0"/>
              <a:t>It is not necessarily limited to gaining access data during its transmission.</a:t>
            </a:r>
          </a:p>
          <a:p>
            <a:pPr algn="just"/>
            <a:r>
              <a:rPr lang="en-US" sz="2800" dirty="0"/>
              <a:t>More sophisticated snooping uses software programs to remotely monitor activity on a computer or network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Sniffing</a:t>
            </a:r>
          </a:p>
        </p:txBody>
      </p:sp>
      <p:sp>
        <p:nvSpPr>
          <p:cNvPr id="3" name="Content Placeholder 2"/>
          <p:cNvSpPr>
            <a:spLocks noGrp="1"/>
          </p:cNvSpPr>
          <p:nvPr>
            <p:ph idx="1"/>
          </p:nvPr>
        </p:nvSpPr>
        <p:spPr>
          <a:xfrm>
            <a:off x="76200" y="1981200"/>
            <a:ext cx="8991600" cy="4572000"/>
          </a:xfrm>
        </p:spPr>
        <p:txBody>
          <a:bodyPr>
            <a:normAutofit/>
          </a:bodyPr>
          <a:lstStyle/>
          <a:p>
            <a:pPr algn="just"/>
            <a:r>
              <a:rPr lang="en-US" sz="2800" dirty="0"/>
              <a:t>It is an active attack.</a:t>
            </a:r>
          </a:p>
          <a:p>
            <a:pPr algn="just"/>
            <a:endParaRPr lang="en-US" sz="1200" dirty="0"/>
          </a:p>
          <a:p>
            <a:pPr algn="just"/>
            <a:r>
              <a:rPr lang="en-US" sz="2800" dirty="0"/>
              <a:t>Attacker can insert malicious program to infect the other system.</a:t>
            </a:r>
          </a:p>
          <a:p>
            <a:pPr algn="just"/>
            <a:endParaRPr lang="en-US" sz="1200" dirty="0"/>
          </a:p>
          <a:p>
            <a:pPr algn="just"/>
            <a:r>
              <a:rPr lang="en-US" sz="2800" dirty="0"/>
              <a:t>Once the data is captured, the attacker can read the sensitive data like passwords or card numbers.</a:t>
            </a:r>
          </a:p>
          <a:p>
            <a:pPr algn="just"/>
            <a:endParaRPr lang="en-US" sz="1200" dirty="0"/>
          </a:p>
          <a:p>
            <a:pPr algn="just"/>
            <a:r>
              <a:rPr lang="en-US" sz="2800" dirty="0"/>
              <a:t>Using Sniffer applications.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1248</TotalTime>
  <Words>1667</Words>
  <Application>Microsoft Office PowerPoint</Application>
  <PresentationFormat>On-screen Show (4:3)</PresentationFormat>
  <Paragraphs>183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Bookman Old Style</vt:lpstr>
      <vt:lpstr>Rockwell</vt:lpstr>
      <vt:lpstr>Damask</vt:lpstr>
      <vt:lpstr>Cryptography &amp; Network Security</vt:lpstr>
      <vt:lpstr>Network Security</vt:lpstr>
      <vt:lpstr>Information, Cyber &amp; Network Security</vt:lpstr>
      <vt:lpstr>Goals of Network Security</vt:lpstr>
      <vt:lpstr>Security Attacks</vt:lpstr>
      <vt:lpstr>Attacks Threatening Confidentiality</vt:lpstr>
      <vt:lpstr>Eavesdropping</vt:lpstr>
      <vt:lpstr>Snooping</vt:lpstr>
      <vt:lpstr>Sniffing</vt:lpstr>
      <vt:lpstr>Phishing</vt:lpstr>
      <vt:lpstr>Wiretapping</vt:lpstr>
      <vt:lpstr>Social Engineering</vt:lpstr>
      <vt:lpstr>Traffic Analysis</vt:lpstr>
      <vt:lpstr>Attack Threatening Integrity</vt:lpstr>
      <vt:lpstr>Masquerading</vt:lpstr>
      <vt:lpstr>Replaying</vt:lpstr>
      <vt:lpstr>Session Hijacking</vt:lpstr>
      <vt:lpstr>Man-in-the-Middle Attack</vt:lpstr>
      <vt:lpstr>Data Diddling Attack</vt:lpstr>
      <vt:lpstr>Attacks Threatening Availability</vt:lpstr>
      <vt:lpstr>Cryptography</vt:lpstr>
      <vt:lpstr>Cryptography</vt:lpstr>
      <vt:lpstr>PowerPoint Presentation</vt:lpstr>
      <vt:lpstr>Symmetric-Key Cryptography</vt:lpstr>
      <vt:lpstr>Symmetric-Key Cryptography</vt:lpstr>
      <vt:lpstr>Substitution Ciphers</vt:lpstr>
      <vt:lpstr>PowerPoint Presentation</vt:lpstr>
      <vt:lpstr>Transposition Ciphers</vt:lpstr>
      <vt:lpstr>Modern Symmetric-Key Ciphers</vt:lpstr>
      <vt:lpstr>Transposition Units (P-Box)</vt:lpstr>
      <vt:lpstr>Shifting Unit</vt:lpstr>
      <vt:lpstr>Split and Combine</vt:lpstr>
      <vt:lpstr>Data Encryption Standard (DES)</vt:lpstr>
      <vt:lpstr>PowerPoint Presentation</vt:lpstr>
      <vt:lpstr>Data Encryption Standard (DES)</vt:lpstr>
      <vt:lpstr>Asymmetric-Key Cryptography</vt:lpstr>
      <vt:lpstr>PowerPoint Presentation</vt:lpstr>
      <vt:lpstr>RSA Cryptosystem</vt:lpstr>
      <vt:lpstr>Other Aspects of Security</vt:lpstr>
      <vt:lpstr>Digital Signature - Services</vt:lpstr>
      <vt:lpstr>Digital 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Network Security</dc:title>
  <dc:creator>IRFAN</dc:creator>
  <cp:lastModifiedBy>muhammed rahil</cp:lastModifiedBy>
  <cp:revision>46</cp:revision>
  <dcterms:created xsi:type="dcterms:W3CDTF">2021-03-04T04:19:36Z</dcterms:created>
  <dcterms:modified xsi:type="dcterms:W3CDTF">2022-04-08T01:26:07Z</dcterms:modified>
</cp:coreProperties>
</file>