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Cooper Hewitt" panose="020B0604020202020204" charset="0"/>
      <p:regular r:id="rId17"/>
    </p:embeddedFont>
    <p:embeddedFont>
      <p:font typeface="Cooper Hewitt Bold" panose="020B0604020202020204" charset="0"/>
      <p:regular r:id="rId18"/>
    </p:embeddedFont>
    <p:embeddedFont>
      <p:font typeface="Inte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1028700"/>
            <a:ext cx="17310322" cy="8229600"/>
            <a:chOff x="0" y="0"/>
            <a:chExt cx="4559097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167467"/>
            </a:xfrm>
            <a:custGeom>
              <a:avLst/>
              <a:gdLst/>
              <a:ahLst/>
              <a:cxnLst/>
              <a:rect l="l" t="t" r="r" b="b"/>
              <a:pathLst>
                <a:path w="4559097" h="2167467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141527"/>
                  </a:lnTo>
                  <a:cubicBezTo>
                    <a:pt x="4559097" y="2155853"/>
                    <a:pt x="4547484" y="2167467"/>
                    <a:pt x="4533157" y="2167467"/>
                  </a:cubicBezTo>
                  <a:lnTo>
                    <a:pt x="25940" y="2167467"/>
                  </a:lnTo>
                  <a:cubicBezTo>
                    <a:pt x="19060" y="2167467"/>
                    <a:pt x="12462" y="2164734"/>
                    <a:pt x="7598" y="2159869"/>
                  </a:cubicBezTo>
                  <a:cubicBezTo>
                    <a:pt x="2733" y="2155004"/>
                    <a:pt x="0" y="2148406"/>
                    <a:pt x="0" y="2141527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1748094"/>
            <a:ext cx="16230600" cy="7085490"/>
          </a:xfrm>
          <a:custGeom>
            <a:avLst/>
            <a:gdLst/>
            <a:ahLst/>
            <a:cxnLst/>
            <a:rect l="l" t="t" r="r" b="b"/>
            <a:pathLst>
              <a:path w="16230600" h="7085490">
                <a:moveTo>
                  <a:pt x="0" y="0"/>
                </a:moveTo>
                <a:lnTo>
                  <a:pt x="16230600" y="0"/>
                </a:lnTo>
                <a:lnTo>
                  <a:pt x="16230600" y="7085490"/>
                </a:lnTo>
                <a:lnTo>
                  <a:pt x="0" y="7085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77562" y="2476220"/>
            <a:ext cx="9812779" cy="5505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09"/>
              </a:lnSpc>
            </a:pPr>
            <a:r>
              <a:rPr lang="en-US" sz="11791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TICKET BOOKING &amp;</a:t>
            </a:r>
          </a:p>
          <a:p>
            <a:pPr algn="l">
              <a:lnSpc>
                <a:spcPts val="8384"/>
              </a:lnSpc>
            </a:pPr>
            <a:r>
              <a:rPr lang="en-US" sz="8301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MOVIE RECOMMENDATION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56914" y="1997579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90700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498718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9" y="0"/>
                </a:lnTo>
                <a:lnTo>
                  <a:pt x="620649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622830" y="2618227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3622830" y="4941271"/>
            <a:ext cx="196489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TEAM 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14799" y="6046788"/>
            <a:ext cx="4164684" cy="196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F2D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VISHAL</a:t>
            </a:r>
          </a:p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F2D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YOKESHWARI</a:t>
            </a:r>
          </a:p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F2D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MUHAMMED RAZI K</a:t>
            </a:r>
          </a:p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F2D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AMAN JAZIM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F2D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FIZA NOOR 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1028700"/>
            <a:ext cx="17310322" cy="8229600"/>
            <a:chOff x="0" y="0"/>
            <a:chExt cx="4559097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167467"/>
            </a:xfrm>
            <a:custGeom>
              <a:avLst/>
              <a:gdLst/>
              <a:ahLst/>
              <a:cxnLst/>
              <a:rect l="l" t="t" r="r" b="b"/>
              <a:pathLst>
                <a:path w="4559097" h="2167467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141527"/>
                  </a:lnTo>
                  <a:cubicBezTo>
                    <a:pt x="4559097" y="2155853"/>
                    <a:pt x="4547484" y="2167467"/>
                    <a:pt x="4533157" y="2167467"/>
                  </a:cubicBezTo>
                  <a:lnTo>
                    <a:pt x="25940" y="2167467"/>
                  </a:lnTo>
                  <a:cubicBezTo>
                    <a:pt x="19060" y="2167467"/>
                    <a:pt x="12462" y="2164734"/>
                    <a:pt x="7598" y="2159869"/>
                  </a:cubicBezTo>
                  <a:cubicBezTo>
                    <a:pt x="2733" y="2155004"/>
                    <a:pt x="0" y="2148406"/>
                    <a:pt x="0" y="2141527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1600755"/>
            <a:ext cx="16230600" cy="7085490"/>
          </a:xfrm>
          <a:custGeom>
            <a:avLst/>
            <a:gdLst/>
            <a:ahLst/>
            <a:cxnLst/>
            <a:rect l="l" t="t" r="r" b="b"/>
            <a:pathLst>
              <a:path w="16230600" h="7085490">
                <a:moveTo>
                  <a:pt x="0" y="0"/>
                </a:moveTo>
                <a:lnTo>
                  <a:pt x="16230600" y="0"/>
                </a:lnTo>
                <a:lnTo>
                  <a:pt x="16230600" y="7085490"/>
                </a:lnTo>
                <a:lnTo>
                  <a:pt x="0" y="7085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08022" y="1600755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990700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591637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622830" y="2618227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 flipH="1">
            <a:off x="11447186" y="3014175"/>
            <a:ext cx="0" cy="4258649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2342486" y="2135530"/>
            <a:ext cx="7213159" cy="3007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4"/>
              </a:lnSpc>
            </a:pPr>
            <a:r>
              <a:rPr lang="en-US" sz="5182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OUTPUT</a:t>
            </a:r>
          </a:p>
          <a:p>
            <a:pPr algn="l">
              <a:lnSpc>
                <a:spcPts val="5234"/>
              </a:lnSpc>
            </a:pPr>
            <a:r>
              <a:rPr lang="en-US" sz="5182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&amp;</a:t>
            </a:r>
          </a:p>
          <a:p>
            <a:pPr algn="l">
              <a:lnSpc>
                <a:spcPts val="5234"/>
              </a:lnSpc>
            </a:pPr>
            <a:r>
              <a:rPr lang="en-US" sz="5182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SCREENSHOT</a:t>
            </a:r>
          </a:p>
          <a:p>
            <a:pPr algn="l">
              <a:lnSpc>
                <a:spcPts val="6564"/>
              </a:lnSpc>
            </a:pPr>
            <a:endParaRPr lang="en-US" sz="5182" b="1">
              <a:solidFill>
                <a:srgbClr val="F2D6C2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08022" y="4559309"/>
            <a:ext cx="9504263" cy="355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Sample outputs showing: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Adding a booking request.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Processing booking with seat confirmation.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Suggesting best snack combo for a given budget.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Displaying theaters, movies, and available seats.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Finding nearby theaters using BFS.</a:t>
            </a:r>
          </a:p>
          <a:p>
            <a:pPr marL="698826" lvl="1" indent="-349413" algn="l">
              <a:lnSpc>
                <a:spcPts val="3269"/>
              </a:lnSpc>
              <a:buFont typeface="Arial"/>
              <a:buChar char="•"/>
            </a:pPr>
            <a:r>
              <a:rPr lang="en-US" sz="3236">
                <a:solidFill>
                  <a:srgbClr val="F2D6C2"/>
                </a:solidFill>
                <a:latin typeface="Cooper Hewitt"/>
                <a:ea typeface="Cooper Hewitt"/>
                <a:cs typeface="Cooper Hewitt"/>
                <a:sym typeface="Cooper Hewitt"/>
              </a:rPr>
              <a:t>Screenshots of CLI interaction.</a:t>
            </a:r>
          </a:p>
          <a:p>
            <a:pPr algn="l">
              <a:lnSpc>
                <a:spcPts val="4622"/>
              </a:lnSpc>
            </a:pPr>
            <a:endParaRPr lang="en-US" sz="3236">
              <a:solidFill>
                <a:srgbClr val="F2D6C2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839" y="1222331"/>
            <a:ext cx="17310322" cy="8229600"/>
            <a:chOff x="0" y="0"/>
            <a:chExt cx="4559097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097" cy="2167467"/>
            </a:xfrm>
            <a:custGeom>
              <a:avLst/>
              <a:gdLst/>
              <a:ahLst/>
              <a:cxnLst/>
              <a:rect l="l" t="t" r="r" b="b"/>
              <a:pathLst>
                <a:path w="4559097" h="2167467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141527"/>
                  </a:lnTo>
                  <a:cubicBezTo>
                    <a:pt x="4559097" y="2155853"/>
                    <a:pt x="4547484" y="2167467"/>
                    <a:pt x="4533157" y="2167467"/>
                  </a:cubicBezTo>
                  <a:lnTo>
                    <a:pt x="25940" y="2167467"/>
                  </a:lnTo>
                  <a:cubicBezTo>
                    <a:pt x="19060" y="2167467"/>
                    <a:pt x="12462" y="2164734"/>
                    <a:pt x="7598" y="2159869"/>
                  </a:cubicBezTo>
                  <a:cubicBezTo>
                    <a:pt x="2733" y="2155004"/>
                    <a:pt x="0" y="2148406"/>
                    <a:pt x="0" y="2141527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097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93517" y="2131612"/>
            <a:ext cx="14548353" cy="6411038"/>
          </a:xfrm>
          <a:custGeom>
            <a:avLst/>
            <a:gdLst/>
            <a:ahLst/>
            <a:cxnLst/>
            <a:rect l="l" t="t" r="r" b="b"/>
            <a:pathLst>
              <a:path w="14548353" h="6411038">
                <a:moveTo>
                  <a:pt x="0" y="0"/>
                </a:moveTo>
                <a:lnTo>
                  <a:pt x="14548352" y="0"/>
                </a:lnTo>
                <a:lnTo>
                  <a:pt x="14548352" y="6411038"/>
                </a:lnTo>
                <a:lnTo>
                  <a:pt x="0" y="6411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849"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559765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78515" y="2934444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488837" y="5767690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058400" y="1662211"/>
            <a:ext cx="7121294" cy="103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CONCLUSION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36684" y="2867769"/>
            <a:ext cx="8052153" cy="668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9"/>
              </a:lnSpc>
            </a:pPr>
            <a:endParaRPr/>
          </a:p>
          <a:p>
            <a:pPr marL="741672" lvl="1" indent="-370836" algn="just">
              <a:lnSpc>
                <a:spcPts val="4809"/>
              </a:lnSpc>
              <a:buFont typeface="Arial"/>
              <a:buChar char="•"/>
            </a:pPr>
            <a:r>
              <a:rPr lang="en-US" sz="3435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Successfully built a functional, in-memory movie booking system using Python.</a:t>
            </a:r>
          </a:p>
          <a:p>
            <a:pPr marL="741672" lvl="1" indent="-370836" algn="just">
              <a:lnSpc>
                <a:spcPts val="4809"/>
              </a:lnSpc>
              <a:buFont typeface="Arial"/>
              <a:buChar char="•"/>
            </a:pPr>
            <a:r>
              <a:rPr lang="en-US" sz="3435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Implemented real-world algorithms for booking, searching, and recommendation.</a:t>
            </a:r>
          </a:p>
          <a:p>
            <a:pPr marL="741672" lvl="1" indent="-370836" algn="just">
              <a:lnSpc>
                <a:spcPts val="4809"/>
              </a:lnSpc>
              <a:buFont typeface="Arial"/>
              <a:buChar char="•"/>
            </a:pPr>
            <a:r>
              <a:rPr lang="en-US" sz="3435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System demonstrates efficient data structure usage without databases.</a:t>
            </a:r>
          </a:p>
          <a:p>
            <a:pPr algn="just">
              <a:lnSpc>
                <a:spcPts val="4809"/>
              </a:lnSpc>
              <a:spcBef>
                <a:spcPct val="0"/>
              </a:spcBef>
            </a:pPr>
            <a:endParaRPr lang="en-US" sz="3435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8" name="AutoShape 18"/>
          <p:cNvSpPr/>
          <p:nvPr/>
        </p:nvSpPr>
        <p:spPr>
          <a:xfrm flipH="1">
            <a:off x="9153525" y="559765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1054397">
            <a:off x="1870463" y="2782788"/>
            <a:ext cx="6025143" cy="4973482"/>
          </a:xfrm>
          <a:custGeom>
            <a:avLst/>
            <a:gdLst/>
            <a:ahLst/>
            <a:cxnLst/>
            <a:rect l="l" t="t" r="r" b="b"/>
            <a:pathLst>
              <a:path w="6025143" h="4973482">
                <a:moveTo>
                  <a:pt x="0" y="0"/>
                </a:moveTo>
                <a:lnTo>
                  <a:pt x="6025144" y="0"/>
                </a:lnTo>
                <a:lnTo>
                  <a:pt x="6025144" y="4973482"/>
                </a:lnTo>
                <a:lnTo>
                  <a:pt x="0" y="4973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1028700"/>
            <a:ext cx="17310322" cy="8229600"/>
            <a:chOff x="0" y="0"/>
            <a:chExt cx="4559097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167467"/>
            </a:xfrm>
            <a:custGeom>
              <a:avLst/>
              <a:gdLst/>
              <a:ahLst/>
              <a:cxnLst/>
              <a:rect l="l" t="t" r="r" b="b"/>
              <a:pathLst>
                <a:path w="4559097" h="2167467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141527"/>
                  </a:lnTo>
                  <a:cubicBezTo>
                    <a:pt x="4559097" y="2155853"/>
                    <a:pt x="4547484" y="2167467"/>
                    <a:pt x="4533157" y="2167467"/>
                  </a:cubicBezTo>
                  <a:lnTo>
                    <a:pt x="25940" y="2167467"/>
                  </a:lnTo>
                  <a:cubicBezTo>
                    <a:pt x="19060" y="2167467"/>
                    <a:pt x="12462" y="2164734"/>
                    <a:pt x="7598" y="2159869"/>
                  </a:cubicBezTo>
                  <a:cubicBezTo>
                    <a:pt x="2733" y="2155004"/>
                    <a:pt x="0" y="2148406"/>
                    <a:pt x="0" y="2141527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1600755"/>
            <a:ext cx="16230600" cy="7085490"/>
          </a:xfrm>
          <a:custGeom>
            <a:avLst/>
            <a:gdLst/>
            <a:ahLst/>
            <a:cxnLst/>
            <a:rect l="l" t="t" r="r" b="b"/>
            <a:pathLst>
              <a:path w="16230600" h="7085490">
                <a:moveTo>
                  <a:pt x="0" y="0"/>
                </a:moveTo>
                <a:lnTo>
                  <a:pt x="16230600" y="0"/>
                </a:lnTo>
                <a:lnTo>
                  <a:pt x="16230600" y="7085490"/>
                </a:lnTo>
                <a:lnTo>
                  <a:pt x="0" y="7085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384567" y="4388195"/>
            <a:ext cx="9621166" cy="185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0"/>
              </a:lnSpc>
            </a:pPr>
            <a:r>
              <a:rPr lang="en-US" sz="11445" b="1">
                <a:solidFill>
                  <a:srgbClr val="F2D6C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56914" y="1997579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90700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91637" y="758390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622830" y="2618227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10926215" y="3067217"/>
            <a:ext cx="0" cy="4258649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2177562" y="1097434"/>
            <a:ext cx="1808362" cy="3041587"/>
          </a:xfrm>
          <a:custGeom>
            <a:avLst/>
            <a:gdLst/>
            <a:ahLst/>
            <a:cxnLst/>
            <a:rect l="l" t="t" r="r" b="b"/>
            <a:pathLst>
              <a:path w="1808362" h="3041587">
                <a:moveTo>
                  <a:pt x="0" y="0"/>
                </a:moveTo>
                <a:lnTo>
                  <a:pt x="1808362" y="0"/>
                </a:lnTo>
                <a:lnTo>
                  <a:pt x="1808362" y="3041587"/>
                </a:lnTo>
                <a:lnTo>
                  <a:pt x="0" y="30415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5400000">
            <a:off x="14249332" y="3819783"/>
            <a:ext cx="798702" cy="2684034"/>
            <a:chOff x="0" y="0"/>
            <a:chExt cx="210358" cy="70690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10358" cy="706906"/>
            </a:xfrm>
            <a:custGeom>
              <a:avLst/>
              <a:gdLst/>
              <a:ahLst/>
              <a:cxnLst/>
              <a:rect l="l" t="t" r="r" b="b"/>
              <a:pathLst>
                <a:path w="210358" h="706906">
                  <a:moveTo>
                    <a:pt x="105179" y="0"/>
                  </a:moveTo>
                  <a:lnTo>
                    <a:pt x="105179" y="0"/>
                  </a:lnTo>
                  <a:cubicBezTo>
                    <a:pt x="133074" y="0"/>
                    <a:pt x="159827" y="11081"/>
                    <a:pt x="179552" y="30806"/>
                  </a:cubicBezTo>
                  <a:cubicBezTo>
                    <a:pt x="199276" y="50531"/>
                    <a:pt x="210358" y="77284"/>
                    <a:pt x="210358" y="105179"/>
                  </a:cubicBezTo>
                  <a:lnTo>
                    <a:pt x="210358" y="601727"/>
                  </a:lnTo>
                  <a:cubicBezTo>
                    <a:pt x="210358" y="629622"/>
                    <a:pt x="199276" y="656375"/>
                    <a:pt x="179552" y="676100"/>
                  </a:cubicBezTo>
                  <a:cubicBezTo>
                    <a:pt x="159827" y="695825"/>
                    <a:pt x="133074" y="706906"/>
                    <a:pt x="105179" y="706906"/>
                  </a:cubicBezTo>
                  <a:lnTo>
                    <a:pt x="105179" y="706906"/>
                  </a:lnTo>
                  <a:cubicBezTo>
                    <a:pt x="77284" y="706906"/>
                    <a:pt x="50531" y="695825"/>
                    <a:pt x="30806" y="676100"/>
                  </a:cubicBezTo>
                  <a:cubicBezTo>
                    <a:pt x="11081" y="656375"/>
                    <a:pt x="0" y="629622"/>
                    <a:pt x="0" y="601727"/>
                  </a:cubicBezTo>
                  <a:lnTo>
                    <a:pt x="0" y="105179"/>
                  </a:lnTo>
                  <a:cubicBezTo>
                    <a:pt x="0" y="77284"/>
                    <a:pt x="11081" y="50531"/>
                    <a:pt x="30806" y="30806"/>
                  </a:cubicBezTo>
                  <a:cubicBezTo>
                    <a:pt x="50531" y="11081"/>
                    <a:pt x="77284" y="0"/>
                    <a:pt x="105179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10358" cy="745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705037" y="4901266"/>
            <a:ext cx="1887292" cy="53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TEAM 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433736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08457" y="1497647"/>
            <a:ext cx="8853886" cy="1041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718376" y="71837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948976" y="8947976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1255150" y="1573847"/>
            <a:ext cx="5301192" cy="3415602"/>
            <a:chOff x="0" y="0"/>
            <a:chExt cx="1396199" cy="8995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6199" cy="899582"/>
            </a:xfrm>
            <a:custGeom>
              <a:avLst/>
              <a:gdLst/>
              <a:ahLst/>
              <a:cxnLst/>
              <a:rect l="l" t="t" r="r" b="b"/>
              <a:pathLst>
                <a:path w="1396199" h="899582">
                  <a:moveTo>
                    <a:pt x="84704" y="0"/>
                  </a:moveTo>
                  <a:lnTo>
                    <a:pt x="1311495" y="0"/>
                  </a:lnTo>
                  <a:cubicBezTo>
                    <a:pt x="1358276" y="0"/>
                    <a:pt x="1396199" y="37923"/>
                    <a:pt x="1396199" y="84704"/>
                  </a:cubicBezTo>
                  <a:lnTo>
                    <a:pt x="1396199" y="814879"/>
                  </a:lnTo>
                  <a:cubicBezTo>
                    <a:pt x="1396199" y="861659"/>
                    <a:pt x="1358276" y="899582"/>
                    <a:pt x="1311495" y="899582"/>
                  </a:cubicBezTo>
                  <a:lnTo>
                    <a:pt x="84704" y="899582"/>
                  </a:lnTo>
                  <a:cubicBezTo>
                    <a:pt x="37923" y="899582"/>
                    <a:pt x="0" y="861659"/>
                    <a:pt x="0" y="814879"/>
                  </a:cubicBezTo>
                  <a:lnTo>
                    <a:pt x="0" y="84704"/>
                  </a:lnTo>
                  <a:cubicBezTo>
                    <a:pt x="0" y="37923"/>
                    <a:pt x="37923" y="0"/>
                    <a:pt x="84704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96199" cy="937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556871" y="1899852"/>
            <a:ext cx="4466815" cy="2826275"/>
          </a:xfrm>
          <a:custGeom>
            <a:avLst/>
            <a:gdLst/>
            <a:ahLst/>
            <a:cxnLst/>
            <a:rect l="l" t="t" r="r" b="b"/>
            <a:pathLst>
              <a:path w="4466815" h="2826275">
                <a:moveTo>
                  <a:pt x="0" y="0"/>
                </a:moveTo>
                <a:lnTo>
                  <a:pt x="4466814" y="0"/>
                </a:lnTo>
                <a:lnTo>
                  <a:pt x="4466814" y="2826276"/>
                </a:lnTo>
                <a:lnTo>
                  <a:pt x="0" y="2826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39024" y="3780636"/>
            <a:ext cx="9619139" cy="5211435"/>
            <a:chOff x="0" y="0"/>
            <a:chExt cx="2533436" cy="137255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533436" cy="1372559"/>
            </a:xfrm>
            <a:custGeom>
              <a:avLst/>
              <a:gdLst/>
              <a:ahLst/>
              <a:cxnLst/>
              <a:rect l="l" t="t" r="r" b="b"/>
              <a:pathLst>
                <a:path w="2533436" h="1372559">
                  <a:moveTo>
                    <a:pt x="46681" y="0"/>
                  </a:moveTo>
                  <a:lnTo>
                    <a:pt x="2486755" y="0"/>
                  </a:lnTo>
                  <a:cubicBezTo>
                    <a:pt x="2512536" y="0"/>
                    <a:pt x="2533436" y="20900"/>
                    <a:pt x="2533436" y="46681"/>
                  </a:cubicBezTo>
                  <a:lnTo>
                    <a:pt x="2533436" y="1325878"/>
                  </a:lnTo>
                  <a:cubicBezTo>
                    <a:pt x="2533436" y="1338259"/>
                    <a:pt x="2528518" y="1350132"/>
                    <a:pt x="2519763" y="1358887"/>
                  </a:cubicBezTo>
                  <a:cubicBezTo>
                    <a:pt x="2511009" y="1367641"/>
                    <a:pt x="2499135" y="1372559"/>
                    <a:pt x="2486755" y="1372559"/>
                  </a:cubicBezTo>
                  <a:lnTo>
                    <a:pt x="46681" y="1372559"/>
                  </a:lnTo>
                  <a:cubicBezTo>
                    <a:pt x="20900" y="1372559"/>
                    <a:pt x="0" y="1351659"/>
                    <a:pt x="0" y="1325878"/>
                  </a:cubicBezTo>
                  <a:lnTo>
                    <a:pt x="0" y="46681"/>
                  </a:lnTo>
                  <a:cubicBezTo>
                    <a:pt x="0" y="20900"/>
                    <a:pt x="20900" y="0"/>
                    <a:pt x="46681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533436" cy="1410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33838" y="4150039"/>
            <a:ext cx="4426943" cy="1929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061" lvl="1" indent="-299530" algn="ctr">
              <a:lnSpc>
                <a:spcPts val="3884"/>
              </a:lnSpc>
              <a:buFont typeface="Arial"/>
              <a:buChar char="•"/>
            </a:pPr>
            <a:r>
              <a:rPr lang="en-US" sz="2774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In the modern era, cinema is a major entertainment source.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478307" y="4140514"/>
            <a:ext cx="5338406" cy="247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1755" lvl="1" indent="-300878" algn="ctr">
              <a:lnSpc>
                <a:spcPts val="3902"/>
              </a:lnSpc>
              <a:buFont typeface="Arial"/>
              <a:buChar char="•"/>
            </a:pPr>
            <a:r>
              <a:rPr lang="en-US" sz="278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Simulates theater seat booking, movie schedules, nearby theater search, and snack combo recommendations.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5367244" y="3853123"/>
            <a:ext cx="0" cy="5138948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/>
          <p:cNvSpPr/>
          <p:nvPr/>
        </p:nvSpPr>
        <p:spPr>
          <a:xfrm>
            <a:off x="4899089" y="6687740"/>
            <a:ext cx="936311" cy="936311"/>
          </a:xfrm>
          <a:custGeom>
            <a:avLst/>
            <a:gdLst/>
            <a:ahLst/>
            <a:cxnLst/>
            <a:rect l="l" t="t" r="r" b="b"/>
            <a:pathLst>
              <a:path w="936311" h="936311">
                <a:moveTo>
                  <a:pt x="0" y="0"/>
                </a:moveTo>
                <a:lnTo>
                  <a:pt x="936311" y="0"/>
                </a:lnTo>
                <a:lnTo>
                  <a:pt x="936311" y="936311"/>
                </a:lnTo>
                <a:lnTo>
                  <a:pt x="0" y="936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681455" y="6640115"/>
            <a:ext cx="5135259" cy="949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925" lvl="1" indent="-296962" algn="ctr">
              <a:lnSpc>
                <a:spcPts val="3851"/>
              </a:lnSpc>
              <a:buFont typeface="Arial"/>
              <a:buChar char="•"/>
            </a:pPr>
            <a:r>
              <a:rPr lang="en-US" sz="2750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CLI-based menu for users.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52138" y="6630590"/>
            <a:ext cx="3988769" cy="224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819" lvl="1" indent="-277909" algn="ctr">
              <a:lnSpc>
                <a:spcPts val="3604"/>
              </a:lnSpc>
              <a:buFont typeface="Arial"/>
              <a:buChar char="•"/>
            </a:pPr>
            <a:r>
              <a:rPr lang="en-US" sz="2574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Built using Python, in-memory data structures (no database or file handling).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559765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46745" y="1028700"/>
            <a:ext cx="7712555" cy="8539924"/>
            <a:chOff x="0" y="0"/>
            <a:chExt cx="2031290" cy="22491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1290" cy="2249198"/>
            </a:xfrm>
            <a:custGeom>
              <a:avLst/>
              <a:gdLst/>
              <a:ahLst/>
              <a:cxnLst/>
              <a:rect l="l" t="t" r="r" b="b"/>
              <a:pathLst>
                <a:path w="2031290" h="2249198">
                  <a:moveTo>
                    <a:pt x="58221" y="0"/>
                  </a:moveTo>
                  <a:lnTo>
                    <a:pt x="1973069" y="0"/>
                  </a:lnTo>
                  <a:cubicBezTo>
                    <a:pt x="1988510" y="0"/>
                    <a:pt x="2003319" y="6134"/>
                    <a:pt x="2014238" y="17052"/>
                  </a:cubicBezTo>
                  <a:cubicBezTo>
                    <a:pt x="2025156" y="27971"/>
                    <a:pt x="2031290" y="42780"/>
                    <a:pt x="2031290" y="58221"/>
                  </a:cubicBezTo>
                  <a:lnTo>
                    <a:pt x="2031290" y="2190977"/>
                  </a:lnTo>
                  <a:cubicBezTo>
                    <a:pt x="2031290" y="2206418"/>
                    <a:pt x="2025156" y="2221227"/>
                    <a:pt x="2014238" y="2232146"/>
                  </a:cubicBezTo>
                  <a:cubicBezTo>
                    <a:pt x="2003319" y="2243064"/>
                    <a:pt x="1988510" y="2249198"/>
                    <a:pt x="1973069" y="2249198"/>
                  </a:cubicBezTo>
                  <a:lnTo>
                    <a:pt x="58221" y="2249198"/>
                  </a:lnTo>
                  <a:cubicBezTo>
                    <a:pt x="26066" y="2249198"/>
                    <a:pt x="0" y="2223132"/>
                    <a:pt x="0" y="2190977"/>
                  </a:cubicBezTo>
                  <a:lnTo>
                    <a:pt x="0" y="58221"/>
                  </a:lnTo>
                  <a:cubicBezTo>
                    <a:pt x="0" y="42780"/>
                    <a:pt x="6134" y="27971"/>
                    <a:pt x="17052" y="17052"/>
                  </a:cubicBezTo>
                  <a:cubicBezTo>
                    <a:pt x="27971" y="6134"/>
                    <a:pt x="42780" y="0"/>
                    <a:pt x="58221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31290" cy="2287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09487" y="1319428"/>
            <a:ext cx="8518045" cy="1041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OBJECTIVE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948976" y="8023299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236421" y="5747207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 flipH="1">
            <a:off x="9546745" y="6057531"/>
            <a:ext cx="7712555" cy="0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9527462" y="7292261"/>
            <a:ext cx="7712555" cy="0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>
            <a:off x="9527462" y="8343148"/>
            <a:ext cx="7712555" cy="0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2436390" y="3911223"/>
            <a:ext cx="4595708" cy="5035138"/>
          </a:xfrm>
          <a:custGeom>
            <a:avLst/>
            <a:gdLst/>
            <a:ahLst/>
            <a:cxnLst/>
            <a:rect l="l" t="t" r="r" b="b"/>
            <a:pathLst>
              <a:path w="4595708" h="5035138">
                <a:moveTo>
                  <a:pt x="0" y="0"/>
                </a:moveTo>
                <a:lnTo>
                  <a:pt x="4595708" y="0"/>
                </a:lnTo>
                <a:lnTo>
                  <a:pt x="4595708" y="5035138"/>
                </a:lnTo>
                <a:lnTo>
                  <a:pt x="0" y="503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546745" y="4136327"/>
            <a:ext cx="7712555" cy="1893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ctr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 seat availability management, shortest path finding between theaters, and best combo suggestion based on budget.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27462" y="6371642"/>
            <a:ext cx="7712555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ctr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 booking time &amp; queues.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27462" y="7392553"/>
            <a:ext cx="7712555" cy="94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ctr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booking is time-consuming &amp; inconvenient.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27462" y="1140916"/>
            <a:ext cx="7712555" cy="1417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ctr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create an efficient, interactive movie ticket booking system without file storage.</a:t>
            </a:r>
          </a:p>
          <a:p>
            <a:pPr algn="ctr">
              <a:lnSpc>
                <a:spcPts val="3779"/>
              </a:lnSpc>
            </a:pPr>
            <a:endParaRPr lang="en-US" sz="2699" b="1">
              <a:solidFill>
                <a:srgbClr val="B5151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546745" y="2377261"/>
            <a:ext cx="7712555" cy="1417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ctr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B515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Demonstrate real-world problem solving using graph traversal, dynamic programming, and queue operations.</a:t>
            </a:r>
          </a:p>
        </p:txBody>
      </p:sp>
      <p:sp>
        <p:nvSpPr>
          <p:cNvPr id="29" name="Freeform 29"/>
          <p:cNvSpPr/>
          <p:nvPr/>
        </p:nvSpPr>
        <p:spPr>
          <a:xfrm>
            <a:off x="488839" y="887742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559765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58402" y="1608391"/>
            <a:ext cx="14917472" cy="103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MATHEMATICAL CONCEPTS USED</a:t>
            </a:r>
          </a:p>
        </p:txBody>
      </p:sp>
      <p:sp>
        <p:nvSpPr>
          <p:cNvPr id="15" name="Freeform 15"/>
          <p:cNvSpPr/>
          <p:nvPr/>
        </p:nvSpPr>
        <p:spPr>
          <a:xfrm>
            <a:off x="178515" y="2934444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488837" y="5767690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3497943"/>
            <a:ext cx="10566260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ctr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Graph Theory → Representing theaters and connections.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05950" y="8499370"/>
            <a:ext cx="11778020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Queue (FCFS) → Processing bookings in the order they are received.</a:t>
            </a:r>
          </a:p>
          <a:p>
            <a:pPr algn="just">
              <a:lnSpc>
                <a:spcPts val="3639"/>
              </a:lnSpc>
            </a:pPr>
            <a:endParaRPr lang="en-US" sz="2599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just">
              <a:lnSpc>
                <a:spcPts val="3639"/>
              </a:lnSpc>
            </a:pPr>
            <a:endParaRPr lang="en-US" sz="2599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9" name="AutoShape 19"/>
          <p:cNvSpPr/>
          <p:nvPr/>
        </p:nvSpPr>
        <p:spPr>
          <a:xfrm flipV="1">
            <a:off x="488839" y="3244768"/>
            <a:ext cx="17310322" cy="0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488839" y="6078014"/>
            <a:ext cx="17310322" cy="0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5481280" y="6078014"/>
            <a:ext cx="0" cy="390127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1497157" y="6488960"/>
            <a:ext cx="3154706" cy="2959688"/>
          </a:xfrm>
          <a:custGeom>
            <a:avLst/>
            <a:gdLst/>
            <a:ahLst/>
            <a:cxnLst/>
            <a:rect l="l" t="t" r="r" b="b"/>
            <a:pathLst>
              <a:path w="3154706" h="2959688">
                <a:moveTo>
                  <a:pt x="0" y="0"/>
                </a:moveTo>
                <a:lnTo>
                  <a:pt x="3154706" y="0"/>
                </a:lnTo>
                <a:lnTo>
                  <a:pt x="3154706" y="2959688"/>
                </a:lnTo>
                <a:lnTo>
                  <a:pt x="0" y="2959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28700" y="4820079"/>
            <a:ext cx="12428926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ctr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BFS (Breadth-First Search) → Finding shortest path between theaters.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705950" y="6645513"/>
            <a:ext cx="12628205" cy="9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336" lvl="1" indent="-285168" algn="ctr">
              <a:lnSpc>
                <a:spcPts val="3698"/>
              </a:lnSpc>
              <a:buFont typeface="Arial"/>
              <a:buChar char="•"/>
            </a:pPr>
            <a:r>
              <a:rPr lang="en-US" sz="2641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Dynamic Programming (0/1 Knapsack) → Selecting the best snack combos within budget.</a:t>
            </a:r>
          </a:p>
        </p:txBody>
      </p:sp>
      <p:sp>
        <p:nvSpPr>
          <p:cNvPr id="25" name="Freeform 25"/>
          <p:cNvSpPr/>
          <p:nvPr/>
        </p:nvSpPr>
        <p:spPr>
          <a:xfrm>
            <a:off x="15479865" y="2166243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8839" y="559765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87095" y="746527"/>
            <a:ext cx="7835138" cy="184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EXPLAIN THE CONCEPTS IN DEPTH</a:t>
            </a:r>
          </a:p>
        </p:txBody>
      </p:sp>
      <p:sp>
        <p:nvSpPr>
          <p:cNvPr id="15" name="Freeform 15"/>
          <p:cNvSpPr/>
          <p:nvPr/>
        </p:nvSpPr>
        <p:spPr>
          <a:xfrm>
            <a:off x="178515" y="2934444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488837" y="5767690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787095" y="2688600"/>
            <a:ext cx="9080805" cy="369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4"/>
              </a:lnSpc>
            </a:pPr>
            <a:r>
              <a:rPr lang="en-US" sz="35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Graph Theory &amp; BFS</a:t>
            </a:r>
          </a:p>
          <a:p>
            <a:pPr marL="629205" lvl="1" indent="-314602" algn="just">
              <a:lnSpc>
                <a:spcPts val="4080"/>
              </a:lnSpc>
              <a:buFont typeface="Arial"/>
              <a:buChar char="•"/>
            </a:pPr>
            <a:r>
              <a:rPr lang="en-US" sz="2914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Theaters are represented as nodes in a graph.</a:t>
            </a:r>
          </a:p>
          <a:p>
            <a:pPr marL="629205" lvl="1" indent="-314602" algn="just">
              <a:lnSpc>
                <a:spcPts val="4080"/>
              </a:lnSpc>
              <a:buFont typeface="Arial"/>
              <a:buChar char="•"/>
            </a:pPr>
            <a:r>
              <a:rPr lang="en-US" sz="2914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BFS algorithm finds shortest paths between two theaters.</a:t>
            </a:r>
          </a:p>
          <a:p>
            <a:pPr marL="629205" lvl="1" indent="-314602" algn="just">
              <a:lnSpc>
                <a:spcPts val="4080"/>
              </a:lnSpc>
              <a:buFont typeface="Arial"/>
              <a:buChar char="•"/>
            </a:pPr>
            <a:r>
              <a:rPr lang="en-US" sz="2914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Ensures minimum hops when searching for nearby theaters.</a:t>
            </a:r>
          </a:p>
          <a:p>
            <a:pPr algn="just">
              <a:lnSpc>
                <a:spcPts val="4080"/>
              </a:lnSpc>
              <a:spcBef>
                <a:spcPct val="0"/>
              </a:spcBef>
            </a:pPr>
            <a:endParaRPr lang="en-US" sz="2914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0067925" y="559765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976427" y="559765"/>
            <a:ext cx="1596357" cy="2685004"/>
          </a:xfrm>
          <a:custGeom>
            <a:avLst/>
            <a:gdLst/>
            <a:ahLst/>
            <a:cxnLst/>
            <a:rect l="l" t="t" r="r" b="b"/>
            <a:pathLst>
              <a:path w="1596357" h="2685004">
                <a:moveTo>
                  <a:pt x="0" y="0"/>
                </a:moveTo>
                <a:lnTo>
                  <a:pt x="1596357" y="0"/>
                </a:lnTo>
                <a:lnTo>
                  <a:pt x="1596357" y="2685003"/>
                </a:lnTo>
                <a:lnTo>
                  <a:pt x="0" y="268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787095" y="6011339"/>
            <a:ext cx="9080805" cy="3983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6"/>
              </a:lnSpc>
            </a:pPr>
            <a:r>
              <a:rPr lang="en-US" sz="3232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Dynamic Programming (Knapsack)</a:t>
            </a:r>
          </a:p>
          <a:p>
            <a:pPr marL="633232" lvl="1" indent="-316616" algn="just">
              <a:lnSpc>
                <a:spcPts val="4106"/>
              </a:lnSpc>
              <a:buFont typeface="Arial"/>
              <a:buChar char="•"/>
            </a:pPr>
            <a:r>
              <a:rPr lang="en-US" sz="2932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Snack combos are stored as (price, value) pairs.</a:t>
            </a:r>
          </a:p>
          <a:p>
            <a:pPr marL="633232" lvl="1" indent="-316616" algn="just">
              <a:lnSpc>
                <a:spcPts val="4106"/>
              </a:lnSpc>
              <a:buFont typeface="Arial"/>
              <a:buChar char="•"/>
            </a:pPr>
            <a:r>
              <a:rPr lang="en-US" sz="2932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0/1 Knapsack algorithm determines the maximum value within given budget.</a:t>
            </a:r>
          </a:p>
          <a:p>
            <a:pPr marL="633232" lvl="1" indent="-316616" algn="just">
              <a:lnSpc>
                <a:spcPts val="4106"/>
              </a:lnSpc>
              <a:buFont typeface="Arial"/>
              <a:buChar char="•"/>
            </a:pPr>
            <a:r>
              <a:rPr lang="en-US" sz="2932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Uses DP table and backtracking to reconstruct selected items.</a:t>
            </a:r>
          </a:p>
          <a:p>
            <a:pPr algn="just">
              <a:lnSpc>
                <a:spcPts val="2566"/>
              </a:lnSpc>
              <a:spcBef>
                <a:spcPct val="0"/>
              </a:spcBef>
            </a:pPr>
            <a:endParaRPr lang="en-US" sz="2932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29850" y="1642517"/>
            <a:ext cx="7430437" cy="408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Queue Data Structure</a:t>
            </a:r>
          </a:p>
          <a:p>
            <a:pPr marL="737881" lvl="1" indent="-368940" algn="just">
              <a:lnSpc>
                <a:spcPts val="4784"/>
              </a:lnSpc>
              <a:buFont typeface="Arial"/>
              <a:buChar char="•"/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collections.deque used for First-Come, First-Served booking processing.</a:t>
            </a:r>
          </a:p>
          <a:p>
            <a:pPr marL="737881" lvl="1" indent="-368940" algn="just">
              <a:lnSpc>
                <a:spcPts val="4784"/>
              </a:lnSpc>
              <a:buFont typeface="Arial"/>
              <a:buChar char="•"/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Prevents double booking and ensures fairness.</a:t>
            </a:r>
          </a:p>
          <a:p>
            <a:pPr algn="just">
              <a:lnSpc>
                <a:spcPts val="3940"/>
              </a:lnSpc>
              <a:spcBef>
                <a:spcPct val="0"/>
              </a:spcBef>
            </a:pPr>
            <a:endParaRPr lang="en-US" sz="3417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20325" y="5995975"/>
            <a:ext cx="7430437" cy="3483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Seat Management (Hash Map)</a:t>
            </a:r>
          </a:p>
          <a:p>
            <a:pPr marL="737881" lvl="1" indent="-368940" algn="just">
              <a:lnSpc>
                <a:spcPts val="4784"/>
              </a:lnSpc>
              <a:buFont typeface="Arial"/>
              <a:buChar char="•"/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Seats stored as {seat_id: status} mapping.</a:t>
            </a:r>
          </a:p>
          <a:p>
            <a:pPr marL="737881" lvl="1" indent="-368940" algn="just">
              <a:lnSpc>
                <a:spcPts val="4784"/>
              </a:lnSpc>
              <a:buFont typeface="Arial"/>
              <a:buChar char="•"/>
            </a:pPr>
            <a:r>
              <a:rPr lang="en-US" sz="3417" b="1">
                <a:solidFill>
                  <a:srgbClr val="B51515"/>
                </a:solidFill>
                <a:latin typeface="Inter Bold"/>
                <a:ea typeface="Inter Bold"/>
                <a:cs typeface="Inter Bold"/>
                <a:sym typeface="Inter Bold"/>
              </a:rPr>
              <a:t>Efficient lookups and updates for availability.</a:t>
            </a:r>
          </a:p>
          <a:p>
            <a:pPr algn="just">
              <a:lnSpc>
                <a:spcPts val="3940"/>
              </a:lnSpc>
              <a:spcBef>
                <a:spcPct val="0"/>
              </a:spcBef>
            </a:pPr>
            <a:endParaRPr lang="en-US" sz="3417" b="1">
              <a:solidFill>
                <a:srgbClr val="B5151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8355779" y="2144152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028700" y="1028700"/>
            <a:ext cx="10287000" cy="8229600"/>
            <a:chOff x="0" y="0"/>
            <a:chExt cx="270933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9029700" y="1028700"/>
            <a:ext cx="10287000" cy="8229600"/>
            <a:chOff x="0" y="0"/>
            <a:chExt cx="270933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2167467"/>
            </a:xfrm>
            <a:custGeom>
              <a:avLst/>
              <a:gdLst/>
              <a:ahLst/>
              <a:cxnLst/>
              <a:rect l="l" t="t" r="r" b="b"/>
              <a:pathLst>
                <a:path w="2709333" h="2167467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2123816"/>
                  </a:lnTo>
                  <a:cubicBezTo>
                    <a:pt x="2709333" y="2147924"/>
                    <a:pt x="2689790" y="2167467"/>
                    <a:pt x="2665683" y="2167467"/>
                  </a:cubicBezTo>
                  <a:lnTo>
                    <a:pt x="43650" y="2167467"/>
                  </a:lnTo>
                  <a:cubicBezTo>
                    <a:pt x="19543" y="2167467"/>
                    <a:pt x="0" y="2147924"/>
                    <a:pt x="0" y="2123816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000500" y="4229100"/>
            <a:ext cx="10287000" cy="1828800"/>
            <a:chOff x="0" y="0"/>
            <a:chExt cx="2709333" cy="4816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481659"/>
            </a:xfrm>
            <a:custGeom>
              <a:avLst/>
              <a:gdLst/>
              <a:ahLst/>
              <a:cxnLst/>
              <a:rect l="l" t="t" r="r" b="b"/>
              <a:pathLst>
                <a:path w="2709333" h="481659">
                  <a:moveTo>
                    <a:pt x="43650" y="0"/>
                  </a:moveTo>
                  <a:lnTo>
                    <a:pt x="2665683" y="0"/>
                  </a:lnTo>
                  <a:cubicBezTo>
                    <a:pt x="2689790" y="0"/>
                    <a:pt x="2709333" y="19543"/>
                    <a:pt x="2709333" y="43650"/>
                  </a:cubicBezTo>
                  <a:lnTo>
                    <a:pt x="2709333" y="438009"/>
                  </a:lnTo>
                  <a:cubicBezTo>
                    <a:pt x="2709333" y="462116"/>
                    <a:pt x="2689790" y="481659"/>
                    <a:pt x="2665683" y="481659"/>
                  </a:cubicBezTo>
                  <a:lnTo>
                    <a:pt x="43650" y="481659"/>
                  </a:lnTo>
                  <a:cubicBezTo>
                    <a:pt x="19543" y="481659"/>
                    <a:pt x="0" y="462116"/>
                    <a:pt x="0" y="438009"/>
                  </a:cubicBezTo>
                  <a:lnTo>
                    <a:pt x="0" y="43650"/>
                  </a:lnTo>
                  <a:cubicBezTo>
                    <a:pt x="0" y="19543"/>
                    <a:pt x="19543" y="0"/>
                    <a:pt x="4365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519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03743" y="433736"/>
            <a:ext cx="17310322" cy="9419529"/>
            <a:chOff x="0" y="0"/>
            <a:chExt cx="4559097" cy="2480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59097" cy="2480863"/>
            </a:xfrm>
            <a:custGeom>
              <a:avLst/>
              <a:gdLst/>
              <a:ahLst/>
              <a:cxnLst/>
              <a:rect l="l" t="t" r="r" b="b"/>
              <a:pathLst>
                <a:path w="4559097" h="2480863">
                  <a:moveTo>
                    <a:pt x="25940" y="0"/>
                  </a:moveTo>
                  <a:lnTo>
                    <a:pt x="4533157" y="0"/>
                  </a:lnTo>
                  <a:cubicBezTo>
                    <a:pt x="4540037" y="0"/>
                    <a:pt x="4546635" y="2733"/>
                    <a:pt x="4551500" y="7598"/>
                  </a:cubicBezTo>
                  <a:cubicBezTo>
                    <a:pt x="4556365" y="12462"/>
                    <a:pt x="4559097" y="19060"/>
                    <a:pt x="4559097" y="25940"/>
                  </a:cubicBezTo>
                  <a:lnTo>
                    <a:pt x="4559097" y="2454923"/>
                  </a:lnTo>
                  <a:cubicBezTo>
                    <a:pt x="4559097" y="2469250"/>
                    <a:pt x="4547484" y="2480863"/>
                    <a:pt x="4533157" y="2480863"/>
                  </a:cubicBezTo>
                  <a:lnTo>
                    <a:pt x="25940" y="2480863"/>
                  </a:lnTo>
                  <a:cubicBezTo>
                    <a:pt x="19060" y="2480863"/>
                    <a:pt x="12462" y="2478131"/>
                    <a:pt x="7598" y="2473266"/>
                  </a:cubicBezTo>
                  <a:cubicBezTo>
                    <a:pt x="2733" y="2468401"/>
                    <a:pt x="0" y="2461803"/>
                    <a:pt x="0" y="2454923"/>
                  </a:cubicBezTo>
                  <a:lnTo>
                    <a:pt x="0" y="25940"/>
                  </a:lnTo>
                  <a:cubicBezTo>
                    <a:pt x="0" y="19060"/>
                    <a:pt x="2733" y="12462"/>
                    <a:pt x="7598" y="7598"/>
                  </a:cubicBezTo>
                  <a:cubicBezTo>
                    <a:pt x="12462" y="2733"/>
                    <a:pt x="19060" y="0"/>
                    <a:pt x="25940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59097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78515" y="2934444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9"/>
                </a:lnTo>
                <a:lnTo>
                  <a:pt x="0" y="62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488837" y="5767690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AutoShape 16"/>
          <p:cNvSpPr/>
          <p:nvPr/>
        </p:nvSpPr>
        <p:spPr>
          <a:xfrm flipH="1">
            <a:off x="9134475" y="433736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799163" y="1715627"/>
            <a:ext cx="7844436" cy="7373941"/>
          </a:xfrm>
          <a:custGeom>
            <a:avLst/>
            <a:gdLst/>
            <a:ahLst/>
            <a:cxnLst/>
            <a:rect l="l" t="t" r="r" b="b"/>
            <a:pathLst>
              <a:path w="7844436" h="7373941">
                <a:moveTo>
                  <a:pt x="0" y="0"/>
                </a:moveTo>
                <a:lnTo>
                  <a:pt x="7844436" y="0"/>
                </a:lnTo>
                <a:lnTo>
                  <a:pt x="7844436" y="7373941"/>
                </a:lnTo>
                <a:lnTo>
                  <a:pt x="0" y="7373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229600" y="590588"/>
            <a:ext cx="574508" cy="1869700"/>
          </a:xfrm>
          <a:custGeom>
            <a:avLst/>
            <a:gdLst/>
            <a:ahLst/>
            <a:cxnLst/>
            <a:rect l="l" t="t" r="r" b="b"/>
            <a:pathLst>
              <a:path w="574508" h="1869700">
                <a:moveTo>
                  <a:pt x="0" y="0"/>
                </a:moveTo>
                <a:lnTo>
                  <a:pt x="574508" y="0"/>
                </a:lnTo>
                <a:lnTo>
                  <a:pt x="574508" y="1869700"/>
                </a:lnTo>
                <a:lnTo>
                  <a:pt x="0" y="1869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492983" y="1184226"/>
            <a:ext cx="7766317" cy="8074074"/>
          </a:xfrm>
          <a:custGeom>
            <a:avLst/>
            <a:gdLst/>
            <a:ahLst/>
            <a:cxnLst/>
            <a:rect l="l" t="t" r="r" b="b"/>
            <a:pathLst>
              <a:path w="7766317" h="8074074">
                <a:moveTo>
                  <a:pt x="0" y="0"/>
                </a:moveTo>
                <a:lnTo>
                  <a:pt x="7766317" y="0"/>
                </a:lnTo>
                <a:lnTo>
                  <a:pt x="7766317" y="8074074"/>
                </a:lnTo>
                <a:lnTo>
                  <a:pt x="0" y="8074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82493" y="676122"/>
            <a:ext cx="7347107" cy="103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6368" b="1">
                <a:solidFill>
                  <a:srgbClr val="B51515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934" y="433736"/>
            <a:ext cx="17640170" cy="9419529"/>
            <a:chOff x="0" y="0"/>
            <a:chExt cx="4645971" cy="24808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5971" cy="2480863"/>
            </a:xfrm>
            <a:custGeom>
              <a:avLst/>
              <a:gdLst/>
              <a:ahLst/>
              <a:cxnLst/>
              <a:rect l="l" t="t" r="r" b="b"/>
              <a:pathLst>
                <a:path w="4645971" h="2480863">
                  <a:moveTo>
                    <a:pt x="25455" y="0"/>
                  </a:moveTo>
                  <a:lnTo>
                    <a:pt x="4620516" y="0"/>
                  </a:lnTo>
                  <a:cubicBezTo>
                    <a:pt x="4627267" y="0"/>
                    <a:pt x="4633741" y="2682"/>
                    <a:pt x="4638515" y="7456"/>
                  </a:cubicBezTo>
                  <a:cubicBezTo>
                    <a:pt x="4643289" y="12229"/>
                    <a:pt x="4645971" y="18704"/>
                    <a:pt x="4645971" y="25455"/>
                  </a:cubicBezTo>
                  <a:lnTo>
                    <a:pt x="4645971" y="2455408"/>
                  </a:lnTo>
                  <a:cubicBezTo>
                    <a:pt x="4645971" y="2462160"/>
                    <a:pt x="4643289" y="2468634"/>
                    <a:pt x="4638515" y="2473408"/>
                  </a:cubicBezTo>
                  <a:cubicBezTo>
                    <a:pt x="4633741" y="2478182"/>
                    <a:pt x="4627267" y="2480863"/>
                    <a:pt x="4620516" y="2480863"/>
                  </a:cubicBezTo>
                  <a:lnTo>
                    <a:pt x="25455" y="2480863"/>
                  </a:lnTo>
                  <a:cubicBezTo>
                    <a:pt x="18704" y="2480863"/>
                    <a:pt x="12229" y="2478182"/>
                    <a:pt x="7456" y="2473408"/>
                  </a:cubicBezTo>
                  <a:cubicBezTo>
                    <a:pt x="2682" y="2468634"/>
                    <a:pt x="0" y="2462160"/>
                    <a:pt x="0" y="2455408"/>
                  </a:cubicBezTo>
                  <a:lnTo>
                    <a:pt x="0" y="25455"/>
                  </a:lnTo>
                  <a:cubicBezTo>
                    <a:pt x="0" y="18704"/>
                    <a:pt x="2682" y="12229"/>
                    <a:pt x="7456" y="7456"/>
                  </a:cubicBezTo>
                  <a:cubicBezTo>
                    <a:pt x="12229" y="2682"/>
                    <a:pt x="18704" y="0"/>
                    <a:pt x="25455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45971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8089" y="787350"/>
            <a:ext cx="8019608" cy="8712299"/>
          </a:xfrm>
          <a:custGeom>
            <a:avLst/>
            <a:gdLst/>
            <a:ahLst/>
            <a:cxnLst/>
            <a:rect l="l" t="t" r="r" b="b"/>
            <a:pathLst>
              <a:path w="8019608" h="8712299">
                <a:moveTo>
                  <a:pt x="0" y="0"/>
                </a:moveTo>
                <a:lnTo>
                  <a:pt x="8019608" y="0"/>
                </a:lnTo>
                <a:lnTo>
                  <a:pt x="8019608" y="8712300"/>
                </a:lnTo>
                <a:lnTo>
                  <a:pt x="0" y="871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764756"/>
            <a:ext cx="8520508" cy="8757488"/>
          </a:xfrm>
          <a:custGeom>
            <a:avLst/>
            <a:gdLst/>
            <a:ahLst/>
            <a:cxnLst/>
            <a:rect l="l" t="t" r="r" b="b"/>
            <a:pathLst>
              <a:path w="8520508" h="8757488">
                <a:moveTo>
                  <a:pt x="0" y="0"/>
                </a:moveTo>
                <a:lnTo>
                  <a:pt x="8520508" y="0"/>
                </a:lnTo>
                <a:lnTo>
                  <a:pt x="8520508" y="8757488"/>
                </a:lnTo>
                <a:lnTo>
                  <a:pt x="0" y="8757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flipH="1">
            <a:off x="8850849" y="433736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6684792" y="7388600"/>
            <a:ext cx="574508" cy="1869700"/>
          </a:xfrm>
          <a:custGeom>
            <a:avLst/>
            <a:gdLst/>
            <a:ahLst/>
            <a:cxnLst/>
            <a:rect l="l" t="t" r="r" b="b"/>
            <a:pathLst>
              <a:path w="574508" h="1869700">
                <a:moveTo>
                  <a:pt x="0" y="0"/>
                </a:moveTo>
                <a:lnTo>
                  <a:pt x="574508" y="0"/>
                </a:lnTo>
                <a:lnTo>
                  <a:pt x="574508" y="1869700"/>
                </a:lnTo>
                <a:lnTo>
                  <a:pt x="0" y="186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557697" y="4300400"/>
            <a:ext cx="620648" cy="620648"/>
          </a:xfrm>
          <a:custGeom>
            <a:avLst/>
            <a:gdLst/>
            <a:ahLst/>
            <a:cxnLst/>
            <a:rect l="l" t="t" r="r" b="b"/>
            <a:pathLst>
              <a:path w="620648" h="620648">
                <a:moveTo>
                  <a:pt x="0" y="0"/>
                </a:moveTo>
                <a:lnTo>
                  <a:pt x="620648" y="0"/>
                </a:lnTo>
                <a:lnTo>
                  <a:pt x="620648" y="620648"/>
                </a:lnTo>
                <a:lnTo>
                  <a:pt x="0" y="620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54694" y="-479591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4" y="0"/>
                </a:lnTo>
                <a:lnTo>
                  <a:pt x="1826654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954694" y="8939937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4" y="0"/>
                </a:lnTo>
                <a:lnTo>
                  <a:pt x="1826654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188" y="198941"/>
            <a:ext cx="17881623" cy="9419529"/>
            <a:chOff x="0" y="0"/>
            <a:chExt cx="4709563" cy="24808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9563" cy="2480863"/>
            </a:xfrm>
            <a:custGeom>
              <a:avLst/>
              <a:gdLst/>
              <a:ahLst/>
              <a:cxnLst/>
              <a:rect l="l" t="t" r="r" b="b"/>
              <a:pathLst>
                <a:path w="4709563" h="2480863">
                  <a:moveTo>
                    <a:pt x="25111" y="0"/>
                  </a:moveTo>
                  <a:lnTo>
                    <a:pt x="4684452" y="0"/>
                  </a:lnTo>
                  <a:cubicBezTo>
                    <a:pt x="4691112" y="0"/>
                    <a:pt x="4697499" y="2646"/>
                    <a:pt x="4702208" y="7355"/>
                  </a:cubicBezTo>
                  <a:cubicBezTo>
                    <a:pt x="4706918" y="12064"/>
                    <a:pt x="4709563" y="18451"/>
                    <a:pt x="4709563" y="25111"/>
                  </a:cubicBezTo>
                  <a:lnTo>
                    <a:pt x="4709563" y="2455752"/>
                  </a:lnTo>
                  <a:cubicBezTo>
                    <a:pt x="4709563" y="2462412"/>
                    <a:pt x="4706918" y="2468799"/>
                    <a:pt x="4702208" y="2473509"/>
                  </a:cubicBezTo>
                  <a:cubicBezTo>
                    <a:pt x="4697499" y="2478218"/>
                    <a:pt x="4691112" y="2480863"/>
                    <a:pt x="4684452" y="2480863"/>
                  </a:cubicBezTo>
                  <a:lnTo>
                    <a:pt x="25111" y="2480863"/>
                  </a:lnTo>
                  <a:cubicBezTo>
                    <a:pt x="18451" y="2480863"/>
                    <a:pt x="12064" y="2478218"/>
                    <a:pt x="7355" y="2473509"/>
                  </a:cubicBezTo>
                  <a:cubicBezTo>
                    <a:pt x="2646" y="2468799"/>
                    <a:pt x="0" y="2462412"/>
                    <a:pt x="0" y="2455752"/>
                  </a:cubicBezTo>
                  <a:lnTo>
                    <a:pt x="0" y="25111"/>
                  </a:lnTo>
                  <a:cubicBezTo>
                    <a:pt x="0" y="18451"/>
                    <a:pt x="2646" y="12064"/>
                    <a:pt x="7355" y="7355"/>
                  </a:cubicBezTo>
                  <a:cubicBezTo>
                    <a:pt x="12064" y="2646"/>
                    <a:pt x="18451" y="0"/>
                    <a:pt x="25111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9563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3731" y="868506"/>
            <a:ext cx="7799965" cy="7817337"/>
          </a:xfrm>
          <a:custGeom>
            <a:avLst/>
            <a:gdLst/>
            <a:ahLst/>
            <a:cxnLst/>
            <a:rect l="l" t="t" r="r" b="b"/>
            <a:pathLst>
              <a:path w="7799965" h="7817337">
                <a:moveTo>
                  <a:pt x="0" y="0"/>
                </a:moveTo>
                <a:lnTo>
                  <a:pt x="7799965" y="0"/>
                </a:lnTo>
                <a:lnTo>
                  <a:pt x="7799965" y="7817337"/>
                </a:lnTo>
                <a:lnTo>
                  <a:pt x="0" y="781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373773" y="1112268"/>
            <a:ext cx="9418786" cy="7686717"/>
          </a:xfrm>
          <a:custGeom>
            <a:avLst/>
            <a:gdLst/>
            <a:ahLst/>
            <a:cxnLst/>
            <a:rect l="l" t="t" r="r" b="b"/>
            <a:pathLst>
              <a:path w="9418786" h="7686717">
                <a:moveTo>
                  <a:pt x="0" y="0"/>
                </a:moveTo>
                <a:lnTo>
                  <a:pt x="9418787" y="0"/>
                </a:lnTo>
                <a:lnTo>
                  <a:pt x="9418787" y="7686718"/>
                </a:lnTo>
                <a:lnTo>
                  <a:pt x="0" y="7686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304" b="-1036"/>
            </a:stretch>
          </a:blipFill>
        </p:spPr>
      </p:sp>
      <p:sp>
        <p:nvSpPr>
          <p:cNvPr id="7" name="Freeform 7"/>
          <p:cNvSpPr/>
          <p:nvPr/>
        </p:nvSpPr>
        <p:spPr>
          <a:xfrm rot="-1613302">
            <a:off x="793710" y="8967424"/>
            <a:ext cx="1332607" cy="581751"/>
          </a:xfrm>
          <a:custGeom>
            <a:avLst/>
            <a:gdLst/>
            <a:ahLst/>
            <a:cxnLst/>
            <a:rect l="l" t="t" r="r" b="b"/>
            <a:pathLst>
              <a:path w="1332607" h="581751">
                <a:moveTo>
                  <a:pt x="0" y="0"/>
                </a:moveTo>
                <a:lnTo>
                  <a:pt x="1332607" y="0"/>
                </a:lnTo>
                <a:lnTo>
                  <a:pt x="1332607" y="581752"/>
                </a:lnTo>
                <a:lnTo>
                  <a:pt x="0" y="581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443852" y="-475201"/>
            <a:ext cx="1348284" cy="1348284"/>
          </a:xfrm>
          <a:custGeom>
            <a:avLst/>
            <a:gdLst/>
            <a:ahLst/>
            <a:cxnLst/>
            <a:rect l="l" t="t" r="r" b="b"/>
            <a:pathLst>
              <a:path w="1348284" h="1348284">
                <a:moveTo>
                  <a:pt x="0" y="0"/>
                </a:moveTo>
                <a:lnTo>
                  <a:pt x="1348285" y="0"/>
                </a:lnTo>
                <a:lnTo>
                  <a:pt x="1348285" y="1348284"/>
                </a:lnTo>
                <a:lnTo>
                  <a:pt x="0" y="13482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93500">
            <a:off x="296598" y="274702"/>
            <a:ext cx="678237" cy="678237"/>
          </a:xfrm>
          <a:custGeom>
            <a:avLst/>
            <a:gdLst/>
            <a:ahLst/>
            <a:cxnLst/>
            <a:rect l="l" t="t" r="r" b="b"/>
            <a:pathLst>
              <a:path w="678237" h="678237">
                <a:moveTo>
                  <a:pt x="0" y="0"/>
                </a:moveTo>
                <a:lnTo>
                  <a:pt x="678237" y="0"/>
                </a:lnTo>
                <a:lnTo>
                  <a:pt x="678237" y="678237"/>
                </a:lnTo>
                <a:lnTo>
                  <a:pt x="0" y="678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flipH="1">
            <a:off x="8278523" y="198941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7365196" y="8705143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5" y="0"/>
                </a:lnTo>
                <a:lnTo>
                  <a:pt x="1826655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65196" y="-714386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5" y="0"/>
                </a:lnTo>
                <a:lnTo>
                  <a:pt x="1826655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188" y="419943"/>
            <a:ext cx="17881623" cy="9419529"/>
            <a:chOff x="0" y="0"/>
            <a:chExt cx="4709563" cy="24808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9563" cy="2480863"/>
            </a:xfrm>
            <a:custGeom>
              <a:avLst/>
              <a:gdLst/>
              <a:ahLst/>
              <a:cxnLst/>
              <a:rect l="l" t="t" r="r" b="b"/>
              <a:pathLst>
                <a:path w="4709563" h="2480863">
                  <a:moveTo>
                    <a:pt x="25111" y="0"/>
                  </a:moveTo>
                  <a:lnTo>
                    <a:pt x="4684452" y="0"/>
                  </a:lnTo>
                  <a:cubicBezTo>
                    <a:pt x="4691112" y="0"/>
                    <a:pt x="4697499" y="2646"/>
                    <a:pt x="4702208" y="7355"/>
                  </a:cubicBezTo>
                  <a:cubicBezTo>
                    <a:pt x="4706918" y="12064"/>
                    <a:pt x="4709563" y="18451"/>
                    <a:pt x="4709563" y="25111"/>
                  </a:cubicBezTo>
                  <a:lnTo>
                    <a:pt x="4709563" y="2455752"/>
                  </a:lnTo>
                  <a:cubicBezTo>
                    <a:pt x="4709563" y="2462412"/>
                    <a:pt x="4706918" y="2468799"/>
                    <a:pt x="4702208" y="2473509"/>
                  </a:cubicBezTo>
                  <a:cubicBezTo>
                    <a:pt x="4697499" y="2478218"/>
                    <a:pt x="4691112" y="2480863"/>
                    <a:pt x="4684452" y="2480863"/>
                  </a:cubicBezTo>
                  <a:lnTo>
                    <a:pt x="25111" y="2480863"/>
                  </a:lnTo>
                  <a:cubicBezTo>
                    <a:pt x="18451" y="2480863"/>
                    <a:pt x="12064" y="2478218"/>
                    <a:pt x="7355" y="2473509"/>
                  </a:cubicBezTo>
                  <a:cubicBezTo>
                    <a:pt x="2646" y="2468799"/>
                    <a:pt x="0" y="2462412"/>
                    <a:pt x="0" y="2455752"/>
                  </a:cubicBezTo>
                  <a:lnTo>
                    <a:pt x="0" y="25111"/>
                  </a:lnTo>
                  <a:cubicBezTo>
                    <a:pt x="0" y="18451"/>
                    <a:pt x="2646" y="12064"/>
                    <a:pt x="7355" y="7355"/>
                  </a:cubicBezTo>
                  <a:cubicBezTo>
                    <a:pt x="12064" y="2646"/>
                    <a:pt x="18451" y="0"/>
                    <a:pt x="25111" y="0"/>
                  </a:cubicBezTo>
                  <a:close/>
                </a:path>
              </a:pathLst>
            </a:custGeom>
            <a:solidFill>
              <a:srgbClr val="F2D6C2"/>
            </a:solidFill>
            <a:ln w="19050" cap="rnd">
              <a:solidFill>
                <a:srgbClr val="B5151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9563" cy="2518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584497"/>
            <a:ext cx="7830376" cy="9118007"/>
          </a:xfrm>
          <a:custGeom>
            <a:avLst/>
            <a:gdLst/>
            <a:ahLst/>
            <a:cxnLst/>
            <a:rect l="l" t="t" r="r" b="b"/>
            <a:pathLst>
              <a:path w="7830376" h="9118007">
                <a:moveTo>
                  <a:pt x="0" y="0"/>
                </a:moveTo>
                <a:lnTo>
                  <a:pt x="7830376" y="0"/>
                </a:lnTo>
                <a:lnTo>
                  <a:pt x="7830376" y="9118006"/>
                </a:lnTo>
                <a:lnTo>
                  <a:pt x="0" y="911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581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58977" y="584497"/>
            <a:ext cx="7585863" cy="9090421"/>
          </a:xfrm>
          <a:custGeom>
            <a:avLst/>
            <a:gdLst/>
            <a:ahLst/>
            <a:cxnLst/>
            <a:rect l="l" t="t" r="r" b="b"/>
            <a:pathLst>
              <a:path w="7585863" h="9090421">
                <a:moveTo>
                  <a:pt x="0" y="0"/>
                </a:moveTo>
                <a:lnTo>
                  <a:pt x="7585862" y="0"/>
                </a:lnTo>
                <a:lnTo>
                  <a:pt x="7585862" y="9090420"/>
                </a:lnTo>
                <a:lnTo>
                  <a:pt x="0" y="9090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523"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21998" y="8491284"/>
            <a:ext cx="1238371" cy="540613"/>
          </a:xfrm>
          <a:custGeom>
            <a:avLst/>
            <a:gdLst/>
            <a:ahLst/>
            <a:cxnLst/>
            <a:rect l="l" t="t" r="r" b="b"/>
            <a:pathLst>
              <a:path w="1238371" h="540613">
                <a:moveTo>
                  <a:pt x="0" y="0"/>
                </a:moveTo>
                <a:lnTo>
                  <a:pt x="1238371" y="0"/>
                </a:lnTo>
                <a:lnTo>
                  <a:pt x="1238371" y="540613"/>
                </a:lnTo>
                <a:lnTo>
                  <a:pt x="0" y="540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 rot="-5400000">
            <a:off x="8477326" y="7317792"/>
            <a:ext cx="1734824" cy="23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2"/>
              </a:lnSpc>
              <a:spcBef>
                <a:spcPct val="0"/>
              </a:spcBef>
            </a:pPr>
            <a:r>
              <a:rPr lang="en-US" sz="1437">
                <a:solidFill>
                  <a:srgbClr val="F2D6C2"/>
                </a:solidFill>
                <a:latin typeface="Canva Sans"/>
                <a:ea typeface="Canva Sans"/>
                <a:cs typeface="Canva Sans"/>
                <a:sym typeface="Canva Sans"/>
              </a:rPr>
              <a:t>TICKET</a:t>
            </a:r>
          </a:p>
        </p:txBody>
      </p:sp>
      <p:sp>
        <p:nvSpPr>
          <p:cNvPr id="9" name="Freeform 9"/>
          <p:cNvSpPr/>
          <p:nvPr/>
        </p:nvSpPr>
        <p:spPr>
          <a:xfrm>
            <a:off x="-710139" y="2818843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5" y="0"/>
                </a:lnTo>
                <a:lnTo>
                  <a:pt x="1826655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445699" y="8926144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5" y="0"/>
                </a:lnTo>
                <a:lnTo>
                  <a:pt x="1826655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171484" y="6570233"/>
            <a:ext cx="1093838" cy="1826654"/>
          </a:xfrm>
          <a:custGeom>
            <a:avLst/>
            <a:gdLst/>
            <a:ahLst/>
            <a:cxnLst/>
            <a:rect l="l" t="t" r="r" b="b"/>
            <a:pathLst>
              <a:path w="1093838" h="1826654">
                <a:moveTo>
                  <a:pt x="0" y="0"/>
                </a:moveTo>
                <a:lnTo>
                  <a:pt x="1093838" y="0"/>
                </a:lnTo>
                <a:lnTo>
                  <a:pt x="1093838" y="1826655"/>
                </a:lnTo>
                <a:lnTo>
                  <a:pt x="0" y="18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6699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445699" y="-493384"/>
            <a:ext cx="1826654" cy="1826654"/>
          </a:xfrm>
          <a:custGeom>
            <a:avLst/>
            <a:gdLst/>
            <a:ahLst/>
            <a:cxnLst/>
            <a:rect l="l" t="t" r="r" b="b"/>
            <a:pathLst>
              <a:path w="1826654" h="1826654">
                <a:moveTo>
                  <a:pt x="0" y="0"/>
                </a:moveTo>
                <a:lnTo>
                  <a:pt x="1826655" y="0"/>
                </a:lnTo>
                <a:lnTo>
                  <a:pt x="1826655" y="1826654"/>
                </a:lnTo>
                <a:lnTo>
                  <a:pt x="0" y="1826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H="1">
            <a:off x="9349501" y="584497"/>
            <a:ext cx="0" cy="9419529"/>
          </a:xfrm>
          <a:prstGeom prst="line">
            <a:avLst/>
          </a:prstGeom>
          <a:ln w="19050" cap="flat">
            <a:solidFill>
              <a:srgbClr val="B5151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 rot="-5400000">
            <a:off x="-964679" y="8851849"/>
            <a:ext cx="3104684" cy="148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F2D6C2"/>
                </a:solidFill>
                <a:latin typeface="Canva Sans"/>
                <a:ea typeface="Canva Sans"/>
                <a:cs typeface="Canva Sans"/>
                <a:sym typeface="Canva Sans"/>
              </a:rPr>
              <a:t>TICKET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389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Canva Sans Bold</vt:lpstr>
      <vt:lpstr>Cooper Hewitt</vt:lpstr>
      <vt:lpstr>Canva Sans</vt:lpstr>
      <vt:lpstr>Cooper Hewitt Bold</vt:lpstr>
      <vt:lpstr>Inter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Simple Illustrative Cinema Presentation</dc:title>
  <cp:lastModifiedBy>mohd_ r4zy</cp:lastModifiedBy>
  <cp:revision>3</cp:revision>
  <dcterms:created xsi:type="dcterms:W3CDTF">2006-08-16T00:00:00Z</dcterms:created>
  <dcterms:modified xsi:type="dcterms:W3CDTF">2025-08-12T06:05:53Z</dcterms:modified>
  <dc:identifier>DAGvyHc-zKU</dc:identifier>
</cp:coreProperties>
</file>