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3" r:id="rId1"/>
  </p:sldMasterIdLst>
  <p:notesMasterIdLst>
    <p:notesMasterId r:id="rId11"/>
  </p:notesMasterIdLst>
  <p:sldIdLst>
    <p:sldId id="263" r:id="rId2"/>
    <p:sldId id="257" r:id="rId3"/>
    <p:sldId id="264" r:id="rId4"/>
    <p:sldId id="265" r:id="rId5"/>
    <p:sldId id="259" r:id="rId6"/>
    <p:sldId id="268" r:id="rId7"/>
    <p:sldId id="261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DBF5D2-5161-4EA6-94A0-F492523E2429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D1E189-6912-41AE-A606-D053DC438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789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1E189-6912-41AE-A606-D053DC438E1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789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375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030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3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311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43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212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780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058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078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653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632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65A70-8F76-4756-8B6B-36D7F5A535E3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937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HTML Head Part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0251" y="1773236"/>
            <a:ext cx="11600597" cy="4982405"/>
          </a:xfrm>
        </p:spPr>
        <p:txBody>
          <a:bodyPr numCol="2">
            <a:noAutofit/>
          </a:bodyPr>
          <a:lstStyle/>
          <a:p>
            <a:pPr algn="l"/>
            <a:r>
              <a:rPr lang="en-US" sz="1600" b="1" u="sng" dirty="0" smtClean="0">
                <a:solidFill>
                  <a:srgbClr val="FFFF00"/>
                </a:solidFill>
              </a:rPr>
              <a:t>&lt;</a:t>
            </a:r>
            <a:r>
              <a:rPr lang="en-US" sz="1600" b="1" u="sng" dirty="0">
                <a:solidFill>
                  <a:srgbClr val="FFFF00"/>
                </a:solidFill>
              </a:rPr>
              <a:t>head&gt;</a:t>
            </a:r>
            <a:r>
              <a:rPr lang="en-US" sz="1600" b="1" u="sng" dirty="0"/>
              <a:t> </a:t>
            </a:r>
            <a:r>
              <a:rPr lang="en-US" sz="1600" b="1" u="sng" dirty="0" smtClean="0"/>
              <a:t>Element</a:t>
            </a:r>
          </a:p>
          <a:p>
            <a:pPr algn="l"/>
            <a:r>
              <a:rPr lang="en-US" sz="1600" dirty="0" smtClean="0"/>
              <a:t>There are two part of the HTML basic structure: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 smtClean="0"/>
              <a:t>Head part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 smtClean="0"/>
              <a:t>Body Part</a:t>
            </a:r>
            <a:endParaRPr lang="en-US" sz="1600" dirty="0"/>
          </a:p>
          <a:p>
            <a:pPr algn="l"/>
            <a:endParaRPr lang="en-US" sz="1500" dirty="0" smtClean="0"/>
          </a:p>
          <a:p>
            <a:pPr algn="l"/>
            <a:r>
              <a:rPr lang="en-US" sz="1500" dirty="0" smtClean="0"/>
              <a:t>&lt;!</a:t>
            </a:r>
            <a:r>
              <a:rPr lang="en-US" sz="1500" dirty="0"/>
              <a:t>DOCTYPE html&gt;</a:t>
            </a:r>
          </a:p>
          <a:p>
            <a:pPr algn="l"/>
            <a:r>
              <a:rPr lang="en-US" sz="1500" dirty="0"/>
              <a:t>&lt;html</a:t>
            </a:r>
            <a:r>
              <a:rPr lang="en-US" sz="1500" dirty="0" smtClean="0"/>
              <a:t>&gt;</a:t>
            </a:r>
          </a:p>
          <a:p>
            <a:pPr algn="l"/>
            <a:r>
              <a:rPr lang="en-US" sz="1500" dirty="0" smtClean="0"/>
              <a:t>	&lt;</a:t>
            </a:r>
            <a:r>
              <a:rPr lang="en-US" sz="1500" dirty="0"/>
              <a:t>head&gt;</a:t>
            </a:r>
          </a:p>
          <a:p>
            <a:pPr algn="l"/>
            <a:r>
              <a:rPr lang="en-US" sz="1500" dirty="0"/>
              <a:t>		</a:t>
            </a:r>
            <a:r>
              <a:rPr lang="en-US" sz="1500" dirty="0" smtClean="0">
                <a:solidFill>
                  <a:srgbClr val="FFFF00"/>
                </a:solidFill>
              </a:rPr>
              <a:t>Head Part…</a:t>
            </a:r>
            <a:endParaRPr lang="en-US" sz="1500" dirty="0">
              <a:solidFill>
                <a:srgbClr val="FFFF00"/>
              </a:solidFill>
            </a:endParaRPr>
          </a:p>
          <a:p>
            <a:pPr algn="l"/>
            <a:r>
              <a:rPr lang="en-US" sz="1500" dirty="0"/>
              <a:t>	&lt;/head&gt;</a:t>
            </a:r>
          </a:p>
          <a:p>
            <a:pPr algn="l"/>
            <a:r>
              <a:rPr lang="en-US" sz="1500" dirty="0"/>
              <a:t>	&lt;</a:t>
            </a:r>
            <a:r>
              <a:rPr lang="en-US" sz="1500" dirty="0" smtClean="0"/>
              <a:t>body&gt;</a:t>
            </a:r>
          </a:p>
          <a:p>
            <a:pPr algn="l"/>
            <a:r>
              <a:rPr lang="en-US" sz="1500" dirty="0" smtClean="0"/>
              <a:t>		</a:t>
            </a:r>
            <a:r>
              <a:rPr lang="en-US" sz="1500" dirty="0" smtClean="0">
                <a:solidFill>
                  <a:srgbClr val="FFFF00"/>
                </a:solidFill>
              </a:rPr>
              <a:t>Body Part…..</a:t>
            </a:r>
          </a:p>
          <a:p>
            <a:pPr algn="l"/>
            <a:r>
              <a:rPr lang="en-US" sz="1500" dirty="0" smtClean="0"/>
              <a:t>	&lt;/body&gt;</a:t>
            </a:r>
          </a:p>
          <a:p>
            <a:pPr algn="l"/>
            <a:r>
              <a:rPr lang="en-US" sz="1500" dirty="0" smtClean="0"/>
              <a:t>&lt;/html&gt;</a:t>
            </a:r>
            <a:r>
              <a:rPr lang="en-US" sz="1600" dirty="0" smtClean="0"/>
              <a:t>				</a:t>
            </a:r>
          </a:p>
          <a:p>
            <a:pPr algn="l"/>
            <a:r>
              <a:rPr lang="en-US" sz="1600" dirty="0" smtClean="0"/>
              <a:t>In the head part, we mention website related information as website description, website related keywords, website owner, website title etc. </a:t>
            </a:r>
          </a:p>
          <a:p>
            <a:pPr algn="l"/>
            <a:r>
              <a:rPr lang="en-US" sz="1600" dirty="0" smtClean="0"/>
              <a:t>Following types of information we can included in the HTML head section.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FFFF00"/>
                </a:solidFill>
              </a:rPr>
              <a:t>Website Title  (use &lt;title&gt; element)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FFFF00"/>
                </a:solidFill>
              </a:rPr>
              <a:t>CSS external style  </a:t>
            </a:r>
            <a:r>
              <a:rPr lang="en-US" sz="1600" dirty="0">
                <a:solidFill>
                  <a:srgbClr val="FFFF00"/>
                </a:solidFill>
              </a:rPr>
              <a:t>(use </a:t>
            </a:r>
            <a:r>
              <a:rPr lang="en-US" sz="1600" dirty="0" smtClean="0">
                <a:solidFill>
                  <a:srgbClr val="FFFF00"/>
                </a:solidFill>
              </a:rPr>
              <a:t>&lt;link&gt; </a:t>
            </a:r>
            <a:r>
              <a:rPr lang="en-US" sz="1600" dirty="0">
                <a:solidFill>
                  <a:srgbClr val="FFFF00"/>
                </a:solidFill>
              </a:rPr>
              <a:t>element</a:t>
            </a:r>
            <a:r>
              <a:rPr lang="en-US" sz="1600" dirty="0" smtClean="0">
                <a:solidFill>
                  <a:srgbClr val="FFFF00"/>
                </a:solidFill>
              </a:rPr>
              <a:t>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FFFF00"/>
                </a:solidFill>
              </a:rPr>
              <a:t>Meta data like description, keywords, </a:t>
            </a:r>
            <a:r>
              <a:rPr lang="en-US" sz="1600" dirty="0" err="1" smtClean="0">
                <a:solidFill>
                  <a:srgbClr val="FFFF00"/>
                </a:solidFill>
              </a:rPr>
              <a:t>etc</a:t>
            </a:r>
            <a:r>
              <a:rPr lang="en-US" sz="1600" dirty="0">
                <a:solidFill>
                  <a:srgbClr val="FFFF00"/>
                </a:solidFill>
              </a:rPr>
              <a:t> (use </a:t>
            </a:r>
            <a:r>
              <a:rPr lang="en-US" sz="1600" dirty="0" smtClean="0">
                <a:solidFill>
                  <a:srgbClr val="FFFF00"/>
                </a:solidFill>
              </a:rPr>
              <a:t>&lt;meta&gt; </a:t>
            </a:r>
            <a:r>
              <a:rPr lang="en-US" sz="1600" dirty="0">
                <a:solidFill>
                  <a:srgbClr val="FFFF00"/>
                </a:solidFill>
              </a:rPr>
              <a:t>element</a:t>
            </a:r>
            <a:r>
              <a:rPr lang="en-US" sz="1600" dirty="0" smtClean="0">
                <a:solidFill>
                  <a:srgbClr val="FFFF00"/>
                </a:solidFill>
              </a:rPr>
              <a:t>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FFFF00"/>
                </a:solidFill>
              </a:rPr>
              <a:t>Add external JS file </a:t>
            </a:r>
            <a:r>
              <a:rPr lang="en-US" sz="1600" dirty="0">
                <a:solidFill>
                  <a:srgbClr val="FFFF00"/>
                </a:solidFill>
              </a:rPr>
              <a:t>(use </a:t>
            </a:r>
            <a:r>
              <a:rPr lang="en-US" sz="1600" dirty="0" smtClean="0">
                <a:solidFill>
                  <a:srgbClr val="FFFF00"/>
                </a:solidFill>
              </a:rPr>
              <a:t>&lt;script&gt; </a:t>
            </a:r>
            <a:r>
              <a:rPr lang="en-US" sz="1600" dirty="0">
                <a:solidFill>
                  <a:srgbClr val="FFFF00"/>
                </a:solidFill>
              </a:rPr>
              <a:t>element</a:t>
            </a:r>
            <a:r>
              <a:rPr lang="en-US" sz="1600" dirty="0" smtClean="0">
                <a:solidFill>
                  <a:srgbClr val="FFFF00"/>
                </a:solidFill>
              </a:rPr>
              <a:t>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FFFF00"/>
                </a:solidFill>
              </a:rPr>
              <a:t>Style Element</a:t>
            </a:r>
          </a:p>
          <a:p>
            <a:pPr algn="l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67937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HTML Head </a:t>
            </a:r>
            <a:r>
              <a:rPr lang="en-US" b="1" dirty="0" err="1" smtClean="0"/>
              <a:t>Part:title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9" y="1773237"/>
            <a:ext cx="11600597" cy="4804984"/>
          </a:xfrm>
        </p:spPr>
        <p:txBody>
          <a:bodyPr numCol="2">
            <a:noAutofit/>
          </a:bodyPr>
          <a:lstStyle/>
          <a:p>
            <a:pPr algn="l"/>
            <a:r>
              <a:rPr lang="en-US" sz="1600" b="1" u="sng" dirty="0" smtClean="0">
                <a:solidFill>
                  <a:srgbClr val="FFFF00"/>
                </a:solidFill>
              </a:rPr>
              <a:t>&lt;title</a:t>
            </a:r>
            <a:r>
              <a:rPr lang="en-US" sz="1600" b="1" u="sng" dirty="0">
                <a:solidFill>
                  <a:srgbClr val="FFFF00"/>
                </a:solidFill>
              </a:rPr>
              <a:t>&gt; </a:t>
            </a:r>
            <a:r>
              <a:rPr lang="en-US" sz="1600" b="1" u="sng" dirty="0"/>
              <a:t>Element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smtClean="0"/>
              <a:t>Define website title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smtClean="0"/>
              <a:t>Every web page should have a unique title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smtClean="0"/>
              <a:t>Best for SEO point of view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smtClean="0"/>
              <a:t>Display your web page title in the SERP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smtClean="0"/>
              <a:t>Display web page title, when we share post to social</a:t>
            </a:r>
          </a:p>
          <a:p>
            <a:pPr algn="l"/>
            <a:endParaRPr lang="en-US" sz="1600" dirty="0" smtClean="0"/>
          </a:p>
          <a:p>
            <a:pPr algn="l"/>
            <a:endParaRPr lang="en-US" sz="1600" dirty="0"/>
          </a:p>
          <a:p>
            <a:pPr algn="l"/>
            <a:endParaRPr lang="en-US" sz="1600" dirty="0" smtClean="0"/>
          </a:p>
          <a:p>
            <a:pPr algn="l"/>
            <a:endParaRPr lang="en-US" sz="1600" dirty="0" smtClean="0"/>
          </a:p>
          <a:p>
            <a:pPr algn="l"/>
            <a:endParaRPr lang="en-US" sz="1600" dirty="0"/>
          </a:p>
          <a:p>
            <a:pPr algn="l"/>
            <a:endParaRPr lang="en-US" sz="1600" dirty="0" smtClean="0"/>
          </a:p>
          <a:p>
            <a:pPr algn="l"/>
            <a:endParaRPr lang="en-US" sz="1600" dirty="0"/>
          </a:p>
          <a:p>
            <a:pPr algn="l"/>
            <a:r>
              <a:rPr lang="en-US" sz="1600" dirty="0" smtClean="0"/>
              <a:t>&lt;!</a:t>
            </a:r>
            <a:r>
              <a:rPr lang="en-US" sz="1600" dirty="0"/>
              <a:t>DOCTYPE html&gt;</a:t>
            </a:r>
          </a:p>
          <a:p>
            <a:pPr algn="l"/>
            <a:r>
              <a:rPr lang="en-US" sz="1600" dirty="0"/>
              <a:t>&lt;html&gt;</a:t>
            </a:r>
          </a:p>
          <a:p>
            <a:pPr algn="l"/>
            <a:r>
              <a:rPr lang="en-US" sz="1600" dirty="0"/>
              <a:t>	&lt;head&gt;</a:t>
            </a:r>
          </a:p>
          <a:p>
            <a:pPr algn="l"/>
            <a:r>
              <a:rPr lang="en-US" sz="1600" dirty="0">
                <a:solidFill>
                  <a:srgbClr val="FFFF00"/>
                </a:solidFill>
              </a:rPr>
              <a:t>	</a:t>
            </a:r>
            <a:r>
              <a:rPr lang="en-US" sz="1600" dirty="0" smtClean="0">
                <a:solidFill>
                  <a:srgbClr val="FFFF00"/>
                </a:solidFill>
              </a:rPr>
              <a:t>	&lt;title&gt;Web page title here…&lt;/title&gt;</a:t>
            </a:r>
          </a:p>
          <a:p>
            <a:pPr algn="l"/>
            <a:r>
              <a:rPr lang="en-US" sz="1600" dirty="0" smtClean="0"/>
              <a:t>	&lt;/</a:t>
            </a:r>
            <a:r>
              <a:rPr lang="en-US" sz="1600" dirty="0"/>
              <a:t>head&gt;</a:t>
            </a:r>
          </a:p>
          <a:p>
            <a:pPr algn="l"/>
            <a:r>
              <a:rPr lang="en-US" sz="1600" dirty="0"/>
              <a:t>	&lt;body&gt;</a:t>
            </a:r>
          </a:p>
          <a:p>
            <a:pPr algn="l"/>
            <a:r>
              <a:rPr lang="en-US" sz="1600" dirty="0"/>
              <a:t>		Body Part…..</a:t>
            </a:r>
          </a:p>
          <a:p>
            <a:pPr algn="l"/>
            <a:r>
              <a:rPr lang="en-US" sz="1600" dirty="0"/>
              <a:t>	&lt;/body&gt;</a:t>
            </a:r>
          </a:p>
          <a:p>
            <a:pPr algn="l"/>
            <a:r>
              <a:rPr lang="en-US" sz="1600" dirty="0"/>
              <a:t>&lt;/html&gt;</a:t>
            </a:r>
            <a:r>
              <a:rPr lang="en-US" sz="1800" dirty="0"/>
              <a:t>				</a:t>
            </a:r>
          </a:p>
          <a:p>
            <a:pPr algn="l"/>
            <a:endParaRPr lang="en-US" sz="1600" dirty="0"/>
          </a:p>
          <a:p>
            <a:pPr algn="l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22121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HTML Head Part: link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9" y="1773237"/>
            <a:ext cx="11600597" cy="4804984"/>
          </a:xfrm>
        </p:spPr>
        <p:txBody>
          <a:bodyPr numCol="2">
            <a:noAutofit/>
          </a:bodyPr>
          <a:lstStyle/>
          <a:p>
            <a:pPr algn="l"/>
            <a:r>
              <a:rPr lang="en-US" sz="1600" b="1" dirty="0" smtClean="0">
                <a:solidFill>
                  <a:srgbClr val="FFFF00"/>
                </a:solidFill>
              </a:rPr>
              <a:t>&lt;link&gt;</a:t>
            </a:r>
            <a:r>
              <a:rPr lang="en-US" sz="1600" b="1" dirty="0" smtClean="0"/>
              <a:t> Element</a:t>
            </a:r>
            <a:endParaRPr lang="en-US" sz="1600" dirty="0"/>
          </a:p>
          <a:p>
            <a:pPr algn="l"/>
            <a:r>
              <a:rPr lang="en-US" sz="1600" dirty="0"/>
              <a:t>The &lt;link&gt; element defines the relationship between the current document and an external resource</a:t>
            </a:r>
            <a:r>
              <a:rPr lang="en-US" sz="1600" dirty="0" smtClean="0"/>
              <a:t>.</a:t>
            </a:r>
            <a:endParaRPr lang="en-US" sz="1600" dirty="0"/>
          </a:p>
          <a:p>
            <a:pPr algn="l"/>
            <a:r>
              <a:rPr lang="en-US" sz="1600" dirty="0"/>
              <a:t>The &lt;link&gt; tag is most often used to link to external style sheets:</a:t>
            </a:r>
          </a:p>
          <a:p>
            <a:pPr algn="l"/>
            <a:r>
              <a:rPr lang="en-US" sz="1600" b="1" u="sng" dirty="0" smtClean="0"/>
              <a:t>Example</a:t>
            </a:r>
            <a:endParaRPr lang="en-US" sz="1600" b="1" u="sng" dirty="0"/>
          </a:p>
          <a:p>
            <a:pPr algn="l"/>
            <a:r>
              <a:rPr lang="en-US" sz="1600" dirty="0"/>
              <a:t>Create a new file in </a:t>
            </a:r>
            <a:r>
              <a:rPr lang="en-US" sz="1600" dirty="0" smtClean="0"/>
              <a:t>notepad </a:t>
            </a:r>
            <a:r>
              <a:rPr lang="en-US" sz="1600" dirty="0"/>
              <a:t>and save it with .</a:t>
            </a:r>
            <a:r>
              <a:rPr lang="en-US" sz="1600" dirty="0" err="1"/>
              <a:t>css</a:t>
            </a:r>
            <a:r>
              <a:rPr lang="en-US" sz="1600" dirty="0"/>
              <a:t> </a:t>
            </a:r>
            <a:r>
              <a:rPr lang="en-US" sz="1600" dirty="0" smtClean="0"/>
              <a:t>extension for example “mycss.css”, that is </a:t>
            </a:r>
            <a:r>
              <a:rPr lang="en-US" sz="1600" dirty="0" err="1" smtClean="0"/>
              <a:t>css</a:t>
            </a:r>
            <a:r>
              <a:rPr lang="en-US" sz="1600" dirty="0" smtClean="0"/>
              <a:t> file name</a:t>
            </a:r>
          </a:p>
          <a:p>
            <a:pPr algn="l"/>
            <a:r>
              <a:rPr lang="en-US" sz="1600" dirty="0" smtClean="0">
                <a:solidFill>
                  <a:srgbClr val="FFFF00"/>
                </a:solidFill>
              </a:rPr>
              <a:t>In the CSS file:</a:t>
            </a:r>
          </a:p>
          <a:p>
            <a:pPr algn="l"/>
            <a:r>
              <a:rPr lang="en-US" sz="1600" dirty="0" smtClean="0"/>
              <a:t>body {</a:t>
            </a:r>
          </a:p>
          <a:p>
            <a:pPr algn="l"/>
            <a:r>
              <a:rPr lang="en-US" sz="1600" dirty="0" smtClean="0"/>
              <a:t>background-color</a:t>
            </a:r>
            <a:r>
              <a:rPr lang="en-US" sz="1600" dirty="0"/>
              <a:t>: blue</a:t>
            </a:r>
            <a:r>
              <a:rPr lang="en-US" sz="1600" dirty="0" smtClean="0"/>
              <a:t>;</a:t>
            </a:r>
          </a:p>
          <a:p>
            <a:pPr algn="l"/>
            <a:r>
              <a:rPr lang="en-US" sz="1600" dirty="0"/>
              <a:t>m</a:t>
            </a:r>
            <a:r>
              <a:rPr lang="en-US" sz="1600" dirty="0" smtClean="0"/>
              <a:t>argin:0;</a:t>
            </a:r>
          </a:p>
          <a:p>
            <a:pPr algn="l"/>
            <a:r>
              <a:rPr lang="en-US" sz="1600" dirty="0"/>
              <a:t>p</a:t>
            </a:r>
            <a:r>
              <a:rPr lang="en-US" sz="1600" dirty="0" smtClean="0"/>
              <a:t>adding:0;</a:t>
            </a:r>
          </a:p>
          <a:p>
            <a:pPr algn="l"/>
            <a:r>
              <a:rPr lang="en-US" sz="1600" dirty="0" err="1"/>
              <a:t>c</a:t>
            </a:r>
            <a:r>
              <a:rPr lang="en-US" sz="1600" dirty="0" err="1" smtClean="0"/>
              <a:t>olor:red</a:t>
            </a:r>
            <a:r>
              <a:rPr lang="en-US" sz="1600" dirty="0" smtClean="0"/>
              <a:t>;</a:t>
            </a:r>
            <a:endParaRPr lang="en-US" sz="1600" dirty="0"/>
          </a:p>
          <a:p>
            <a:pPr algn="l"/>
            <a:r>
              <a:rPr lang="en-US" sz="1600" dirty="0" smtClean="0"/>
              <a:t>}</a:t>
            </a:r>
            <a:endParaRPr lang="en-US" sz="1600" dirty="0"/>
          </a:p>
          <a:p>
            <a:pPr algn="l"/>
            <a:endParaRPr lang="en-US" sz="1600" dirty="0"/>
          </a:p>
          <a:p>
            <a:pPr algn="l"/>
            <a:endParaRPr lang="en-US" sz="1600" dirty="0"/>
          </a:p>
          <a:p>
            <a:pPr algn="l"/>
            <a:r>
              <a:rPr lang="en-US" sz="1600" dirty="0" smtClean="0"/>
              <a:t>h1 {</a:t>
            </a:r>
          </a:p>
          <a:p>
            <a:pPr algn="l"/>
            <a:r>
              <a:rPr lang="en-US" sz="1600" dirty="0" smtClean="0"/>
              <a:t>color</a:t>
            </a:r>
            <a:r>
              <a:rPr lang="en-US" sz="1600" dirty="0"/>
              <a:t>: gray</a:t>
            </a:r>
            <a:r>
              <a:rPr lang="en-US" sz="1600" dirty="0" smtClean="0"/>
              <a:t>;</a:t>
            </a:r>
          </a:p>
          <a:p>
            <a:pPr algn="l"/>
            <a:r>
              <a:rPr lang="en-US" sz="1600" dirty="0"/>
              <a:t>b</a:t>
            </a:r>
            <a:r>
              <a:rPr lang="en-US" sz="1600" dirty="0" smtClean="0"/>
              <a:t>order:1px solid red;</a:t>
            </a:r>
          </a:p>
          <a:p>
            <a:pPr algn="l"/>
            <a:r>
              <a:rPr lang="en-US" sz="1600" dirty="0"/>
              <a:t>m</a:t>
            </a:r>
            <a:r>
              <a:rPr lang="en-US" sz="1600" dirty="0" smtClean="0"/>
              <a:t>argin-left:30px;</a:t>
            </a:r>
            <a:endParaRPr lang="en-US" sz="1600" dirty="0"/>
          </a:p>
          <a:p>
            <a:pPr algn="l"/>
            <a:r>
              <a:rPr lang="en-US" sz="1600" dirty="0" smtClean="0"/>
              <a:t>}</a:t>
            </a:r>
            <a:endParaRPr lang="en-US" sz="1600" dirty="0"/>
          </a:p>
          <a:p>
            <a:pPr algn="l"/>
            <a:r>
              <a:rPr lang="en-US" sz="1600" dirty="0" smtClean="0">
                <a:solidFill>
                  <a:srgbClr val="FFFF00"/>
                </a:solidFill>
              </a:rPr>
              <a:t>In the HTML Document file:</a:t>
            </a:r>
          </a:p>
          <a:p>
            <a:pPr algn="l"/>
            <a:r>
              <a:rPr lang="en-US" sz="1600" dirty="0" smtClean="0"/>
              <a:t>&lt;</a:t>
            </a:r>
            <a:r>
              <a:rPr lang="en-US" sz="1600" dirty="0"/>
              <a:t>link </a:t>
            </a:r>
            <a:r>
              <a:rPr lang="en-US" sz="1600" dirty="0" err="1"/>
              <a:t>rel</a:t>
            </a:r>
            <a:r>
              <a:rPr lang="en-US" sz="1600" dirty="0"/>
              <a:t>="stylesheet" </a:t>
            </a:r>
            <a:r>
              <a:rPr lang="en-US" sz="1600" dirty="0" err="1"/>
              <a:t>href</a:t>
            </a:r>
            <a:r>
              <a:rPr lang="en-US" sz="1600" dirty="0"/>
              <a:t>="</a:t>
            </a:r>
            <a:r>
              <a:rPr lang="en-US" sz="1600" dirty="0" smtClean="0"/>
              <a:t>mycss.css"&gt;</a:t>
            </a:r>
            <a:endParaRPr lang="en-US" sz="1600" b="1" u="sng" dirty="0"/>
          </a:p>
          <a:p>
            <a:pPr algn="l"/>
            <a:endParaRPr lang="en-US" sz="1600" b="1" u="sng" dirty="0" smtClean="0"/>
          </a:p>
          <a:p>
            <a:pPr algn="l"/>
            <a:r>
              <a:rPr lang="en-US" sz="1600" b="1" u="sng" dirty="0" smtClean="0"/>
              <a:t>Different values of </a:t>
            </a:r>
            <a:r>
              <a:rPr lang="en-US" sz="1600" b="1" u="sng" dirty="0" err="1" smtClean="0"/>
              <a:t>rel</a:t>
            </a:r>
            <a:r>
              <a:rPr lang="en-US" sz="1600" b="1" u="sng" dirty="0" smtClean="0"/>
              <a:t> attribute:</a:t>
            </a:r>
          </a:p>
          <a:p>
            <a:pPr algn="l"/>
            <a:r>
              <a:rPr lang="en-US" sz="1600" dirty="0" smtClean="0"/>
              <a:t>&lt;</a:t>
            </a:r>
            <a:r>
              <a:rPr lang="en-US" sz="1600" dirty="0"/>
              <a:t>link </a:t>
            </a:r>
            <a:r>
              <a:rPr lang="en-US" sz="1600" dirty="0" err="1"/>
              <a:t>rel</a:t>
            </a:r>
            <a:r>
              <a:rPr lang="en-US" sz="1600" dirty="0"/>
              <a:t>="icon"&gt;</a:t>
            </a:r>
          </a:p>
          <a:p>
            <a:pPr algn="l"/>
            <a:r>
              <a:rPr lang="en-US" sz="1600" dirty="0"/>
              <a:t>&lt;link </a:t>
            </a:r>
            <a:r>
              <a:rPr lang="en-US" sz="1600" dirty="0" err="1"/>
              <a:t>rel</a:t>
            </a:r>
            <a:r>
              <a:rPr lang="en-US" sz="1600" dirty="0"/>
              <a:t>="license"&gt;</a:t>
            </a:r>
          </a:p>
          <a:p>
            <a:pPr algn="l"/>
            <a:r>
              <a:rPr lang="en-US" sz="1600" dirty="0"/>
              <a:t>&lt;link </a:t>
            </a:r>
            <a:r>
              <a:rPr lang="en-US" sz="1600" dirty="0" err="1"/>
              <a:t>rel</a:t>
            </a:r>
            <a:r>
              <a:rPr lang="en-US" sz="1600" dirty="0"/>
              <a:t>="alternate"&gt;</a:t>
            </a:r>
          </a:p>
          <a:p>
            <a:pPr algn="l"/>
            <a:r>
              <a:rPr lang="en-US" sz="1600" dirty="0"/>
              <a:t>&lt;link </a:t>
            </a:r>
            <a:r>
              <a:rPr lang="en-US" sz="1600" dirty="0" err="1"/>
              <a:t>rel</a:t>
            </a:r>
            <a:r>
              <a:rPr lang="en-US" sz="1600" dirty="0"/>
              <a:t>="stylesheet</a:t>
            </a:r>
            <a:r>
              <a:rPr lang="en-US" sz="1600" dirty="0" smtClean="0"/>
              <a:t>"&gt;</a:t>
            </a:r>
          </a:p>
          <a:p>
            <a:pPr algn="l"/>
            <a:endParaRPr lang="en-US" sz="1600" dirty="0" smtClean="0"/>
          </a:p>
          <a:p>
            <a:pPr algn="l"/>
            <a:endParaRPr lang="en-US" sz="1600" dirty="0"/>
          </a:p>
          <a:p>
            <a:pPr algn="l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18892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HTML Head Part: style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9" y="1773237"/>
            <a:ext cx="11600597" cy="4804984"/>
          </a:xfrm>
        </p:spPr>
        <p:txBody>
          <a:bodyPr numCol="2">
            <a:noAutofit/>
          </a:bodyPr>
          <a:lstStyle/>
          <a:p>
            <a:pPr algn="l"/>
            <a:r>
              <a:rPr lang="en-US" sz="1600" b="1" u="sng" dirty="0" smtClean="0">
                <a:solidFill>
                  <a:srgbClr val="FFFF00"/>
                </a:solidFill>
              </a:rPr>
              <a:t>&lt;style</a:t>
            </a:r>
            <a:r>
              <a:rPr lang="en-US" sz="1600" b="1" u="sng" dirty="0">
                <a:solidFill>
                  <a:srgbClr val="FFFF00"/>
                </a:solidFill>
              </a:rPr>
              <a:t>&gt;</a:t>
            </a:r>
            <a:r>
              <a:rPr lang="en-US" sz="1600" b="1" u="sng" dirty="0"/>
              <a:t> Element</a:t>
            </a:r>
          </a:p>
          <a:p>
            <a:pPr algn="l"/>
            <a:r>
              <a:rPr lang="en-US" sz="1600" dirty="0" smtClean="0"/>
              <a:t>&lt;style&gt; element is used to provide CSS style, while using internal styling.</a:t>
            </a:r>
          </a:p>
          <a:p>
            <a:pPr algn="l"/>
            <a:r>
              <a:rPr lang="en-US" sz="1600" dirty="0" smtClean="0"/>
              <a:t>You have to use this style element inside the head section to target any HTML element to apply any CSS style properties</a:t>
            </a:r>
            <a:endParaRPr lang="en-US" sz="1600" dirty="0"/>
          </a:p>
          <a:p>
            <a:pPr algn="l"/>
            <a:endParaRPr lang="en-US" sz="1600" b="1" u="sng" dirty="0" smtClean="0"/>
          </a:p>
          <a:p>
            <a:pPr algn="l"/>
            <a:r>
              <a:rPr lang="en-US" sz="1600" b="1" u="sng" dirty="0" smtClean="0"/>
              <a:t>Example</a:t>
            </a:r>
            <a:endParaRPr lang="en-US" sz="1600" b="1" u="sng" dirty="0"/>
          </a:p>
          <a:p>
            <a:pPr algn="l"/>
            <a:r>
              <a:rPr lang="en-US" sz="1600" dirty="0" smtClean="0">
                <a:solidFill>
                  <a:srgbClr val="FFFF00"/>
                </a:solidFill>
              </a:rPr>
              <a:t>&lt;style&gt;</a:t>
            </a:r>
          </a:p>
          <a:p>
            <a:pPr algn="l"/>
            <a:r>
              <a:rPr lang="en-US" sz="1600" dirty="0"/>
              <a:t>body {</a:t>
            </a:r>
          </a:p>
          <a:p>
            <a:pPr algn="l"/>
            <a:r>
              <a:rPr lang="en-US" sz="1600" dirty="0"/>
              <a:t>background-color: blue;</a:t>
            </a:r>
          </a:p>
          <a:p>
            <a:pPr algn="l"/>
            <a:r>
              <a:rPr lang="en-US" sz="1600" dirty="0"/>
              <a:t>margin:0;</a:t>
            </a:r>
          </a:p>
          <a:p>
            <a:pPr algn="l"/>
            <a:r>
              <a:rPr lang="en-US" sz="1600" dirty="0"/>
              <a:t>padding:0;</a:t>
            </a:r>
          </a:p>
          <a:p>
            <a:pPr algn="l"/>
            <a:r>
              <a:rPr lang="en-US" sz="1600" dirty="0" err="1"/>
              <a:t>color:red</a:t>
            </a:r>
            <a:r>
              <a:rPr lang="en-US" sz="1600" dirty="0"/>
              <a:t>;</a:t>
            </a:r>
          </a:p>
          <a:p>
            <a:pPr algn="l"/>
            <a:r>
              <a:rPr lang="en-US" sz="1600" dirty="0"/>
              <a:t>}</a:t>
            </a:r>
          </a:p>
          <a:p>
            <a:pPr algn="l"/>
            <a:endParaRPr lang="en-US" sz="1600" dirty="0"/>
          </a:p>
          <a:p>
            <a:pPr algn="l"/>
            <a:r>
              <a:rPr lang="en-US" sz="1600" dirty="0" smtClean="0"/>
              <a:t>h1 </a:t>
            </a:r>
            <a:r>
              <a:rPr lang="en-US" sz="1600" dirty="0"/>
              <a:t>{</a:t>
            </a:r>
          </a:p>
          <a:p>
            <a:pPr algn="l"/>
            <a:r>
              <a:rPr lang="en-US" sz="1600" dirty="0"/>
              <a:t>color: gray;</a:t>
            </a:r>
          </a:p>
          <a:p>
            <a:pPr algn="l"/>
            <a:r>
              <a:rPr lang="en-US" sz="1600" dirty="0"/>
              <a:t>border:1px solid red;</a:t>
            </a:r>
          </a:p>
          <a:p>
            <a:pPr algn="l"/>
            <a:r>
              <a:rPr lang="en-US" sz="1600" dirty="0"/>
              <a:t>margin-left:30px;</a:t>
            </a:r>
          </a:p>
          <a:p>
            <a:pPr algn="l"/>
            <a:r>
              <a:rPr lang="en-US" sz="1600" dirty="0"/>
              <a:t>}</a:t>
            </a:r>
          </a:p>
          <a:p>
            <a:pPr algn="l"/>
            <a:r>
              <a:rPr lang="en-US" sz="1600" dirty="0" smtClean="0">
                <a:solidFill>
                  <a:srgbClr val="FFFF00"/>
                </a:solidFill>
              </a:rPr>
              <a:t>&lt;/style&gt;</a:t>
            </a:r>
          </a:p>
        </p:txBody>
      </p:sp>
    </p:spTree>
    <p:extLst>
      <p:ext uri="{BB962C8B-B14F-4D97-AF65-F5344CB8AC3E}">
        <p14:creationId xmlns:p14="http://schemas.microsoft.com/office/powerpoint/2010/main" val="3713942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HTML Head Part: script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9" y="1773237"/>
            <a:ext cx="11600597" cy="4804984"/>
          </a:xfrm>
        </p:spPr>
        <p:txBody>
          <a:bodyPr numCol="1">
            <a:noAutofit/>
          </a:bodyPr>
          <a:lstStyle/>
          <a:p>
            <a:pPr algn="l"/>
            <a:r>
              <a:rPr lang="en-US" sz="1600" b="1" u="sng" dirty="0" smtClean="0">
                <a:solidFill>
                  <a:srgbClr val="FFFF00"/>
                </a:solidFill>
              </a:rPr>
              <a:t>&lt;script&gt;</a:t>
            </a:r>
            <a:r>
              <a:rPr lang="en-US" sz="1600" b="1" u="sng" dirty="0" smtClean="0"/>
              <a:t> Element</a:t>
            </a:r>
            <a:endParaRPr lang="en-US" sz="1600" b="1" dirty="0"/>
          </a:p>
          <a:p>
            <a:pPr algn="l"/>
            <a:r>
              <a:rPr lang="en-US" sz="1600" dirty="0" smtClean="0"/>
              <a:t>If you want to include external JavaScript file in your HTML document, then use &lt;script&gt; element</a:t>
            </a:r>
            <a:endParaRPr lang="en-US" sz="1600" dirty="0"/>
          </a:p>
          <a:p>
            <a:pPr algn="l"/>
            <a:r>
              <a:rPr lang="en-US" sz="1600" dirty="0"/>
              <a:t>&lt;script </a:t>
            </a:r>
            <a:r>
              <a:rPr lang="en-US" sz="1600" dirty="0" err="1"/>
              <a:t>src</a:t>
            </a:r>
            <a:r>
              <a:rPr lang="en-US" sz="1600" dirty="0" smtClean="0"/>
              <a:t>=“js_code.js</a:t>
            </a:r>
            <a:r>
              <a:rPr lang="en-US" sz="1600" dirty="0"/>
              <a:t>"&gt;&lt;/script</a:t>
            </a:r>
            <a:r>
              <a:rPr lang="en-US" sz="1600" dirty="0" smtClean="0"/>
              <a:t>&gt;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79637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HTML Head Part: script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9" y="1773237"/>
            <a:ext cx="11600597" cy="4804984"/>
          </a:xfrm>
        </p:spPr>
        <p:txBody>
          <a:bodyPr numCol="1">
            <a:noAutofit/>
          </a:bodyPr>
          <a:lstStyle/>
          <a:p>
            <a:pPr algn="l"/>
            <a:r>
              <a:rPr lang="en-US" sz="1600" b="1" u="sng" dirty="0" smtClean="0">
                <a:solidFill>
                  <a:srgbClr val="FFFF00"/>
                </a:solidFill>
              </a:rPr>
              <a:t>&lt;style&gt;</a:t>
            </a:r>
            <a:r>
              <a:rPr lang="en-US" sz="1600" b="1" u="sng" dirty="0" smtClean="0"/>
              <a:t> Element</a:t>
            </a:r>
          </a:p>
          <a:p>
            <a:pPr algn="l"/>
            <a:r>
              <a:rPr lang="en-US" sz="1600" dirty="0" smtClean="0"/>
              <a:t>Style element is used to provide a internal CSS style to THML element in the head section</a:t>
            </a:r>
          </a:p>
          <a:p>
            <a:pPr algn="l"/>
            <a:r>
              <a:rPr lang="en-US" sz="1600" i="1" dirty="0" smtClean="0"/>
              <a:t>&lt;style&gt;</a:t>
            </a:r>
          </a:p>
          <a:p>
            <a:pPr algn="l"/>
            <a:r>
              <a:rPr lang="en-US" sz="1600" i="1" dirty="0" smtClean="0"/>
              <a:t>	 CSS Style </a:t>
            </a:r>
            <a:r>
              <a:rPr lang="en-US" sz="1600" i="1" dirty="0" err="1" smtClean="0"/>
              <a:t>Properteis</a:t>
            </a:r>
            <a:endParaRPr lang="en-US" sz="1600" i="1" dirty="0" smtClean="0"/>
          </a:p>
          <a:p>
            <a:pPr algn="l"/>
            <a:r>
              <a:rPr lang="en-US" sz="1600" i="1" dirty="0" smtClean="0"/>
              <a:t>&lt;/style&gt; </a:t>
            </a:r>
          </a:p>
        </p:txBody>
      </p:sp>
    </p:spTree>
    <p:extLst>
      <p:ext uri="{BB962C8B-B14F-4D97-AF65-F5344CB8AC3E}">
        <p14:creationId xmlns:p14="http://schemas.microsoft.com/office/powerpoint/2010/main" val="3027283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HTML Head Part: meta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9" y="1773237"/>
            <a:ext cx="11600597" cy="4804984"/>
          </a:xfrm>
        </p:spPr>
        <p:txBody>
          <a:bodyPr numCol="1">
            <a:normAutofit/>
          </a:bodyPr>
          <a:lstStyle/>
          <a:p>
            <a:pPr algn="l"/>
            <a:r>
              <a:rPr lang="en-US" sz="1800" b="1" u="sng" dirty="0" smtClean="0">
                <a:solidFill>
                  <a:srgbClr val="FFFF00"/>
                </a:solidFill>
              </a:rPr>
              <a:t>&lt;meta</a:t>
            </a:r>
            <a:r>
              <a:rPr lang="en-US" sz="1800" b="1" u="sng" dirty="0">
                <a:solidFill>
                  <a:srgbClr val="FFFF00"/>
                </a:solidFill>
              </a:rPr>
              <a:t>&gt;</a:t>
            </a:r>
            <a:r>
              <a:rPr lang="en-US" sz="1800" b="1" u="sng" dirty="0"/>
              <a:t> Element</a:t>
            </a:r>
          </a:p>
          <a:p>
            <a:pPr algn="l"/>
            <a:r>
              <a:rPr lang="en-US" sz="1800" dirty="0" smtClean="0"/>
              <a:t>&lt;meta&gt; element used for different purposes in the HTML document as: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/>
              <a:t>To set website character, that will used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/>
              <a:t>To write website description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/>
              <a:t>To write website keyword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/>
              <a:t>To write website author name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/>
              <a:t>To set website visibility setting in all devices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/>
              <a:t>To refresh web page after specific time interval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/>
              <a:t>To redirect any web page to new location</a:t>
            </a:r>
          </a:p>
        </p:txBody>
      </p:sp>
    </p:spTree>
    <p:extLst>
      <p:ext uri="{BB962C8B-B14F-4D97-AF65-F5344CB8AC3E}">
        <p14:creationId xmlns:p14="http://schemas.microsoft.com/office/powerpoint/2010/main" val="4273904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HTML Meta Examples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9" y="1773237"/>
            <a:ext cx="11600597" cy="4804984"/>
          </a:xfrm>
        </p:spPr>
        <p:txBody>
          <a:bodyPr numCol="1">
            <a:noAutofit/>
          </a:bodyPr>
          <a:lstStyle/>
          <a:p>
            <a:pPr algn="l"/>
            <a:r>
              <a:rPr lang="en-US" sz="1600" b="1" u="sng" dirty="0" smtClean="0"/>
              <a:t>1) </a:t>
            </a:r>
            <a:r>
              <a:rPr lang="en-US" sz="1600" b="1" u="sng" dirty="0"/>
              <a:t>Write Description for website:</a:t>
            </a:r>
          </a:p>
          <a:p>
            <a:pPr algn="l"/>
            <a:r>
              <a:rPr lang="en-US" sz="1600" dirty="0"/>
              <a:t>&lt;meta name="description" content=“In this website you will learn about computer science, different subjects like operating system, AI etc."&gt;</a:t>
            </a:r>
          </a:p>
          <a:p>
            <a:pPr algn="l"/>
            <a:endParaRPr lang="en-US" sz="1600" b="1" u="sng" dirty="0"/>
          </a:p>
          <a:p>
            <a:pPr algn="l"/>
            <a:r>
              <a:rPr lang="en-US" sz="1600" b="1" u="sng" dirty="0"/>
              <a:t>2</a:t>
            </a:r>
            <a:r>
              <a:rPr lang="en-US" sz="1600" b="1" u="sng" dirty="0" smtClean="0"/>
              <a:t>) Write keywords for your website:</a:t>
            </a:r>
          </a:p>
          <a:p>
            <a:pPr algn="l"/>
            <a:r>
              <a:rPr lang="en-US" sz="1600" dirty="0" smtClean="0"/>
              <a:t>&lt;meta name="keywords" content=“Computer Science, Operating System, AI,"&gt;</a:t>
            </a:r>
          </a:p>
          <a:p>
            <a:pPr algn="l"/>
            <a:endParaRPr lang="en-US" sz="1600" b="1" u="sng" dirty="0" smtClean="0"/>
          </a:p>
          <a:p>
            <a:pPr algn="l"/>
            <a:r>
              <a:rPr lang="en-US" sz="1600" b="1" u="sng" dirty="0" smtClean="0"/>
              <a:t>3) Website author name:</a:t>
            </a:r>
          </a:p>
          <a:p>
            <a:pPr algn="l"/>
            <a:r>
              <a:rPr lang="en-US" sz="1600" dirty="0" smtClean="0"/>
              <a:t>&lt;meta name="author" content=“Faisal Zamir"&gt;</a:t>
            </a:r>
          </a:p>
        </p:txBody>
      </p:sp>
    </p:spTree>
    <p:extLst>
      <p:ext uri="{BB962C8B-B14F-4D97-AF65-F5344CB8AC3E}">
        <p14:creationId xmlns:p14="http://schemas.microsoft.com/office/powerpoint/2010/main" val="374131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HTML Meta Examples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9" y="1773237"/>
            <a:ext cx="11600597" cy="4804984"/>
          </a:xfrm>
        </p:spPr>
        <p:txBody>
          <a:bodyPr numCol="1">
            <a:noAutofit/>
          </a:bodyPr>
          <a:lstStyle/>
          <a:p>
            <a:pPr algn="l"/>
            <a:r>
              <a:rPr lang="en-US" sz="1600" b="1" u="sng" dirty="0" smtClean="0"/>
              <a:t>5) Viewport setting:</a:t>
            </a:r>
          </a:p>
          <a:p>
            <a:pPr algn="l"/>
            <a:r>
              <a:rPr lang="en-US" sz="1600" dirty="0" smtClean="0"/>
              <a:t>&lt;meta name="viewport" content="width=device-width, initial-scale=1.0"&gt;</a:t>
            </a:r>
          </a:p>
          <a:p>
            <a:pPr algn="l"/>
            <a:endParaRPr lang="en-US" sz="1600" b="1" u="sng" dirty="0" smtClean="0"/>
          </a:p>
          <a:p>
            <a:pPr algn="l"/>
            <a:r>
              <a:rPr lang="en-US" sz="1600" b="1" u="sng" dirty="0" smtClean="0"/>
              <a:t>6) Web page refreshing after some seconds</a:t>
            </a:r>
          </a:p>
          <a:p>
            <a:pPr algn="l"/>
            <a:r>
              <a:rPr lang="en-US" sz="1600" dirty="0" smtClean="0"/>
              <a:t>&lt;meta http-</a:t>
            </a:r>
            <a:r>
              <a:rPr lang="en-US" sz="1600" dirty="0" err="1" smtClean="0"/>
              <a:t>equiv</a:t>
            </a:r>
            <a:r>
              <a:rPr lang="en-US" sz="1600" dirty="0" smtClean="0"/>
              <a:t>="refresh" content=“4"&gt;</a:t>
            </a:r>
            <a:endParaRPr lang="en-US" sz="1600" b="1" u="sng" dirty="0" smtClean="0"/>
          </a:p>
          <a:p>
            <a:pPr algn="l"/>
            <a:endParaRPr lang="en-US" sz="1600" b="1" u="sng" dirty="0" smtClean="0"/>
          </a:p>
          <a:p>
            <a:pPr algn="l"/>
            <a:r>
              <a:rPr lang="en-US" sz="1600" b="1" u="sng" dirty="0" smtClean="0"/>
              <a:t>7) After 4 second, redirect a webpage:</a:t>
            </a:r>
            <a:endParaRPr lang="en-US" sz="1600" dirty="0" smtClean="0"/>
          </a:p>
          <a:p>
            <a:pPr algn="l"/>
            <a:r>
              <a:rPr lang="en-US" sz="1600" dirty="0" smtClean="0"/>
              <a:t>&lt;meta http-</a:t>
            </a:r>
            <a:r>
              <a:rPr lang="en-US" sz="1600" dirty="0" err="1" smtClean="0"/>
              <a:t>equiv</a:t>
            </a:r>
            <a:r>
              <a:rPr lang="en-US" sz="1600" dirty="0" smtClean="0"/>
              <a:t> = "refresh" content = "5; </a:t>
            </a:r>
            <a:r>
              <a:rPr lang="en-US" sz="1600" dirty="0" err="1" smtClean="0"/>
              <a:t>url</a:t>
            </a:r>
            <a:r>
              <a:rPr lang="en-US" sz="1600" dirty="0" smtClean="0"/>
              <a:t> = http://www.jafricode.com" /&gt;</a:t>
            </a:r>
          </a:p>
          <a:p>
            <a:pPr algn="l"/>
            <a:endParaRPr lang="en-US" sz="1600" dirty="0" smtClean="0"/>
          </a:p>
          <a:p>
            <a:pPr algn="l"/>
            <a:r>
              <a:rPr lang="en-US" sz="1600" b="1" u="sng" dirty="0" smtClean="0"/>
              <a:t>8) </a:t>
            </a:r>
            <a:r>
              <a:rPr lang="en-US" sz="1600" b="1" u="sng" dirty="0"/>
              <a:t>character set:</a:t>
            </a:r>
          </a:p>
          <a:p>
            <a:pPr algn="l"/>
            <a:r>
              <a:rPr lang="en-US" sz="1600" dirty="0"/>
              <a:t>&lt;meta charset="UTF-8"&gt;</a:t>
            </a:r>
          </a:p>
          <a:p>
            <a:pPr algn="l"/>
            <a:endParaRPr lang="en-US" sz="1600" dirty="0"/>
          </a:p>
          <a:p>
            <a:pPr algn="l"/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183953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3606</TotalTime>
  <Words>591</Words>
  <Application>Microsoft Office PowerPoint</Application>
  <PresentationFormat>Widescreen</PresentationFormat>
  <Paragraphs>136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HTML Head Part</vt:lpstr>
      <vt:lpstr>HTML Head Part:title</vt:lpstr>
      <vt:lpstr>HTML Head Part: link</vt:lpstr>
      <vt:lpstr>HTML Head Part: style</vt:lpstr>
      <vt:lpstr>HTML Head Part: script</vt:lpstr>
      <vt:lpstr>HTML Head Part: script</vt:lpstr>
      <vt:lpstr>HTML Head Part: meta</vt:lpstr>
      <vt:lpstr>HTML Meta Examples</vt:lpstr>
      <vt:lpstr>HTML Meta Examples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Complete Course</dc:title>
  <dc:creator>Faisal Zamir</dc:creator>
  <cp:lastModifiedBy>Faisal Zamir</cp:lastModifiedBy>
  <cp:revision>194</cp:revision>
  <dcterms:created xsi:type="dcterms:W3CDTF">2021-05-29T23:44:42Z</dcterms:created>
  <dcterms:modified xsi:type="dcterms:W3CDTF">2022-10-24T06:35:10Z</dcterms:modified>
</cp:coreProperties>
</file>