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84" r:id="rId3"/>
    <p:sldId id="259" r:id="rId4"/>
    <p:sldId id="261" r:id="rId5"/>
    <p:sldId id="263" r:id="rId6"/>
    <p:sldId id="265" r:id="rId7"/>
    <p:sldId id="266" r:id="rId8"/>
    <p:sldId id="275" r:id="rId9"/>
    <p:sldId id="296" r:id="rId10"/>
    <p:sldId id="295" r:id="rId11"/>
    <p:sldId id="292" r:id="rId12"/>
    <p:sldId id="273" r:id="rId13"/>
    <p:sldId id="293" r:id="rId14"/>
    <p:sldId id="274" r:id="rId15"/>
    <p:sldId id="294" r:id="rId16"/>
    <p:sldId id="276" r:id="rId17"/>
    <p:sldId id="287" r:id="rId18"/>
    <p:sldId id="288" r:id="rId19"/>
    <p:sldId id="277" r:id="rId20"/>
    <p:sldId id="289" r:id="rId21"/>
    <p:sldId id="279" r:id="rId22"/>
    <p:sldId id="267" r:id="rId23"/>
    <p:sldId id="268" r:id="rId24"/>
    <p:sldId id="270" r:id="rId25"/>
    <p:sldId id="286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Chapter1 Outline : CSS Basics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3">
            <a:noAutofit/>
          </a:bodyPr>
          <a:lstStyle/>
          <a:p>
            <a:pPr algn="l"/>
            <a:r>
              <a:rPr lang="en-US" sz="1800" b="1" u="sng" dirty="0" smtClean="0"/>
              <a:t>What you learned in this chapter?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Syntax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Selectors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element </a:t>
            </a:r>
            <a:r>
              <a:rPr lang="en-US" sz="1800" dirty="0"/>
              <a:t>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id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Class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Universal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Grouping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External </a:t>
            </a:r>
            <a:r>
              <a:rPr lang="en-US" sz="1800" dirty="0"/>
              <a:t>CSS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Internal </a:t>
            </a:r>
            <a:r>
              <a:rPr lang="en-US" sz="1800" dirty="0" smtClean="0"/>
              <a:t>CSS</a:t>
            </a:r>
            <a:endParaRPr lang="en-US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Inline CSS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[</a:t>
            </a:r>
            <a:r>
              <a:rPr lang="en-US" sz="1800" dirty="0"/>
              <a:t>attribute] 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[</a:t>
            </a:r>
            <a:r>
              <a:rPr lang="en-US" sz="1800" dirty="0"/>
              <a:t>attribute="value"] with equality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[attribute~="value"] with tilde symbol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[attribute|="value"] with pipe symbol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[attribute^="value"] with caret symbol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[attribute$="value"] with dollar symbol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[attribute*="value“] with asterisk symbol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 smtClean="0"/>
              <a:t>Combinators</a:t>
            </a:r>
            <a:endParaRPr lang="en-US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Descendant selector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Child </a:t>
            </a:r>
            <a:r>
              <a:rPr lang="en-US" sz="1800" dirty="0" smtClean="0"/>
              <a:t>selector</a:t>
            </a:r>
            <a:endParaRPr lang="en-US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Adjacent sibling </a:t>
            </a:r>
            <a:r>
              <a:rPr lang="en-US" sz="1800" dirty="0" smtClean="0"/>
              <a:t>selector</a:t>
            </a:r>
            <a:endParaRPr lang="en-US" sz="1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General sibling </a:t>
            </a:r>
            <a:r>
              <a:rPr lang="en-US" sz="1800" dirty="0" smtClean="0"/>
              <a:t>selector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!</a:t>
            </a:r>
            <a:r>
              <a:rPr lang="en-US" sz="1800" dirty="0"/>
              <a:t>important?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Comments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Color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Width and Height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max-width </a:t>
            </a:r>
            <a:r>
              <a:rPr lang="en-US" sz="1800" dirty="0"/>
              <a:t>and margin: auto;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attribute="value</a:t>
            </a:r>
            <a:r>
              <a:rPr lang="en-US" b="1" dirty="0" smtClean="0"/>
              <a:t>"]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dirty="0" smtClean="0"/>
              <a:t>It </a:t>
            </a:r>
            <a:r>
              <a:rPr lang="en-US" sz="1800" dirty="0"/>
              <a:t>will select HTML element which have specific attribute with specific value:</a:t>
            </a:r>
          </a:p>
          <a:p>
            <a:pPr algn="l"/>
            <a:r>
              <a:rPr lang="en-US" sz="1800" b="1" u="sng" dirty="0"/>
              <a:t>Example</a:t>
            </a:r>
          </a:p>
          <a:p>
            <a:pPr algn="l"/>
            <a:r>
              <a:rPr lang="en-US" sz="1800" dirty="0"/>
              <a:t>p[title=“jafri”] {</a:t>
            </a:r>
          </a:p>
          <a:p>
            <a:pPr algn="l"/>
            <a:r>
              <a:rPr lang="en-US" sz="1800" dirty="0"/>
              <a:t>color: yellow</a:t>
            </a:r>
            <a:r>
              <a:rPr lang="en-US" sz="1800" dirty="0" smtClean="0"/>
              <a:t>; 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[attribute~="value</a:t>
            </a:r>
            <a:r>
              <a:rPr lang="en-US" b="1" dirty="0" smtClean="0"/>
              <a:t>"]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dirty="0" smtClean="0"/>
              <a:t>It select HTML element which have specific attribute with specific value with space separated</a:t>
            </a:r>
          </a:p>
          <a:p>
            <a:pPr algn="l"/>
            <a:r>
              <a:rPr lang="en-US" sz="1600" b="1" u="sng" dirty="0" smtClean="0"/>
              <a:t>Example</a:t>
            </a:r>
          </a:p>
          <a:p>
            <a:pPr algn="l"/>
            <a:r>
              <a:rPr lang="en-US" sz="1600" dirty="0" smtClean="0"/>
              <a:t>h1[title~=“jafri"] {</a:t>
            </a:r>
          </a:p>
          <a:p>
            <a:pPr algn="l"/>
            <a:r>
              <a:rPr lang="en-US" sz="1600" dirty="0" smtClean="0"/>
              <a:t>  border: 5px solid yellow;</a:t>
            </a:r>
          </a:p>
          <a:p>
            <a:pPr algn="l"/>
            <a:r>
              <a:rPr lang="en-US" sz="1600" dirty="0" smtClean="0"/>
              <a:t>}</a:t>
            </a:r>
          </a:p>
          <a:p>
            <a:pPr algn="l"/>
            <a:r>
              <a:rPr lang="en-US" sz="1600" dirty="0" smtClean="0">
                <a:solidFill>
                  <a:schemeClr val="accent6"/>
                </a:solidFill>
              </a:rPr>
              <a:t>&lt;h1 title="jafri code"&gt;Jafricode.com&lt;/h1&gt;</a:t>
            </a:r>
          </a:p>
          <a:p>
            <a:pPr algn="l"/>
            <a:r>
              <a:rPr lang="en-US" sz="1600" dirty="0" smtClean="0"/>
              <a:t>&lt;h1 title="jafri-code"&gt;Jafricode.com&lt;/h1&gt;</a:t>
            </a:r>
          </a:p>
          <a:p>
            <a:pPr algn="l"/>
            <a:r>
              <a:rPr lang="en-US" sz="1600" dirty="0" smtClean="0"/>
              <a:t>&lt;h1 title="faisal_jafri"&gt;Jafricode.com&lt;/h1&gt;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121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[attribute|="value</a:t>
            </a:r>
            <a:r>
              <a:rPr lang="en-US" b="1" dirty="0" smtClean="0"/>
              <a:t>"]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will select HTML element which have specific attribute with specific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Value should be at starting point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Value should be separated or with hyphen (word-)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 smtClean="0"/>
              <a:t>h1[class|=“jafri"]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err="1" smtClean="0"/>
              <a:t>background-color:gray</a:t>
            </a:r>
            <a:r>
              <a:rPr lang="en-US" sz="1800" dirty="0" smtClean="0"/>
              <a:t>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-site"&gt;Jafricode.com&lt;/h1&gt;</a:t>
            </a:r>
          </a:p>
          <a:p>
            <a:pPr algn="l"/>
            <a:r>
              <a:rPr lang="en-US" sz="1800" dirty="0"/>
              <a:t>&lt;h1 class="</a:t>
            </a:r>
            <a:r>
              <a:rPr lang="en-US" sz="1800" dirty="0" err="1"/>
              <a:t>jafri</a:t>
            </a:r>
            <a:r>
              <a:rPr lang="en-US" sz="1800" dirty="0"/>
              <a:t> web"&gt;Jafricode.com&lt;/h1&gt;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-code"&gt;Jafricode.com&lt;/h1&gt;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"&gt;Jafricode.com&lt;/h1&gt;</a:t>
            </a:r>
          </a:p>
          <a:p>
            <a:pPr algn="l"/>
            <a:r>
              <a:rPr lang="en-US" sz="1800" dirty="0"/>
              <a:t>&lt;h1 class="</a:t>
            </a:r>
            <a:r>
              <a:rPr lang="en-US" sz="1800" dirty="0" err="1"/>
              <a:t>codeatjafri</a:t>
            </a:r>
            <a:r>
              <a:rPr lang="en-US" sz="1800" dirty="0"/>
              <a:t>"&gt;Jafricode.com&lt;/h1&gt;</a:t>
            </a:r>
            <a:endParaRPr lang="en-US" sz="1800" dirty="0" smtClean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0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[attribute^="value</a:t>
            </a:r>
            <a:r>
              <a:rPr lang="en-US" b="1" dirty="0" smtClean="0"/>
              <a:t>"]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It select HTML element which have specific attribute with specific value placing at starting 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The word, did not need to be separated.</a:t>
            </a:r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 smtClean="0"/>
              <a:t>h1[class ^="</a:t>
            </a:r>
            <a:r>
              <a:rPr lang="en-US" sz="1800" dirty="0"/>
              <a:t>jafri"] {</a:t>
            </a:r>
          </a:p>
          <a:p>
            <a:pPr algn="l"/>
            <a:r>
              <a:rPr lang="en-US" sz="1800" dirty="0"/>
              <a:t>  background: yellow;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 smtClean="0">
                <a:solidFill>
                  <a:srgbClr val="00B050"/>
                </a:solidFill>
              </a:rPr>
              <a:t>&lt;</a:t>
            </a:r>
            <a:r>
              <a:rPr lang="en-US" sz="1800" dirty="0">
                <a:solidFill>
                  <a:srgbClr val="00B050"/>
                </a:solidFill>
              </a:rPr>
              <a:t>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-site"&gt;Jafricode.com&lt;/h1&gt;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 web"&gt;Jafricode.com&lt;/h1&gt;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-code"&gt;Jafricode.com&lt;/h1&gt;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"&gt;Jafricode.com&lt;/h1&gt;</a:t>
            </a:r>
          </a:p>
          <a:p>
            <a:pPr algn="l"/>
            <a:r>
              <a:rPr lang="en-US" sz="1800" dirty="0"/>
              <a:t>&lt;h1 class="</a:t>
            </a:r>
            <a:r>
              <a:rPr lang="en-US" sz="1800" dirty="0" err="1"/>
              <a:t>codeatjafri</a:t>
            </a:r>
            <a:r>
              <a:rPr lang="en-US" sz="1800" dirty="0"/>
              <a:t>"&gt;Jafricode.com&lt;/h1&gt;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21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[attribute$="value</a:t>
            </a:r>
            <a:r>
              <a:rPr lang="en-US" b="1" dirty="0" smtClean="0"/>
              <a:t>"]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It select HTML element which have specific attribute with specific value placing at </a:t>
            </a:r>
            <a:r>
              <a:rPr lang="en-US" sz="1800" dirty="0" smtClean="0"/>
              <a:t>ending </a:t>
            </a:r>
            <a:r>
              <a:rPr lang="en-US" sz="1800" dirty="0"/>
              <a:t>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word, did not need </a:t>
            </a:r>
            <a:r>
              <a:rPr lang="en-US" sz="1800" dirty="0" smtClean="0"/>
              <a:t>to be </a:t>
            </a:r>
            <a:r>
              <a:rPr lang="en-US" sz="1800" dirty="0"/>
              <a:t>separated.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u="sng" dirty="0"/>
              <a:t>Example</a:t>
            </a:r>
          </a:p>
          <a:p>
            <a:pPr algn="l"/>
            <a:r>
              <a:rPr lang="en-US" sz="1800" dirty="0" smtClean="0"/>
              <a:t>h1[class $="</a:t>
            </a:r>
            <a:r>
              <a:rPr lang="en-US" sz="1800" dirty="0"/>
              <a:t>jafri"] {</a:t>
            </a:r>
          </a:p>
          <a:p>
            <a:pPr algn="l"/>
            <a:r>
              <a:rPr lang="en-US" sz="1800" dirty="0"/>
              <a:t>  background: yellow;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r>
              <a:rPr lang="en-US" sz="1800" dirty="0"/>
              <a:t>&lt;h1 class="</a:t>
            </a:r>
            <a:r>
              <a:rPr lang="en-US" sz="1800" dirty="0" err="1"/>
              <a:t>jafri</a:t>
            </a:r>
            <a:r>
              <a:rPr lang="en-US" sz="1800" dirty="0"/>
              <a:t>-site"&gt;Jafricode.com&lt;/h1&gt;</a:t>
            </a:r>
          </a:p>
          <a:p>
            <a:pPr algn="l"/>
            <a:r>
              <a:rPr lang="en-US" sz="1800" dirty="0"/>
              <a:t>&lt;h1 class="</a:t>
            </a:r>
            <a:r>
              <a:rPr lang="en-US" sz="1800" dirty="0" err="1"/>
              <a:t>jafri</a:t>
            </a:r>
            <a:r>
              <a:rPr lang="en-US" sz="1800" dirty="0"/>
              <a:t> web"&gt;Jafricode.com&lt;/h1&gt;</a:t>
            </a:r>
          </a:p>
          <a:p>
            <a:pPr algn="l"/>
            <a:r>
              <a:rPr lang="en-US" sz="1800" dirty="0"/>
              <a:t>&lt;h1 class="</a:t>
            </a:r>
            <a:r>
              <a:rPr lang="en-US" sz="1800" dirty="0" err="1"/>
              <a:t>jafri</a:t>
            </a:r>
            <a:r>
              <a:rPr lang="en-US" sz="1800" dirty="0"/>
              <a:t>-code"&gt;Jafricode.com&lt;/h1&gt;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jafri</a:t>
            </a:r>
            <a:r>
              <a:rPr lang="en-US" sz="1800" dirty="0">
                <a:solidFill>
                  <a:srgbClr val="00B050"/>
                </a:solidFill>
              </a:rPr>
              <a:t>"&gt;Jafricode.com&lt;/h1&gt;</a:t>
            </a:r>
          </a:p>
          <a:p>
            <a:pPr algn="l"/>
            <a:r>
              <a:rPr lang="en-US" sz="1800" dirty="0">
                <a:solidFill>
                  <a:srgbClr val="00B050"/>
                </a:solidFill>
              </a:rPr>
              <a:t>&lt;h1 class="</a:t>
            </a:r>
            <a:r>
              <a:rPr lang="en-US" sz="1800" dirty="0" err="1">
                <a:solidFill>
                  <a:srgbClr val="00B050"/>
                </a:solidFill>
              </a:rPr>
              <a:t>codeatjafri</a:t>
            </a:r>
            <a:r>
              <a:rPr lang="en-US" sz="1800" dirty="0">
                <a:solidFill>
                  <a:srgbClr val="00B050"/>
                </a:solidFill>
              </a:rPr>
              <a:t>"&gt;Jafricode.com&lt;/h1&gt;</a:t>
            </a:r>
          </a:p>
          <a:p>
            <a:pPr algn="l"/>
            <a:r>
              <a:rPr lang="en-US" sz="1800" dirty="0"/>
              <a:t>	</a:t>
            </a:r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19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[attribute*="value</a:t>
            </a:r>
            <a:r>
              <a:rPr lang="en-US" b="1" dirty="0" smtClean="0"/>
              <a:t>"]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It select HTML element which have specific attribute with specific value placing at </a:t>
            </a:r>
            <a:r>
              <a:rPr lang="en-US" sz="1800" dirty="0" smtClean="0"/>
              <a:t>any point (starting or ending or middle point)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 word, did not need to be separated</a:t>
            </a:r>
            <a:r>
              <a:rPr lang="en-US" sz="1800" dirty="0" smtClean="0"/>
              <a:t>.</a:t>
            </a:r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</a:p>
          <a:p>
            <a:pPr algn="l"/>
            <a:r>
              <a:rPr lang="en-US" sz="1800" dirty="0" smtClean="0"/>
              <a:t>h1[class*="</a:t>
            </a:r>
            <a:r>
              <a:rPr lang="en-US" sz="1800" dirty="0"/>
              <a:t>jafri"] {</a:t>
            </a:r>
          </a:p>
          <a:p>
            <a:pPr algn="l"/>
            <a:r>
              <a:rPr lang="en-US" sz="1800" dirty="0"/>
              <a:t>  background: yellow;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r>
              <a:rPr lang="en-US" sz="1800" dirty="0">
                <a:solidFill>
                  <a:schemeClr val="accent6"/>
                </a:solidFill>
              </a:rPr>
              <a:t>&lt;h1 class="</a:t>
            </a:r>
            <a:r>
              <a:rPr lang="en-US" sz="1800" dirty="0" err="1">
                <a:solidFill>
                  <a:schemeClr val="accent6"/>
                </a:solidFill>
              </a:rPr>
              <a:t>jafri</a:t>
            </a:r>
            <a:r>
              <a:rPr lang="en-US" sz="1800" dirty="0">
                <a:solidFill>
                  <a:schemeClr val="accent6"/>
                </a:solidFill>
              </a:rPr>
              <a:t>-site"&gt;Jafricode.com&lt;/h1&gt;</a:t>
            </a:r>
          </a:p>
          <a:p>
            <a:pPr algn="l"/>
            <a:r>
              <a:rPr lang="en-US" sz="1800" dirty="0">
                <a:solidFill>
                  <a:schemeClr val="accent6"/>
                </a:solidFill>
              </a:rPr>
              <a:t>&lt;h1 class="</a:t>
            </a:r>
            <a:r>
              <a:rPr lang="en-US" sz="1800" dirty="0" err="1">
                <a:solidFill>
                  <a:schemeClr val="accent6"/>
                </a:solidFill>
              </a:rPr>
              <a:t>jafri</a:t>
            </a:r>
            <a:r>
              <a:rPr lang="en-US" sz="1800" dirty="0">
                <a:solidFill>
                  <a:schemeClr val="accent6"/>
                </a:solidFill>
              </a:rPr>
              <a:t> web"&gt;Jafricode.com&lt;/h1&gt;</a:t>
            </a:r>
          </a:p>
          <a:p>
            <a:pPr algn="l"/>
            <a:r>
              <a:rPr lang="en-US" sz="1800" dirty="0">
                <a:solidFill>
                  <a:schemeClr val="accent6"/>
                </a:solidFill>
              </a:rPr>
              <a:t>&lt;h1 class="code-</a:t>
            </a:r>
            <a:r>
              <a:rPr lang="en-US" sz="1800" dirty="0" err="1">
                <a:solidFill>
                  <a:schemeClr val="accent6"/>
                </a:solidFill>
              </a:rPr>
              <a:t>jafri</a:t>
            </a:r>
            <a:r>
              <a:rPr lang="en-US" sz="1800" dirty="0">
                <a:solidFill>
                  <a:schemeClr val="accent6"/>
                </a:solidFill>
              </a:rPr>
              <a:t>-</a:t>
            </a:r>
            <a:r>
              <a:rPr lang="en-US" sz="1800" dirty="0" err="1">
                <a:solidFill>
                  <a:schemeClr val="accent6"/>
                </a:solidFill>
              </a:rPr>
              <a:t>faisal</a:t>
            </a:r>
            <a:r>
              <a:rPr lang="en-US" sz="1800" dirty="0">
                <a:solidFill>
                  <a:schemeClr val="accent6"/>
                </a:solidFill>
              </a:rPr>
              <a:t>"&gt;Jafricode.com&lt;/h1&gt;</a:t>
            </a:r>
          </a:p>
          <a:p>
            <a:pPr algn="l"/>
            <a:r>
              <a:rPr lang="en-US" sz="1800" dirty="0">
                <a:solidFill>
                  <a:schemeClr val="accent6"/>
                </a:solidFill>
              </a:rPr>
              <a:t>&lt;h1 class="code-</a:t>
            </a:r>
            <a:r>
              <a:rPr lang="en-US" sz="1800" dirty="0" err="1">
                <a:solidFill>
                  <a:schemeClr val="accent6"/>
                </a:solidFill>
              </a:rPr>
              <a:t>jafrifaisal</a:t>
            </a:r>
            <a:r>
              <a:rPr lang="en-US" sz="1800" dirty="0">
                <a:solidFill>
                  <a:schemeClr val="accent6"/>
                </a:solidFill>
              </a:rPr>
              <a:t>"&gt;Jafricode.com&lt;/h1&gt;</a:t>
            </a:r>
          </a:p>
          <a:p>
            <a:pPr algn="l"/>
            <a:r>
              <a:rPr lang="en-US" sz="1800" dirty="0">
                <a:solidFill>
                  <a:schemeClr val="accent6"/>
                </a:solidFill>
              </a:rPr>
              <a:t>&lt;h1 class="</a:t>
            </a:r>
            <a:r>
              <a:rPr lang="en-US" sz="1800" dirty="0" err="1">
                <a:solidFill>
                  <a:schemeClr val="accent6"/>
                </a:solidFill>
              </a:rPr>
              <a:t>jafri</a:t>
            </a:r>
            <a:r>
              <a:rPr lang="en-US" sz="1800" dirty="0">
                <a:solidFill>
                  <a:schemeClr val="accent6"/>
                </a:solidFill>
              </a:rPr>
              <a:t>"&gt;Jafricode.com&lt;/h1&gt;</a:t>
            </a:r>
          </a:p>
          <a:p>
            <a:pPr algn="l"/>
            <a:r>
              <a:rPr lang="en-US" sz="1800" dirty="0">
                <a:solidFill>
                  <a:schemeClr val="accent6"/>
                </a:solidFill>
              </a:rPr>
              <a:t>&lt;h1 class="</a:t>
            </a:r>
            <a:r>
              <a:rPr lang="en-US" sz="1800" dirty="0" err="1">
                <a:solidFill>
                  <a:schemeClr val="accent6"/>
                </a:solidFill>
              </a:rPr>
              <a:t>codeatjafri</a:t>
            </a:r>
            <a:r>
              <a:rPr lang="en-US" sz="1800" dirty="0">
                <a:solidFill>
                  <a:schemeClr val="accent6"/>
                </a:solidFill>
              </a:rPr>
              <a:t>"&gt;Jafricode.com&lt;/h1&gt;</a:t>
            </a:r>
          </a:p>
        </p:txBody>
      </p:sp>
    </p:spTree>
    <p:extLst>
      <p:ext uri="{BB962C8B-B14F-4D97-AF65-F5344CB8AC3E}">
        <p14:creationId xmlns:p14="http://schemas.microsoft.com/office/powerpoint/2010/main" val="20773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err="1"/>
              <a:t>Combinators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b="1" u="sng" dirty="0"/>
              <a:t>CSS </a:t>
            </a:r>
            <a:r>
              <a:rPr lang="en-US" sz="1800" b="1" u="sng" dirty="0" err="1" smtClean="0"/>
              <a:t>Combinators</a:t>
            </a:r>
            <a:endParaRPr lang="en-US" sz="1800" dirty="0" smtClean="0"/>
          </a:p>
          <a:p>
            <a:pPr algn="l"/>
            <a:r>
              <a:rPr lang="en-US" sz="1800" dirty="0" smtClean="0"/>
              <a:t>As HTML document is like tree structure which have parent to child concept. A HTML may have one or more than one children.</a:t>
            </a:r>
          </a:p>
          <a:p>
            <a:pPr algn="l"/>
            <a:r>
              <a:rPr lang="en-US" sz="1800" dirty="0" smtClean="0"/>
              <a:t>We can select on the basis of their relationship  using CSS selectors, that are covered with </a:t>
            </a:r>
            <a:r>
              <a:rPr lang="en-US" sz="1800" dirty="0" err="1" smtClean="0"/>
              <a:t>Combinator</a:t>
            </a:r>
            <a:r>
              <a:rPr lang="en-US" sz="1800" dirty="0" smtClean="0"/>
              <a:t>.</a:t>
            </a:r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7908452" y="4262650"/>
            <a:ext cx="982639" cy="6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11146" y="3216323"/>
            <a:ext cx="1" cy="105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691951" y="4262650"/>
            <a:ext cx="982639" cy="6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Descendant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194645" y="3216323"/>
            <a:ext cx="1" cy="105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0811872" y="4262650"/>
            <a:ext cx="1263273" cy="6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General sibling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1478754" y="3216323"/>
            <a:ext cx="1" cy="105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115427" y="4262650"/>
            <a:ext cx="1397754" cy="60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Adjacent sibling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9793265" y="3216323"/>
            <a:ext cx="1" cy="1050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83270" y="3216323"/>
            <a:ext cx="4295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115427" y="2961564"/>
            <a:ext cx="0" cy="254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613373" y="2521044"/>
            <a:ext cx="1004107" cy="436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7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23" grpId="0" animBg="1"/>
      <p:bldP spid="25" grpId="0" animBg="1"/>
      <p:bldP spid="27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Combinators</a:t>
            </a:r>
            <a:r>
              <a:rPr lang="en-US" b="1" dirty="0" smtClean="0"/>
              <a:t> in 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u="sng" dirty="0" smtClean="0"/>
              <a:t>Descendant Selectors</a:t>
            </a:r>
          </a:p>
          <a:p>
            <a:pPr algn="l"/>
            <a:r>
              <a:rPr lang="en-US" sz="1800" dirty="0" smtClean="0"/>
              <a:t>It will apply CSS style on the Descendant</a:t>
            </a:r>
            <a:r>
              <a:rPr lang="en-US" sz="1800" b="1" dirty="0" smtClean="0"/>
              <a:t> </a:t>
            </a:r>
            <a:r>
              <a:rPr lang="en-US" sz="1800" dirty="0" smtClean="0"/>
              <a:t>element. </a:t>
            </a:r>
          </a:p>
          <a:p>
            <a:pPr algn="l"/>
            <a:r>
              <a:rPr lang="en-US" sz="1800" dirty="0" smtClean="0"/>
              <a:t>The element that is inside another element</a:t>
            </a:r>
          </a:p>
          <a:p>
            <a:pPr algn="l"/>
            <a:r>
              <a:rPr lang="en-US" sz="1800" dirty="0" smtClean="0"/>
              <a:t>We can target a HTML element 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div </a:t>
            </a:r>
            <a:r>
              <a:rPr lang="en-US" sz="1800" dirty="0" smtClean="0"/>
              <a:t>h1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background-color: yellow;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r>
              <a:rPr lang="en-US" sz="1800" dirty="0" smtClean="0"/>
              <a:t>.jafri #code p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background-color: </a:t>
            </a:r>
            <a:r>
              <a:rPr lang="en-US" sz="1800" dirty="0" smtClean="0"/>
              <a:t>red;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1579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</a:t>
            </a:r>
            <a:r>
              <a:rPr lang="en-US" b="1" dirty="0" err="1"/>
              <a:t>C</a:t>
            </a:r>
            <a:r>
              <a:rPr lang="en-US" b="1" dirty="0" err="1" smtClean="0"/>
              <a:t>ombinators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u="sng" dirty="0" smtClean="0"/>
              <a:t>Child Selector</a:t>
            </a:r>
          </a:p>
          <a:p>
            <a:pPr algn="l"/>
            <a:r>
              <a:rPr lang="en-US" sz="1800" dirty="0" smtClean="0"/>
              <a:t>It will select only children of a element. </a:t>
            </a:r>
          </a:p>
          <a:p>
            <a:pPr algn="l"/>
            <a:r>
              <a:rPr lang="en-US" sz="1800" dirty="0" smtClean="0"/>
              <a:t>Following example, will apply style on h1 element that are children of div element 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 smtClean="0"/>
              <a:t>.div </a:t>
            </a:r>
            <a:r>
              <a:rPr lang="en-US" sz="1800" dirty="0"/>
              <a:t>&gt; </a:t>
            </a:r>
            <a:r>
              <a:rPr lang="en-US" sz="1800" dirty="0" smtClean="0"/>
              <a:t>h1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background-color: yellow;</a:t>
            </a:r>
          </a:p>
          <a:p>
            <a:pPr algn="l"/>
            <a:r>
              <a:rPr lang="en-US" sz="1800" dirty="0" smtClean="0"/>
              <a:t>}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83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err="1"/>
              <a:t>Combinators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/>
              <a:t>Adjacent Sibling Selector </a:t>
            </a:r>
          </a:p>
          <a:p>
            <a:pPr algn="l"/>
            <a:r>
              <a:rPr lang="en-US" sz="1600" dirty="0" smtClean="0"/>
              <a:t>It will select element that is adjacent of a element. </a:t>
            </a:r>
          </a:p>
          <a:p>
            <a:pPr algn="l"/>
            <a:r>
              <a:rPr lang="en-US" sz="1600" dirty="0" smtClean="0"/>
              <a:t>For example it will select only one paragraph element that is defined after h1 element</a:t>
            </a:r>
          </a:p>
          <a:p>
            <a:pPr algn="l"/>
            <a:r>
              <a:rPr lang="en-US" sz="1600" b="1" u="sng" dirty="0" smtClean="0"/>
              <a:t>Example</a:t>
            </a:r>
            <a:endParaRPr lang="en-US" sz="1600" b="1" u="sng" dirty="0"/>
          </a:p>
          <a:p>
            <a:pPr algn="l"/>
            <a:r>
              <a:rPr lang="en-US" sz="1600" dirty="0" smtClean="0"/>
              <a:t>h1 </a:t>
            </a:r>
            <a:r>
              <a:rPr lang="en-US" sz="1600" dirty="0"/>
              <a:t>+ p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algn="l"/>
            <a:r>
              <a:rPr lang="en-US" sz="1600" dirty="0"/>
              <a:t>  background-color: </a:t>
            </a:r>
            <a:r>
              <a:rPr lang="en-US" sz="1600" dirty="0" smtClean="0"/>
              <a:t>green;</a:t>
            </a:r>
            <a:endParaRPr lang="en-US" sz="1600" dirty="0"/>
          </a:p>
          <a:p>
            <a:pPr algn="l"/>
            <a:r>
              <a:rPr lang="en-US" sz="1600" dirty="0"/>
              <a:t>}</a:t>
            </a:r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/>
          </a:p>
          <a:p>
            <a:pPr algn="l"/>
            <a:endParaRPr lang="en-US" sz="1600" b="1" u="sng" dirty="0" smtClean="0"/>
          </a:p>
          <a:p>
            <a:pPr algn="l"/>
            <a:endParaRPr lang="en-US" sz="1600" b="1" u="sng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83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CSS 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6"/>
            <a:ext cx="11600597" cy="5084763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/>
              <a:t>CSS Introduction: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CSS </a:t>
            </a:r>
            <a:r>
              <a:rPr lang="en-US" sz="1600" dirty="0"/>
              <a:t> </a:t>
            </a:r>
            <a:r>
              <a:rPr lang="en-US" sz="1600" dirty="0" smtClean="0"/>
              <a:t>means </a:t>
            </a:r>
            <a:r>
              <a:rPr lang="en-US" sz="1600" dirty="0"/>
              <a:t>Cascading Style </a:t>
            </a:r>
            <a:r>
              <a:rPr lang="en-US" sz="1600" dirty="0" smtClean="0"/>
              <a:t>Sheets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 can design a website using 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CSS have different properties like margin, padding, fonts, color, border, background etc.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Without HTML we cannot work with CSS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CSS coding Example:</a:t>
            </a:r>
            <a:endParaRPr lang="en-US" sz="1600" b="1" u="sng" dirty="0"/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body</a:t>
            </a:r>
            <a:r>
              <a:rPr lang="en-US" sz="1600" dirty="0"/>
              <a:t> {</a:t>
            </a:r>
          </a:p>
          <a:p>
            <a:pPr algn="l"/>
            <a:r>
              <a:rPr lang="en-US" sz="1600" dirty="0"/>
              <a:t>  </a:t>
            </a:r>
            <a:r>
              <a:rPr lang="en-US" sz="1600" dirty="0" smtClean="0"/>
              <a:t>background-color</a:t>
            </a:r>
            <a:r>
              <a:rPr lang="en-US" sz="1600" dirty="0"/>
              <a:t>: </a:t>
            </a:r>
            <a:r>
              <a:rPr lang="en-US" sz="1600" dirty="0" smtClean="0"/>
              <a:t>blue;</a:t>
            </a:r>
          </a:p>
          <a:p>
            <a:pPr algn="l"/>
            <a:r>
              <a:rPr lang="en-US" sz="1600" dirty="0" smtClean="0"/>
              <a:t>  margin:0px;</a:t>
            </a:r>
          </a:p>
          <a:p>
            <a:pPr algn="l"/>
            <a:r>
              <a:rPr lang="en-US" sz="1600" dirty="0" smtClean="0"/>
              <a:t>  padding:0;</a:t>
            </a:r>
          </a:p>
          <a:p>
            <a:pPr algn="l"/>
            <a:r>
              <a:rPr lang="en-US" sz="1600" dirty="0" smtClean="0"/>
              <a:t>  color: yellow;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p</a:t>
            </a:r>
            <a:r>
              <a:rPr lang="en-US" sz="1600" dirty="0" smtClean="0"/>
              <a:t> {</a:t>
            </a:r>
          </a:p>
          <a:p>
            <a:pPr algn="l"/>
            <a:r>
              <a:rPr lang="en-US" sz="1600" dirty="0" smtClean="0"/>
              <a:t> font-size:30px;</a:t>
            </a:r>
            <a:endParaRPr lang="en-US" sz="1600" dirty="0"/>
          </a:p>
          <a:p>
            <a:pPr algn="l"/>
            <a:r>
              <a:rPr lang="en-US" sz="1600" dirty="0"/>
              <a:t>  color: </a:t>
            </a:r>
            <a:r>
              <a:rPr lang="en-US" sz="1600" dirty="0" smtClean="0"/>
              <a:t>gray;</a:t>
            </a:r>
            <a:endParaRPr lang="en-US" sz="1600" dirty="0"/>
          </a:p>
          <a:p>
            <a:pPr algn="l"/>
            <a:r>
              <a:rPr lang="en-US" sz="1600" dirty="0"/>
              <a:t>  text-align: </a:t>
            </a:r>
            <a:r>
              <a:rPr lang="en-US" sz="1600" dirty="0" smtClean="0"/>
              <a:t>right;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r>
              <a:rPr lang="en-US" sz="1600" dirty="0">
                <a:solidFill>
                  <a:srgbClr val="FFFF00"/>
                </a:solidFill>
              </a:rPr>
              <a:t>h</a:t>
            </a:r>
            <a:r>
              <a:rPr lang="en-US" sz="1600" dirty="0" smtClean="0">
                <a:solidFill>
                  <a:srgbClr val="FFFF00"/>
                </a:solidFill>
              </a:rPr>
              <a:t>2</a:t>
            </a:r>
            <a:r>
              <a:rPr lang="en-US" sz="1600" dirty="0" smtClean="0"/>
              <a:t> {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err="1" smtClean="0"/>
              <a:t>color:red</a:t>
            </a:r>
            <a:r>
              <a:rPr lang="en-US" sz="1600" dirty="0" smtClean="0"/>
              <a:t>;</a:t>
            </a:r>
            <a:endParaRPr lang="en-US" sz="1600" dirty="0"/>
          </a:p>
          <a:p>
            <a:pPr algn="l"/>
            <a:r>
              <a:rPr lang="en-US" sz="1600" dirty="0" err="1" smtClean="0"/>
              <a:t>background-color:gray</a:t>
            </a:r>
            <a:r>
              <a:rPr lang="en-US" sz="1600" dirty="0" smtClean="0"/>
              <a:t>;</a:t>
            </a:r>
          </a:p>
          <a:p>
            <a:pPr algn="l"/>
            <a:r>
              <a:rPr lang="en-US" sz="1600" dirty="0" smtClean="0"/>
              <a:t>font-size</a:t>
            </a:r>
            <a:r>
              <a:rPr lang="en-US" sz="1600" dirty="0"/>
              <a:t>: </a:t>
            </a:r>
            <a:r>
              <a:rPr lang="en-US" sz="1600" dirty="0" smtClean="0"/>
              <a:t>25px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 smtClean="0"/>
              <a:t>}</a:t>
            </a:r>
          </a:p>
          <a:p>
            <a:pPr algn="l"/>
            <a:r>
              <a:rPr lang="en-US" sz="1600" dirty="0" err="1">
                <a:solidFill>
                  <a:srgbClr val="FFFF00"/>
                </a:solidFill>
              </a:rPr>
              <a:t>i</a:t>
            </a:r>
            <a:r>
              <a:rPr lang="en-US" sz="1600" dirty="0" err="1" smtClean="0">
                <a:solidFill>
                  <a:srgbClr val="FFFF00"/>
                </a:solidFill>
              </a:rPr>
              <a:t>mg</a:t>
            </a:r>
            <a:r>
              <a:rPr lang="en-US" sz="1600" dirty="0" smtClean="0"/>
              <a:t> {</a:t>
            </a:r>
          </a:p>
          <a:p>
            <a:pPr algn="l"/>
            <a:r>
              <a:rPr lang="en-US" sz="1600" dirty="0" smtClean="0"/>
              <a:t>width:300px;</a:t>
            </a:r>
          </a:p>
          <a:p>
            <a:pPr algn="l"/>
            <a:r>
              <a:rPr lang="en-US" sz="1600" dirty="0"/>
              <a:t>h</a:t>
            </a:r>
            <a:r>
              <a:rPr lang="en-US" sz="1600" dirty="0" smtClean="0"/>
              <a:t>eight:200px;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559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err="1"/>
              <a:t>Combinators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/>
              <a:t>General Sibling Selector</a:t>
            </a:r>
          </a:p>
          <a:p>
            <a:pPr algn="l"/>
            <a:r>
              <a:rPr lang="en-US" sz="1600" dirty="0" smtClean="0"/>
              <a:t>It </a:t>
            </a:r>
            <a:r>
              <a:rPr lang="en-US" sz="1600" dirty="0"/>
              <a:t>will select all the element that are sibling after specific element. </a:t>
            </a:r>
          </a:p>
          <a:p>
            <a:pPr algn="l"/>
            <a:r>
              <a:rPr lang="en-US" sz="1600" dirty="0"/>
              <a:t>For example , it will select all the h2 element, that are sibling to each other after h1</a:t>
            </a:r>
          </a:p>
          <a:p>
            <a:pPr algn="l"/>
            <a:endParaRPr lang="en-US" sz="1600" b="1" dirty="0" smtClean="0"/>
          </a:p>
          <a:p>
            <a:pPr algn="l"/>
            <a:r>
              <a:rPr lang="en-US" sz="1600" b="1" dirty="0" smtClean="0"/>
              <a:t>Example</a:t>
            </a:r>
            <a:endParaRPr lang="en-US" sz="1600" b="1" dirty="0"/>
          </a:p>
          <a:p>
            <a:pPr algn="l"/>
            <a:r>
              <a:rPr lang="en-US" sz="1600" dirty="0"/>
              <a:t>h</a:t>
            </a:r>
            <a:r>
              <a:rPr lang="en-US" sz="1600" dirty="0" smtClean="0"/>
              <a:t>1~ </a:t>
            </a:r>
            <a:r>
              <a:rPr lang="en-US" sz="1600" dirty="0"/>
              <a:t>h2 {</a:t>
            </a:r>
          </a:p>
          <a:p>
            <a:pPr algn="l"/>
            <a:r>
              <a:rPr lang="en-US" sz="1600" dirty="0"/>
              <a:t>  background-color: green;</a:t>
            </a:r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938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CSS !important?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1800" b="1" u="sng" dirty="0"/>
              <a:t>What is !important?</a:t>
            </a:r>
          </a:p>
          <a:p>
            <a:pPr algn="l"/>
            <a:r>
              <a:rPr lang="en-US" sz="1800" dirty="0" smtClean="0"/>
              <a:t>!important means you are giving a important to specific CSS property. It means ignore other properties, and give importance to this CSS property</a:t>
            </a:r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 smtClean="0"/>
              <a:t> &lt;</a:t>
            </a:r>
            <a:r>
              <a:rPr lang="en-US" sz="1800" dirty="0"/>
              <a:t>style&gt;</a:t>
            </a:r>
          </a:p>
          <a:p>
            <a:pPr algn="l"/>
            <a:r>
              <a:rPr lang="en-US" sz="1800" dirty="0"/>
              <a:t>            p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        color: </a:t>
            </a:r>
            <a:r>
              <a:rPr lang="en-US" sz="1800" dirty="0" smtClean="0"/>
              <a:t>red;</a:t>
            </a:r>
            <a:endParaRPr lang="en-US" sz="1800" dirty="0"/>
          </a:p>
          <a:p>
            <a:pPr algn="l"/>
            <a:r>
              <a:rPr lang="en-US" sz="1800" dirty="0"/>
              <a:t>            }</a:t>
            </a:r>
          </a:p>
          <a:p>
            <a:pPr algn="l"/>
            <a:r>
              <a:rPr lang="en-US" sz="1800" dirty="0"/>
              <a:t>            p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          </a:t>
            </a:r>
            <a:r>
              <a:rPr lang="en-US" sz="1800" dirty="0" smtClean="0"/>
              <a:t>color: pink </a:t>
            </a:r>
            <a:r>
              <a:rPr lang="en-US" sz="1800" dirty="0"/>
              <a:t>!important;</a:t>
            </a:r>
          </a:p>
          <a:p>
            <a:pPr algn="l"/>
            <a:r>
              <a:rPr lang="en-US" sz="1800" dirty="0"/>
              <a:t>            </a:t>
            </a:r>
            <a:r>
              <a:rPr lang="en-US" sz="1800" dirty="0" smtClean="0"/>
              <a:t>}}</a:t>
            </a:r>
          </a:p>
          <a:p>
            <a:pPr algn="l"/>
            <a:r>
              <a:rPr lang="en-US" sz="1800" dirty="0" smtClean="0"/>
              <a:t>&lt;/style&gt;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74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Comments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/>
              <a:t>CSS </a:t>
            </a:r>
            <a:r>
              <a:rPr lang="en-US" sz="1600" b="1" u="sng" dirty="0" smtClean="0"/>
              <a:t>Comments</a:t>
            </a:r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Not </a:t>
            </a:r>
            <a:r>
              <a:rPr lang="en-US" sz="1600" dirty="0"/>
              <a:t>display on the browser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For the developer not for the user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 write extra about code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 give extra information about the </a:t>
            </a:r>
            <a:r>
              <a:rPr lang="en-US" sz="1600" dirty="0" smtClean="0"/>
              <a:t>code</a:t>
            </a:r>
            <a:endParaRPr lang="en-US" sz="1600" b="1" u="sng" dirty="0" smtClean="0"/>
          </a:p>
          <a:p>
            <a:pPr algn="l"/>
            <a:r>
              <a:rPr lang="en-US" sz="1600" b="1" u="sng" dirty="0" smtClean="0"/>
              <a:t>Used for both Singe line &amp; Multiline</a:t>
            </a:r>
            <a:endParaRPr lang="en-US" sz="1600" b="1" u="sng" dirty="0"/>
          </a:p>
          <a:p>
            <a:pPr algn="l"/>
            <a:r>
              <a:rPr lang="en-US" sz="1600" dirty="0"/>
              <a:t>/* </a:t>
            </a:r>
            <a:r>
              <a:rPr lang="en-US" sz="1600" dirty="0" smtClean="0"/>
              <a:t>Your Comment </a:t>
            </a:r>
            <a:r>
              <a:rPr lang="en-US" sz="1600" dirty="0"/>
              <a:t>*/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775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Color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800" dirty="0"/>
              <a:t>There are different ways, we can used to provide color to text, background color </a:t>
            </a:r>
            <a:r>
              <a:rPr lang="en-US" sz="1800" dirty="0" err="1"/>
              <a:t>etc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Yellow, green, gray, 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rgb</a:t>
            </a:r>
            <a:r>
              <a:rPr lang="en-US" sz="1800" dirty="0"/>
              <a:t>(255, 99, 71)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#ff6347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hsl</a:t>
            </a:r>
            <a:r>
              <a:rPr lang="en-US" sz="1800" dirty="0"/>
              <a:t>(9, 100%, 64%)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rgba</a:t>
            </a:r>
            <a:r>
              <a:rPr lang="en-US" sz="1800" dirty="0"/>
              <a:t>(255, 99, 71, 0.5)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/>
              <a:t>hsla</a:t>
            </a:r>
            <a:r>
              <a:rPr lang="en-US" sz="1800" dirty="0"/>
              <a:t>(9, 100%, 64%, 0.5)</a:t>
            </a:r>
          </a:p>
          <a:p>
            <a:pPr algn="l"/>
            <a:r>
              <a:rPr lang="en-US" sz="1800" dirty="0"/>
              <a:t>In </a:t>
            </a:r>
            <a:r>
              <a:rPr lang="en-US" sz="1800" dirty="0" err="1"/>
              <a:t>rgba</a:t>
            </a:r>
            <a:r>
              <a:rPr lang="en-US" sz="1800" dirty="0"/>
              <a:t> and </a:t>
            </a:r>
            <a:r>
              <a:rPr lang="en-US" sz="1800" dirty="0" err="1"/>
              <a:t>hsla</a:t>
            </a:r>
            <a:r>
              <a:rPr lang="en-US" sz="1800" dirty="0"/>
              <a:t>, 'a'  means Alpha that is used to set transparency</a:t>
            </a: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endParaRPr lang="en-US" sz="1800" dirty="0">
              <a:solidFill>
                <a:srgbClr val="FFFF00"/>
              </a:solidFill>
            </a:endParaRPr>
          </a:p>
          <a:p>
            <a:pPr algn="l"/>
            <a:endParaRPr lang="en-US" sz="1800" dirty="0" smtClean="0">
              <a:solidFill>
                <a:srgbClr val="FFFF00"/>
              </a:solidFill>
            </a:endParaRPr>
          </a:p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Examples</a:t>
            </a:r>
            <a:r>
              <a:rPr lang="en-US" sz="1800" dirty="0">
                <a:solidFill>
                  <a:srgbClr val="FFFF00"/>
                </a:solidFill>
              </a:rPr>
              <a:t>:</a:t>
            </a:r>
            <a:endParaRPr lang="en-US" sz="1800" dirty="0"/>
          </a:p>
          <a:p>
            <a:pPr algn="l"/>
            <a:r>
              <a:rPr lang="en-US" sz="1800" dirty="0"/>
              <a:t>&lt;h1 style="</a:t>
            </a:r>
            <a:r>
              <a:rPr lang="en-US" sz="1800" dirty="0" err="1"/>
              <a:t>background-color:rgb</a:t>
            </a:r>
            <a:r>
              <a:rPr lang="en-US" sz="1800" dirty="0"/>
              <a:t>(255, 99, 71);"&gt;...&lt;/h1&gt;</a:t>
            </a:r>
          </a:p>
          <a:p>
            <a:pPr algn="l"/>
            <a:r>
              <a:rPr lang="en-US" sz="1800" dirty="0"/>
              <a:t>&lt;h1 style="background-color:#ff6347;"&gt;...&lt;/h1&gt;</a:t>
            </a:r>
          </a:p>
          <a:p>
            <a:pPr algn="l"/>
            <a:r>
              <a:rPr lang="en-US" sz="1800" dirty="0"/>
              <a:t>&lt;h1 style="</a:t>
            </a:r>
            <a:r>
              <a:rPr lang="en-US" sz="1800" dirty="0" err="1"/>
              <a:t>background-color:hsl</a:t>
            </a:r>
            <a:r>
              <a:rPr lang="en-US" sz="1800" dirty="0"/>
              <a:t>(9, 100%, 64%);"&gt;...&lt;/h1&gt;</a:t>
            </a:r>
          </a:p>
          <a:p>
            <a:pPr algn="l"/>
            <a:r>
              <a:rPr lang="en-US" sz="1800" dirty="0"/>
              <a:t>&lt;h1 style="</a:t>
            </a:r>
            <a:r>
              <a:rPr lang="en-US" sz="1800" dirty="0" err="1"/>
              <a:t>background-color:rgba</a:t>
            </a:r>
            <a:r>
              <a:rPr lang="en-US" sz="1800" dirty="0"/>
              <a:t>(255, 99, 71, 0.5);"&gt;...&lt;/h1&gt;</a:t>
            </a:r>
          </a:p>
          <a:p>
            <a:pPr algn="l"/>
            <a:r>
              <a:rPr lang="en-US" sz="1800" dirty="0"/>
              <a:t>&lt;h1 style="</a:t>
            </a:r>
            <a:r>
              <a:rPr lang="en-US" sz="1800" dirty="0" err="1"/>
              <a:t>background-color:hsla</a:t>
            </a:r>
            <a:r>
              <a:rPr lang="en-US" sz="1800" dirty="0"/>
              <a:t>(9, 100%, 64%, 0.5);"&gt;...&lt;/h1&gt;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20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Background in Web Page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 fontScale="62500" lnSpcReduction="20000"/>
          </a:bodyPr>
          <a:lstStyle/>
          <a:p>
            <a:pPr algn="l"/>
            <a:r>
              <a:rPr lang="en-US" b="1" u="sng" dirty="0"/>
              <a:t>CSS Background </a:t>
            </a:r>
            <a:endParaRPr lang="en-US" u="sng" dirty="0" smtClean="0"/>
          </a:p>
          <a:p>
            <a:pPr algn="l"/>
            <a:r>
              <a:rPr lang="en-US" dirty="0" smtClean="0"/>
              <a:t>Background means, we can work with background of web page as to insert image, color etc. There are different properties we can work.</a:t>
            </a:r>
          </a:p>
          <a:p>
            <a:pPr algn="l"/>
            <a:r>
              <a:rPr lang="en-US" b="1" u="sng" dirty="0" smtClean="0"/>
              <a:t>Background Properties:</a:t>
            </a:r>
            <a:endParaRPr lang="en-US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background-color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background-image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background-repeat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background-attachment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background-position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background  </a:t>
            </a:r>
            <a:r>
              <a:rPr lang="en-US" dirty="0" smtClean="0"/>
              <a:t>- &gt; short  method </a:t>
            </a:r>
            <a:endParaRPr lang="en-US" dirty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Example:</a:t>
            </a:r>
            <a:endParaRPr lang="en-US" dirty="0"/>
          </a:p>
          <a:p>
            <a:pPr algn="l"/>
            <a:r>
              <a:rPr lang="en-US" dirty="0"/>
              <a:t>body {</a:t>
            </a:r>
          </a:p>
          <a:p>
            <a:pPr algn="l"/>
            <a:r>
              <a:rPr lang="en-US" dirty="0"/>
              <a:t>  background-color: </a:t>
            </a:r>
            <a:r>
              <a:rPr lang="en-US" dirty="0" smtClean="0"/>
              <a:t>gray;</a:t>
            </a:r>
            <a:endParaRPr lang="en-US" dirty="0"/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CSS background-image</a:t>
            </a:r>
          </a:p>
          <a:p>
            <a:pPr algn="l"/>
            <a:r>
              <a:rPr lang="en-US" b="1" dirty="0" smtClean="0"/>
              <a:t>We can insert a background image as we want using this syntax </a:t>
            </a:r>
          </a:p>
          <a:p>
            <a:pPr algn="l"/>
            <a:r>
              <a:rPr lang="en-US" dirty="0"/>
              <a:t> background-image: </a:t>
            </a:r>
            <a:r>
              <a:rPr lang="en-US" dirty="0" err="1"/>
              <a:t>url</a:t>
            </a:r>
            <a:r>
              <a:rPr lang="en-US" dirty="0" smtClean="0"/>
              <a:t>(“image path");</a:t>
            </a:r>
            <a:endParaRPr lang="en-US" b="1" dirty="0" smtClean="0"/>
          </a:p>
          <a:p>
            <a:pPr algn="l"/>
            <a:r>
              <a:rPr lang="en-US" b="1" dirty="0" smtClean="0"/>
              <a:t>Example:</a:t>
            </a:r>
          </a:p>
          <a:p>
            <a:pPr algn="l"/>
            <a:r>
              <a:rPr lang="en-US" dirty="0" smtClean="0"/>
              <a:t>body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background-image: </a:t>
            </a:r>
            <a:r>
              <a:rPr lang="en-US" dirty="0" err="1"/>
              <a:t>url</a:t>
            </a:r>
            <a:r>
              <a:rPr lang="en-US" dirty="0" smtClean="0"/>
              <a:t>(“jafricode.png");</a:t>
            </a:r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.div {</a:t>
            </a:r>
          </a:p>
          <a:p>
            <a:pPr algn="l"/>
            <a:r>
              <a:rPr lang="en-US" dirty="0" smtClean="0"/>
              <a:t>width:500px;</a:t>
            </a:r>
          </a:p>
          <a:p>
            <a:pPr algn="l"/>
            <a:r>
              <a:rPr lang="en-US" dirty="0" smtClean="0"/>
              <a:t>height:300px;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(“image.png");</a:t>
            </a:r>
          </a:p>
          <a:p>
            <a:pPr algn="l"/>
            <a:r>
              <a:rPr lang="en-US" dirty="0"/>
              <a:t>}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in Web Page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500" b="1" u="sng" dirty="0"/>
              <a:t>CSS background-repeat</a:t>
            </a:r>
          </a:p>
          <a:p>
            <a:pPr algn="l"/>
            <a:r>
              <a:rPr lang="en-US" sz="1500" dirty="0" smtClean="0"/>
              <a:t>We can repeat background image in different way, x side or y side. By default it repeat on both side</a:t>
            </a:r>
          </a:p>
          <a:p>
            <a:pPr algn="l"/>
            <a:r>
              <a:rPr lang="en-US" sz="1500" b="1" dirty="0" smtClean="0"/>
              <a:t>Example:</a:t>
            </a:r>
          </a:p>
          <a:p>
            <a:pPr algn="l"/>
            <a:r>
              <a:rPr lang="en-US" sz="1500" dirty="0"/>
              <a:t>background-repeat: no-repeat</a:t>
            </a:r>
            <a:r>
              <a:rPr lang="en-US" sz="1500" dirty="0" smtClean="0"/>
              <a:t>;</a:t>
            </a:r>
            <a:endParaRPr lang="en-US" sz="1500" dirty="0"/>
          </a:p>
          <a:p>
            <a:pPr algn="l"/>
            <a:r>
              <a:rPr lang="en-US" sz="1500" dirty="0" smtClean="0"/>
              <a:t>background-repeat</a:t>
            </a:r>
            <a:r>
              <a:rPr lang="en-US" sz="1500" dirty="0"/>
              <a:t>: repeat-x</a:t>
            </a:r>
            <a:r>
              <a:rPr lang="en-US" sz="1500" dirty="0" smtClean="0"/>
              <a:t>;</a:t>
            </a:r>
            <a:endParaRPr lang="en-US" sz="1500" dirty="0"/>
          </a:p>
          <a:p>
            <a:pPr algn="l"/>
            <a:r>
              <a:rPr lang="en-US" sz="1500" dirty="0"/>
              <a:t>background-repeat: </a:t>
            </a:r>
            <a:r>
              <a:rPr lang="en-US" sz="1500" dirty="0" smtClean="0"/>
              <a:t>repeat-y;</a:t>
            </a:r>
            <a:endParaRPr lang="en-US" sz="1500" dirty="0"/>
          </a:p>
          <a:p>
            <a:pPr algn="l"/>
            <a:endParaRPr lang="en-US" sz="1500" dirty="0"/>
          </a:p>
          <a:p>
            <a:pPr algn="l"/>
            <a:r>
              <a:rPr lang="en-US" sz="1500" b="1" u="sng" dirty="0"/>
              <a:t>CSS background-position</a:t>
            </a:r>
          </a:p>
          <a:p>
            <a:pPr algn="l"/>
            <a:r>
              <a:rPr lang="en-US" sz="1500" dirty="0" smtClean="0"/>
              <a:t>We can set position of background image in different style</a:t>
            </a:r>
          </a:p>
          <a:p>
            <a:pPr algn="l"/>
            <a:r>
              <a:rPr lang="en-US" sz="1500" b="1" dirty="0" smtClean="0"/>
              <a:t>Example:</a:t>
            </a:r>
            <a:endParaRPr lang="en-US" sz="1500" dirty="0"/>
          </a:p>
          <a:p>
            <a:pPr algn="l"/>
            <a:r>
              <a:rPr lang="en-US" sz="1500" dirty="0" smtClean="0"/>
              <a:t>background-position</a:t>
            </a:r>
            <a:r>
              <a:rPr lang="en-US" sz="1500" dirty="0"/>
              <a:t>: </a:t>
            </a:r>
            <a:r>
              <a:rPr lang="en-US" sz="1500" dirty="0" smtClean="0"/>
              <a:t>left </a:t>
            </a:r>
            <a:r>
              <a:rPr lang="en-US" sz="1500" dirty="0"/>
              <a:t>top;</a:t>
            </a:r>
          </a:p>
          <a:p>
            <a:pPr algn="l"/>
            <a:endParaRPr lang="en-US" sz="1500" dirty="0" smtClean="0"/>
          </a:p>
          <a:p>
            <a:pPr algn="l"/>
            <a:endParaRPr lang="en-US" sz="1500" dirty="0"/>
          </a:p>
          <a:p>
            <a:pPr algn="l"/>
            <a:r>
              <a:rPr lang="en-US" sz="1500" b="1" u="sng" dirty="0" smtClean="0"/>
              <a:t>CSS </a:t>
            </a:r>
            <a:r>
              <a:rPr lang="en-US" sz="1500" b="1" u="sng" dirty="0"/>
              <a:t>background-attachment</a:t>
            </a:r>
          </a:p>
          <a:p>
            <a:pPr algn="l"/>
            <a:r>
              <a:rPr lang="en-US" sz="1500" dirty="0" smtClean="0"/>
              <a:t>We can fixed or scroll based attachment. </a:t>
            </a:r>
          </a:p>
          <a:p>
            <a:pPr algn="l"/>
            <a:r>
              <a:rPr lang="en-US" sz="1500" b="1" dirty="0" smtClean="0"/>
              <a:t>Example:</a:t>
            </a:r>
          </a:p>
          <a:p>
            <a:pPr algn="l"/>
            <a:r>
              <a:rPr lang="en-US" sz="1500" dirty="0" smtClean="0"/>
              <a:t>background-attachment: fixed;</a:t>
            </a:r>
          </a:p>
          <a:p>
            <a:pPr algn="l"/>
            <a:r>
              <a:rPr lang="en-US" sz="1500" dirty="0" smtClean="0"/>
              <a:t>background-attachment</a:t>
            </a:r>
            <a:r>
              <a:rPr lang="en-US" sz="1500" dirty="0"/>
              <a:t>: scroll</a:t>
            </a:r>
            <a:r>
              <a:rPr lang="en-US" sz="1500" dirty="0" smtClean="0"/>
              <a:t>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2039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Background in Web Page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600" dirty="0" smtClean="0"/>
              <a:t>Short Method</a:t>
            </a:r>
          </a:p>
          <a:p>
            <a:pPr algn="l"/>
            <a:r>
              <a:rPr lang="en-US" sz="1600" dirty="0" smtClean="0"/>
              <a:t>We can used </a:t>
            </a:r>
            <a:r>
              <a:rPr lang="en-US" sz="1600" dirty="0"/>
              <a:t>Short </a:t>
            </a:r>
            <a:r>
              <a:rPr lang="en-US" sz="1600" dirty="0" smtClean="0"/>
              <a:t>Method to mention all the properties in one lin</a:t>
            </a:r>
            <a:r>
              <a:rPr lang="en-US" sz="1600" dirty="0"/>
              <a:t>e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Example:</a:t>
            </a:r>
          </a:p>
          <a:p>
            <a:pPr algn="l"/>
            <a:r>
              <a:rPr lang="en-US" sz="1600" dirty="0" smtClean="0"/>
              <a:t>background</a:t>
            </a:r>
            <a:r>
              <a:rPr lang="en-US" sz="1600" dirty="0"/>
              <a:t>: </a:t>
            </a:r>
            <a:r>
              <a:rPr lang="en-US" sz="1600" dirty="0" smtClean="0"/>
              <a:t>#ffff11 </a:t>
            </a:r>
            <a:r>
              <a:rPr lang="en-US" sz="1600" dirty="0" err="1"/>
              <a:t>url</a:t>
            </a:r>
            <a:r>
              <a:rPr lang="en-US" sz="1600" dirty="0" smtClean="0"/>
              <a:t>(“jafricode.jpg") repeat-x left </a:t>
            </a:r>
            <a:r>
              <a:rPr lang="en-US" sz="1600" dirty="0"/>
              <a:t>top</a:t>
            </a:r>
            <a:r>
              <a:rPr lang="en-US" sz="1600" dirty="0" smtClean="0"/>
              <a:t>;</a:t>
            </a:r>
            <a:endParaRPr lang="en-US" sz="1600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Order it follow:</a:t>
            </a:r>
          </a:p>
          <a:p>
            <a:pPr algn="l"/>
            <a:r>
              <a:rPr lang="en-US" sz="1600" dirty="0" smtClean="0"/>
              <a:t>background-color</a:t>
            </a:r>
            <a:endParaRPr lang="en-US" sz="1600" dirty="0"/>
          </a:p>
          <a:p>
            <a:pPr algn="l"/>
            <a:r>
              <a:rPr lang="en-US" sz="1600" dirty="0"/>
              <a:t>background-image</a:t>
            </a:r>
          </a:p>
          <a:p>
            <a:pPr algn="l"/>
            <a:r>
              <a:rPr lang="en-US" sz="1600" dirty="0"/>
              <a:t>background-repeat</a:t>
            </a:r>
          </a:p>
          <a:p>
            <a:pPr algn="l"/>
            <a:r>
              <a:rPr lang="en-US" sz="1600" dirty="0"/>
              <a:t>background-attachment</a:t>
            </a:r>
          </a:p>
          <a:p>
            <a:pPr algn="l"/>
            <a:r>
              <a:rPr lang="en-US" sz="1600" dirty="0"/>
              <a:t>background-position</a:t>
            </a:r>
          </a:p>
        </p:txBody>
      </p:sp>
    </p:spTree>
    <p:extLst>
      <p:ext uri="{BB962C8B-B14F-4D97-AF65-F5344CB8AC3E}">
        <p14:creationId xmlns:p14="http://schemas.microsoft.com/office/powerpoint/2010/main" val="16635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Syntax of CSS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1600" b="1" u="sng" dirty="0" smtClean="0"/>
              <a:t>Syntax</a:t>
            </a:r>
            <a:endParaRPr lang="en-US" sz="1600" u="sng" dirty="0" smtClean="0"/>
          </a:p>
          <a:p>
            <a:pPr algn="l"/>
            <a:r>
              <a:rPr lang="en-US" sz="1600" dirty="0" smtClean="0"/>
              <a:t>Selector {</a:t>
            </a:r>
          </a:p>
          <a:p>
            <a:pPr algn="l"/>
            <a:r>
              <a:rPr lang="en-US" sz="1600" dirty="0" smtClean="0"/>
              <a:t>	Write CSS properties…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</a:p>
          <a:p>
            <a:pPr algn="l"/>
            <a:r>
              <a:rPr lang="en-US" sz="1600" dirty="0" smtClean="0"/>
              <a:t>Selector may be HTML element,  class name, id name </a:t>
            </a:r>
            <a:r>
              <a:rPr lang="en-US" sz="1600" dirty="0" err="1" smtClean="0"/>
              <a:t>etc</a:t>
            </a: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 smtClean="0"/>
              <a:t>Example</a:t>
            </a:r>
            <a:r>
              <a:rPr lang="en-US" sz="1600" u="sng" dirty="0" smtClean="0"/>
              <a:t>:</a:t>
            </a:r>
          </a:p>
          <a:p>
            <a:pPr algn="l"/>
            <a:r>
              <a:rPr lang="en-US" sz="1600" dirty="0" smtClean="0">
                <a:solidFill>
                  <a:srgbClr val="FFFF00"/>
                </a:solidFill>
              </a:rPr>
              <a:t>h2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</a:p>
          <a:p>
            <a:pPr algn="l"/>
            <a:r>
              <a:rPr lang="en-US" sz="1600" dirty="0"/>
              <a:t> </a:t>
            </a:r>
            <a:r>
              <a:rPr lang="en-US" sz="1600" dirty="0" err="1"/>
              <a:t>color:red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 err="1"/>
              <a:t>background-color:gray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font-size: 25px;</a:t>
            </a:r>
          </a:p>
          <a:p>
            <a:pPr algn="l"/>
            <a:r>
              <a:rPr lang="en-US" sz="1600" dirty="0" smtClean="0"/>
              <a:t>}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u="sng" dirty="0"/>
              <a:t>Types of Selector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lement Selector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ID Selector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Class Selector </a:t>
            </a:r>
            <a:endParaRPr lang="en-US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Universal </a:t>
            </a:r>
            <a:r>
              <a:rPr lang="en-US" sz="1600" dirty="0"/>
              <a:t>Selector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Grouping Selector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428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513930"/>
            <a:ext cx="11600597" cy="5344070"/>
          </a:xfrm>
        </p:spPr>
        <p:txBody>
          <a:bodyPr numCol="2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u="sng" dirty="0" smtClean="0"/>
              <a:t>Element </a:t>
            </a:r>
            <a:r>
              <a:rPr lang="en-US" sz="1600" b="1" u="sng" dirty="0"/>
              <a:t>Selector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Any HTML element used as element selector: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 smtClean="0"/>
              <a:t>Example:</a:t>
            </a:r>
            <a:r>
              <a:rPr lang="en-US" sz="1600" b="1" dirty="0" smtClean="0"/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&lt;p&gt;Hi&lt;/p&gt;</a:t>
            </a:r>
            <a:endParaRPr lang="en-US" sz="1600" dirty="0"/>
          </a:p>
          <a:p>
            <a:pPr algn="l">
              <a:lnSpc>
                <a:spcPct val="100000"/>
              </a:lnSpc>
            </a:pPr>
            <a:r>
              <a:rPr lang="en-US" sz="1600" dirty="0"/>
              <a:t>p {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color</a:t>
            </a:r>
            <a:r>
              <a:rPr lang="en-US" sz="1600" dirty="0"/>
              <a:t>: red;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}</a:t>
            </a:r>
          </a:p>
          <a:p>
            <a:pPr algn="l">
              <a:lnSpc>
                <a:spcPct val="100000"/>
              </a:lnSpc>
            </a:pPr>
            <a:endParaRPr lang="en-US" sz="1600" b="1" u="sng" dirty="0" smtClean="0"/>
          </a:p>
          <a:p>
            <a:pPr algn="l">
              <a:lnSpc>
                <a:spcPct val="100000"/>
              </a:lnSpc>
            </a:pPr>
            <a:r>
              <a:rPr lang="en-US" sz="1600" b="1" u="sng" dirty="0" smtClean="0"/>
              <a:t>ID Selector</a:t>
            </a:r>
            <a:endParaRPr lang="en-US" sz="1600" b="1" u="sng" dirty="0"/>
          </a:p>
          <a:p>
            <a:pPr algn="l">
              <a:lnSpc>
                <a:spcPct val="100000"/>
              </a:lnSpc>
            </a:pPr>
            <a:r>
              <a:rPr lang="en-US" sz="1600" dirty="0"/>
              <a:t>Get a id value from any HTML </a:t>
            </a:r>
            <a:r>
              <a:rPr lang="en-US" sz="1600" dirty="0" err="1"/>
              <a:t>elemtn</a:t>
            </a:r>
            <a:r>
              <a:rPr lang="en-US" sz="1600" dirty="0"/>
              <a:t>, used as id selector to apply CSS style 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 smtClean="0"/>
              <a:t>Example</a:t>
            </a:r>
            <a:endParaRPr lang="en-US" sz="1600" b="1" u="sng" dirty="0"/>
          </a:p>
          <a:p>
            <a:pPr algn="l">
              <a:lnSpc>
                <a:spcPct val="100000"/>
              </a:lnSpc>
            </a:pPr>
            <a:r>
              <a:rPr lang="en-US" sz="1600" dirty="0"/>
              <a:t>&lt;h1 id=“jafri”&gt;Hi&lt;/h1&gt;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#jafri {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  text-align: right</a:t>
            </a:r>
            <a:r>
              <a:rPr lang="en-US" sz="1600" dirty="0" smtClean="0"/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 </a:t>
            </a:r>
            <a:r>
              <a:rPr lang="en-US" sz="1600" dirty="0"/>
              <a:t>font-size:24px;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}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 smtClean="0"/>
              <a:t>Class Selector</a:t>
            </a:r>
            <a:endParaRPr lang="en-US" sz="1600" b="1" u="sng" dirty="0"/>
          </a:p>
          <a:p>
            <a:pPr algn="l">
              <a:lnSpc>
                <a:spcPct val="100000"/>
              </a:lnSpc>
            </a:pPr>
            <a:r>
              <a:rPr lang="en-US" sz="1600" dirty="0"/>
              <a:t>We used a dot symbol to use </a:t>
            </a:r>
            <a:r>
              <a:rPr lang="en-US" sz="1600" dirty="0" err="1"/>
              <a:t>className</a:t>
            </a:r>
            <a:r>
              <a:rPr lang="en-US" sz="1600" dirty="0"/>
              <a:t> for applying CSS </a:t>
            </a:r>
            <a:r>
              <a:rPr lang="en-US" sz="1600" dirty="0" smtClean="0"/>
              <a:t>style</a:t>
            </a:r>
            <a:endParaRPr lang="en-US" sz="1600" dirty="0"/>
          </a:p>
          <a:p>
            <a:pPr algn="l">
              <a:lnSpc>
                <a:spcPct val="100000"/>
              </a:lnSpc>
            </a:pPr>
            <a:r>
              <a:rPr lang="en-US" sz="1600" b="1" u="sng" dirty="0"/>
              <a:t>Example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&lt;div class=“</a:t>
            </a:r>
            <a:r>
              <a:rPr lang="en-US" sz="1600" dirty="0" err="1"/>
              <a:t>header_side</a:t>
            </a:r>
            <a:r>
              <a:rPr lang="en-US" sz="1600" dirty="0"/>
              <a:t>”&gt;…&lt;/div&gt;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&lt;h1 class=“jafri”&gt;…&lt;/h1&gt;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&lt;p class=“para”&gt;…&lt;/p&gt;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.</a:t>
            </a:r>
            <a:r>
              <a:rPr lang="en-US" sz="1600" dirty="0" err="1"/>
              <a:t>header_side</a:t>
            </a:r>
            <a:r>
              <a:rPr lang="en-US" sz="1600" dirty="0"/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	CSS Style properties </a:t>
            </a:r>
          </a:p>
          <a:p>
            <a:pPr algn="l">
              <a:lnSpc>
                <a:spcPct val="100000"/>
              </a:lnSpc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231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Selectors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600" b="1" u="sng" dirty="0" smtClean="0"/>
              <a:t>Universal </a:t>
            </a:r>
            <a:r>
              <a:rPr lang="en-US" sz="1600" b="1" u="sng" dirty="0"/>
              <a:t>Selector</a:t>
            </a:r>
          </a:p>
          <a:p>
            <a:pPr algn="l"/>
            <a:r>
              <a:rPr lang="en-US" sz="1600" dirty="0" smtClean="0"/>
              <a:t>Asterisk ‘*’ symbol is used to select all elements on </a:t>
            </a:r>
          </a:p>
          <a:p>
            <a:pPr algn="l"/>
            <a:r>
              <a:rPr lang="en-US" sz="1600" dirty="0" smtClean="0"/>
              <a:t>HTML documents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Example</a:t>
            </a:r>
            <a:endParaRPr lang="en-US" sz="1600" b="1" u="sng" dirty="0"/>
          </a:p>
          <a:p>
            <a:pPr algn="l"/>
            <a:r>
              <a:rPr lang="en-US" sz="1600" dirty="0" smtClean="0"/>
              <a:t>* </a:t>
            </a:r>
            <a:r>
              <a:rPr lang="en-US" sz="1600" dirty="0"/>
              <a:t>{</a:t>
            </a:r>
          </a:p>
          <a:p>
            <a:pPr algn="l"/>
            <a:r>
              <a:rPr lang="en-US" sz="1600" dirty="0" smtClean="0"/>
              <a:t>  background-color: yellow; </a:t>
            </a:r>
          </a:p>
          <a:p>
            <a:pPr algn="l"/>
            <a:r>
              <a:rPr lang="en-US" sz="1600" dirty="0" smtClean="0"/>
              <a:t>  </a:t>
            </a:r>
            <a:r>
              <a:rPr lang="en-US" sz="1600" dirty="0" err="1" smtClean="0"/>
              <a:t>text-decoration:underline</a:t>
            </a:r>
            <a:r>
              <a:rPr lang="en-US" sz="1600" dirty="0" smtClean="0"/>
              <a:t>;</a:t>
            </a:r>
            <a:endParaRPr lang="en-US" sz="1600" dirty="0"/>
          </a:p>
          <a:p>
            <a:pPr algn="l"/>
            <a:r>
              <a:rPr lang="en-US" sz="1600" dirty="0"/>
              <a:t>  color: </a:t>
            </a:r>
            <a:r>
              <a:rPr lang="en-US" sz="1600" dirty="0" smtClean="0"/>
              <a:t>gray;</a:t>
            </a:r>
            <a:endParaRPr lang="en-US" sz="1600" dirty="0"/>
          </a:p>
          <a:p>
            <a:pPr algn="l"/>
            <a:r>
              <a:rPr lang="en-US" sz="1600" dirty="0" smtClean="0"/>
              <a:t>}</a:t>
            </a:r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b="1" u="sng" dirty="0" smtClean="0"/>
              <a:t>Grouping </a:t>
            </a:r>
            <a:r>
              <a:rPr lang="en-US" sz="1600" b="1" u="sng" dirty="0"/>
              <a:t>Selector</a:t>
            </a:r>
          </a:p>
          <a:p>
            <a:pPr algn="l"/>
            <a:r>
              <a:rPr lang="en-US" sz="1600" dirty="0" smtClean="0"/>
              <a:t>We can select multiple  HTML element as one selector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Example</a:t>
            </a:r>
            <a:endParaRPr lang="en-US" sz="1600" b="1" u="sng" dirty="0"/>
          </a:p>
          <a:p>
            <a:pPr algn="l"/>
            <a:r>
              <a:rPr lang="en-US" sz="1600" dirty="0" smtClean="0"/>
              <a:t>h2, h3, h4,h5, h6 </a:t>
            </a:r>
            <a:r>
              <a:rPr lang="en-US" sz="1600" dirty="0"/>
              <a:t>p {</a:t>
            </a:r>
          </a:p>
          <a:p>
            <a:pPr algn="l"/>
            <a:r>
              <a:rPr lang="en-US" sz="1600" dirty="0"/>
              <a:t>b</a:t>
            </a:r>
            <a:r>
              <a:rPr lang="en-US" sz="1600" dirty="0" smtClean="0"/>
              <a:t>ackground-color: yellow;</a:t>
            </a:r>
          </a:p>
          <a:p>
            <a:pPr algn="l"/>
            <a:r>
              <a:rPr lang="en-US" sz="1600" dirty="0"/>
              <a:t>f</a:t>
            </a:r>
            <a:r>
              <a:rPr lang="en-US" sz="1600" dirty="0" smtClean="0"/>
              <a:t>ont-size:20px;</a:t>
            </a:r>
          </a:p>
          <a:p>
            <a:pPr algn="l"/>
            <a:r>
              <a:rPr lang="en-US" sz="1600" dirty="0"/>
              <a:t>b</a:t>
            </a:r>
            <a:r>
              <a:rPr lang="en-US" sz="1600" dirty="0" smtClean="0"/>
              <a:t>order:1px solid red;  </a:t>
            </a:r>
          </a:p>
          <a:p>
            <a:pPr algn="l"/>
            <a:r>
              <a:rPr lang="en-US" sz="1600" dirty="0" smtClean="0"/>
              <a:t>text-align</a:t>
            </a:r>
            <a:r>
              <a:rPr lang="en-US" sz="1600" dirty="0"/>
              <a:t>: </a:t>
            </a:r>
            <a:r>
              <a:rPr lang="en-US" sz="1600" dirty="0" smtClean="0"/>
              <a:t>right;</a:t>
            </a:r>
          </a:p>
          <a:p>
            <a:pPr algn="l"/>
            <a:r>
              <a:rPr lang="en-US" sz="1600" dirty="0" smtClean="0"/>
              <a:t>color</a:t>
            </a:r>
            <a:r>
              <a:rPr lang="en-US" sz="1600" dirty="0"/>
              <a:t>: </a:t>
            </a:r>
            <a:r>
              <a:rPr lang="en-US" sz="1600" dirty="0" smtClean="0"/>
              <a:t>gray;</a:t>
            </a:r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0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with HTML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rmAutofit/>
          </a:bodyPr>
          <a:lstStyle/>
          <a:p>
            <a:pPr algn="l"/>
            <a:r>
              <a:rPr lang="en-US" sz="2000" dirty="0"/>
              <a:t>There are three ways to use CSS with HTML as: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Inline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Internal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External</a:t>
            </a:r>
          </a:p>
        </p:txBody>
      </p:sp>
    </p:spTree>
    <p:extLst>
      <p:ext uri="{BB962C8B-B14F-4D97-AF65-F5344CB8AC3E}">
        <p14:creationId xmlns:p14="http://schemas.microsoft.com/office/powerpoint/2010/main" val="4914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with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u="sng" dirty="0"/>
              <a:t>Inline Style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Style attribute is used to provide inline styling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&lt;p style="</a:t>
            </a:r>
            <a:r>
              <a:rPr lang="en-US" sz="1600" dirty="0" err="1"/>
              <a:t>color:gray</a:t>
            </a:r>
            <a:r>
              <a:rPr lang="en-US" sz="1600" dirty="0"/>
              <a:t>;"&gt;Style is applied using inline style&lt;/p&gt;</a:t>
            </a:r>
            <a:br>
              <a:rPr lang="en-US" sz="1600" dirty="0"/>
            </a:br>
            <a:endParaRPr lang="en-US" sz="1600" dirty="0"/>
          </a:p>
          <a:p>
            <a:pPr algn="l">
              <a:lnSpc>
                <a:spcPct val="100000"/>
              </a:lnSpc>
            </a:pPr>
            <a:r>
              <a:rPr lang="en-US" sz="1600" b="1" u="sng" dirty="0"/>
              <a:t>Internal Style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Use &lt;style&gt;..&lt;/style&gt; tags in head section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&lt;style&gt;</a:t>
            </a:r>
            <a:br>
              <a:rPr lang="en-US" sz="1600" dirty="0"/>
            </a:br>
            <a:r>
              <a:rPr lang="en-US" sz="1600" dirty="0"/>
              <a:t>div {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background-color: pink;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&lt;/style&gt;</a:t>
            </a:r>
            <a:endParaRPr lang="en-US" sz="1600" b="1" u="sng" dirty="0"/>
          </a:p>
          <a:p>
            <a:pPr algn="l">
              <a:lnSpc>
                <a:spcPct val="100000"/>
              </a:lnSpc>
            </a:pPr>
            <a:endParaRPr lang="en-US" sz="1600" b="1" u="sng" dirty="0" smtClean="0"/>
          </a:p>
          <a:p>
            <a:pPr algn="l">
              <a:lnSpc>
                <a:spcPct val="100000"/>
              </a:lnSpc>
            </a:pPr>
            <a:endParaRPr lang="en-US" sz="1600" b="1" u="sng" dirty="0"/>
          </a:p>
          <a:p>
            <a:pPr algn="l">
              <a:lnSpc>
                <a:spcPct val="100000"/>
              </a:lnSpc>
            </a:pPr>
            <a:endParaRPr lang="en-US" sz="1600" b="1" u="sng" dirty="0" smtClean="0"/>
          </a:p>
          <a:p>
            <a:pPr algn="l">
              <a:lnSpc>
                <a:spcPct val="100000"/>
              </a:lnSpc>
            </a:pPr>
            <a:r>
              <a:rPr lang="en-US" sz="1600" b="1" u="sng" dirty="0" smtClean="0"/>
              <a:t>External </a:t>
            </a:r>
            <a:r>
              <a:rPr lang="en-US" sz="1600" b="1" u="sng" dirty="0"/>
              <a:t>Style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To work with external CSS style: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Create CSS file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Write CSS properties in that file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Link that files in HTML document</a:t>
            </a:r>
          </a:p>
          <a:p>
            <a:pPr algn="l">
              <a:lnSpc>
                <a:spcPct val="100000"/>
              </a:lnSpc>
            </a:pPr>
            <a:r>
              <a:rPr lang="en-US" sz="1600" b="1" u="sng" dirty="0"/>
              <a:t>Example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=“mycss.css"&gt; </a:t>
            </a:r>
          </a:p>
          <a:p>
            <a:pPr algn="l">
              <a:lnSpc>
                <a:spcPct val="100000"/>
              </a:lnSpc>
            </a:pPr>
            <a:r>
              <a:rPr lang="en-US" sz="1600" dirty="0"/>
              <a:t>mycss.css is the external style file name</a:t>
            </a:r>
          </a:p>
          <a:p>
            <a:pPr algn="l"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5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</a:t>
            </a:r>
            <a:r>
              <a:rPr lang="en-US" b="1" dirty="0" smtClean="0"/>
              <a:t>] Selectors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b="1" dirty="0"/>
              <a:t>[</a:t>
            </a:r>
            <a:r>
              <a:rPr lang="en-US" sz="1800" b="1" dirty="0" smtClean="0"/>
              <a:t>attribute] selectors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[attribute]</a:t>
            </a:r>
            <a:endParaRPr lang="en-US" sz="18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[attribute="value</a:t>
            </a:r>
            <a:r>
              <a:rPr lang="en-US" sz="1800" dirty="0" smtClean="0"/>
              <a:t>"] with equality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[attribute~="value</a:t>
            </a:r>
            <a:r>
              <a:rPr lang="en-US" sz="1800" dirty="0" smtClean="0"/>
              <a:t>"] with tilde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[attribute|="value</a:t>
            </a:r>
            <a:r>
              <a:rPr lang="en-US" sz="1800" dirty="0" smtClean="0"/>
              <a:t>"] with pipe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[attribute^="value</a:t>
            </a:r>
            <a:r>
              <a:rPr lang="en-US" sz="1800" dirty="0" smtClean="0"/>
              <a:t>"] with caret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</a:t>
            </a:r>
            <a:r>
              <a:rPr lang="en-US" sz="1800" dirty="0" smtClean="0"/>
              <a:t>attribute$="</a:t>
            </a:r>
            <a:r>
              <a:rPr lang="en-US" sz="1800" dirty="0"/>
              <a:t>value</a:t>
            </a:r>
            <a:r>
              <a:rPr lang="en-US" sz="1800" dirty="0" smtClean="0"/>
              <a:t>"] with dollar symbol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[</a:t>
            </a:r>
            <a:r>
              <a:rPr lang="en-US" sz="1800" dirty="0" smtClean="0"/>
              <a:t>attribute*="value“] with asterisk symbol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483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[attribute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dirty="0" smtClean="0"/>
              <a:t>It select all the HTML element which have specific attribute</a:t>
            </a:r>
          </a:p>
          <a:p>
            <a:pPr algn="l"/>
            <a:r>
              <a:rPr lang="en-US" sz="1800" b="1" u="sng" dirty="0" smtClean="0"/>
              <a:t>Example:</a:t>
            </a:r>
            <a:endParaRPr lang="en-US" sz="1800" b="1" u="sng" dirty="0"/>
          </a:p>
          <a:p>
            <a:pPr algn="l"/>
            <a:r>
              <a:rPr lang="en-US" sz="1800" dirty="0" smtClean="0"/>
              <a:t>p[title] </a:t>
            </a:r>
            <a:r>
              <a:rPr lang="en-US" sz="1800" dirty="0"/>
              <a:t>{</a:t>
            </a:r>
          </a:p>
          <a:p>
            <a:pPr algn="l"/>
            <a:r>
              <a:rPr lang="en-US" sz="1800" dirty="0" smtClean="0"/>
              <a:t>color</a:t>
            </a:r>
            <a:r>
              <a:rPr lang="en-US" sz="1800" dirty="0"/>
              <a:t>: </a:t>
            </a:r>
            <a:r>
              <a:rPr lang="en-US" sz="1800" dirty="0" smtClean="0"/>
              <a:t>yellow;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09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6899</TotalTime>
  <Words>1636</Words>
  <Application>Microsoft Office PowerPoint</Application>
  <PresentationFormat>Widescreen</PresentationFormat>
  <Paragraphs>389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Chapter1 Outline : CSS Basics</vt:lpstr>
      <vt:lpstr>CSS Introduction</vt:lpstr>
      <vt:lpstr>Syntax of CSS</vt:lpstr>
      <vt:lpstr>CSS Selectors</vt:lpstr>
      <vt:lpstr>CSS Selectors</vt:lpstr>
      <vt:lpstr>CSS with HTML</vt:lpstr>
      <vt:lpstr>CSS with HTML</vt:lpstr>
      <vt:lpstr>[attribute] Selectors </vt:lpstr>
      <vt:lpstr>[attribute]</vt:lpstr>
      <vt:lpstr>[attribute="value"]</vt:lpstr>
      <vt:lpstr>[attribute~="value"]</vt:lpstr>
      <vt:lpstr>[attribute|="value"]</vt:lpstr>
      <vt:lpstr>[attribute^="value"]</vt:lpstr>
      <vt:lpstr>[attribute$="value"]</vt:lpstr>
      <vt:lpstr>[attribute*="value"]</vt:lpstr>
      <vt:lpstr>CSS Combinators</vt:lpstr>
      <vt:lpstr>Combinators in CSS</vt:lpstr>
      <vt:lpstr>CSS Combinators</vt:lpstr>
      <vt:lpstr>CSS Combinators</vt:lpstr>
      <vt:lpstr>CSS Combinators</vt:lpstr>
      <vt:lpstr>CSS !important?</vt:lpstr>
      <vt:lpstr>CSS Comments</vt:lpstr>
      <vt:lpstr>CSS Color</vt:lpstr>
      <vt:lpstr>Background in Web Page </vt:lpstr>
      <vt:lpstr>Background in Web Page </vt:lpstr>
      <vt:lpstr>Background in Web Page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575</cp:revision>
  <dcterms:created xsi:type="dcterms:W3CDTF">2021-05-29T23:44:42Z</dcterms:created>
  <dcterms:modified xsi:type="dcterms:W3CDTF">2022-10-25T06:26:03Z</dcterms:modified>
</cp:coreProperties>
</file>